
<file path=[Content_Types].xml><?xml version="1.0" encoding="utf-8"?>
<Types xmlns="http://schemas.openxmlformats.org/package/2006/content-types">
  <Default Extension="png" ContentType="image/png"/>
  <Default Extension="mpeg" ContentType="video/mpeg"/>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556" r:id="rId2"/>
    <p:sldMasterId id="2147488568" r:id="rId3"/>
  </p:sldMasterIdLst>
  <p:notesMasterIdLst>
    <p:notesMasterId r:id="rId23"/>
  </p:notesMasterIdLst>
  <p:sldIdLst>
    <p:sldId id="318" r:id="rId4"/>
    <p:sldId id="333" r:id="rId5"/>
    <p:sldId id="384" r:id="rId6"/>
    <p:sldId id="317" r:id="rId7"/>
    <p:sldId id="402" r:id="rId8"/>
    <p:sldId id="365" r:id="rId9"/>
    <p:sldId id="403" r:id="rId10"/>
    <p:sldId id="404" r:id="rId11"/>
    <p:sldId id="405" r:id="rId12"/>
    <p:sldId id="419" r:id="rId13"/>
    <p:sldId id="413" r:id="rId14"/>
    <p:sldId id="406" r:id="rId15"/>
    <p:sldId id="408" r:id="rId16"/>
    <p:sldId id="409" r:id="rId17"/>
    <p:sldId id="412" r:id="rId18"/>
    <p:sldId id="411" r:id="rId19"/>
    <p:sldId id="418" r:id="rId20"/>
    <p:sldId id="401" r:id="rId21"/>
    <p:sldId id="42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66FF99"/>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79" d="100"/>
          <a:sy n="79" d="100"/>
        </p:scale>
        <p:origin x="9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4/2/2024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14</a:t>
            </a:fld>
            <a:endParaRPr lang="en-US"/>
          </a:p>
        </p:txBody>
      </p:sp>
    </p:spTree>
    <p:extLst>
      <p:ext uri="{BB962C8B-B14F-4D97-AF65-F5344CB8AC3E}">
        <p14:creationId xmlns:p14="http://schemas.microsoft.com/office/powerpoint/2010/main" val="49238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AB79F7-DE93-4B7F-BD47-B13DDFD68E47}" type="datetime11">
              <a:rPr lang="en-IN" smtClean="0"/>
              <a:t>22:25:55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07516B-02BD-4EBD-A466-30FC33ED4833}" type="datetime11">
              <a:rPr lang="en-IN" smtClean="0"/>
              <a:t>22:25:55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C6F499-28E9-40BF-99E0-3976D854EAF9}" type="datetime11">
              <a:rPr lang="en-IN" smtClean="0"/>
              <a:t>22:25:55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CE67DF4-626E-4D17-8F41-27967A11FD0D}"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9AA28CA0-9C09-41A7-8663-7EA334735D6A}"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FF81E73A-8676-4122-B4CA-0D17D5D31FAF}"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1AC8097C-8C60-407B-BC6B-1138C32F2B18}" type="datetime11">
              <a:rPr lang="en-IN" smtClean="0">
                <a:solidFill>
                  <a:prstClr val="black">
                    <a:tint val="75000"/>
                  </a:prstClr>
                </a:solidFill>
              </a:rPr>
              <a:t>22:25:55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0046E545-DDB4-444A-BDBF-ACBDE516D496}" type="datetime11">
              <a:rPr lang="en-IN" smtClean="0">
                <a:solidFill>
                  <a:prstClr val="black">
                    <a:tint val="75000"/>
                  </a:prstClr>
                </a:solidFill>
              </a:rPr>
              <a:t>22:25:55</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7F197695-6EC8-4791-BD9E-ABBCB77624B0}" type="datetime11">
              <a:rPr lang="en-IN" smtClean="0">
                <a:solidFill>
                  <a:prstClr val="black">
                    <a:tint val="75000"/>
                  </a:prstClr>
                </a:solidFill>
              </a:rPr>
              <a:t>22:25:55</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70B10812-94B1-44AB-9D21-C6F4300D7B33}" type="datetime11">
              <a:rPr lang="en-IN" smtClean="0">
                <a:solidFill>
                  <a:prstClr val="black">
                    <a:tint val="75000"/>
                  </a:prstClr>
                </a:solidFill>
              </a:rPr>
              <a:t>22:25:55</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D687F574-DBF7-4F8A-9C0C-7C827BDCB502}" type="datetime11">
              <a:rPr lang="en-IN" smtClean="0">
                <a:solidFill>
                  <a:prstClr val="black">
                    <a:tint val="75000"/>
                  </a:prstClr>
                </a:solidFill>
              </a:rPr>
              <a:t>22:25:55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2B3648-D23D-4D2F-9B6D-E85753B7617D}" type="datetime11">
              <a:rPr lang="en-IN" smtClean="0"/>
              <a:t>22:25:55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C6B894AC-21C6-4E8D-A9D6-BC34CD90E3B3}" type="datetime11">
              <a:rPr lang="en-IN" smtClean="0">
                <a:solidFill>
                  <a:prstClr val="black">
                    <a:tint val="75000"/>
                  </a:prstClr>
                </a:solidFill>
              </a:rPr>
              <a:t>22:25:55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4DB9ACB8-9A0C-401E-8294-4629066C13FC}"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71985483-DA58-4229-9D3E-31281CB6E94D}"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97329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D2B5B4-A6B7-491F-9C17-4098256873EC}"/>
              </a:ext>
            </a:extLst>
          </p:cNvPr>
          <p:cNvSpPr>
            <a:spLocks noGrp="1"/>
          </p:cNvSpPr>
          <p:nvPr>
            <p:ph type="dt" sz="half" idx="10"/>
          </p:nvPr>
        </p:nvSpPr>
        <p:spPr/>
        <p:txBody>
          <a:bodyPr/>
          <a:lstStyle/>
          <a:p>
            <a:fld id="{7261BFA2-F4E8-44C5-BD57-2F478C66A635}"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547F56-1BF2-4351-9DD0-C8CF17B92A7B}"/>
              </a:ext>
            </a:extLst>
          </p:cNvPr>
          <p:cNvSpPr>
            <a:spLocks noGrp="1"/>
          </p:cNvSpPr>
          <p:nvPr>
            <p:ph type="dt" sz="half" idx="10"/>
          </p:nvPr>
        </p:nvSpPr>
        <p:spPr/>
        <p:txBody>
          <a:bodyPr/>
          <a:lstStyle/>
          <a:p>
            <a:fld id="{E51DEE33-AB93-40C9-887F-779274C0B46E}"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F2EA413-7CC5-445D-8144-A19C7A304DFE}"/>
              </a:ext>
            </a:extLst>
          </p:cNvPr>
          <p:cNvSpPr>
            <a:spLocks noGrp="1"/>
          </p:cNvSpPr>
          <p:nvPr>
            <p:ph type="dt" sz="half" idx="10"/>
          </p:nvPr>
        </p:nvSpPr>
        <p:spPr/>
        <p:txBody>
          <a:bodyPr/>
          <a:lstStyle/>
          <a:p>
            <a:fld id="{B3222B9A-9DE5-4319-ACF6-99CE130DE7F4}"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62D5667-92E2-4532-B09B-D07C3AD8916E}"/>
              </a:ext>
            </a:extLst>
          </p:cNvPr>
          <p:cNvSpPr>
            <a:spLocks noGrp="1"/>
          </p:cNvSpPr>
          <p:nvPr>
            <p:ph type="dt" sz="half" idx="10"/>
          </p:nvPr>
        </p:nvSpPr>
        <p:spPr/>
        <p:txBody>
          <a:bodyPr/>
          <a:lstStyle/>
          <a:p>
            <a:fld id="{464C48E8-DF6E-4E38-AE92-1CACAFFA8524}" type="datetime11">
              <a:rPr lang="en-IN" smtClean="0">
                <a:solidFill>
                  <a:prstClr val="black">
                    <a:tint val="75000"/>
                  </a:prstClr>
                </a:solidFill>
              </a:rPr>
              <a:t>22:25:55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587244B-D31C-4F0D-B07A-6301694D3386}"/>
              </a:ext>
            </a:extLst>
          </p:cNvPr>
          <p:cNvSpPr>
            <a:spLocks noGrp="1"/>
          </p:cNvSpPr>
          <p:nvPr>
            <p:ph type="dt" sz="half" idx="10"/>
          </p:nvPr>
        </p:nvSpPr>
        <p:spPr/>
        <p:txBody>
          <a:bodyPr/>
          <a:lstStyle/>
          <a:p>
            <a:fld id="{068942E9-B520-4546-9EEB-FDD5CE4112F1}" type="datetime11">
              <a:rPr lang="en-IN" smtClean="0">
                <a:solidFill>
                  <a:prstClr val="black">
                    <a:tint val="75000"/>
                  </a:prstClr>
                </a:solidFill>
              </a:rPr>
              <a:t>22:25:55</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06BFD8E-4294-433E-A520-109F237AFDA8}"/>
              </a:ext>
            </a:extLst>
          </p:cNvPr>
          <p:cNvSpPr>
            <a:spLocks noGrp="1"/>
          </p:cNvSpPr>
          <p:nvPr>
            <p:ph type="dt" sz="half" idx="10"/>
          </p:nvPr>
        </p:nvSpPr>
        <p:spPr/>
        <p:txBody>
          <a:bodyPr/>
          <a:lstStyle/>
          <a:p>
            <a:fld id="{085D3034-FA44-4BB4-B7EA-2D4513C5844A}" type="datetime11">
              <a:rPr lang="en-IN" smtClean="0">
                <a:solidFill>
                  <a:prstClr val="black">
                    <a:tint val="75000"/>
                  </a:prstClr>
                </a:solidFill>
              </a:rPr>
              <a:t>22:25:55</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1D4437-AAD0-41A0-981C-20FFBE9CE52E}" type="datetime11">
              <a:rPr lang="en-IN" smtClean="0"/>
              <a:t>22:25:55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C5B6E3-59A3-4032-BDDD-5C297964C306}"/>
              </a:ext>
            </a:extLst>
          </p:cNvPr>
          <p:cNvSpPr>
            <a:spLocks noGrp="1"/>
          </p:cNvSpPr>
          <p:nvPr>
            <p:ph type="dt" sz="half" idx="10"/>
          </p:nvPr>
        </p:nvSpPr>
        <p:spPr/>
        <p:txBody>
          <a:bodyPr/>
          <a:lstStyle/>
          <a:p>
            <a:fld id="{9862E093-93F2-4DC0-9C24-71A04217C946}" type="datetime11">
              <a:rPr lang="en-IN" smtClean="0">
                <a:solidFill>
                  <a:prstClr val="black">
                    <a:tint val="75000"/>
                  </a:prstClr>
                </a:solidFill>
              </a:rPr>
              <a:t>22:25:55</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9DB678E-6C86-4A27-8DD8-3401730B44FE}"/>
              </a:ext>
            </a:extLst>
          </p:cNvPr>
          <p:cNvSpPr>
            <a:spLocks noGrp="1"/>
          </p:cNvSpPr>
          <p:nvPr>
            <p:ph type="dt" sz="half" idx="10"/>
          </p:nvPr>
        </p:nvSpPr>
        <p:spPr/>
        <p:txBody>
          <a:bodyPr/>
          <a:lstStyle/>
          <a:p>
            <a:fld id="{6E4B42B8-887C-4832-A533-3A59E7E7F766}" type="datetime11">
              <a:rPr lang="en-IN" smtClean="0">
                <a:solidFill>
                  <a:prstClr val="black">
                    <a:tint val="75000"/>
                  </a:prstClr>
                </a:solidFill>
              </a:rPr>
              <a:t>22:25:55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C95088-2B68-48F3-AD2E-C00B097A3038}"/>
              </a:ext>
            </a:extLst>
          </p:cNvPr>
          <p:cNvSpPr>
            <a:spLocks noGrp="1"/>
          </p:cNvSpPr>
          <p:nvPr>
            <p:ph type="dt" sz="half" idx="10"/>
          </p:nvPr>
        </p:nvSpPr>
        <p:spPr/>
        <p:txBody>
          <a:bodyPr/>
          <a:lstStyle/>
          <a:p>
            <a:fld id="{B5D279C7-1DE9-4C17-A082-FD27F1CB69A6}" type="datetime11">
              <a:rPr lang="en-IN" smtClean="0">
                <a:solidFill>
                  <a:prstClr val="black">
                    <a:tint val="75000"/>
                  </a:prstClr>
                </a:solidFill>
              </a:rPr>
              <a:t>22:25:55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9DBCB89-E751-4C8E-AD0B-98FDD05F90DC}"/>
              </a:ext>
            </a:extLst>
          </p:cNvPr>
          <p:cNvSpPr>
            <a:spLocks noGrp="1"/>
          </p:cNvSpPr>
          <p:nvPr>
            <p:ph type="dt" sz="half" idx="10"/>
          </p:nvPr>
        </p:nvSpPr>
        <p:spPr/>
        <p:txBody>
          <a:bodyPr/>
          <a:lstStyle/>
          <a:p>
            <a:fld id="{084F211E-3432-41D8-B56F-A76C1EDD88B1}"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36524CE-914B-41B7-AEC2-AC61B6B85433}"/>
              </a:ext>
            </a:extLst>
          </p:cNvPr>
          <p:cNvSpPr>
            <a:spLocks noGrp="1"/>
          </p:cNvSpPr>
          <p:nvPr>
            <p:ph type="dt" sz="half" idx="10"/>
          </p:nvPr>
        </p:nvSpPr>
        <p:spPr/>
        <p:txBody>
          <a:bodyPr/>
          <a:lstStyle/>
          <a:p>
            <a:fld id="{A677151E-88BE-4C43-9A19-144B48EFA2C7}"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72CCB2-3C2E-45C9-AC7D-BB8A59D329CD}" type="datetime11">
              <a:rPr lang="en-IN" smtClean="0"/>
              <a:t>22:25:55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E0617F-E32D-4BA8-906B-2F333D225C52}" type="datetime11">
              <a:rPr lang="en-IN" smtClean="0"/>
              <a:t>22:25:55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E6C15C-068C-41D2-A874-BB37D74F0535}" type="datetime11">
              <a:rPr lang="en-IN" smtClean="0"/>
              <a:t>22:25:55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42F4E-0F18-425A-BE3A-C0CCABAFF034}" type="datetime11">
              <a:rPr lang="en-IN" smtClean="0"/>
              <a:t>22:25:55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E8EA9-D9BB-4890-98F0-96116D633AAD}" type="datetime11">
              <a:rPr lang="en-IN" smtClean="0"/>
              <a:t>22:25:55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F43861-1B1E-4A53-ACE7-834CB8E0FFDF}" type="datetime11">
              <a:rPr lang="en-IN" smtClean="0"/>
              <a:t>22:25:55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8974-9823-40BA-B62D-3C56F1701BEB}" type="datetime11">
              <a:rPr lang="en-IN" smtClean="0"/>
              <a:t>22:25:55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3249F-270D-4886-AB93-960BAFAD2EA2}" type="datetime11">
              <a:rPr lang="en-IN" smtClean="0">
                <a:solidFill>
                  <a:prstClr val="black">
                    <a:tint val="75000"/>
                  </a:prstClr>
                </a:solidFill>
              </a:rPr>
              <a:t>22:25:55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C3484-6B5B-44DE-8971-7DD73A049567}" type="datetime11">
              <a:rPr lang="en-IN" smtClean="0">
                <a:solidFill>
                  <a:prstClr val="black">
                    <a:tint val="75000"/>
                  </a:prstClr>
                </a:solidFill>
              </a:rPr>
              <a:t>22:25:55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5.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35.xml"/><Relationship Id="rId5" Type="http://schemas.openxmlformats.org/officeDocument/2006/relationships/image" Target="../media/image4.jpe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eg"/><Relationship Id="rId1" Type="http://schemas.microsoft.com/office/2007/relationships/media" Target="../media/media1.mpeg"/><Relationship Id="rId5" Type="http://schemas.openxmlformats.org/officeDocument/2006/relationships/image" Target="../media/image16.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7.gif"/><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20.emf"/><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23.xml"/><Relationship Id="rId5" Type="http://schemas.openxmlformats.org/officeDocument/2006/relationships/image" Target="../media/image4.jpe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35.xml"/><Relationship Id="rId5" Type="http://schemas.openxmlformats.org/officeDocument/2006/relationships/image" Target="../media/image4.jpe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oogle Shape;164;p9"/>
          <p:cNvPicPr preferRelativeResize="0"/>
          <p:nvPr/>
        </p:nvPicPr>
        <p:blipFill rotWithShape="1">
          <a:blip r:embed="rId2">
            <a:alphaModFix/>
          </a:blip>
          <a:srcRect l="15285" t="10430" r="46645" b="11190"/>
          <a:stretch/>
        </p:blipFill>
        <p:spPr>
          <a:xfrm>
            <a:off x="-340940" y="-638340"/>
            <a:ext cx="13245869" cy="7552607"/>
          </a:xfrm>
          <a:prstGeom prst="rect">
            <a:avLst/>
          </a:prstGeom>
          <a:noFill/>
          <a:ln>
            <a:noFill/>
          </a:ln>
        </p:spPr>
      </p:pic>
      <p:sp>
        <p:nvSpPr>
          <p:cNvPr id="4" name="TextBox 1"/>
          <p:cNvSpPr txBox="1">
            <a:spLocks noChangeArrowheads="1"/>
          </p:cNvSpPr>
          <p:nvPr/>
        </p:nvSpPr>
        <p:spPr bwMode="auto">
          <a:xfrm>
            <a:off x="2517913" y="307692"/>
            <a:ext cx="7612951" cy="119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398" b="0" dirty="0">
                <a:latin typeface="Times New Roman" panose="02020603050405020304" pitchFamily="18" charset="0"/>
                <a:ea typeface="宋体" panose="02010600030101010101" pitchFamily="2" charset="-122"/>
                <a:cs typeface="Times New Roman" panose="02020603050405020304" pitchFamily="18" charset="0"/>
              </a:rPr>
              <a:t>TRƯỜNG TRUNG HỌC CƠ SỞ </a:t>
            </a:r>
            <a:r>
              <a:rPr lang="en-US" altLang="vi-VN" sz="2398" b="0" dirty="0" smtClean="0">
                <a:latin typeface="Times New Roman" panose="02020603050405020304" pitchFamily="18" charset="0"/>
                <a:ea typeface="宋体" panose="02010600030101010101" pitchFamily="2" charset="-122"/>
                <a:cs typeface="Times New Roman" panose="02020603050405020304" pitchFamily="18" charset="0"/>
              </a:rPr>
              <a:t>DƯƠNG HÀ</a:t>
            </a:r>
            <a:endParaRPr lang="en-US" altLang="vi-VN" sz="2398" b="0" dirty="0">
              <a:latin typeface="Times New Roman" panose="02020603050405020304" pitchFamily="18" charset="0"/>
              <a:ea typeface="宋体" panose="02010600030101010101" pitchFamily="2" charset="-122"/>
              <a:cs typeface="Times New Roman" panose="02020603050405020304" pitchFamily="18" charset="0"/>
            </a:endParaRPr>
          </a:p>
          <a:p>
            <a:pPr algn="ctr" eaLnBrk="1" fontAlgn="base" hangingPunct="1">
              <a:spcBef>
                <a:spcPct val="0"/>
              </a:spcBef>
              <a:spcAft>
                <a:spcPct val="0"/>
              </a:spcAft>
            </a:pPr>
            <a:r>
              <a:rPr lang="en-US" altLang="vi-VN" sz="2398" dirty="0">
                <a:latin typeface="Times New Roman" panose="02020603050405020304" pitchFamily="18" charset="0"/>
                <a:ea typeface="宋体" panose="02010600030101010101" pitchFamily="2" charset="-122"/>
                <a:cs typeface="Times New Roman" panose="02020603050405020304" pitchFamily="18" charset="0"/>
              </a:rPr>
              <a:t>TỔ KHOA HỌC XÃ HỘI</a:t>
            </a:r>
          </a:p>
          <a:p>
            <a:pPr algn="ctr" eaLnBrk="1" fontAlgn="base" hangingPunct="1">
              <a:spcBef>
                <a:spcPct val="0"/>
              </a:spcBef>
              <a:spcAft>
                <a:spcPct val="0"/>
              </a:spcAft>
            </a:pPr>
            <a:endParaRPr lang="en-US" altLang="vi-VN" sz="2398"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TextBox 4"/>
          <p:cNvSpPr txBox="1">
            <a:spLocks noChangeArrowheads="1"/>
          </p:cNvSpPr>
          <p:nvPr/>
        </p:nvSpPr>
        <p:spPr bwMode="auto">
          <a:xfrm>
            <a:off x="4062283" y="1168400"/>
            <a:ext cx="4945440" cy="43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198" dirty="0" smtClean="0">
                <a:latin typeface="Times New Roman" panose="02020603050405020304" pitchFamily="18" charset="0"/>
                <a:ea typeface="宋体" panose="02010600030101010101" pitchFamily="2" charset="-122"/>
                <a:cs typeface="Times New Roman" panose="02020603050405020304" pitchFamily="18" charset="0"/>
              </a:rPr>
              <a:t> GDCD 6</a:t>
            </a:r>
            <a:endParaRPr lang="en-US" altLang="vi-VN" sz="2198"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0" name="AutoShape 10"/>
          <p:cNvSpPr>
            <a:spLocks noChangeArrowheads="1"/>
          </p:cNvSpPr>
          <p:nvPr/>
        </p:nvSpPr>
        <p:spPr bwMode="auto">
          <a:xfrm>
            <a:off x="6635304" y="63634"/>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1144096" y="2654093"/>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1957052" y="1800746"/>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Segoe Script" pitchFamily="34" charset="0"/>
                <a:cs typeface="#9Slide03 Arima Madurai Black" panose="00000A00000000000000" pitchFamily="2" charset="0"/>
              </a:rPr>
              <a:t>CHÀO MỪNG CÁC EM ĐẾN VỚI TIẾT HỌC NGÀY HÔM NAY</a:t>
            </a:r>
          </a:p>
        </p:txBody>
      </p:sp>
      <p:pic>
        <p:nvPicPr>
          <p:cNvPr id="42" name="Shape 1"/>
          <p:cNvPicPr/>
          <p:nvPr/>
        </p:nvPicPr>
        <p:blipFill>
          <a:blip r:embed="rId3"/>
          <a:stretch/>
        </p:blipFill>
        <p:spPr>
          <a:xfrm>
            <a:off x="0" y="21916"/>
            <a:ext cx="1158240" cy="1048385"/>
          </a:xfrm>
          <a:prstGeom prst="rect">
            <a:avLst/>
          </a:prstGeom>
          <a:noFill/>
          <a:ln>
            <a:noFill/>
          </a:ln>
        </p:spPr>
      </p:pic>
      <p:sp>
        <p:nvSpPr>
          <p:cNvPr id="43" name="Rectangle 1"/>
          <p:cNvSpPr>
            <a:spLocks noChangeArrowheads="1"/>
          </p:cNvSpPr>
          <p:nvPr/>
        </p:nvSpPr>
        <p:spPr bwMode="auto">
          <a:xfrm>
            <a:off x="4328448" y="4490896"/>
            <a:ext cx="486765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3000" b="1" dirty="0" smtClean="0">
                <a:solidFill>
                  <a:srgbClr val="FF0000"/>
                </a:solidFill>
                <a:latin typeface="Tahoma" pitchFamily="34" charset="0"/>
                <a:ea typeface="Tahoma" pitchFamily="34" charset="0"/>
                <a:cs typeface="Tahoma" pitchFamily="34" charset="0"/>
                <a:sym typeface="Wingdings" pitchFamily="2" charset="2"/>
              </a:rPr>
              <a:t>GV: </a:t>
            </a:r>
            <a:r>
              <a:rPr lang="en-US" sz="3000" b="1" dirty="0" err="1" smtClean="0">
                <a:solidFill>
                  <a:srgbClr val="FF0000"/>
                </a:solidFill>
                <a:latin typeface="Tahoma" pitchFamily="34" charset="0"/>
                <a:ea typeface="Tahoma" pitchFamily="34" charset="0"/>
                <a:cs typeface="Tahoma" pitchFamily="34" charset="0"/>
                <a:sym typeface="Wingdings" pitchFamily="2" charset="2"/>
              </a:rPr>
              <a:t>Phạm</a:t>
            </a:r>
            <a:r>
              <a:rPr lang="en-US" sz="3000" b="1" dirty="0" smtClean="0">
                <a:solidFill>
                  <a:srgbClr val="FF0000"/>
                </a:solidFill>
                <a:latin typeface="Tahoma" pitchFamily="34" charset="0"/>
                <a:ea typeface="Tahoma" pitchFamily="34" charset="0"/>
                <a:cs typeface="Tahoma" pitchFamily="34" charset="0"/>
                <a:sym typeface="Wingdings" pitchFamily="2" charset="2"/>
              </a:rPr>
              <a:t> </a:t>
            </a:r>
            <a:r>
              <a:rPr lang="en-US" sz="3000" b="1" dirty="0" err="1" smtClean="0">
                <a:solidFill>
                  <a:srgbClr val="FF0000"/>
                </a:solidFill>
                <a:latin typeface="Tahoma" pitchFamily="34" charset="0"/>
                <a:ea typeface="Tahoma" pitchFamily="34" charset="0"/>
                <a:cs typeface="Tahoma" pitchFamily="34" charset="0"/>
                <a:sym typeface="Wingdings" pitchFamily="2" charset="2"/>
              </a:rPr>
              <a:t>Thị</a:t>
            </a:r>
            <a:r>
              <a:rPr lang="en-US" sz="3000" b="1" dirty="0" smtClean="0">
                <a:solidFill>
                  <a:srgbClr val="FF0000"/>
                </a:solidFill>
                <a:latin typeface="Tahoma" pitchFamily="34" charset="0"/>
                <a:ea typeface="Tahoma" pitchFamily="34" charset="0"/>
                <a:cs typeface="Tahoma" pitchFamily="34" charset="0"/>
                <a:sym typeface="Wingdings" pitchFamily="2" charset="2"/>
              </a:rPr>
              <a:t> </a:t>
            </a:r>
            <a:r>
              <a:rPr lang="en-US" sz="3000" b="1" dirty="0" err="1">
                <a:solidFill>
                  <a:srgbClr val="FF0000"/>
                </a:solidFill>
                <a:latin typeface="Tahoma" pitchFamily="34" charset="0"/>
                <a:ea typeface="Tahoma" pitchFamily="34" charset="0"/>
                <a:cs typeface="Tahoma" pitchFamily="34" charset="0"/>
                <a:sym typeface="Wingdings" pitchFamily="2" charset="2"/>
              </a:rPr>
              <a:t>H</a:t>
            </a:r>
            <a:r>
              <a:rPr lang="en-US" sz="3000" b="1" dirty="0" err="1" smtClean="0">
                <a:solidFill>
                  <a:srgbClr val="FF0000"/>
                </a:solidFill>
                <a:latin typeface="Tahoma" pitchFamily="34" charset="0"/>
                <a:ea typeface="Tahoma" pitchFamily="34" charset="0"/>
                <a:cs typeface="Tahoma" pitchFamily="34" charset="0"/>
                <a:sym typeface="Wingdings" pitchFamily="2" charset="2"/>
              </a:rPr>
              <a:t>uệ</a:t>
            </a:r>
            <a:endParaRPr lang="en-US" sz="3000" b="1" dirty="0" smtClean="0">
              <a:solidFill>
                <a:srgbClr val="FF0000"/>
              </a:solidFill>
              <a:latin typeface="Tahoma" pitchFamily="34" charset="0"/>
              <a:ea typeface="Tahoma" pitchFamily="34" charset="0"/>
              <a:cs typeface="Tahoma" pitchFamily="34" charset="0"/>
              <a:sym typeface="Wingdings" pitchFamily="2" charset="2"/>
            </a:endParaRPr>
          </a:p>
          <a:p>
            <a:pPr algn="ctr" eaLnBrk="0" fontAlgn="base" hangingPunct="0">
              <a:spcBef>
                <a:spcPct val="0"/>
              </a:spcBef>
              <a:spcAft>
                <a:spcPct val="0"/>
              </a:spcAft>
            </a:pPr>
            <a:endParaRPr lang="en-US" sz="3000" dirty="0" smtClean="0">
              <a:solidFill>
                <a:srgbClr val="FF0000"/>
              </a:solidFill>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7E408892-833E-49FA-B755-D13818FD9E7C}" type="datetime11">
              <a:rPr lang="en-IN" smtClean="0">
                <a:solidFill>
                  <a:prstClr val="black">
                    <a:tint val="75000"/>
                  </a:prstClr>
                </a:solidFill>
              </a:rPr>
              <a:t>22:25:55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a:t>
            </a:fld>
            <a:endParaRPr lang="en-US" altLang="en-US">
              <a:solidFill>
                <a:prstClr val="black">
                  <a:tint val="75000"/>
                </a:prstClr>
              </a:solidFill>
            </a:endParaRPr>
          </a:p>
        </p:txBody>
      </p:sp>
    </p:spTree>
    <p:extLst>
      <p:ext uri="{BB962C8B-B14F-4D97-AF65-F5344CB8AC3E}">
        <p14:creationId xmlns:p14="http://schemas.microsoft.com/office/powerpoint/2010/main" val="43833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a:t>
            </a:r>
            <a:r>
              <a:rPr lang="en-US" b="1" smtClean="0">
                <a:solidFill>
                  <a:srgbClr val="0000FF"/>
                </a:solidFill>
                <a:latin typeface="Tahoma" pitchFamily="34" charset="0"/>
                <a:ea typeface="Tahoma" pitchFamily="34" charset="0"/>
                <a:cs typeface="Tahoma" pitchFamily="34" charset="0"/>
              </a:rPr>
              <a:t>. Nh</a:t>
            </a:r>
            <a:r>
              <a:rPr lang="vi-VN"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22:25:55</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10</a:t>
            </a:fld>
            <a:endParaRPr lang="en-IN">
              <a:solidFill>
                <a:prstClr val="black">
                  <a:tint val="75000"/>
                </a:prstClr>
              </a:solidFill>
            </a:endParaRPr>
          </a:p>
        </p:txBody>
      </p:sp>
      <p:sp>
        <p:nvSpPr>
          <p:cNvPr id="3" name="AutoShape 2" descr="Mưa đá ở Nghệ An: Hiện tượng giông nhiệt vào thời điểm giao mùa | Xã hội |  Báo Nghệ An điện tử"/>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4" name="AutoShape 4" descr="Mưa đá ở Nghệ An: Hiện tượng giông nhiệt vào thời điểm giao mùa | Xã hội |  Báo Nghệ An điện tử"/>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2054" name="Picture 6" descr="Mưa đá ở Nghệ An: Hiện tượng giông nhiệt vào thời điểm giao mùa | Xã hội |  Báo Nghệ An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294" y="1488979"/>
            <a:ext cx="5526346" cy="46672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ận lốc xoáy khủng khiếp làm 21 người thương vong ở Vĩnh Phúc hình thành thế nào? -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488980"/>
            <a:ext cx="5862744" cy="46672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80252" y="6297767"/>
            <a:ext cx="3720539" cy="369332"/>
          </a:xfrm>
          <a:prstGeom prst="rect">
            <a:avLst/>
          </a:prstGeom>
          <a:solidFill>
            <a:srgbClr val="FFFF00"/>
          </a:solidFill>
        </p:spPr>
        <p:txBody>
          <a:bodyPr wrap="square" rtlCol="0">
            <a:spAutoFit/>
          </a:bodyPr>
          <a:lstStyle/>
          <a:p>
            <a:pPr algn="ctr"/>
            <a:r>
              <a:rPr lang="en-US" smtClean="0"/>
              <a:t>Lốc xoáy ở Vĩnh Phúc</a:t>
            </a:r>
            <a:endParaRPr lang="vi-VN"/>
          </a:p>
        </p:txBody>
      </p:sp>
      <p:sp>
        <p:nvSpPr>
          <p:cNvPr id="16" name="TextBox 15"/>
          <p:cNvSpPr txBox="1"/>
          <p:nvPr/>
        </p:nvSpPr>
        <p:spPr>
          <a:xfrm>
            <a:off x="7229197" y="6297767"/>
            <a:ext cx="3720539" cy="369332"/>
          </a:xfrm>
          <a:prstGeom prst="rect">
            <a:avLst/>
          </a:prstGeom>
          <a:solidFill>
            <a:srgbClr val="FFFF00"/>
          </a:solidFill>
        </p:spPr>
        <p:txBody>
          <a:bodyPr wrap="square" rtlCol="0">
            <a:spAutoFit/>
          </a:bodyPr>
          <a:lstStyle/>
          <a:p>
            <a:pPr algn="ctr"/>
            <a:r>
              <a:rPr lang="en-US" smtClean="0"/>
              <a:t>Mưa đá ở Nghệ An</a:t>
            </a:r>
            <a:endParaRPr lang="vi-VN"/>
          </a:p>
        </p:txBody>
      </p:sp>
    </p:spTree>
    <p:extLst>
      <p:ext uri="{BB962C8B-B14F-4D97-AF65-F5344CB8AC3E}">
        <p14:creationId xmlns:p14="http://schemas.microsoft.com/office/powerpoint/2010/main" val="26400651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108337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a:solidFill>
                  <a:srgbClr val="0000FF"/>
                </a:solidFill>
                <a:latin typeface="Tahoma" pitchFamily="34" charset="0"/>
                <a:ea typeface="Tahoma" pitchFamily="34" charset="0"/>
                <a:cs typeface="Tahoma" pitchFamily="34" charset="0"/>
              </a:rPr>
              <a:t>2</a:t>
            </a:r>
            <a:r>
              <a:rPr lang="en-US" sz="2800" b="1" smtClean="0">
                <a:solidFill>
                  <a:srgbClr val="0000FF"/>
                </a:solidFill>
                <a:latin typeface="Tahoma" pitchFamily="34" charset="0"/>
                <a:ea typeface="Tahoma" pitchFamily="34" charset="0"/>
                <a:cs typeface="Tahoma" pitchFamily="34" charset="0"/>
              </a:rPr>
              <a:t>. H</a:t>
            </a:r>
            <a:r>
              <a:rPr lang="vi-VN" sz="2800"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sz="2800" b="1" dirty="0" smtClean="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884270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4" name="Rectangle 3"/>
          <p:cNvSpPr/>
          <p:nvPr/>
        </p:nvSpPr>
        <p:spPr>
          <a:xfrm>
            <a:off x="1328388" y="1268195"/>
            <a:ext cx="6096000" cy="369332"/>
          </a:xfrm>
          <a:prstGeom prst="rect">
            <a:avLst/>
          </a:prstGeom>
        </p:spPr>
        <p:txBody>
          <a:bodyPr>
            <a:spAutoFit/>
          </a:bodyPr>
          <a:lstStyle/>
          <a:p>
            <a:r>
              <a:rPr lang="vi-VN" smtClean="0">
                <a:latin typeface="Tahoma" pitchFamily="34" charset="0"/>
                <a:ea typeface="Tahoma" pitchFamily="34" charset="0"/>
                <a:cs typeface="Tahoma" pitchFamily="34" charset="0"/>
              </a:rPr>
              <a:t>Đọc thông tin, Quan </a:t>
            </a:r>
            <a:r>
              <a:rPr lang="vi-VN">
                <a:latin typeface="Tahoma" pitchFamily="34" charset="0"/>
                <a:ea typeface="Tahoma" pitchFamily="34" charset="0"/>
                <a:cs typeface="Tahoma" pitchFamily="34" charset="0"/>
              </a:rPr>
              <a:t>sát </a:t>
            </a:r>
            <a:r>
              <a:rPr lang="vi-VN" smtClean="0">
                <a:latin typeface="Tahoma" pitchFamily="34" charset="0"/>
                <a:ea typeface="Tahoma" pitchFamily="34" charset="0"/>
                <a:cs typeface="Tahoma" pitchFamily="34" charset="0"/>
              </a:rPr>
              <a:t>ảnh </a:t>
            </a:r>
            <a:r>
              <a:rPr lang="vi-VN">
                <a:latin typeface="Tahoma" pitchFamily="34" charset="0"/>
                <a:ea typeface="Tahoma" pitchFamily="34" charset="0"/>
                <a:cs typeface="Tahoma" pitchFamily="34" charset="0"/>
              </a:rPr>
              <a:t>và trả lời câu hỏi</a:t>
            </a:r>
            <a:r>
              <a:rPr lang="vi-VN" smtClean="0">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p:txBody>
      </p:sp>
      <p:pic>
        <p:nvPicPr>
          <p:cNvPr id="5122" name="Picture 2" descr="Giải GDCD 6 Bài 8 Cánh Diều: Ứng phó với các tình huống nguy hiểm từ thiên nhiên ảnh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290" y="3960437"/>
            <a:ext cx="8325134" cy="26314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23650" y="1701134"/>
            <a:ext cx="10789229" cy="2246769"/>
          </a:xfrm>
          <a:prstGeom prst="rect">
            <a:avLst/>
          </a:prstGeom>
          <a:solidFill>
            <a:schemeClr val="accent5">
              <a:lumMod val="40000"/>
              <a:lumOff val="60000"/>
            </a:schemeClr>
          </a:solidFill>
        </p:spPr>
        <p:txBody>
          <a:bodyPr wrap="square">
            <a:spAutoFit/>
          </a:bodyPr>
          <a:lstStyle/>
          <a:p>
            <a:pPr algn="ctr"/>
            <a:r>
              <a:rPr lang="vi-VN" sz="2000" b="1">
                <a:latin typeface="Tahoma" pitchFamily="34" charset="0"/>
                <a:ea typeface="Tahoma" pitchFamily="34" charset="0"/>
                <a:cs typeface="Tahoma" pitchFamily="34" charset="0"/>
              </a:rPr>
              <a:t>CƠN BÃO SỐ 5</a:t>
            </a:r>
          </a:p>
          <a:p>
            <a:pPr algn="just"/>
            <a:r>
              <a:rPr lang="vi-VN" sz="2000">
                <a:latin typeface="Tahoma" pitchFamily="34" charset="0"/>
                <a:ea typeface="Tahoma" pitchFamily="34" charset="0"/>
                <a:cs typeface="Tahoma" pitchFamily="34" charset="0"/>
              </a:rPr>
              <a:t>Sáng ngày </a:t>
            </a:r>
            <a:r>
              <a:rPr lang="vi-VN" sz="2000" smtClean="0">
                <a:latin typeface="Tahoma" pitchFamily="34" charset="0"/>
                <a:ea typeface="Tahoma" pitchFamily="34" charset="0"/>
                <a:cs typeface="Tahoma" pitchFamily="34" charset="0"/>
              </a:rPr>
              <a:t>18/9/2020</a:t>
            </a:r>
            <a:r>
              <a:rPr lang="vi-VN" sz="2000">
                <a:latin typeface="Tahoma" pitchFamily="34" charset="0"/>
                <a:ea typeface="Tahoma" pitchFamily="34" charset="0"/>
                <a:cs typeface="Tahoma" pitchFamily="34" charset="0"/>
              </a:rPr>
              <a:t>, cơn bão số 5 mang tên Noul, mạnh cấp 10, giật cấp 12 đã đổ bộ vào các tỉnh miền Trung nước ta, gây ra </a:t>
            </a:r>
            <a:r>
              <a:rPr lang="vi-VN" sz="2000" smtClean="0">
                <a:latin typeface="Tahoma" pitchFamily="34" charset="0"/>
                <a:ea typeface="Tahoma" pitchFamily="34" charset="0"/>
                <a:cs typeface="Tahoma" pitchFamily="34" charset="0"/>
              </a:rPr>
              <a:t>những </a:t>
            </a:r>
            <a:r>
              <a:rPr lang="vi-VN" sz="2000">
                <a:latin typeface="Tahoma" pitchFamily="34" charset="0"/>
                <a:ea typeface="Tahoma" pitchFamily="34" charset="0"/>
                <a:cs typeface="Tahoma" pitchFamily="34" charset="0"/>
              </a:rPr>
              <a:t>thiệt hại nặng nề cho các tỉnh từ Hà Tĩnh đến Quảng Nam. Do ảnh hưởng của bão, rất nhiều căn nhà bị sập; hàng trăm điểm trường học bị ngập, bị tốc mái phòng học, sập hàng rào, hư hỏng thiết bị dạy học; hàng chục nghìn héc-ta lúa bị ngập nặng; nhiều cột điện bị gãy đổ; nhiều tuyến đường, khu dân cư bị ngập nặng trong nước</a:t>
            </a:r>
            <a:r>
              <a:rPr lang="vi-VN" sz="2000" smtClean="0">
                <a:latin typeface="Tahoma" pitchFamily="34" charset="0"/>
                <a:ea typeface="Tahoma" pitchFamily="34" charset="0"/>
                <a:cs typeface="Tahoma" pitchFamily="34" charset="0"/>
              </a:rPr>
              <a:t>.</a:t>
            </a:r>
            <a:endParaRPr lang="vi-VN" sz="2000">
              <a:latin typeface="Tahoma" pitchFamily="34" charset="0"/>
              <a:ea typeface="Tahoma" pitchFamily="34" charset="0"/>
              <a:cs typeface="Tahoma" pitchFamily="34" charset="0"/>
            </a:endParaRPr>
          </a:p>
        </p:txBody>
      </p:sp>
      <p:sp>
        <p:nvSpPr>
          <p:cNvPr id="8" name="Date Placeholder 7"/>
          <p:cNvSpPr>
            <a:spLocks noGrp="1"/>
          </p:cNvSpPr>
          <p:nvPr>
            <p:ph type="dt" sz="half" idx="10"/>
          </p:nvPr>
        </p:nvSpPr>
        <p:spPr/>
        <p:txBody>
          <a:bodyPr/>
          <a:lstStyle/>
          <a:p>
            <a:fld id="{3D40DDC0-3127-4F85-809E-034BE175F6C6}" type="datetime11">
              <a:rPr lang="en-IN" smtClean="0">
                <a:solidFill>
                  <a:prstClr val="black">
                    <a:tint val="75000"/>
                  </a:prstClr>
                </a:solidFill>
              </a:rPr>
              <a:t>22:25:55</a:t>
            </a:fld>
            <a:endParaRPr lang="en-IN">
              <a:solidFill>
                <a:prstClr val="black">
                  <a:tint val="75000"/>
                </a:prstClr>
              </a:solidFill>
            </a:endParaRPr>
          </a:p>
        </p:txBody>
      </p:sp>
      <p:sp>
        <p:nvSpPr>
          <p:cNvPr id="11" name="Slide Number Placeholder 10"/>
          <p:cNvSpPr>
            <a:spLocks noGrp="1"/>
          </p:cNvSpPr>
          <p:nvPr>
            <p:ph type="sldNum" sz="quarter" idx="12"/>
          </p:nvPr>
        </p:nvSpPr>
        <p:spPr/>
        <p:txBody>
          <a:bodyPr/>
          <a:lstStyle/>
          <a:p>
            <a:fld id="{2D0CD454-69CB-4647-AC93-5608A9603E22}" type="slidenum">
              <a:rPr lang="en-IN" smtClean="0">
                <a:solidFill>
                  <a:prstClr val="black">
                    <a:tint val="75000"/>
                  </a:prstClr>
                </a:solidFill>
              </a:rPr>
              <a:pPr/>
              <a:t>12</a:t>
            </a:fld>
            <a:endParaRPr lang="en-IN">
              <a:solidFill>
                <a:prstClr val="black">
                  <a:tint val="75000"/>
                </a:prstClr>
              </a:solidFill>
            </a:endParaRPr>
          </a:p>
        </p:txBody>
      </p:sp>
    </p:spTree>
    <p:extLst>
      <p:ext uri="{BB962C8B-B14F-4D97-AF65-F5344CB8AC3E}">
        <p14:creationId xmlns:p14="http://schemas.microsoft.com/office/powerpoint/2010/main" val="24407680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iệt hại do bão số 5: 1 người chết, 29 người bị thương | Tin tức mới nhất  24h - Đọc Báo Lao Động online - Laodong.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5" name="AutoShape 4" descr="Thiệt hại do bão số 5: 1 người chết, 29 người bị thương | Tin tức mới nhất  24h - Đọc Báo Lao Động online - Laodong.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0" name="Shape 1"/>
          <p:cNvPicPr/>
          <p:nvPr/>
        </p:nvPicPr>
        <p:blipFill>
          <a:blip r:embed="rId4"/>
          <a:stretch/>
        </p:blipFill>
        <p:spPr>
          <a:xfrm>
            <a:off x="11177516" y="0"/>
            <a:ext cx="1014484" cy="1008774"/>
          </a:xfrm>
          <a:prstGeom prst="rect">
            <a:avLst/>
          </a:prstGeom>
          <a:noFill/>
          <a:ln>
            <a:noFill/>
          </a:ln>
        </p:spPr>
      </p:pic>
      <p:sp>
        <p:nvSpPr>
          <p:cNvPr id="3" name="Date Placeholder 2"/>
          <p:cNvSpPr>
            <a:spLocks noGrp="1"/>
          </p:cNvSpPr>
          <p:nvPr>
            <p:ph type="dt" sz="half" idx="10"/>
          </p:nvPr>
        </p:nvSpPr>
        <p:spPr/>
        <p:txBody>
          <a:bodyPr/>
          <a:lstStyle/>
          <a:p>
            <a:fld id="{453CCDA2-FF09-4339-90FB-00EFEB8B1BAF}" type="datetime11">
              <a:rPr lang="en-IN" smtClean="0">
                <a:solidFill>
                  <a:prstClr val="black">
                    <a:tint val="75000"/>
                  </a:prstClr>
                </a:solidFill>
              </a:rPr>
              <a:t>22:25:55</a:t>
            </a:fld>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2D0CD454-69CB-4647-AC93-5608A9603E22}" type="slidenum">
              <a:rPr lang="en-IN" smtClean="0">
                <a:solidFill>
                  <a:prstClr val="black">
                    <a:tint val="75000"/>
                  </a:prstClr>
                </a:solidFill>
              </a:rPr>
              <a:pPr/>
              <a:t>13</a:t>
            </a:fld>
            <a:endParaRPr lang="en-IN">
              <a:solidFill>
                <a:prstClr val="black">
                  <a:tint val="75000"/>
                </a:prstClr>
              </a:solidFill>
            </a:endParaRPr>
          </a:p>
        </p:txBody>
      </p:sp>
      <p:sp>
        <p:nvSpPr>
          <p:cNvPr id="9" name="Rectangle 8"/>
          <p:cNvSpPr>
            <a:spLocks noChangeArrowheads="1"/>
          </p:cNvSpPr>
          <p:nvPr/>
        </p:nvSpPr>
        <p:spPr bwMode="auto">
          <a:xfrm>
            <a:off x="101051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1" name="Rectangle 189"/>
          <p:cNvSpPr>
            <a:spLocks noChangeArrowheads="1"/>
          </p:cNvSpPr>
          <p:nvPr/>
        </p:nvSpPr>
        <p:spPr bwMode="auto">
          <a:xfrm>
            <a:off x="186199" y="486744"/>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799946" y="859620"/>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pic>
        <p:nvPicPr>
          <p:cNvPr id="6" name="cap-nhat-thiet-hai-do-bao-so-5-6-nguoi-tu-vong-112-nguoi-bi-thuong-vtc-now-_1_.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6200" y="1309138"/>
            <a:ext cx="11877010" cy="5143177"/>
          </a:xfrm>
          <a:prstGeom prst="rect">
            <a:avLst/>
          </a:prstGeom>
        </p:spPr>
      </p:pic>
    </p:spTree>
    <p:extLst>
      <p:ext uri="{BB962C8B-B14F-4D97-AF65-F5344CB8AC3E}">
        <p14:creationId xmlns:p14="http://schemas.microsoft.com/office/powerpoint/2010/main" val="9230779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4"/>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101051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65437430"/>
              </p:ext>
            </p:extLst>
          </p:nvPr>
        </p:nvGraphicFramePr>
        <p:xfrm>
          <a:off x="395786" y="1637528"/>
          <a:ext cx="11456854" cy="5057957"/>
        </p:xfrm>
        <a:graphic>
          <a:graphicData uri="http://schemas.openxmlformats.org/drawingml/2006/table">
            <a:tbl>
              <a:tblPr firstRow="1" firstCol="1" bandRow="1">
                <a:tableStyleId>{5C22544A-7EE6-4342-B048-85BDC9FD1C3A}</a:tableStyleId>
              </a:tblPr>
              <a:tblGrid>
                <a:gridCol w="11456854"/>
              </a:tblGrid>
              <a:tr h="1364983">
                <a:tc>
                  <a:txBody>
                    <a:bodyPr/>
                    <a:lstStyle/>
                    <a:p>
                      <a:pPr marL="0" indent="0" algn="ctr">
                        <a:lnSpc>
                          <a:spcPct val="100000"/>
                        </a:lnSpc>
                        <a:spcAft>
                          <a:spcPts val="0"/>
                        </a:spcAft>
                      </a:pPr>
                      <a:r>
                        <a:rPr lang="en-US" sz="1800" u="sng">
                          <a:solidFill>
                            <a:srgbClr val="FF0000"/>
                          </a:solidFill>
                          <a:effectLst/>
                          <a:latin typeface="Tahoma" pitchFamily="34" charset="0"/>
                          <a:ea typeface="Tahoma" pitchFamily="34" charset="0"/>
                          <a:cs typeface="Tahoma" pitchFamily="34" charset="0"/>
                        </a:rPr>
                        <a:t>Phiếu Bài </a:t>
                      </a:r>
                      <a:r>
                        <a:rPr lang="en-US" sz="1800" u="sng" smtClean="0">
                          <a:solidFill>
                            <a:srgbClr val="FF0000"/>
                          </a:solidFill>
                          <a:effectLst/>
                          <a:latin typeface="Tahoma" pitchFamily="34" charset="0"/>
                          <a:ea typeface="Tahoma" pitchFamily="34" charset="0"/>
                          <a:cs typeface="Tahoma" pitchFamily="34" charset="0"/>
                        </a:rPr>
                        <a:t>tập</a:t>
                      </a:r>
                      <a:endParaRPr lang="vi-VN" sz="1800" u="sng" smtClean="0">
                        <a:solidFill>
                          <a:srgbClr val="FF0000"/>
                        </a:solidFill>
                        <a:effectLst/>
                        <a:latin typeface="Tahoma" pitchFamily="34" charset="0"/>
                        <a:ea typeface="Tahoma" pitchFamily="34" charset="0"/>
                        <a:cs typeface="Tahoma" pitchFamily="34" charset="0"/>
                      </a:endParaRPr>
                    </a:p>
                    <a:p>
                      <a:pPr marL="0" indent="0" algn="ctr">
                        <a:lnSpc>
                          <a:spcPct val="100000"/>
                        </a:lnSpc>
                        <a:spcAft>
                          <a:spcPts val="0"/>
                        </a:spcAft>
                      </a:pPr>
                      <a:endParaRPr lang="vi-VN" sz="1800">
                        <a:solidFill>
                          <a:schemeClr val="tx1"/>
                        </a:solidFill>
                        <a:effectLst/>
                        <a:latin typeface="Tahoma" pitchFamily="34" charset="0"/>
                        <a:ea typeface="Tahoma" pitchFamily="34" charset="0"/>
                        <a:cs typeface="Tahoma" pitchFamily="34" charset="0"/>
                      </a:endParaRPr>
                    </a:p>
                    <a:p>
                      <a:pPr marL="0" lvl="0" indent="0">
                        <a:lnSpc>
                          <a:spcPct val="100000"/>
                        </a:lnSpc>
                        <a:spcAft>
                          <a:spcPts val="0"/>
                        </a:spcAft>
                        <a:buFont typeface="+mj-lt"/>
                        <a:buAutoNum type="alphaLcParenR"/>
                      </a:pPr>
                      <a:r>
                        <a:rPr lang="vi-VN" sz="1800" smtClean="0">
                          <a:solidFill>
                            <a:schemeClr val="tx1"/>
                          </a:solidFill>
                          <a:effectLst/>
                          <a:latin typeface="Tahoma" pitchFamily="34" charset="0"/>
                          <a:ea typeface="Tahoma" pitchFamily="34" charset="0"/>
                          <a:cs typeface="Tahoma" pitchFamily="34" charset="0"/>
                        </a:rPr>
                        <a:t> </a:t>
                      </a:r>
                      <a:r>
                        <a:rPr lang="en-US" sz="1800" smtClean="0">
                          <a:solidFill>
                            <a:schemeClr val="tx1"/>
                          </a:solidFill>
                          <a:effectLst/>
                          <a:latin typeface="Tahoma" pitchFamily="34" charset="0"/>
                          <a:ea typeface="Tahoma" pitchFamily="34" charset="0"/>
                          <a:cs typeface="Tahoma" pitchFamily="34" charset="0"/>
                        </a:rPr>
                        <a:t>Thông </a:t>
                      </a:r>
                      <a:r>
                        <a:rPr lang="en-US" sz="1800">
                          <a:solidFill>
                            <a:schemeClr val="tx1"/>
                          </a:solidFill>
                          <a:effectLst/>
                          <a:latin typeface="Tahoma" pitchFamily="34" charset="0"/>
                          <a:ea typeface="Tahoma" pitchFamily="34" charset="0"/>
                          <a:cs typeface="Tahoma" pitchFamily="34" charset="0"/>
                        </a:rPr>
                        <a:t>tin và các bức ảnh trên cho thầy cơn bão số 5 (năm 2020) gây ra những thiệt hại gì đối với các địa phương chịu ảnh hướng trực tiếp ?</a:t>
                      </a:r>
                      <a:endParaRPr lang="vi-VN" sz="180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744922">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vi-VN" sz="1800" smtClean="0">
                          <a:solidFill>
                            <a:schemeClr val="tx1"/>
                          </a:solidFill>
                          <a:effectLst/>
                          <a:latin typeface="Tahoma" pitchFamily="34" charset="0"/>
                          <a:ea typeface="Tahoma" pitchFamily="34" charset="0"/>
                          <a:cs typeface="Tahoma" pitchFamily="34" charset="0"/>
                        </a:rPr>
                        <a:t>b)</a:t>
                      </a:r>
                      <a:r>
                        <a:rPr lang="vi-VN" sz="1800" baseline="0" smtClean="0">
                          <a:solidFill>
                            <a:schemeClr val="tx1"/>
                          </a:solidFill>
                          <a:effectLst/>
                          <a:latin typeface="Tahoma" pitchFamily="34" charset="0"/>
                          <a:ea typeface="Tahoma" pitchFamily="34" charset="0"/>
                          <a:cs typeface="Tahoma" pitchFamily="34" charset="0"/>
                        </a:rPr>
                        <a:t> </a:t>
                      </a:r>
                      <a:r>
                        <a:rPr lang="vi-VN" sz="1800" smtClean="0">
                          <a:solidFill>
                            <a:schemeClr val="tx1"/>
                          </a:solidFill>
                          <a:effectLst/>
                          <a:latin typeface="Tahoma" pitchFamily="34" charset="0"/>
                          <a:ea typeface="Tahoma" pitchFamily="34" charset="0"/>
                          <a:cs typeface="Tahoma" pitchFamily="34" charset="0"/>
                        </a:rPr>
                        <a:t>Theo </a:t>
                      </a:r>
                      <a:r>
                        <a:rPr lang="vi-VN" sz="1800">
                          <a:solidFill>
                            <a:schemeClr val="tx1"/>
                          </a:solidFill>
                          <a:effectLst/>
                          <a:latin typeface="Tahoma" pitchFamily="34" charset="0"/>
                          <a:ea typeface="Tahoma" pitchFamily="34" charset="0"/>
                          <a:cs typeface="Tahoma" pitchFamily="34" charset="0"/>
                        </a:rPr>
                        <a:t>em, nguy hiểm từ thiên nhiên có thê gây nên những hậu quả như thế nào đối với con người và xã hội?   </a:t>
                      </a: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tr>
            </a:tbl>
          </a:graphicData>
        </a:graphic>
      </p:graphicFrame>
      <p:pic>
        <p:nvPicPr>
          <p:cNvPr id="17" name="Picture 8" descr="Digit 12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555480" y="5511421"/>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3"/>
          <p:cNvSpPr>
            <a:spLocks noChangeArrowheads="1"/>
          </p:cNvSpPr>
          <p:nvPr/>
        </p:nvSpPr>
        <p:spPr bwMode="gray">
          <a:xfrm>
            <a:off x="321824" y="1405719"/>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 BÀN</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9237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subTnLst>
                                    <p:audio>
                                      <p:cMediaNode>
                                        <p:cTn display="0" masterRel="sameClick">
                                          <p:stCondLst>
                                            <p:cond evt="begin" delay="0">
                                              <p:tn val="14"/>
                                            </p:cond>
                                          </p:stCondLst>
                                          <p:endCondLst>
                                            <p:cond evt="onStopAudio" delay="0">
                                              <p:tgtEl>
                                                <p:sldTgt/>
                                              </p:tgtEl>
                                            </p:cond>
                                          </p:endCondLst>
                                        </p:cTn>
                                        <p:tgtEl>
                                          <p:sndTgt r:embed="rId3"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831636449"/>
              </p:ext>
            </p:extLst>
          </p:nvPr>
        </p:nvGraphicFramePr>
        <p:xfrm>
          <a:off x="450375" y="1555845"/>
          <a:ext cx="11273051" cy="4267200"/>
        </p:xfrm>
        <a:graphic>
          <a:graphicData uri="http://schemas.openxmlformats.org/drawingml/2006/table">
            <a:tbl>
              <a:tblPr firstRow="1" firstCol="1" bandRow="1">
                <a:tableStyleId>{5C22544A-7EE6-4342-B048-85BDC9FD1C3A}</a:tableStyleId>
              </a:tblPr>
              <a:tblGrid>
                <a:gridCol w="11273051"/>
              </a:tblGrid>
              <a:tr h="4235357">
                <a:tc>
                  <a:txBody>
                    <a:bodyPr/>
                    <a:lstStyle/>
                    <a:p>
                      <a:pPr marL="0" indent="0" algn="ctr">
                        <a:lnSpc>
                          <a:spcPct val="100000"/>
                        </a:lnSpc>
                        <a:spcAft>
                          <a:spcPts val="0"/>
                        </a:spcAft>
                      </a:pPr>
                      <a:r>
                        <a:rPr lang="en-US" sz="2000" u="sng" smtClean="0">
                          <a:solidFill>
                            <a:srgbClr val="FF0000"/>
                          </a:solidFill>
                          <a:effectLst/>
                          <a:latin typeface="Tahoma" pitchFamily="34" charset="0"/>
                          <a:ea typeface="Tahoma" pitchFamily="34" charset="0"/>
                          <a:cs typeface="Tahoma" pitchFamily="34" charset="0"/>
                        </a:rPr>
                        <a:t>Phiếu Bài tập</a:t>
                      </a:r>
                    </a:p>
                    <a:p>
                      <a:pPr marL="0" indent="0" algn="ctr">
                        <a:lnSpc>
                          <a:spcPct val="100000"/>
                        </a:lnSpc>
                        <a:spcAft>
                          <a:spcPts val="0"/>
                        </a:spcAft>
                      </a:pPr>
                      <a:endParaRPr lang="vi-VN" sz="2000">
                        <a:solidFill>
                          <a:srgbClr val="FF0000"/>
                        </a:solidFill>
                        <a:effectLst/>
                        <a:latin typeface="Tahoma" pitchFamily="34" charset="0"/>
                        <a:ea typeface="Tahoma" pitchFamily="34" charset="0"/>
                        <a:cs typeface="Tahoma" pitchFamily="34" charset="0"/>
                      </a:endParaRPr>
                    </a:p>
                    <a:p>
                      <a:pPr marL="0" lvl="0" indent="0">
                        <a:lnSpc>
                          <a:spcPct val="100000"/>
                        </a:lnSpc>
                        <a:spcAft>
                          <a:spcPts val="0"/>
                        </a:spcAft>
                        <a:buFont typeface="+mj-lt"/>
                        <a:buAutoNum type="alphaLcParenR"/>
                      </a:pPr>
                      <a:r>
                        <a:rPr lang="en-US" sz="2000" smtClean="0">
                          <a:solidFill>
                            <a:schemeClr val="tx1"/>
                          </a:solidFill>
                          <a:effectLst/>
                          <a:latin typeface="Tahoma" pitchFamily="34" charset="0"/>
                          <a:ea typeface="Tahoma" pitchFamily="34" charset="0"/>
                          <a:cs typeface="Tahoma" pitchFamily="34" charset="0"/>
                        </a:rPr>
                        <a:t> </a:t>
                      </a:r>
                      <a:r>
                        <a:rPr lang="en-US" sz="2000" i="0" smtClean="0">
                          <a:solidFill>
                            <a:schemeClr val="tx1"/>
                          </a:solidFill>
                          <a:effectLst/>
                          <a:latin typeface="Tahoma" pitchFamily="34" charset="0"/>
                          <a:ea typeface="Tahoma" pitchFamily="34" charset="0"/>
                          <a:cs typeface="Tahoma" pitchFamily="34" charset="0"/>
                        </a:rPr>
                        <a:t>Thông </a:t>
                      </a:r>
                      <a:r>
                        <a:rPr lang="en-US" sz="2000" i="0">
                          <a:solidFill>
                            <a:schemeClr val="tx1"/>
                          </a:solidFill>
                          <a:effectLst/>
                          <a:latin typeface="Tahoma" pitchFamily="34" charset="0"/>
                          <a:ea typeface="Tahoma" pitchFamily="34" charset="0"/>
                          <a:cs typeface="Tahoma" pitchFamily="34" charset="0"/>
                        </a:rPr>
                        <a:t>tin và các bức ảnh trên cho thầy cơn bão số 5 (năm 2020) gây ra những thiệt hại gì đối với các địa phương chịu ảnh hướng trực tiếp ?</a:t>
                      </a:r>
                      <a:endParaRPr lang="vi-VN" sz="2000" i="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tabLst>
                          <a:tab pos="1076325" algn="l"/>
                        </a:tabLst>
                      </a:pPr>
                      <a:r>
                        <a:rPr lang="en-US" sz="2000" i="1">
                          <a:solidFill>
                            <a:schemeClr val="accent1"/>
                          </a:solidFill>
                          <a:effectLst/>
                          <a:latin typeface="Tahoma" pitchFamily="34" charset="0"/>
                          <a:ea typeface="Tahoma" pitchFamily="34" charset="0"/>
                          <a:cs typeface="Tahoma" pitchFamily="34" charset="0"/>
                        </a:rPr>
                        <a:t>Nhiều căn nhà bị sập, hàng trăm trường học bị ngập, bị tốc mái phòng học, sập hàng rào, hư hỏng thiết bị dạy học, hàng chục héc-ta đất bị ngập nặng, nhiều cột điện bị gãy đổ, nhiều tuyến đường, khu dân cư bị ngập nặng trong nước.</a:t>
                      </a:r>
                      <a:r>
                        <a:rPr lang="en-US" sz="2000" i="1">
                          <a:solidFill>
                            <a:srgbClr val="FFFF00"/>
                          </a:solidFill>
                          <a:effectLst/>
                          <a:latin typeface="Tahoma" pitchFamily="34" charset="0"/>
                          <a:ea typeface="Tahoma" pitchFamily="34" charset="0"/>
                          <a:cs typeface="Tahoma" pitchFamily="34" charset="0"/>
                        </a:rPr>
                        <a:t/>
                      </a:r>
                      <a:br>
                        <a:rPr lang="en-US" sz="2000" i="1">
                          <a:solidFill>
                            <a:srgbClr val="FFFF00"/>
                          </a:solidFill>
                          <a:effectLst/>
                          <a:latin typeface="Tahoma" pitchFamily="34" charset="0"/>
                          <a:ea typeface="Tahoma" pitchFamily="34" charset="0"/>
                          <a:cs typeface="Tahoma" pitchFamily="34" charset="0"/>
                        </a:rPr>
                      </a:br>
                      <a:endParaRPr lang="vi-VN" sz="2000" i="1">
                        <a:solidFill>
                          <a:srgbClr val="FFFF00"/>
                        </a:solidFill>
                        <a:effectLst/>
                        <a:latin typeface="Tahoma" pitchFamily="34" charset="0"/>
                        <a:ea typeface="Tahoma" pitchFamily="34" charset="0"/>
                        <a:cs typeface="Tahoma" pitchFamily="34" charset="0"/>
                      </a:endParaRPr>
                    </a:p>
                    <a:p>
                      <a:pPr marL="0" lvl="0" indent="0">
                        <a:lnSpc>
                          <a:spcPct val="100000"/>
                        </a:lnSpc>
                        <a:spcAft>
                          <a:spcPts val="0"/>
                        </a:spcAft>
                        <a:buFont typeface="+mj-lt"/>
                        <a:buNone/>
                      </a:pPr>
                      <a:r>
                        <a:rPr lang="en-US" sz="2000" smtClean="0">
                          <a:solidFill>
                            <a:schemeClr val="tx1"/>
                          </a:solidFill>
                          <a:effectLst/>
                          <a:latin typeface="Tahoma" pitchFamily="34" charset="0"/>
                          <a:ea typeface="Tahoma" pitchFamily="34" charset="0"/>
                          <a:cs typeface="Tahoma" pitchFamily="34" charset="0"/>
                        </a:rPr>
                        <a:t>b) Theo em, nguy hiểm từ thiên nhiên có thê gây nên những hậu quả như thế nào đối với con người và xã hội?</a:t>
                      </a:r>
                      <a:endParaRPr lang="vi-VN" sz="2000" smtClean="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en-US" sz="2000" i="1" smtClean="0">
                          <a:solidFill>
                            <a:schemeClr val="accent1"/>
                          </a:solidFill>
                          <a:effectLst/>
                          <a:latin typeface="Tahoma" pitchFamily="34" charset="0"/>
                          <a:ea typeface="Tahoma" pitchFamily="34" charset="0"/>
                          <a:cs typeface="Tahoma" pitchFamily="34" charset="0"/>
                        </a:rPr>
                        <a:t>Tình huống nguy hiểm từ thiên nhiên có thê gây nên những hậu quả đáng tiếc đối với con người: thiệt hại về sức khỏe, tinh thần, thậm chí cả tính mạng; ngoài ra còn gây thiệt hại về tài sản, của cải vật chất của con người và xã hội.</a:t>
                      </a:r>
                      <a:endParaRPr lang="vi-VN" sz="2000" i="1" smtClean="0">
                        <a:solidFill>
                          <a:schemeClr val="accent1"/>
                        </a:solidFill>
                        <a:effectLst/>
                        <a:latin typeface="Tahoma" pitchFamily="34" charset="0"/>
                        <a:ea typeface="Tahoma" pitchFamily="34" charset="0"/>
                        <a:cs typeface="Tahoma" pitchFamily="34" charset="0"/>
                      </a:endParaRPr>
                    </a:p>
                    <a:p>
                      <a:pPr marL="0" indent="0" algn="ctr">
                        <a:lnSpc>
                          <a:spcPct val="100000"/>
                        </a:lnSpc>
                        <a:spcAft>
                          <a:spcPts val="0"/>
                        </a:spcAft>
                      </a:pPr>
                      <a:r>
                        <a:rPr lang="en-US" sz="2000">
                          <a:effectLst/>
                          <a:latin typeface="Tahoma" pitchFamily="34" charset="0"/>
                          <a:ea typeface="Tahoma" pitchFamily="34" charset="0"/>
                          <a:cs typeface="Tahoma" pitchFamily="34" charset="0"/>
                        </a:rPr>
                        <a:t> </a:t>
                      </a:r>
                      <a:endParaRPr lang="vi-VN" sz="2000">
                        <a:effectLst/>
                        <a:latin typeface="Tahoma" pitchFamily="34" charset="0"/>
                        <a:ea typeface="Tahoma" pitchFamily="34" charset="0"/>
                        <a:cs typeface="Tahoma" pitchFamily="34" charset="0"/>
                      </a:endParaRPr>
                    </a:p>
                  </a:txBody>
                  <a:tcPr marL="68580" marR="68580" marT="0" marB="0">
                    <a:solidFill>
                      <a:schemeClr val="accent6">
                        <a:lumMod val="40000"/>
                        <a:lumOff val="60000"/>
                      </a:schemeClr>
                    </a:solidFill>
                  </a:tcPr>
                </a:tc>
              </a:tr>
            </a:tbl>
          </a:graphicData>
        </a:graphic>
      </p:graphicFrame>
      <p:sp>
        <p:nvSpPr>
          <p:cNvPr id="4" name="Slide Number Placeholder 3"/>
          <p:cNvSpPr>
            <a:spLocks noGrp="1"/>
          </p:cNvSpPr>
          <p:nvPr>
            <p:ph type="sldNum" sz="quarter" idx="12"/>
          </p:nvPr>
        </p:nvSpPr>
        <p:spPr/>
        <p:txBody>
          <a:bodyPr/>
          <a:lstStyle/>
          <a:p>
            <a:fld id="{2D0CD454-69CB-4647-AC93-5608A9603E22}" type="slidenum">
              <a:rPr lang="en-IN" smtClean="0">
                <a:solidFill>
                  <a:prstClr val="black">
                    <a:tint val="75000"/>
                  </a:prstClr>
                </a:solidFill>
              </a:rPr>
              <a:pPr/>
              <a:t>15</a:t>
            </a:fld>
            <a:endParaRPr lang="en-IN">
              <a:solidFill>
                <a:prstClr val="black">
                  <a:tint val="75000"/>
                </a:prstClr>
              </a:solidFill>
            </a:endParaRPr>
          </a:p>
        </p:txBody>
      </p:sp>
    </p:spTree>
    <p:extLst>
      <p:ext uri="{BB962C8B-B14F-4D97-AF65-F5344CB8AC3E}">
        <p14:creationId xmlns:p14="http://schemas.microsoft.com/office/powerpoint/2010/main" val="25443512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8" name="Horizontal Scroll 7"/>
          <p:cNvSpPr/>
          <p:nvPr/>
        </p:nvSpPr>
        <p:spPr>
          <a:xfrm>
            <a:off x="1009934" y="1446661"/>
            <a:ext cx="9812741" cy="3589361"/>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rgbClr val="C00000"/>
                </a:solidFill>
              </a:rPr>
              <a:t>- Tình huống nguy hiểm từ thiên nhiên có thê gây nên những hậu quả đáng tiếc đối với con người: thiệt hại về sức khỏe, tinh thần, thậm chí cả tính mạng.</a:t>
            </a:r>
            <a:endParaRPr lang="vi-VN" sz="2400">
              <a:solidFill>
                <a:srgbClr val="C00000"/>
              </a:solidFill>
            </a:endParaRPr>
          </a:p>
          <a:p>
            <a:r>
              <a:rPr lang="en-US" sz="2400" i="1">
                <a:solidFill>
                  <a:srgbClr val="C00000"/>
                </a:solidFill>
              </a:rPr>
              <a:t>- Ngoài ra, nó còn gây thiệt hại về vật chất của cá nhân và cộng đồng; gây thiệt hại và ảnh hưởng tiêu cực đến nền kinh tế của các nước.</a:t>
            </a:r>
            <a:endParaRPr lang="vi-VN" sz="2400">
              <a:solidFill>
                <a:srgbClr val="C00000"/>
              </a:solidFill>
            </a:endParaRPr>
          </a:p>
        </p:txBody>
      </p:sp>
      <p:sp>
        <p:nvSpPr>
          <p:cNvPr id="2" name="Date Placeholder 1"/>
          <p:cNvSpPr>
            <a:spLocks noGrp="1"/>
          </p:cNvSpPr>
          <p:nvPr>
            <p:ph type="dt" sz="half" idx="10"/>
          </p:nvPr>
        </p:nvSpPr>
        <p:spPr/>
        <p:txBody>
          <a:bodyPr/>
          <a:lstStyle/>
          <a:p>
            <a:fld id="{D7EAC4F6-4374-481A-BEF1-1A4C80D5EA42}" type="datetime11">
              <a:rPr lang="en-IN" smtClean="0">
                <a:solidFill>
                  <a:prstClr val="black">
                    <a:tint val="75000"/>
                  </a:prstClr>
                </a:solidFill>
              </a:rPr>
              <a:t>22:25:55</a:t>
            </a:fld>
            <a:endParaRPr lang="en-IN">
              <a:solidFill>
                <a:prstClr val="black">
                  <a:tint val="75000"/>
                </a:prstClr>
              </a:solidFill>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16</a:t>
            </a:fld>
            <a:endParaRPr lang="en-IN">
              <a:solidFill>
                <a:prstClr val="black">
                  <a:tint val="75000"/>
                </a:prstClr>
              </a:solidFill>
            </a:endParaRPr>
          </a:p>
        </p:txBody>
      </p:sp>
    </p:spTree>
    <p:extLst>
      <p:ext uri="{BB962C8B-B14F-4D97-AF65-F5344CB8AC3E}">
        <p14:creationId xmlns:p14="http://schemas.microsoft.com/office/powerpoint/2010/main" val="4353004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III.</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LUYỆN TẬP</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96853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582727" y="1510748"/>
            <a:ext cx="11317726" cy="3949148"/>
          </a:xfrm>
          <a:prstGeom prst="rect">
            <a:avLst/>
          </a:prstGeom>
        </p:spPr>
      </p:pic>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37403" y="-61863"/>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pic>
        <p:nvPicPr>
          <p:cNvPr id="18"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a:extLst/>
        </p:spPr>
      </p:pic>
      <p:sp>
        <p:nvSpPr>
          <p:cNvPr id="2" name="Date Placeholder 1"/>
          <p:cNvSpPr>
            <a:spLocks noGrp="1"/>
          </p:cNvSpPr>
          <p:nvPr>
            <p:ph type="dt" sz="half" idx="10"/>
          </p:nvPr>
        </p:nvSpPr>
        <p:spPr/>
        <p:txBody>
          <a:bodyPr/>
          <a:lstStyle/>
          <a:p>
            <a:fld id="{B4B54253-2FE3-451A-8E35-433951E62FCB}" type="datetime11">
              <a:rPr lang="en-IN" smtClean="0">
                <a:solidFill>
                  <a:prstClr val="black">
                    <a:tint val="75000"/>
                  </a:prstClr>
                </a:solidFill>
              </a:rPr>
              <a:t>22:25:55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18</a:t>
            </a:fld>
            <a:endParaRPr lang="en-US" altLang="en-US">
              <a:solidFill>
                <a:prstClr val="black">
                  <a:tint val="75000"/>
                </a:prstClr>
              </a:solidFill>
            </a:endParaRPr>
          </a:p>
        </p:txBody>
      </p:sp>
      <p:sp>
        <p:nvSpPr>
          <p:cNvPr id="4" name="TextBox 3"/>
          <p:cNvSpPr txBox="1"/>
          <p:nvPr/>
        </p:nvSpPr>
        <p:spPr>
          <a:xfrm>
            <a:off x="4479229" y="539625"/>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6" name="Rectangle 5"/>
          <p:cNvSpPr/>
          <p:nvPr/>
        </p:nvSpPr>
        <p:spPr>
          <a:xfrm>
            <a:off x="2319129" y="3126359"/>
            <a:ext cx="7779027" cy="1015663"/>
          </a:xfrm>
          <a:prstGeom prst="rect">
            <a:avLst/>
          </a:prstGeom>
        </p:spPr>
        <p:txBody>
          <a:bodyPr wrap="square">
            <a:spAutoFit/>
          </a:bodyPr>
          <a:lstStyle/>
          <a:p>
            <a:r>
              <a:rPr lang="vi-VN" sz="2000">
                <a:latin typeface="Tahoma" pitchFamily="34" charset="0"/>
                <a:ea typeface="Tahoma" pitchFamily="34" charset="0"/>
                <a:cs typeface="Tahoma" pitchFamily="34" charset="0"/>
              </a:rPr>
              <a:t>1. Kể lại những nguy hiểm từ thiên nhiên đã xảy ra tại nơi em sinh sống. Những nguy hiểm đó đã gây ra hậu quả gì đối với con người và tài sản?</a:t>
            </a:r>
          </a:p>
        </p:txBody>
      </p:sp>
    </p:spTree>
    <p:extLst>
      <p:ext uri="{BB962C8B-B14F-4D97-AF65-F5344CB8AC3E}">
        <p14:creationId xmlns:p14="http://schemas.microsoft.com/office/powerpoint/2010/main" val="269627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523220"/>
          </a:xfrm>
          <a:prstGeom prst="rect">
            <a:avLst/>
          </a:prstGeom>
        </p:spPr>
        <p:txBody>
          <a:bodyPr wrap="square">
            <a:spAutoFit/>
          </a:bodyPr>
          <a:lstStyle/>
          <a:p>
            <a:pPr algn="ctr">
              <a:defRPr/>
            </a:pPr>
            <a:r>
              <a:rPr lang="en-US" altLang="zh-CN" sz="2800" b="1" kern="0">
                <a:solidFill>
                  <a:srgbClr val="0000FF"/>
                </a:solidFill>
                <a:latin typeface="Tahoma" pitchFamily="34" charset="0"/>
                <a:ea typeface="Tahoma" pitchFamily="34" charset="0"/>
                <a:cs typeface="Tahoma" pitchFamily="34" charset="0"/>
              </a:rPr>
              <a:t>XIN CHÀO VÀ HẸN GẶP </a:t>
            </a:r>
            <a:r>
              <a:rPr lang="en-US" altLang="zh-CN" sz="2800" b="1" kern="0" smtClean="0">
                <a:solidFill>
                  <a:srgbClr val="0000FF"/>
                </a:solidFill>
                <a:latin typeface="Tahoma" pitchFamily="34" charset="0"/>
                <a:ea typeface="Tahoma" pitchFamily="34" charset="0"/>
                <a:cs typeface="Tahoma" pitchFamily="34" charset="0"/>
              </a:rPr>
              <a:t>LẠI!!!</a:t>
            </a:r>
            <a:endParaRPr lang="en-US" altLang="zh-CN" sz="2800" b="1" kern="0"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11111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455196" y="2617192"/>
            <a:ext cx="1105269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600" b="1" err="1" smtClean="0">
                <a:solidFill>
                  <a:srgbClr val="0000FF"/>
                </a:solidFill>
                <a:latin typeface="Tahoma" pitchFamily="34" charset="0"/>
                <a:ea typeface="Tahoma" pitchFamily="34" charset="0"/>
                <a:cs typeface="Tahoma" pitchFamily="34" charset="0"/>
              </a:rPr>
              <a:t>Bài</a:t>
            </a:r>
            <a:r>
              <a:rPr lang="en-US" altLang="en-US" sz="3600" b="1" smtClean="0">
                <a:solidFill>
                  <a:srgbClr val="0000FF"/>
                </a:solidFill>
                <a:latin typeface="Tahoma" pitchFamily="34" charset="0"/>
                <a:ea typeface="Tahoma" pitchFamily="34" charset="0"/>
                <a:cs typeface="Tahoma" pitchFamily="34" charset="0"/>
              </a:rPr>
              <a:t> 8: </a:t>
            </a:r>
          </a:p>
          <a:p>
            <a:pPr algn="ctr" eaLnBrk="0" fontAlgn="base" hangingPunct="0">
              <a:spcBef>
                <a:spcPct val="0"/>
              </a:spcBef>
              <a:spcAft>
                <a:spcPct val="0"/>
              </a:spcAft>
            </a:pPr>
            <a:r>
              <a:rPr lang="en-US" altLang="en-US" sz="3600" b="1" smtClean="0">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3600" b="1" dirty="0">
              <a:solidFill>
                <a:srgbClr val="0000FF"/>
              </a:solidFill>
              <a:latin typeface="Tahoma" pitchFamily="34" charset="0"/>
              <a:ea typeface="Tahoma" pitchFamily="34" charset="0"/>
              <a:cs typeface="Tahoma" pitchFamily="34" charset="0"/>
            </a:endParaRPr>
          </a:p>
        </p:txBody>
      </p:sp>
      <p:sp>
        <p:nvSpPr>
          <p:cNvPr id="3" name="AutoShape 2" descr="Giải GDCD 6 Bài 8 Cánh Diều: Ứng phó với các tình huống nguy hiểm từ thiên  nhi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4" name="AutoShape 4" descr="Giải GDCD 6 Bài 8 Cánh Diều: Ứng phó với các tình huống nguy hiểm từ thiên  nhiê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5" name="Picture 6" descr="Giải GDCD 6 Bài 8 Cánh Diều: Ứng phó với các tình huống nguy hiểm từ thiên nhiên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19" y="127493"/>
            <a:ext cx="3390900" cy="17914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ải GDCD 6 Bài 8 Cánh Diều: Ứng phó với các tình huống nguy hiểm từ thiên nhiên ảnh 2"/>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4791979" y="88856"/>
            <a:ext cx="5353050" cy="19621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iải GDCD 6 Bài 8 Cánh Diều: Ứng phó với các tình huống nguy hiểm từ thiên nhiên ảnh 2"/>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3489957" y="4989578"/>
            <a:ext cx="5353050" cy="1738313"/>
          </a:xfrm>
          <a:prstGeom prst="rect">
            <a:avLst/>
          </a:prstGeom>
          <a:noFill/>
          <a:extLst>
            <a:ext uri="{909E8E84-426E-40DD-AFC4-6F175D3DCCD1}">
              <a14:hiddenFill xmlns:a14="http://schemas.microsoft.com/office/drawing/2010/main">
                <a:solidFill>
                  <a:srgbClr val="FFFFFF"/>
                </a:solidFill>
              </a14:hiddenFill>
            </a:ext>
          </a:extLst>
        </p:spPr>
      </p:pic>
      <p:pic>
        <p:nvPicPr>
          <p:cNvPr id="18" name="Shape 1"/>
          <p:cNvPicPr/>
          <p:nvPr/>
        </p:nvPicPr>
        <p:blipFill>
          <a:blip r:embed="rId4"/>
          <a:stretch/>
        </p:blipFill>
        <p:spPr>
          <a:xfrm>
            <a:off x="11033760" y="0"/>
            <a:ext cx="1158240" cy="1048385"/>
          </a:xfrm>
          <a:prstGeom prst="rect">
            <a:avLst/>
          </a:prstGeom>
          <a:noFill/>
          <a:ln>
            <a:noFill/>
          </a:ln>
        </p:spPr>
      </p:pic>
      <p:sp>
        <p:nvSpPr>
          <p:cNvPr id="6" name="Date Placeholder 5"/>
          <p:cNvSpPr>
            <a:spLocks noGrp="1"/>
          </p:cNvSpPr>
          <p:nvPr>
            <p:ph type="dt" sz="half" idx="10"/>
          </p:nvPr>
        </p:nvSpPr>
        <p:spPr/>
        <p:txBody>
          <a:bodyPr/>
          <a:lstStyle/>
          <a:p>
            <a:fld id="{14F56B0A-DC5E-4058-B8FB-AF04EF0257AE}" type="datetime11">
              <a:rPr lang="en-IN" smtClean="0">
                <a:solidFill>
                  <a:prstClr val="black">
                    <a:tint val="75000"/>
                  </a:prstClr>
                </a:solidFill>
              </a:rPr>
              <a:t>22:25:55</a:t>
            </a:fld>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a:t>
            </a:fld>
            <a:endParaRPr lang="en-US" altLang="en-US">
              <a:solidFill>
                <a:prstClr val="black">
                  <a:tint val="75000"/>
                </a:prstClr>
              </a:solidFill>
            </a:endParaRPr>
          </a:p>
        </p:txBody>
      </p:sp>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881372"/>
                <a:ext cx="1168950" cy="1244046"/>
              </a:xfrm>
              <a:prstGeom prst="rect">
                <a:avLst/>
              </a:prstGeom>
              <a:noFill/>
              <a:ln>
                <a:noFill/>
              </a:ln>
            </p:spPr>
          </p:pic>
        </p:grpSp>
        <p:sp>
          <p:nvSpPr>
            <p:cNvPr id="10" name="Rectangle 9"/>
            <p:cNvSpPr>
              <a:spLocks noChangeArrowheads="1"/>
            </p:cNvSpPr>
            <p:nvPr/>
          </p:nvSpPr>
          <p:spPr bwMode="auto">
            <a:xfrm>
              <a:off x="1669631" y="1734599"/>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454890"/>
              <a:ext cx="2667000" cy="1569660"/>
            </a:xfrm>
            <a:prstGeom prst="rect">
              <a:avLst/>
            </a:prstGeom>
            <a:noFill/>
            <a:ln>
              <a:noFill/>
            </a:ln>
            <a:effectLst/>
            <a:extLst/>
          </p:spPr>
          <p:txBody>
            <a:bodyPr anchor="ctr">
              <a:spAutoFit/>
            </a:bodyPr>
            <a:lstStyle/>
            <a:p>
              <a:pPr algn="ctr">
                <a:defRPr/>
              </a:pPr>
              <a:r>
                <a:rPr lang="en-US" altLang="zh-CN" sz="3200" b="1" kern="0" dirty="0" smtClean="0">
                  <a:solidFill>
                    <a:srgbClr val="0000FF"/>
                  </a:solidFill>
                  <a:latin typeface="Tahoma" pitchFamily="34" charset="0"/>
                  <a:ea typeface="Tahoma" pitchFamily="34" charset="0"/>
                  <a:cs typeface="Tahoma" pitchFamily="34" charset="0"/>
                </a:rPr>
                <a:t>I.</a:t>
              </a:r>
            </a:p>
            <a:p>
              <a:pPr algn="ctr">
                <a:defRPr/>
              </a:pPr>
              <a:r>
                <a:rPr lang="en-US" altLang="zh-CN" sz="3200" b="1" kern="0" dirty="0" smtClean="0">
                  <a:solidFill>
                    <a:srgbClr val="0000FF"/>
                  </a:solidFill>
                  <a:latin typeface="Tahoma" pitchFamily="34" charset="0"/>
                  <a:ea typeface="Tahoma" pitchFamily="34" charset="0"/>
                  <a:cs typeface="Tahoma" pitchFamily="34" charset="0"/>
                </a:rPr>
                <a:t>KHỞI ĐỘNG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pic>
        <p:nvPicPr>
          <p:cNvPr id="11" name="Picture 6" descr="Giải GDCD 6 Bài 8 Cánh Diều: Ứng phó với các tình huống nguy hiểm từ thiên nhiên ảnh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199" y="1460310"/>
            <a:ext cx="7014131" cy="2886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11154" y="4580270"/>
            <a:ext cx="10025839" cy="1925344"/>
          </a:xfrm>
          <a:prstGeom prst="rect">
            <a:avLst/>
          </a:prstGeom>
          <a:solidFill>
            <a:schemeClr val="accent4">
              <a:lumMod val="40000"/>
              <a:lumOff val="60000"/>
            </a:schemeClr>
          </a:solidFill>
        </p:spPr>
        <p:txBody>
          <a:bodyPr wrap="square">
            <a:spAutoFit/>
          </a:bodyPr>
          <a:lstStyle/>
          <a:p>
            <a:r>
              <a:rPr lang="en-US" sz="2400">
                <a:latin typeface="Tahoma" pitchFamily="34" charset="0"/>
                <a:ea typeface="Tahoma" pitchFamily="34" charset="0"/>
                <a:cs typeface="Tahoma" pitchFamily="34" charset="0"/>
              </a:rPr>
              <a:t>Em hãy giúp Nam </a:t>
            </a:r>
            <a:r>
              <a:rPr lang="en-US" sz="2400" smtClean="0">
                <a:latin typeface="Tahoma" pitchFamily="34" charset="0"/>
                <a:ea typeface="Tahoma" pitchFamily="34" charset="0"/>
                <a:cs typeface="Tahoma" pitchFamily="34" charset="0"/>
              </a:rPr>
              <a:t>chọn </a:t>
            </a:r>
            <a:r>
              <a:rPr lang="en-US" sz="2400">
                <a:latin typeface="Tahoma" pitchFamily="34" charset="0"/>
                <a:ea typeface="Tahoma" pitchFamily="34" charset="0"/>
                <a:cs typeface="Tahoma" pitchFamily="34" charset="0"/>
              </a:rPr>
              <a:t>một vị trí trú </a:t>
            </a:r>
            <a:r>
              <a:rPr lang="en-US" sz="2400" smtClean="0">
                <a:latin typeface="Tahoma" pitchFamily="34" charset="0"/>
                <a:ea typeface="Tahoma" pitchFamily="34" charset="0"/>
                <a:cs typeface="Tahoma" pitchFamily="34" charset="0"/>
              </a:rPr>
              <a:t>ẩn </a:t>
            </a:r>
            <a:r>
              <a:rPr lang="en-US" sz="2400">
                <a:latin typeface="Tahoma" pitchFamily="34" charset="0"/>
                <a:ea typeface="Tahoma" pitchFamily="34" charset="0"/>
                <a:cs typeface="Tahoma" pitchFamily="34" charset="0"/>
              </a:rPr>
              <a:t>an toàn và giải thích vì sao </a:t>
            </a:r>
            <a:r>
              <a:rPr lang="en-US" sz="2400" smtClean="0">
                <a:latin typeface="Tahoma" pitchFamily="34" charset="0"/>
                <a:ea typeface="Tahoma" pitchFamily="34" charset="0"/>
                <a:cs typeface="Tahoma" pitchFamily="34" charset="0"/>
              </a:rPr>
              <a:t>không </a:t>
            </a:r>
            <a:r>
              <a:rPr lang="en-US" sz="2400">
                <a:latin typeface="Tahoma" pitchFamily="34" charset="0"/>
                <a:ea typeface="Tahoma" pitchFamily="34" charset="0"/>
                <a:cs typeface="Tahoma" pitchFamily="34" charset="0"/>
              </a:rPr>
              <a:t>nên trú ẩn ở những vị trí còn lại.</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a:t>
            </a:r>
            <a:r>
              <a:rPr lang="en-US" sz="2400" smtClean="0">
                <a:latin typeface="Tahoma" pitchFamily="34" charset="0"/>
                <a:ea typeface="Tahoma" pitchFamily="34" charset="0"/>
                <a:cs typeface="Tahoma" pitchFamily="34" charset="0"/>
              </a:rPr>
              <a:t>A</a:t>
            </a:r>
            <a:r>
              <a:rPr lang="en-US" sz="2400">
                <a:latin typeface="Tahoma" pitchFamily="34" charset="0"/>
                <a:ea typeface="Tahoma" pitchFamily="34" charset="0"/>
                <a:cs typeface="Tahoma" pitchFamily="34" charset="0"/>
              </a:rPr>
              <a:t>. Dưới </a:t>
            </a:r>
            <a:r>
              <a:rPr lang="en-US" sz="2400" smtClean="0">
                <a:latin typeface="Tahoma" pitchFamily="34" charset="0"/>
                <a:ea typeface="Tahoma" pitchFamily="34" charset="0"/>
                <a:cs typeface="Tahoma" pitchFamily="34" charset="0"/>
              </a:rPr>
              <a:t>gốc </a:t>
            </a:r>
            <a:r>
              <a:rPr lang="en-US" sz="2400">
                <a:latin typeface="Tahoma" pitchFamily="34" charset="0"/>
                <a:ea typeface="Tahoma" pitchFamily="34" charset="0"/>
                <a:cs typeface="Tahoma" pitchFamily="34" charset="0"/>
              </a:rPr>
              <a:t>cây to.</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a:t>
            </a:r>
            <a:r>
              <a:rPr lang="en-US" sz="2400" smtClean="0">
                <a:latin typeface="Tahoma" pitchFamily="34" charset="0"/>
                <a:ea typeface="Tahoma" pitchFamily="34" charset="0"/>
                <a:cs typeface="Tahoma" pitchFamily="34" charset="0"/>
              </a:rPr>
              <a:t>B</a:t>
            </a:r>
            <a:r>
              <a:rPr lang="en-US" sz="2400">
                <a:latin typeface="Tahoma" pitchFamily="34" charset="0"/>
                <a:ea typeface="Tahoma" pitchFamily="34" charset="0"/>
                <a:cs typeface="Tahoma" pitchFamily="34" charset="0"/>
              </a:rPr>
              <a:t>. Trong </a:t>
            </a:r>
            <a:r>
              <a:rPr lang="en-US" sz="2400" smtClean="0">
                <a:latin typeface="Tahoma" pitchFamily="34" charset="0"/>
                <a:ea typeface="Tahoma" pitchFamily="34" charset="0"/>
                <a:cs typeface="Tahoma" pitchFamily="34" charset="0"/>
              </a:rPr>
              <a:t>lều</a:t>
            </a:r>
            <a:r>
              <a:rPr lang="en-US" sz="2400">
                <a:latin typeface="Tahoma" pitchFamily="34" charset="0"/>
                <a:ea typeface="Tahoma" pitchFamily="34" charset="0"/>
                <a:cs typeface="Tahoma" pitchFamily="34" charset="0"/>
              </a:rPr>
              <a:t>.</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a:t>
            </a:r>
            <a:r>
              <a:rPr lang="en-US" sz="2400" smtClean="0">
                <a:latin typeface="Tahoma" pitchFamily="34" charset="0"/>
                <a:ea typeface="Tahoma" pitchFamily="34" charset="0"/>
                <a:cs typeface="Tahoma" pitchFamily="34" charset="0"/>
              </a:rPr>
              <a:t>C</a:t>
            </a:r>
            <a:r>
              <a:rPr lang="en-US" sz="2400">
                <a:latin typeface="Tahoma" pitchFamily="34" charset="0"/>
                <a:ea typeface="Tahoma" pitchFamily="34" charset="0"/>
                <a:cs typeface="Tahoma" pitchFamily="34" charset="0"/>
              </a:rPr>
              <a:t>. Dưới mái hiên của căn nhà</a:t>
            </a:r>
            <a:r>
              <a:rPr lang="en-US" sz="2400" smtClean="0">
                <a:latin typeface="Tahoma" pitchFamily="34" charset="0"/>
                <a:ea typeface="Tahoma" pitchFamily="34" charset="0"/>
                <a:cs typeface="Tahoma" pitchFamily="34" charset="0"/>
              </a:rPr>
              <a:t>.</a:t>
            </a:r>
            <a:endParaRPr lang="vi-VN" sz="2400">
              <a:latin typeface="Tahoma" pitchFamily="34" charset="0"/>
              <a:ea typeface="Tahoma" pitchFamily="34" charset="0"/>
              <a:cs typeface="Tahoma" pitchFamily="34" charset="0"/>
            </a:endParaRPr>
          </a:p>
        </p:txBody>
      </p:sp>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605731"/>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 KHỞI </a:t>
            </a:r>
            <a:r>
              <a:rPr lang="en-US" altLang="zh-CN" b="1" kern="0" dirty="0" smtClean="0">
                <a:solidFill>
                  <a:srgbClr val="0000FF"/>
                </a:solidFill>
                <a:latin typeface="Tahoma" pitchFamily="34" charset="0"/>
                <a:ea typeface="Tahoma" pitchFamily="34" charset="0"/>
                <a:cs typeface="Tahoma" pitchFamily="34" charset="0"/>
              </a:rPr>
              <a:t>ĐỘNG</a:t>
            </a:r>
            <a:endParaRPr lang="en-US" altLang="zh-CN" b="1" kern="0" dirty="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4161965" y="651897"/>
            <a:ext cx="4124219" cy="646331"/>
          </a:xfrm>
          <a:prstGeom prst="rect">
            <a:avLst/>
          </a:prstGeom>
          <a:noFill/>
          <a:ln>
            <a:noFill/>
          </a:ln>
          <a:effectLst/>
          <a:extLst/>
        </p:spPr>
        <p:txBody>
          <a:bodyPr wrap="square"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Tiểu phẩm: </a:t>
            </a:r>
          </a:p>
          <a:p>
            <a:pPr algn="ctr">
              <a:defRPr/>
            </a:pPr>
            <a:r>
              <a:rPr lang="en-US" altLang="zh-CN" b="1" kern="0" smtClean="0">
                <a:solidFill>
                  <a:srgbClr val="FF0000"/>
                </a:solidFill>
                <a:latin typeface="Tahoma" pitchFamily="34" charset="0"/>
                <a:ea typeface="Tahoma" pitchFamily="34" charset="0"/>
                <a:cs typeface="Tahoma" pitchFamily="34" charset="0"/>
              </a:rPr>
              <a:t>“Mình phải làm gì đây?”</a:t>
            </a:r>
            <a:endParaRPr lang="en-US" altLang="zh-CN" b="1" kern="0" dirty="0">
              <a:solidFill>
                <a:srgbClr val="FF0000"/>
              </a:solidFill>
              <a:latin typeface="Tahoma" pitchFamily="34" charset="0"/>
              <a:ea typeface="Tahoma" pitchFamily="34" charset="0"/>
              <a:cs typeface="Tahoma" pitchFamily="34" charset="0"/>
            </a:endParaRPr>
          </a:p>
        </p:txBody>
      </p:sp>
      <p:sp>
        <p:nvSpPr>
          <p:cNvPr id="8" name="Oval 7"/>
          <p:cNvSpPr/>
          <p:nvPr/>
        </p:nvSpPr>
        <p:spPr>
          <a:xfrm>
            <a:off x="1281159" y="6059119"/>
            <a:ext cx="477079" cy="3938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Date Placeholder 15"/>
          <p:cNvSpPr>
            <a:spLocks noGrp="1"/>
          </p:cNvSpPr>
          <p:nvPr>
            <p:ph type="dt" sz="half" idx="10"/>
          </p:nvPr>
        </p:nvSpPr>
        <p:spPr/>
        <p:txBody>
          <a:bodyPr/>
          <a:lstStyle/>
          <a:p>
            <a:fld id="{308EEDFC-A4BB-44DF-8E72-D1ECA48605A0}" type="datetime11">
              <a:rPr lang="en-IN" smtClean="0">
                <a:solidFill>
                  <a:prstClr val="black">
                    <a:tint val="75000"/>
                  </a:prstClr>
                </a:solidFill>
              </a:rPr>
              <a:t>22:25:55</a:t>
            </a:fld>
            <a:endParaRPr lang="en-US">
              <a:solidFill>
                <a:prstClr val="black">
                  <a:tint val="75000"/>
                </a:prstClr>
              </a:solidFill>
            </a:endParaRPr>
          </a:p>
        </p:txBody>
      </p:sp>
      <p:sp>
        <p:nvSpPr>
          <p:cNvPr id="17" name="Slide Number Placeholder 1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4</a:t>
            </a:fld>
            <a:endParaRPr lang="en-US" altLang="en-US">
              <a:solidFill>
                <a:prstClr val="black">
                  <a:tint val="75000"/>
                </a:prstClr>
              </a:solidFill>
            </a:endParaRPr>
          </a:p>
        </p:txBody>
      </p:sp>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a:t>
              </a:r>
              <a:r>
                <a:rPr lang="en-US" altLang="zh-CN" sz="3200" b="1" kern="0">
                  <a:solidFill>
                    <a:srgbClr val="0000FF"/>
                  </a:solidFill>
                  <a:latin typeface="Tahoma" pitchFamily="34" charset="0"/>
                  <a:ea typeface="Tahoma" pitchFamily="34" charset="0"/>
                  <a:cs typeface="Tahoma" pitchFamily="34" charset="0"/>
                </a:rPr>
                <a:t>.</a:t>
              </a:r>
            </a:p>
            <a:p>
              <a:pPr algn="ctr">
                <a:defRPr/>
              </a:pPr>
              <a:r>
                <a:rPr lang="en-US" altLang="zh-CN" sz="3200" b="1" kern="0">
                  <a:solidFill>
                    <a:srgbClr val="0000FF"/>
                  </a:solidFill>
                  <a:latin typeface="Tahoma" pitchFamily="34" charset="0"/>
                  <a:ea typeface="Tahoma" pitchFamily="34" charset="0"/>
                  <a:cs typeface="Tahoma" pitchFamily="34" charset="0"/>
                </a:rPr>
                <a:t>KHÁM PHÁ</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82379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103323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smtClean="0">
                <a:solidFill>
                  <a:srgbClr val="0000FF"/>
                </a:solidFill>
                <a:latin typeface="Tahoma" pitchFamily="34" charset="0"/>
                <a:ea typeface="Tahoma" pitchFamily="34" charset="0"/>
                <a:cs typeface="Tahoma" pitchFamily="34" charset="0"/>
              </a:rPr>
              <a:t>1</a:t>
            </a:r>
            <a:r>
              <a:rPr lang="en-US" sz="2800" b="1" smtClean="0">
                <a:solidFill>
                  <a:srgbClr val="0000FF"/>
                </a:solidFill>
                <a:latin typeface="Tahoma" pitchFamily="34" charset="0"/>
                <a:ea typeface="Tahoma" pitchFamily="34" charset="0"/>
                <a:cs typeface="Tahoma" pitchFamily="34" charset="0"/>
              </a:rPr>
              <a:t>. Nh</a:t>
            </a:r>
            <a:r>
              <a:rPr lang="vi-VN" sz="2800"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sz="2800" b="1" dirty="0" smtClean="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a:t>
            </a:r>
            <a:r>
              <a:rPr lang="en-US" b="1" smtClean="0">
                <a:solidFill>
                  <a:srgbClr val="0000FF"/>
                </a:solidFill>
                <a:latin typeface="Tahoma" pitchFamily="34" charset="0"/>
                <a:ea typeface="Tahoma" pitchFamily="34" charset="0"/>
                <a:cs typeface="Tahoma" pitchFamily="34" charset="0"/>
              </a:rPr>
              <a:t>. Nh</a:t>
            </a:r>
            <a:r>
              <a:rPr lang="vi-VN"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pic>
        <p:nvPicPr>
          <p:cNvPr id="3074" name="Picture 2" descr="Giải GDCD 6 Bài 8 Cánh Diều: Ứng phó với các tình huống nguy hiểm từ thiên nhiên ảnh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388" y="1664823"/>
            <a:ext cx="9521581" cy="43525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28388" y="1268195"/>
            <a:ext cx="6096000" cy="369332"/>
          </a:xfrm>
          <a:prstGeom prst="rect">
            <a:avLst/>
          </a:prstGeom>
        </p:spPr>
        <p:txBody>
          <a:bodyPr>
            <a:spAutoFit/>
          </a:bodyPr>
          <a:lstStyle/>
          <a:p>
            <a:r>
              <a:rPr lang="vi-VN">
                <a:latin typeface="Tahoma" pitchFamily="34" charset="0"/>
                <a:ea typeface="Tahoma" pitchFamily="34" charset="0"/>
                <a:cs typeface="Tahoma" pitchFamily="34" charset="0"/>
              </a:rPr>
              <a:t>Quan sát hình ảnh và trả lời câu hỏi</a:t>
            </a:r>
            <a:r>
              <a:rPr lang="vi-VN" smtClean="0">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p:txBody>
      </p:sp>
      <p:sp>
        <p:nvSpPr>
          <p:cNvPr id="5" name="Rectangle 4"/>
          <p:cNvSpPr/>
          <p:nvPr/>
        </p:nvSpPr>
        <p:spPr>
          <a:xfrm rot="10800000" flipV="1">
            <a:off x="711952" y="6215911"/>
            <a:ext cx="11215994" cy="461665"/>
          </a:xfrm>
          <a:prstGeom prst="rect">
            <a:avLst/>
          </a:prstGeom>
          <a:solidFill>
            <a:srgbClr val="92D050"/>
          </a:solidFill>
        </p:spPr>
        <p:txBody>
          <a:bodyPr wrap="square">
            <a:spAutoFit/>
          </a:bodyPr>
          <a:lstStyle/>
          <a:p>
            <a:r>
              <a:rPr lang="en-US" sz="2400" smtClean="0">
                <a:latin typeface="Tahoma" pitchFamily="34" charset="0"/>
                <a:ea typeface="Tahoma" pitchFamily="34" charset="0"/>
                <a:cs typeface="Tahoma" pitchFamily="34" charset="0"/>
              </a:rPr>
              <a:t>a) Em quan sát được những hiện tượng nguy hiểm nào từ các hình ảnh trên?</a:t>
            </a:r>
            <a:endParaRPr lang="vi-VN" sz="2400">
              <a:latin typeface="Tahoma" pitchFamily="34" charset="0"/>
              <a:ea typeface="Tahoma" pitchFamily="34" charset="0"/>
              <a:cs typeface="Tahoma" pitchFamily="34" charset="0"/>
            </a:endParaRPr>
          </a:p>
        </p:txBody>
      </p:sp>
      <p:sp>
        <p:nvSpPr>
          <p:cNvPr id="6" name="TextBox 5"/>
          <p:cNvSpPr txBox="1"/>
          <p:nvPr/>
        </p:nvSpPr>
        <p:spPr>
          <a:xfrm>
            <a:off x="2347415" y="3289107"/>
            <a:ext cx="2169994" cy="369332"/>
          </a:xfrm>
          <a:prstGeom prst="rect">
            <a:avLst/>
          </a:prstGeom>
          <a:solidFill>
            <a:srgbClr val="FFFF00"/>
          </a:solidFill>
        </p:spPr>
        <p:txBody>
          <a:bodyPr wrap="square" rtlCol="0">
            <a:spAutoFit/>
          </a:bodyPr>
          <a:lstStyle/>
          <a:p>
            <a:pPr algn="ctr"/>
            <a:r>
              <a:rPr lang="en-US" smtClean="0"/>
              <a:t>Dông, sấm sét</a:t>
            </a:r>
            <a:endParaRPr lang="vi-VN"/>
          </a:p>
        </p:txBody>
      </p:sp>
      <p:sp>
        <p:nvSpPr>
          <p:cNvPr id="16" name="TextBox 15"/>
          <p:cNvSpPr txBox="1"/>
          <p:nvPr/>
        </p:nvSpPr>
        <p:spPr>
          <a:xfrm>
            <a:off x="7235588" y="3289107"/>
            <a:ext cx="2169994" cy="369332"/>
          </a:xfrm>
          <a:prstGeom prst="rect">
            <a:avLst/>
          </a:prstGeom>
          <a:solidFill>
            <a:srgbClr val="FFFF00"/>
          </a:solidFill>
        </p:spPr>
        <p:txBody>
          <a:bodyPr wrap="square" rtlCol="0">
            <a:spAutoFit/>
          </a:bodyPr>
          <a:lstStyle/>
          <a:p>
            <a:pPr algn="ctr"/>
            <a:r>
              <a:rPr lang="en-US" smtClean="0"/>
              <a:t>Sạt lở đất</a:t>
            </a:r>
            <a:endParaRPr lang="vi-VN"/>
          </a:p>
        </p:txBody>
      </p:sp>
      <p:sp>
        <p:nvSpPr>
          <p:cNvPr id="17" name="TextBox 16"/>
          <p:cNvSpPr txBox="1"/>
          <p:nvPr/>
        </p:nvSpPr>
        <p:spPr>
          <a:xfrm>
            <a:off x="2347415" y="5676617"/>
            <a:ext cx="2169994" cy="369332"/>
          </a:xfrm>
          <a:prstGeom prst="rect">
            <a:avLst/>
          </a:prstGeom>
          <a:solidFill>
            <a:srgbClr val="FFFF00"/>
          </a:solidFill>
        </p:spPr>
        <p:txBody>
          <a:bodyPr wrap="square" rtlCol="0">
            <a:spAutoFit/>
          </a:bodyPr>
          <a:lstStyle/>
          <a:p>
            <a:pPr algn="ctr"/>
            <a:r>
              <a:rPr lang="en-US" smtClean="0"/>
              <a:t>Lũ lụt</a:t>
            </a:r>
            <a:endParaRPr lang="vi-VN"/>
          </a:p>
        </p:txBody>
      </p:sp>
      <p:sp>
        <p:nvSpPr>
          <p:cNvPr id="18" name="TextBox 17"/>
          <p:cNvSpPr txBox="1"/>
          <p:nvPr/>
        </p:nvSpPr>
        <p:spPr>
          <a:xfrm>
            <a:off x="7235588" y="5624960"/>
            <a:ext cx="2169994" cy="369332"/>
          </a:xfrm>
          <a:prstGeom prst="rect">
            <a:avLst/>
          </a:prstGeom>
          <a:solidFill>
            <a:srgbClr val="FFFF00"/>
          </a:solidFill>
        </p:spPr>
        <p:txBody>
          <a:bodyPr wrap="square" rtlCol="0">
            <a:spAutoFit/>
          </a:bodyPr>
          <a:lstStyle/>
          <a:p>
            <a:pPr algn="ctr"/>
            <a:r>
              <a:rPr lang="en-US" smtClean="0"/>
              <a:t>Hạn hán</a:t>
            </a:r>
            <a:endParaRPr lang="vi-VN"/>
          </a:p>
        </p:txBody>
      </p:sp>
      <p:sp>
        <p:nvSpPr>
          <p:cNvPr id="7" name="Rectangle 6"/>
          <p:cNvSpPr/>
          <p:nvPr/>
        </p:nvSpPr>
        <p:spPr>
          <a:xfrm>
            <a:off x="723323" y="6214864"/>
            <a:ext cx="11204623" cy="461665"/>
          </a:xfrm>
          <a:prstGeom prst="rect">
            <a:avLst/>
          </a:prstGeom>
          <a:solidFill>
            <a:schemeClr val="accent4">
              <a:lumMod val="40000"/>
              <a:lumOff val="60000"/>
            </a:schemeClr>
          </a:solidFill>
        </p:spPr>
        <p:txBody>
          <a:bodyPr wrap="square">
            <a:spAutoFit/>
          </a:bodyPr>
          <a:lstStyle/>
          <a:p>
            <a:r>
              <a:rPr lang="en-US" sz="2400">
                <a:latin typeface="Tahoma" pitchFamily="34" charset="0"/>
                <a:ea typeface="Tahoma" pitchFamily="34" charset="0"/>
                <a:cs typeface="Tahoma" pitchFamily="34" charset="0"/>
              </a:rPr>
              <a:t>b) Những hiện tượng nguy hiểm đó gây ảnh hưởng đến con người như thế nào?</a:t>
            </a:r>
            <a:endParaRPr lang="vi-VN" sz="2400">
              <a:latin typeface="Tahoma" pitchFamily="34" charset="0"/>
              <a:ea typeface="Tahoma" pitchFamily="34" charset="0"/>
              <a:cs typeface="Tahoma" pitchFamily="34" charset="0"/>
            </a:endParaRPr>
          </a:p>
        </p:txBody>
      </p:sp>
      <p:sp>
        <p:nvSpPr>
          <p:cNvPr id="12" name="Date Placeholder 11"/>
          <p:cNvSpPr>
            <a:spLocks noGrp="1"/>
          </p:cNvSpPr>
          <p:nvPr>
            <p:ph type="dt" sz="half" idx="10"/>
          </p:nvPr>
        </p:nvSpPr>
        <p:spPr/>
        <p:txBody>
          <a:bodyPr/>
          <a:lstStyle/>
          <a:p>
            <a:fld id="{73E1CA15-FEE4-44C3-A171-3958FA73EDA6}" type="datetime11">
              <a:rPr lang="en-IN" smtClean="0">
                <a:solidFill>
                  <a:prstClr val="black">
                    <a:tint val="75000"/>
                  </a:prstClr>
                </a:solidFill>
              </a:rPr>
              <a:t>22:25:55</a:t>
            </a:fld>
            <a:endParaRPr lang="en-IN">
              <a:solidFill>
                <a:prstClr val="black">
                  <a:tint val="75000"/>
                </a:prstClr>
              </a:solidFill>
            </a:endParaRPr>
          </a:p>
        </p:txBody>
      </p:sp>
      <p:sp>
        <p:nvSpPr>
          <p:cNvPr id="19" name="Slide Number Placeholder 18"/>
          <p:cNvSpPr>
            <a:spLocks noGrp="1"/>
          </p:cNvSpPr>
          <p:nvPr>
            <p:ph type="sldNum" sz="quarter" idx="12"/>
          </p:nvPr>
        </p:nvSpPr>
        <p:spPr/>
        <p:txBody>
          <a:bodyPr/>
          <a:lstStyle/>
          <a:p>
            <a:fld id="{2D0CD454-69CB-4647-AC93-5608A9603E22}" type="slidenum">
              <a:rPr lang="en-IN" smtClean="0">
                <a:solidFill>
                  <a:prstClr val="black">
                    <a:tint val="75000"/>
                  </a:prstClr>
                </a:solidFill>
              </a:rPr>
              <a:pPr/>
              <a:t>7</a:t>
            </a:fld>
            <a:endParaRPr lang="en-IN">
              <a:solidFill>
                <a:prstClr val="black">
                  <a:tint val="75000"/>
                </a:prstClr>
              </a:solidFill>
            </a:endParaRPr>
          </a:p>
        </p:txBody>
      </p:sp>
    </p:spTree>
    <p:extLst>
      <p:ext uri="{BB962C8B-B14F-4D97-AF65-F5344CB8AC3E}">
        <p14:creationId xmlns:p14="http://schemas.microsoft.com/office/powerpoint/2010/main" val="16756808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16" grpId="0" animBg="1"/>
      <p:bldP spid="17" grpId="0" animBg="1"/>
      <p:bldP spid="18"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a:t>
            </a:r>
            <a:r>
              <a:rPr lang="en-US" b="1" smtClean="0">
                <a:solidFill>
                  <a:srgbClr val="0000FF"/>
                </a:solidFill>
                <a:latin typeface="Tahoma" pitchFamily="34" charset="0"/>
                <a:ea typeface="Tahoma" pitchFamily="34" charset="0"/>
                <a:cs typeface="Tahoma" pitchFamily="34" charset="0"/>
              </a:rPr>
              <a:t>. Nh</a:t>
            </a:r>
            <a:r>
              <a:rPr lang="vi-VN"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4" name="Rectangle 3"/>
          <p:cNvSpPr/>
          <p:nvPr/>
        </p:nvSpPr>
        <p:spPr>
          <a:xfrm>
            <a:off x="1328388" y="1268195"/>
            <a:ext cx="6096000" cy="369332"/>
          </a:xfrm>
          <a:prstGeom prst="rect">
            <a:avLst/>
          </a:prstGeom>
        </p:spPr>
        <p:txBody>
          <a:bodyPr>
            <a:spAutoFit/>
          </a:bodyPr>
          <a:lstStyle/>
          <a:p>
            <a:r>
              <a:rPr lang="vi-VN">
                <a:latin typeface="Tahoma" pitchFamily="34" charset="0"/>
                <a:ea typeface="Tahoma" pitchFamily="34" charset="0"/>
                <a:cs typeface="Tahoma" pitchFamily="34" charset="0"/>
              </a:rPr>
              <a:t>Quan sát hình ảnh và trả lời câu hỏi</a:t>
            </a:r>
            <a:r>
              <a:rPr lang="vi-VN" smtClean="0">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p:txBody>
      </p:sp>
      <p:sp>
        <p:nvSpPr>
          <p:cNvPr id="3" name="Cloud Callout 2"/>
          <p:cNvSpPr/>
          <p:nvPr/>
        </p:nvSpPr>
        <p:spPr>
          <a:xfrm>
            <a:off x="2265528" y="2088106"/>
            <a:ext cx="8557147" cy="3302759"/>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C00000"/>
                </a:solidFill>
                <a:latin typeface="Tahoma" pitchFamily="34" charset="0"/>
                <a:ea typeface="Tahoma" pitchFamily="34" charset="0"/>
                <a:cs typeface="Tahoma" pitchFamily="34" charset="0"/>
              </a:rPr>
              <a:t>Theo em, thế </a:t>
            </a:r>
            <a:r>
              <a:rPr lang="en-US" sz="3200">
                <a:solidFill>
                  <a:srgbClr val="C00000"/>
                </a:solidFill>
                <a:latin typeface="Tahoma" pitchFamily="34" charset="0"/>
                <a:ea typeface="Tahoma" pitchFamily="34" charset="0"/>
                <a:cs typeface="Tahoma" pitchFamily="34" charset="0"/>
              </a:rPr>
              <a:t>nào là </a:t>
            </a:r>
            <a:r>
              <a:rPr lang="en-US" sz="3200" smtClean="0">
                <a:solidFill>
                  <a:srgbClr val="C00000"/>
                </a:solidFill>
                <a:latin typeface="Tahoma" pitchFamily="34" charset="0"/>
                <a:ea typeface="Tahoma" pitchFamily="34" charset="0"/>
                <a:cs typeface="Tahoma" pitchFamily="34" charset="0"/>
              </a:rPr>
              <a:t>tình </a:t>
            </a:r>
            <a:r>
              <a:rPr lang="en-US" sz="3200">
                <a:solidFill>
                  <a:srgbClr val="C00000"/>
                </a:solidFill>
                <a:latin typeface="Tahoma" pitchFamily="34" charset="0"/>
                <a:ea typeface="Tahoma" pitchFamily="34" charset="0"/>
                <a:cs typeface="Tahoma" pitchFamily="34" charset="0"/>
              </a:rPr>
              <a:t>huống nguy hiểm từ thiên nhiên </a:t>
            </a:r>
            <a:r>
              <a:rPr lang="en-US" sz="3200" smtClean="0">
                <a:solidFill>
                  <a:srgbClr val="C00000"/>
                </a:solidFill>
                <a:latin typeface="Tahoma" pitchFamily="34" charset="0"/>
                <a:ea typeface="Tahoma" pitchFamily="34" charset="0"/>
                <a:cs typeface="Tahoma" pitchFamily="34" charset="0"/>
              </a:rPr>
              <a:t>? Lấy ví dụ.</a:t>
            </a:r>
            <a:endParaRPr lang="vi-VN" sz="3200">
              <a:solidFill>
                <a:srgbClr val="C00000"/>
              </a:solidFill>
              <a:latin typeface="Tahoma" pitchFamily="34" charset="0"/>
              <a:ea typeface="Tahoma" pitchFamily="34" charset="0"/>
              <a:cs typeface="Tahoma" pitchFamily="34" charset="0"/>
            </a:endParaRPr>
          </a:p>
          <a:p>
            <a:pPr algn="ctr"/>
            <a:endParaRPr lang="vi-VN"/>
          </a:p>
        </p:txBody>
      </p:sp>
      <p:sp>
        <p:nvSpPr>
          <p:cNvPr id="6" name="Date Placeholder 5"/>
          <p:cNvSpPr>
            <a:spLocks noGrp="1"/>
          </p:cNvSpPr>
          <p:nvPr>
            <p:ph type="dt" sz="half" idx="10"/>
          </p:nvPr>
        </p:nvSpPr>
        <p:spPr/>
        <p:txBody>
          <a:bodyPr/>
          <a:lstStyle/>
          <a:p>
            <a:fld id="{F0423771-4B46-49AB-9810-46B6B18A1A47}" type="datetime11">
              <a:rPr lang="en-IN" smtClean="0">
                <a:solidFill>
                  <a:prstClr val="black">
                    <a:tint val="75000"/>
                  </a:prstClr>
                </a:solidFill>
              </a:rPr>
              <a:t>22:25:55</a:t>
            </a:fld>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D0CD454-69CB-4647-AC93-5608A9603E22}" type="slidenum">
              <a:rPr lang="en-IN" smtClean="0">
                <a:solidFill>
                  <a:prstClr val="black">
                    <a:tint val="75000"/>
                  </a:prstClr>
                </a:solidFill>
              </a:rPr>
              <a:pPr/>
              <a:t>8</a:t>
            </a:fld>
            <a:endParaRPr lang="en-IN">
              <a:solidFill>
                <a:prstClr val="black">
                  <a:tint val="75000"/>
                </a:prstClr>
              </a:solidFill>
            </a:endParaRPr>
          </a:p>
        </p:txBody>
      </p:sp>
    </p:spTree>
    <p:extLst>
      <p:ext uri="{BB962C8B-B14F-4D97-AF65-F5344CB8AC3E}">
        <p14:creationId xmlns:p14="http://schemas.microsoft.com/office/powerpoint/2010/main" val="26628592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a:t>
            </a:r>
            <a:r>
              <a:rPr lang="en-US" b="1" smtClean="0">
                <a:solidFill>
                  <a:srgbClr val="0000FF"/>
                </a:solidFill>
                <a:latin typeface="Tahoma" pitchFamily="34" charset="0"/>
                <a:ea typeface="Tahoma" pitchFamily="34" charset="0"/>
                <a:cs typeface="Tahoma" pitchFamily="34" charset="0"/>
              </a:rPr>
              <a:t>. Nh</a:t>
            </a:r>
            <a:r>
              <a:rPr lang="vi-VN"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2" name="Horizontal Scroll 1"/>
          <p:cNvSpPr/>
          <p:nvPr/>
        </p:nvSpPr>
        <p:spPr>
          <a:xfrm>
            <a:off x="1009934" y="1460309"/>
            <a:ext cx="9812741" cy="3589361"/>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rgbClr val="C00000"/>
                </a:solidFill>
                <a:latin typeface="Tahoma" pitchFamily="34" charset="0"/>
                <a:ea typeface="Tahoma" pitchFamily="34" charset="0"/>
                <a:cs typeface="Tahoma" pitchFamily="34" charset="0"/>
              </a:rPr>
              <a:t>Tình huống nguy hiểm từ thiên nhiên là những tình huống nguy hiểm xuất hiện bất ngờ do các hiện tượng tự nhiên gây ra, làm tổn hại đến tính mạng, tải sản của con người và xã hội.</a:t>
            </a:r>
            <a:endParaRPr lang="vi-VN" sz="2400">
              <a:solidFill>
                <a:srgbClr val="C00000"/>
              </a:solidFill>
              <a:latin typeface="Tahoma" pitchFamily="34" charset="0"/>
              <a:ea typeface="Tahoma" pitchFamily="34" charset="0"/>
              <a:cs typeface="Tahoma" pitchFamily="34" charset="0"/>
            </a:endParaRP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22:25:55</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9</a:t>
            </a:fld>
            <a:endParaRPr lang="en-IN">
              <a:solidFill>
                <a:prstClr val="black">
                  <a:tint val="75000"/>
                </a:prstClr>
              </a:solidFill>
            </a:endParaRPr>
          </a:p>
        </p:txBody>
      </p:sp>
    </p:spTree>
    <p:extLst>
      <p:ext uri="{BB962C8B-B14F-4D97-AF65-F5344CB8AC3E}">
        <p14:creationId xmlns:p14="http://schemas.microsoft.com/office/powerpoint/2010/main" val="17970975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8748</TotalTime>
  <Words>986</Words>
  <Application>Microsoft Office PowerPoint</Application>
  <PresentationFormat>Widescreen</PresentationFormat>
  <Paragraphs>124</Paragraphs>
  <Slides>19</Slides>
  <Notes>4</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宋体</vt:lpstr>
      <vt:lpstr>#9Slide03 Arima Madurai Black</vt:lpstr>
      <vt:lpstr>Arial</vt:lpstr>
      <vt:lpstr>Calibri</vt:lpstr>
      <vt:lpstr>Calibri Light</vt:lpstr>
      <vt:lpstr>Segoe Script</vt:lpstr>
      <vt:lpstr>Tahoma</vt:lpstr>
      <vt:lpstr>Times New Roman</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thuvienhoclieu.com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thuvienhoclieu.com</dc:title>
  <dc:creator>thuvienhoclieu.com</dc:creator>
  <cp:keywords>thuvienhoclieu.com</cp:keywords>
  <dc:description>thuvienhoclieu.com</dc:description>
  <cp:lastModifiedBy>HP</cp:lastModifiedBy>
  <cp:revision>3</cp:revision>
  <dcterms:created xsi:type="dcterms:W3CDTF">2021-06-28T15:32:15Z</dcterms:created>
  <dcterms:modified xsi:type="dcterms:W3CDTF">2024-04-02T15:30:37Z</dcterms:modified>
</cp:coreProperties>
</file>