
<file path=[Content_Types].xml><?xml version="1.0" encoding="utf-8"?>
<Types xmlns="http://schemas.openxmlformats.org/package/2006/content-types">
  <Default Extension="jfif" ContentType="image/jpeg"/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71" r:id="rId11"/>
    <p:sldId id="266" r:id="rId12"/>
    <p:sldId id="267" r:id="rId13"/>
    <p:sldId id="265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1" r:id="rId25"/>
    <p:sldId id="280" r:id="rId26"/>
    <p:sldId id="282" r:id="rId27"/>
    <p:sldId id="283" r:id="rId28"/>
  </p:sldIdLst>
  <p:sldSz cx="12192000" cy="6858000"/>
  <p:notesSz cx="6858000" cy="9144000"/>
  <p:embeddedFontLst>
    <p:embeddedFont>
      <p:font typeface="Microsoft Sans Serif" panose="020B0604020202020204" pitchFamily="34" charset="0"/>
      <p:regular r:id="rId29"/>
    </p:embeddedFont>
    <p:embeddedFont>
      <p:font typeface="Cambria Math" panose="02040503050406030204" pitchFamily="18" charset="0"/>
      <p:regular r:id="rId30"/>
    </p:embeddedFont>
    <p:embeddedFont>
      <p:font typeface="Bahnschrift Condensed" panose="020B0502040204020203" pitchFamily="34" charset="0"/>
      <p:regular r:id="rId31"/>
      <p:bold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37D4"/>
    <a:srgbClr val="9F21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69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04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28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351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5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68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59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69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28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32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86CD5-7458-41B0-9062-CD923062FB87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7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10" Type="http://schemas.openxmlformats.org/officeDocument/2006/relationships/image" Target="../media/image20.png"/><Relationship Id="rId4" Type="http://schemas.openxmlformats.org/officeDocument/2006/relationships/image" Target="../media/image10.png"/><Relationship Id="rId9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9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10.png"/><Relationship Id="rId2" Type="http://schemas.openxmlformats.org/officeDocument/2006/relationships/audio" Target="../media/media2.wav"/><Relationship Id="rId16" Type="http://schemas.openxmlformats.org/officeDocument/2006/relationships/image" Target="../media/image25.png"/><Relationship Id="rId1" Type="http://schemas.microsoft.com/office/2007/relationships/media" Target="../media/media2.wav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22.png"/><Relationship Id="rId15" Type="http://schemas.openxmlformats.org/officeDocument/2006/relationships/image" Target="../media/image31.png"/><Relationship Id="rId10" Type="http://schemas.openxmlformats.org/officeDocument/2006/relationships/image" Target="../media/image24.jpeg"/><Relationship Id="rId19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12.png"/><Relationship Id="rId1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microsoft.com/office/2007/relationships/hdphoto" Target="../media/hdphoto5.wdp"/><Relationship Id="rId12" Type="http://schemas.microsoft.com/office/2007/relationships/hdphoto" Target="../media/hdphoto4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2.png"/><Relationship Id="rId11" Type="http://schemas.openxmlformats.org/officeDocument/2006/relationships/image" Target="../media/image24.jpeg"/><Relationship Id="rId5" Type="http://schemas.openxmlformats.org/officeDocument/2006/relationships/image" Target="../media/image25.png"/><Relationship Id="rId15" Type="http://schemas.openxmlformats.org/officeDocument/2006/relationships/image" Target="../media/image27.png"/><Relationship Id="rId10" Type="http://schemas.openxmlformats.org/officeDocument/2006/relationships/image" Target="../media/image12.png"/><Relationship Id="rId4" Type="http://schemas.openxmlformats.org/officeDocument/2006/relationships/image" Target="../media/image28.jpeg"/><Relationship Id="rId9" Type="http://schemas.microsoft.com/office/2007/relationships/hdphoto" Target="../media/hdphoto6.wdp"/><Relationship Id="rId1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12" Type="http://schemas.openxmlformats.org/officeDocument/2006/relationships/image" Target="../media/image26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7.wdp"/><Relationship Id="rId11" Type="http://schemas.openxmlformats.org/officeDocument/2006/relationships/image" Target="../media/image10.png"/><Relationship Id="rId5" Type="http://schemas.openxmlformats.org/officeDocument/2006/relationships/image" Target="../media/image35.png"/><Relationship Id="rId10" Type="http://schemas.openxmlformats.org/officeDocument/2006/relationships/image" Target="../media/image25.png"/><Relationship Id="rId4" Type="http://schemas.openxmlformats.org/officeDocument/2006/relationships/image" Target="../media/image34.jpeg"/><Relationship Id="rId9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12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png"/><Relationship Id="rId12" Type="http://schemas.microsoft.com/office/2007/relationships/hdphoto" Target="../media/hdphoto11.wdp"/><Relationship Id="rId17" Type="http://schemas.openxmlformats.org/officeDocument/2006/relationships/image" Target="../media/image10.png"/><Relationship Id="rId2" Type="http://schemas.openxmlformats.org/officeDocument/2006/relationships/audio" Target="../media/media2.wav"/><Relationship Id="rId16" Type="http://schemas.openxmlformats.org/officeDocument/2006/relationships/image" Target="../media/image25.png"/><Relationship Id="rId1" Type="http://schemas.microsoft.com/office/2007/relationships/media" Target="../media/media2.wav"/><Relationship Id="rId6" Type="http://schemas.microsoft.com/office/2007/relationships/hdphoto" Target="../media/hdphoto8.wdp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5" Type="http://schemas.microsoft.com/office/2007/relationships/hdphoto" Target="../media/hdphoto4.wdp"/><Relationship Id="rId10" Type="http://schemas.microsoft.com/office/2007/relationships/hdphoto" Target="../media/hdphoto10.wdp"/><Relationship Id="rId19" Type="http://schemas.openxmlformats.org/officeDocument/2006/relationships/image" Target="../media/image27.png"/><Relationship Id="rId4" Type="http://schemas.openxmlformats.org/officeDocument/2006/relationships/image" Target="../media/image36.jpeg"/><Relationship Id="rId9" Type="http://schemas.openxmlformats.org/officeDocument/2006/relationships/image" Target="../media/image39.png"/><Relationship Id="rId1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3.png"/><Relationship Id="rId12" Type="http://schemas.openxmlformats.org/officeDocument/2006/relationships/image" Target="../media/image2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12.wdp"/><Relationship Id="rId11" Type="http://schemas.microsoft.com/office/2007/relationships/hdphoto" Target="../media/hdphoto4.wdp"/><Relationship Id="rId5" Type="http://schemas.openxmlformats.org/officeDocument/2006/relationships/image" Target="../media/image42.png"/><Relationship Id="rId15" Type="http://schemas.openxmlformats.org/officeDocument/2006/relationships/image" Target="../media/image27.png"/><Relationship Id="rId10" Type="http://schemas.openxmlformats.org/officeDocument/2006/relationships/image" Target="../media/image24.jpeg"/><Relationship Id="rId4" Type="http://schemas.openxmlformats.org/officeDocument/2006/relationships/image" Target="../media/image41.jpeg"/><Relationship Id="rId9" Type="http://schemas.openxmlformats.org/officeDocument/2006/relationships/image" Target="../media/image44.png"/><Relationship Id="rId1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23406" y="1136467"/>
                <a:ext cx="3357154" cy="114640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406" y="1136467"/>
                <a:ext cx="3357154" cy="11464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loud Callout 4"/>
              <p:cNvSpPr/>
              <p:nvPr/>
            </p:nvSpPr>
            <p:spPr>
              <a:xfrm>
                <a:off x="5603966" y="436041"/>
                <a:ext cx="6087291" cy="2965268"/>
              </a:xfrm>
              <a:prstGeom prst="cloudCallou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Thương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đặc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trưng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chất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sao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Cloud Callou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966" y="436041"/>
                <a:ext cx="6087291" cy="2965268"/>
              </a:xfrm>
              <a:prstGeom prst="cloudCallou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74004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53143" y="181821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3788229" y="2495006"/>
            <a:ext cx="4454434" cy="2847703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15906" y="1658983"/>
                <a:ext cx="1999080" cy="70788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06" y="1658983"/>
                <a:ext cx="1999080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93211" y="4908956"/>
                <a:ext cx="1534560" cy="91582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den>
                    </m:f>
                  </m:oMath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3211" y="4908956"/>
                <a:ext cx="1534560" cy="915828"/>
              </a:xfrm>
              <a:prstGeom prst="rect">
                <a:avLst/>
              </a:prstGeom>
              <a:blipFill>
                <a:blip r:embed="rId3"/>
                <a:stretch>
                  <a:fillRect t="-3922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16183" y="4906278"/>
                <a:ext cx="1521498" cy="114640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183" y="4906278"/>
                <a:ext cx="1521498" cy="11464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4167189" y="4846321"/>
            <a:ext cx="653143" cy="496388"/>
          </a:xfrm>
          <a:prstGeom prst="ellipse">
            <a:avLst/>
          </a:prstGeom>
          <a:solidFill>
            <a:srgbClr val="F937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v</a:t>
            </a:r>
            <a:endParaRPr lang="en-US" sz="3200" dirty="0"/>
          </a:p>
        </p:txBody>
      </p:sp>
      <p:sp>
        <p:nvSpPr>
          <p:cNvPr id="9" name="Oval 8"/>
          <p:cNvSpPr/>
          <p:nvPr/>
        </p:nvSpPr>
        <p:spPr>
          <a:xfrm>
            <a:off x="6871525" y="4658084"/>
            <a:ext cx="653143" cy="496388"/>
          </a:xfrm>
          <a:prstGeom prst="ellipse">
            <a:avLst/>
          </a:prstGeom>
          <a:solidFill>
            <a:srgbClr val="F937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t</a:t>
            </a:r>
            <a:endParaRPr lang="en-US" sz="3200" dirty="0"/>
          </a:p>
        </p:txBody>
      </p:sp>
      <p:sp>
        <p:nvSpPr>
          <p:cNvPr id="10" name="Oval 9"/>
          <p:cNvSpPr/>
          <p:nvPr/>
        </p:nvSpPr>
        <p:spPr>
          <a:xfrm>
            <a:off x="5688874" y="2777585"/>
            <a:ext cx="653143" cy="496388"/>
          </a:xfrm>
          <a:prstGeom prst="ellipse">
            <a:avLst/>
          </a:prstGeom>
          <a:solidFill>
            <a:srgbClr val="F937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3512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" grpId="0" animBg="1"/>
      <p:bldP spid="2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7" y="325512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VÍ DỤ VỀ CHUYỂN ĐỘNG NHANH CHẬM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Usain Bolt vào bán kết nội dung chạy 200m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60" y="1496367"/>
            <a:ext cx="3345271" cy="225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28309" y="1606731"/>
            <a:ext cx="63746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Usain Bolt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Jamaica (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100m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9,58s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Báo Cheetah: chạy 112km/h trong 3 giây và tăng tốc từ 0-80 km/h chỉ sau 3  bước - Tapi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594" y="3882743"/>
            <a:ext cx="3490662" cy="261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067005" y="4683231"/>
            <a:ext cx="47810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Gê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120 km/h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59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7" y="325512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VÍ DỤ VỀ CHUYỂN ĐỘNG NHANH CHẬM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ách đối phó với sự xâm nhập của ốc sên vào nhà | Clean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172" y="1688215"/>
            <a:ext cx="3731597" cy="248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86593" y="4467497"/>
                <a:ext cx="405275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ốc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sên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bò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5.10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(km/h)</a:t>
                </a:r>
                <a:endParaRPr lang="en-US" sz="3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593" y="4467497"/>
                <a:ext cx="4052754" cy="1015663"/>
              </a:xfrm>
              <a:prstGeom prst="rect">
                <a:avLst/>
              </a:prstGeom>
              <a:blipFill>
                <a:blip r:embed="rId3"/>
                <a:stretch>
                  <a:fillRect l="-2707" t="-7831" r="-2857" b="-18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226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653143" y="496388"/>
            <a:ext cx="4767942" cy="4833257"/>
          </a:xfrm>
          <a:prstGeom prst="wedgeEllipseCallout">
            <a:avLst>
              <a:gd name="adj1" fmla="val -45756"/>
              <a:gd name="adj2" fmla="val 7362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120m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35s.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140m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40s. Ai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ardrop 1"/>
              <p:cNvSpPr/>
              <p:nvPr/>
            </p:nvSpPr>
            <p:spPr>
              <a:xfrm>
                <a:off x="5682343" y="640079"/>
                <a:ext cx="5721531" cy="5159830"/>
              </a:xfrm>
              <a:prstGeom prst="teardrop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 </a:t>
                </a:r>
                <a:r>
                  <a:rPr lang="en-US" sz="26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chạy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120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≃ 3,43 (m/s)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 </a:t>
                </a:r>
                <a:r>
                  <a:rPr lang="en-US" sz="2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chạy</a:t>
                </a:r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B:</a:t>
                </a:r>
                <a:endParaRPr lang="en-US" sz="2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a:rPr lang="en-US" sz="2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≃ </a:t>
                </a:r>
                <a:r>
                  <a:rPr lang="en-US" sz="2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3,5 </a:t>
                </a:r>
                <a:r>
                  <a:rPr lang="en-US" sz="2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(m/s</a:t>
                </a:r>
                <a:r>
                  <a:rPr lang="en-US" sz="2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ctr"/>
                <a:r>
                  <a:rPr lang="en-US" sz="2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 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Vì </a:t>
                </a:r>
                <a:r>
                  <a:rPr lang="en-US" sz="2800" dirty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v</a:t>
                </a:r>
                <a:r>
                  <a:rPr lang="vi-VN" sz="2800" baseline="-250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A</a:t>
                </a:r>
                <a:r>
                  <a:rPr lang="vi-VN" sz="28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 </a:t>
                </a:r>
                <a:r>
                  <a:rPr lang="vi-VN" sz="2800" dirty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&lt; 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v</a:t>
                </a:r>
                <a:r>
                  <a:rPr lang="vi-VN" sz="2800" baseline="-250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B</a:t>
                </a:r>
                <a:r>
                  <a:rPr lang="vi-VN" sz="28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 </a:t>
                </a:r>
                <a:r>
                  <a:rPr lang="vi-VN" sz="2800" dirty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nên bạn B chạy nhanh </a:t>
                </a:r>
                <a:r>
                  <a:rPr lang="vi-VN" sz="28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hơn</a:t>
                </a:r>
                <a:endParaRPr lang="en-US" sz="2800" dirty="0">
                  <a:latin typeface="+mj-lt"/>
                </a:endParaRPr>
              </a:p>
            </p:txBody>
          </p:sp>
        </mc:Choice>
        <mc:Fallback xmlns="">
          <p:sp>
            <p:nvSpPr>
              <p:cNvPr id="2" name="Teardrop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343" y="640079"/>
                <a:ext cx="5721531" cy="5159830"/>
              </a:xfrm>
              <a:prstGeom prst="teardrop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155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7" y="168758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ĐƠN VỊ ĐO TỐC ĐỘ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891018"/>
              </p:ext>
            </p:extLst>
          </p:nvPr>
        </p:nvGraphicFramePr>
        <p:xfrm>
          <a:off x="992777" y="2025947"/>
          <a:ext cx="9784079" cy="25899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16795">
                  <a:extLst>
                    <a:ext uri="{9D8B030D-6E8A-4147-A177-3AD203B41FA5}">
                      <a16:colId xmlns:a16="http://schemas.microsoft.com/office/drawing/2014/main" val="2556607861"/>
                    </a:ext>
                  </a:extLst>
                </a:gridCol>
                <a:gridCol w="3215746">
                  <a:extLst>
                    <a:ext uri="{9D8B030D-6E8A-4147-A177-3AD203B41FA5}">
                      <a16:colId xmlns:a16="http://schemas.microsoft.com/office/drawing/2014/main" val="627484661"/>
                    </a:ext>
                  </a:extLst>
                </a:gridCol>
                <a:gridCol w="3051538">
                  <a:extLst>
                    <a:ext uri="{9D8B030D-6E8A-4147-A177-3AD203B41FA5}">
                      <a16:colId xmlns:a16="http://schemas.microsoft.com/office/drawing/2014/main" val="3810776483"/>
                    </a:ext>
                  </a:extLst>
                </a:gridCol>
              </a:tblGrid>
              <a:tr h="792078"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endParaRPr lang="en-US" sz="3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(m)</a:t>
                      </a:r>
                      <a:endParaRPr lang="en-US" sz="3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</a:t>
                      </a:r>
                      <a:r>
                        <a:rPr lang="en-US" sz="30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lômét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(km)</a:t>
                      </a:r>
                      <a:endParaRPr lang="en-US" sz="3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621545"/>
                  </a:ext>
                </a:extLst>
              </a:tr>
              <a:tr h="792078"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3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ây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(s)</a:t>
                      </a: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(h)</a:t>
                      </a: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264586"/>
                  </a:ext>
                </a:extLst>
              </a:tr>
              <a:tr h="792078"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3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giây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(m/s)</a:t>
                      </a: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lômét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(km/h)</a:t>
                      </a: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81276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98863" y="4807131"/>
            <a:ext cx="10816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lường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m/s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km/h.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2777" y="1384663"/>
            <a:ext cx="81120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8.1.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604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7" y="325512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ĐƠN VỊ ĐO TỐC ĐỘ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976844" y="2939142"/>
            <a:ext cx="2939142" cy="114953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Km/h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206345" y="2939142"/>
            <a:ext cx="2939142" cy="1149531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m/s</a:t>
            </a:r>
            <a:endParaRPr lang="en-US" sz="36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185954" y="3304903"/>
            <a:ext cx="1750423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5185955" y="3762103"/>
            <a:ext cx="1750422" cy="130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55922" y="2689350"/>
            <a:ext cx="17504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/>
              <a:t>: 3,6</a:t>
            </a:r>
            <a:endParaRPr lang="en-US" sz="3400" dirty="0"/>
          </a:p>
        </p:txBody>
      </p:sp>
      <p:sp>
        <p:nvSpPr>
          <p:cNvPr id="18" name="TextBox 17"/>
          <p:cNvSpPr txBox="1"/>
          <p:nvPr/>
        </p:nvSpPr>
        <p:spPr>
          <a:xfrm>
            <a:off x="5455922" y="3788227"/>
            <a:ext cx="17504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/>
              <a:t>x</a:t>
            </a:r>
            <a:r>
              <a:rPr lang="en-US" sz="3400" dirty="0" smtClean="0"/>
              <a:t> 3,6</a:t>
            </a:r>
            <a:endParaRPr lang="en-US" sz="3400" dirty="0"/>
          </a:p>
        </p:txBody>
      </p:sp>
      <p:sp>
        <p:nvSpPr>
          <p:cNvPr id="2" name="TextBox 1"/>
          <p:cNvSpPr txBox="1"/>
          <p:nvPr/>
        </p:nvSpPr>
        <p:spPr>
          <a:xfrm>
            <a:off x="1332411" y="1528354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2411" y="5068389"/>
            <a:ext cx="8255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VD: 54 km/h = ?     m/s ;     10 m/s  = ?     km/h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47011" y="5047270"/>
            <a:ext cx="627017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8484" y="5047269"/>
            <a:ext cx="627017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11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7" grpId="0"/>
      <p:bldP spid="18" grpId="0"/>
      <p:bldP spid="3" grpId="0"/>
      <p:bldP spid="7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7" y="325512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ĐƠN VỊ ĐO TỐC ĐỘ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0160" y="1776549"/>
            <a:ext cx="74327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8.2.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016730"/>
              </p:ext>
            </p:extLst>
          </p:nvPr>
        </p:nvGraphicFramePr>
        <p:xfrm>
          <a:off x="744583" y="2535403"/>
          <a:ext cx="10737668" cy="270310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84417">
                  <a:extLst>
                    <a:ext uri="{9D8B030D-6E8A-4147-A177-3AD203B41FA5}">
                      <a16:colId xmlns:a16="http://schemas.microsoft.com/office/drawing/2014/main" val="4148930099"/>
                    </a:ext>
                  </a:extLst>
                </a:gridCol>
                <a:gridCol w="2684417">
                  <a:extLst>
                    <a:ext uri="{9D8B030D-6E8A-4147-A177-3AD203B41FA5}">
                      <a16:colId xmlns:a16="http://schemas.microsoft.com/office/drawing/2014/main" val="3741836178"/>
                    </a:ext>
                  </a:extLst>
                </a:gridCol>
                <a:gridCol w="2684417">
                  <a:extLst>
                    <a:ext uri="{9D8B030D-6E8A-4147-A177-3AD203B41FA5}">
                      <a16:colId xmlns:a16="http://schemas.microsoft.com/office/drawing/2014/main" val="3303163407"/>
                    </a:ext>
                  </a:extLst>
                </a:gridCol>
                <a:gridCol w="2684417">
                  <a:extLst>
                    <a:ext uri="{9D8B030D-6E8A-4147-A177-3AD203B41FA5}">
                      <a16:colId xmlns:a16="http://schemas.microsoft.com/office/drawing/2014/main" val="4294056711"/>
                    </a:ext>
                  </a:extLst>
                </a:gridCol>
              </a:tblGrid>
              <a:tr h="6267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(m/s)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(m/s)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691073"/>
                  </a:ext>
                </a:extLst>
              </a:tr>
              <a:tr h="626715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rùa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0,055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195237"/>
                  </a:ext>
                </a:extLst>
              </a:tr>
              <a:tr h="626715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endParaRPr lang="en-US" sz="2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886099"/>
                  </a:ext>
                </a:extLst>
              </a:tr>
              <a:tr h="626715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đạp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bay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601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478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6" y="0"/>
            <a:ext cx="10502537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BÀI TẬP VẬN DỤNG CÔNG THỨC TÍNH TỐC ĐỘ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8234" y="1645921"/>
            <a:ext cx="10698480" cy="21852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6h45min,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7h15min.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5km.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km/h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m/s.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41793" y="960120"/>
            <a:ext cx="3252653" cy="5747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148" y="4104643"/>
            <a:ext cx="41409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= 7h15min - 6h45min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30min = 0,5h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= 5km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= 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17474" y="4104643"/>
                <a:ext cx="5577839" cy="1604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Giải:</a:t>
                </a:r>
              </a:p>
              <a:p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đạp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0,5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10 (km/h) </a:t>
                </a:r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≃ 2,8 (m/s)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474" y="4104643"/>
                <a:ext cx="5577839" cy="1604863"/>
              </a:xfrm>
              <a:prstGeom prst="rect">
                <a:avLst/>
              </a:prstGeom>
              <a:blipFill>
                <a:blip r:embed="rId2"/>
                <a:stretch>
                  <a:fillRect l="-2295" t="-3788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900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895" y="1136471"/>
            <a:ext cx="10698480" cy="16619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 –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Tú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SEA Games 2019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100m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11,54 s.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336868" y="326572"/>
            <a:ext cx="3252653" cy="5747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6651" y="2978668"/>
            <a:ext cx="41409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= 11,54 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= 100 m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= 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73782" y="2978668"/>
                <a:ext cx="5577839" cy="1598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Giải:</a:t>
                </a:r>
              </a:p>
              <a:p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chạy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viên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này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11,54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≃ 8,67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(m/s)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782" y="2978668"/>
                <a:ext cx="5577839" cy="1598707"/>
              </a:xfrm>
              <a:prstGeom prst="rect">
                <a:avLst/>
              </a:prstGeom>
              <a:blipFill>
                <a:blip r:embed="rId2"/>
                <a:stretch>
                  <a:fillRect l="-2186" t="-4198" b="-1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784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895" y="1136471"/>
            <a:ext cx="10698480" cy="16619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8h30min,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4,8 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km/h.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2,4km.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336868" y="326572"/>
            <a:ext cx="3252653" cy="5747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6651" y="2978668"/>
            <a:ext cx="41409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4,8 km/h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2,4km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638871" y="2978668"/>
                <a:ext cx="5734592" cy="24604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Giải:</a:t>
                </a:r>
              </a:p>
              <a:p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nhà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siêu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thị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2,4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4,8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0,5 (h)</a:t>
                </a:r>
              </a:p>
              <a:p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siêu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thị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lúc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8h30min + 0,5h = 9h30min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71" y="2978668"/>
                <a:ext cx="5734592" cy="2460482"/>
              </a:xfrm>
              <a:prstGeom prst="rect">
                <a:avLst/>
              </a:prstGeom>
              <a:blipFill>
                <a:blip r:embed="rId2"/>
                <a:stretch>
                  <a:fillRect l="-2125" t="-2730" r="-213" b="-6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536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0972" y="2521132"/>
            <a:ext cx="9914709" cy="193899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8: TỐC ĐỘ CHUYỂN ĐỘNG</a:t>
            </a:r>
            <a:endParaRPr lang="en-US" sz="6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01983" y="927462"/>
            <a:ext cx="679268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 III: TỐC ĐỘ</a:t>
            </a:r>
            <a:endParaRPr lang="en-US" sz="4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98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895" y="1136471"/>
            <a:ext cx="10698480" cy="11387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12km/h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20min.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336868" y="326572"/>
            <a:ext cx="3252653" cy="5747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66651" y="2978668"/>
                <a:ext cx="4140926" cy="2032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Tóm </a:t>
                </a:r>
                <a:r>
                  <a:rPr lang="en-US" sz="2800" u="sng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tắt</a:t>
                </a:r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= 12 km/h</a:t>
                </a:r>
              </a:p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20 min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</a:t>
                </a:r>
              </a:p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?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651" y="2978668"/>
                <a:ext cx="4140926" cy="2032416"/>
              </a:xfrm>
              <a:prstGeom prst="rect">
                <a:avLst/>
              </a:prstGeom>
              <a:blipFill>
                <a:blip r:embed="rId2"/>
                <a:stretch>
                  <a:fillRect l="-3093" t="-3303" b="-60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73782" y="2978668"/>
                <a:ext cx="5577839" cy="2032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Giải:</a:t>
                </a:r>
              </a:p>
              <a:p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nhà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trường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12.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 (km)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782" y="2978668"/>
                <a:ext cx="5577839" cy="2032416"/>
              </a:xfrm>
              <a:prstGeom prst="rect">
                <a:avLst/>
              </a:prstGeom>
              <a:blipFill>
                <a:blip r:embed="rId3"/>
                <a:stretch>
                  <a:fillRect l="-2186" t="-3303" b="-12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208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903200" y="6045200"/>
            <a:ext cx="812800" cy="812800"/>
          </a:xfrm>
          <a:prstGeom prst="rect">
            <a:avLst/>
          </a:prstGeom>
        </p:spPr>
      </p:pic>
      <p:pic>
        <p:nvPicPr>
          <p:cNvPr id="1026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09999"/>
            <a:ext cx="121920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3584"/>
            <a:ext cx="7213600" cy="262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00010" y="343615"/>
            <a:ext cx="4224233" cy="1733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333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/>
            <a:r>
              <a:rPr lang="en-US" sz="5333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7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00449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3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726618"/>
            <a:ext cx="1546503" cy="12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3346790" y="3868876"/>
            <a:ext cx="2808919" cy="239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825588"/>
            <a:ext cx="7759700" cy="118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3482698" y="1093268"/>
            <a:ext cx="558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203200" y="3006876"/>
                <a:ext cx="2641600" cy="914400"/>
              </a:xfrm>
              <a:prstGeom prst="roundRect">
                <a:avLst/>
              </a:prstGeom>
              <a:solidFill>
                <a:srgbClr val="99FF66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 smtClean="0">
                    <a:solidFill>
                      <a:srgbClr val="0033CC"/>
                    </a:solidFill>
                  </a:rPr>
                  <a:t>A.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32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00" y="3006876"/>
                <a:ext cx="2641600" cy="914400"/>
              </a:xfrm>
              <a:prstGeom prst="roundRect">
                <a:avLst/>
              </a:prstGeom>
              <a:blipFill>
                <a:blip r:embed="rId12"/>
                <a:stretch>
                  <a:fillRect l="-3899" b="-3947"/>
                </a:stretch>
              </a:blipFill>
              <a:ln>
                <a:solidFill>
                  <a:srgbClr val="FFFF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/>
              <p:cNvSpPr/>
              <p:nvPr/>
            </p:nvSpPr>
            <p:spPr>
              <a:xfrm>
                <a:off x="3121050" y="3006876"/>
                <a:ext cx="2873351" cy="914400"/>
              </a:xfrm>
              <a:prstGeom prst="roundRect">
                <a:avLst/>
              </a:prstGeom>
              <a:solidFill>
                <a:srgbClr val="99FF66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 smtClean="0">
                    <a:solidFill>
                      <a:srgbClr val="0033CC"/>
                    </a:solidFill>
                  </a:rPr>
                  <a:t>B.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en-US" sz="32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15" name="Rounded 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050" y="3006876"/>
                <a:ext cx="2873351" cy="914400"/>
              </a:xfrm>
              <a:prstGeom prst="roundRect">
                <a:avLst/>
              </a:prstGeom>
              <a:blipFill>
                <a:blip r:embed="rId13"/>
                <a:stretch>
                  <a:fillRect l="-3594" b="-3289"/>
                </a:stretch>
              </a:blipFill>
              <a:ln>
                <a:solidFill>
                  <a:srgbClr val="FFFF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ounded Rectangle 15"/>
              <p:cNvSpPr/>
              <p:nvPr/>
            </p:nvSpPr>
            <p:spPr>
              <a:xfrm>
                <a:off x="6276698" y="3022600"/>
                <a:ext cx="2765703" cy="914400"/>
              </a:xfrm>
              <a:prstGeom prst="roundRect">
                <a:avLst/>
              </a:prstGeom>
              <a:solidFill>
                <a:srgbClr val="99FF66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 smtClean="0">
                    <a:solidFill>
                      <a:srgbClr val="0033CC"/>
                    </a:solidFill>
                  </a:rPr>
                  <a:t>C.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33CC"/>
                    </a:solidFill>
                  </a:rPr>
                  <a:t> </a:t>
                </a:r>
                <a:endParaRPr lang="en-US" sz="32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16" name="Rounded 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698" y="3022600"/>
                <a:ext cx="2765703" cy="914400"/>
              </a:xfrm>
              <a:prstGeom prst="roundRect">
                <a:avLst/>
              </a:prstGeom>
              <a:blipFill>
                <a:blip r:embed="rId14"/>
                <a:stretch>
                  <a:fillRect l="-3956" b="-1316"/>
                </a:stretch>
              </a:blipFill>
              <a:ln>
                <a:solidFill>
                  <a:srgbClr val="FFFF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/>
              <p:cNvSpPr/>
              <p:nvPr/>
            </p:nvSpPr>
            <p:spPr>
              <a:xfrm>
                <a:off x="9298033" y="3022600"/>
                <a:ext cx="2641600" cy="914400"/>
              </a:xfrm>
              <a:prstGeom prst="roundRect">
                <a:avLst/>
              </a:prstGeom>
              <a:solidFill>
                <a:srgbClr val="99FF66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 smtClean="0">
                    <a:solidFill>
                      <a:srgbClr val="0033CC"/>
                    </a:solidFill>
                  </a:rPr>
                  <a:t>D.</a:t>
                </a:r>
                <a:r>
                  <a:rPr lang="en-US" sz="2667" dirty="0" smtClean="0">
                    <a:solidFill>
                      <a:srgbClr val="0033CC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28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17" name="Rounded 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033" y="3022600"/>
                <a:ext cx="2641600" cy="914400"/>
              </a:xfrm>
              <a:prstGeom prst="roundRect">
                <a:avLst/>
              </a:prstGeom>
              <a:blipFill>
                <a:blip r:embed="rId15"/>
                <a:stretch>
                  <a:fillRect l="-3899"/>
                </a:stretch>
              </a:blipFill>
              <a:ln>
                <a:solidFill>
                  <a:srgbClr val="FFFF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546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4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49" name="Rounded Rectangle 4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51" name="Picture 3" descr="C:\Users\ADMIN\Desktop\Picture2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77" name="Explosion 2 76"/>
          <p:cNvSpPr/>
          <p:nvPr/>
        </p:nvSpPr>
        <p:spPr>
          <a:xfrm>
            <a:off x="1511301" y="3824732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77503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1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77" grpId="0" animBg="1"/>
      <p:bldP spid="7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65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9" y="19050"/>
            <a:ext cx="12198729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2a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32" b="98651" l="571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886" flipH="1">
            <a:off x="28381" y="2462856"/>
            <a:ext cx="7069012" cy="460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Giai cuu dai duong 2\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33" y="3797302"/>
            <a:ext cx="3310467" cy="230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1" y="-3581400"/>
            <a:ext cx="8331201" cy="135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TextBox 19"/>
          <p:cNvSpPr txBox="1"/>
          <p:nvPr/>
        </p:nvSpPr>
        <p:spPr>
          <a:xfrm>
            <a:off x="3280920" y="736723"/>
            <a:ext cx="6594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 m/s = …. 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03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33CC"/>
                </a:solidFill>
              </a:rPr>
              <a:t>A</a:t>
            </a:r>
            <a:r>
              <a:rPr lang="en-US" sz="3200" dirty="0" smtClean="0">
                <a:solidFill>
                  <a:srgbClr val="0033CC"/>
                </a:solidFill>
              </a:rPr>
              <a:t>. 10 km/h</a:t>
            </a:r>
            <a:endParaRPr lang="en-US" sz="3200" dirty="0">
              <a:solidFill>
                <a:srgbClr val="0033CC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245601" y="30068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33CC"/>
                </a:solidFill>
              </a:rPr>
              <a:t>D</a:t>
            </a:r>
            <a:r>
              <a:rPr lang="en-US" sz="3200" dirty="0" smtClean="0">
                <a:solidFill>
                  <a:srgbClr val="0033CC"/>
                </a:solidFill>
              </a:rPr>
              <a:t>. 20 </a:t>
            </a:r>
            <a:r>
              <a:rPr lang="en-US" sz="3200" dirty="0">
                <a:solidFill>
                  <a:srgbClr val="0033CC"/>
                </a:solidFill>
              </a:rPr>
              <a:t>km/h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97601" y="30226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33CC"/>
                </a:solidFill>
              </a:rPr>
              <a:t>C</a:t>
            </a:r>
            <a:r>
              <a:rPr lang="en-US" sz="3200" dirty="0" smtClean="0">
                <a:solidFill>
                  <a:srgbClr val="0033CC"/>
                </a:solidFill>
              </a:rPr>
              <a:t>. 45 </a:t>
            </a:r>
            <a:r>
              <a:rPr lang="en-US" sz="3200" dirty="0">
                <a:solidFill>
                  <a:srgbClr val="0033CC"/>
                </a:solidFill>
              </a:rPr>
              <a:t>km/h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149600" y="3006876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0033CC"/>
                </a:solidFill>
              </a:rPr>
              <a:t>B.</a:t>
            </a:r>
            <a:r>
              <a:rPr lang="en-US" sz="2667" dirty="0">
                <a:solidFill>
                  <a:srgbClr val="0033CC"/>
                </a:solidFill>
              </a:rPr>
              <a:t> </a:t>
            </a:r>
            <a:r>
              <a:rPr lang="en-US" sz="3200" dirty="0" smtClean="0">
                <a:solidFill>
                  <a:srgbClr val="0033CC"/>
                </a:solidFill>
              </a:rPr>
              <a:t>36 </a:t>
            </a:r>
            <a:r>
              <a:rPr lang="en-US" sz="3200" dirty="0">
                <a:solidFill>
                  <a:srgbClr val="0033CC"/>
                </a:solidFill>
              </a:rPr>
              <a:t>km/h</a:t>
            </a:r>
          </a:p>
        </p:txBody>
      </p:sp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5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7" name="Rounded Rectangle 16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6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sp>
        <p:nvSpPr>
          <p:cNvPr id="51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52" name="Explosion 2 51"/>
          <p:cNvSpPr/>
          <p:nvPr/>
        </p:nvSpPr>
        <p:spPr>
          <a:xfrm>
            <a:off x="1611826" y="3825541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00869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58025E-6 L -0.19028 0.07439 " pathEditMode="relative" rAng="0" ptsTypes="AA">
                                      <p:cBhvr>
                                        <p:cTn id="73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4" y="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1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4" grpId="2" animBg="1"/>
      <p:bldP spid="52" grpId="0" animBg="1"/>
      <p:bldP spid="5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42a38d613d97be6200f1154f11a2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73200"/>
            <a:ext cx="12191999" cy="83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4c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1" y="3232869"/>
            <a:ext cx="8074599" cy="365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2741951"/>
            <a:ext cx="118872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856832" y="3156353"/>
            <a:ext cx="3730158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</a:rPr>
              <a:t>A</a:t>
            </a:r>
            <a:r>
              <a:rPr lang="en-US" sz="4000" dirty="0" smtClean="0">
                <a:solidFill>
                  <a:schemeClr val="tx1"/>
                </a:solidFill>
              </a:rPr>
              <a:t>. 259,2 m/s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897884" y="4404709"/>
            <a:ext cx="3689106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</a:rPr>
              <a:t>B</a:t>
            </a:r>
            <a:r>
              <a:rPr lang="en-US" sz="4000" dirty="0" smtClean="0">
                <a:solidFill>
                  <a:schemeClr val="tx1"/>
                </a:solidFill>
              </a:rPr>
              <a:t>. 15 m/s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571729" y="4567338"/>
            <a:ext cx="368987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</a:rPr>
              <a:t>D</a:t>
            </a:r>
            <a:r>
              <a:rPr lang="en-US" sz="4000" dirty="0" smtClean="0">
                <a:solidFill>
                  <a:schemeClr val="tx1"/>
                </a:solidFill>
              </a:rPr>
              <a:t>. 40 m/s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577299" y="3191077"/>
            <a:ext cx="3732499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</a:rPr>
              <a:t>C. </a:t>
            </a:r>
            <a:r>
              <a:rPr lang="en-US" sz="4000" dirty="0" smtClean="0">
                <a:solidFill>
                  <a:schemeClr val="tx1"/>
                </a:solidFill>
              </a:rPr>
              <a:t>20 m/s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2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0" name="TextBox 29"/>
          <p:cNvSpPr txBox="1"/>
          <p:nvPr/>
        </p:nvSpPr>
        <p:spPr>
          <a:xfrm>
            <a:off x="3396653" y="461043"/>
            <a:ext cx="5588000" cy="2513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4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km/h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…. 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m/s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733" dirty="0">
              <a:solidFill>
                <a:srgbClr val="0033CC"/>
              </a:solidFill>
            </a:endParaRPr>
          </a:p>
        </p:txBody>
      </p:sp>
      <p:pic>
        <p:nvPicPr>
          <p:cNvPr id="31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3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5" name="Rounded Rectangle 14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1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51" name="Explosion 2 50"/>
          <p:cNvSpPr/>
          <p:nvPr/>
        </p:nvSpPr>
        <p:spPr>
          <a:xfrm>
            <a:off x="1219200" y="5319109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90628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7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32099E-6 L -1.05607 -0.02994 " pathEditMode="relative" rAng="0" ptsTypes="AA">
                                      <p:cBhvr>
                                        <p:cTn id="76" dur="9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795" y="-1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1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0" grpId="0"/>
      <p:bldP spid="51" grpId="0" animBg="1"/>
      <p:bldP spid="5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underwater-vector-backgrou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850"/>
            <a:ext cx="12192000" cy="814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Giai cuu dai duong 2\3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222" l="0" r="100000">
                        <a14:backgroundMark x1="17714" y1="32963" x2="18714" y2="71389"/>
                        <a14:backgroundMark x1="91000" y1="21296" x2="87000" y2="80463"/>
                        <a14:backgroundMark x1="9714" y1="8333" x2="2714" y2="77870"/>
                        <a14:backgroundMark x1="29714" y1="34352" x2="22714" y2="81759"/>
                        <a14:backgroundMark x1="6714" y1="84352" x2="44857" y2="70093"/>
                        <a14:backgroundMark x1="14714" y1="3704" x2="31714" y2="8333"/>
                        <a14:backgroundMark x1="87000" y1="5648" x2="98000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285" y="4070123"/>
            <a:ext cx="1691716" cy="261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ounded Rectangle 27"/>
          <p:cNvSpPr/>
          <p:nvPr/>
        </p:nvSpPr>
        <p:spPr>
          <a:xfrm>
            <a:off x="624328" y="3206522"/>
            <a:ext cx="4288316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 đường 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" descr="C:\Users\ADMIN\Desktop\Giai cuu dai duong 2\3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333">
                        <a14:foregroundMark x1="62593" y1="12023" x2="73148" y2="84946"/>
                        <a14:foregroundMark x1="49815" y1="18084" x2="43519" y2="28152"/>
                        <a14:foregroundMark x1="41481" y1="16422" x2="49815" y2="26491"/>
                        <a14:foregroundMark x1="63519" y1="12023" x2="76296" y2="21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43400"/>
            <a:ext cx="96005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624328" y="4546361"/>
            <a:ext cx="4288316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4" descr="C:\Users\ADMIN\Desktop\Giai cuu dai duong 2\3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702" y1="20433" x2="43750" y2="242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61" y="3688293"/>
            <a:ext cx="2585508" cy="258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dai duong 2\3a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9510" y1="11426" x2="31189" y2="18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58" y="4737760"/>
            <a:ext cx="1498177" cy="214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76800" y="-2870200"/>
            <a:ext cx="85344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ounded Rectangle 37"/>
          <p:cNvSpPr/>
          <p:nvPr/>
        </p:nvSpPr>
        <p:spPr>
          <a:xfrm>
            <a:off x="6838689" y="4576965"/>
            <a:ext cx="4239041" cy="1020035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813869" y="3245023"/>
            <a:ext cx="426386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49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1" name="TextBox 40"/>
          <p:cNvSpPr txBox="1"/>
          <p:nvPr/>
        </p:nvSpPr>
        <p:spPr>
          <a:xfrm>
            <a:off x="3161694" y="525314"/>
            <a:ext cx="63870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0070C0"/>
                </a:solidFill>
              </a:rPr>
              <a:t>Đại lượng nào sau đây cho biết mức độ nhanh hay chậm của chuyển động? 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4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1" y="53594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6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8" name="Rounded Rectangle 17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0" name="Picture 3" descr="C:\Users\ADMIN\Desktop\Picture2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5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sp>
        <p:nvSpPr>
          <p:cNvPr id="5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57" name="Explosion 2 56"/>
          <p:cNvSpPr/>
          <p:nvPr/>
        </p:nvSpPr>
        <p:spPr>
          <a:xfrm>
            <a:off x="4074500" y="3046935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74994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47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0.18559 0.04444 " pathEditMode="relative" rAng="0" ptsTypes="AA">
                                      <p:cBhvr>
                                        <p:cTn id="94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2222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0.07239 0.00834 " pathEditMode="relative" rAng="0" ptsTypes="AA">
                                      <p:cBhvr>
                                        <p:cTn id="96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401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10261 0.13981 " pathEditMode="relative" rAng="0" ptsTypes="AA">
                                      <p:cBhvr>
                                        <p:cTn id="98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9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1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3" grpId="0" animBg="1"/>
      <p:bldP spid="33" grpId="1" animBg="1"/>
      <p:bldP spid="38" grpId="0" animBg="1"/>
      <p:bldP spid="38" grpId="1" animBg="1"/>
      <p:bldP spid="39" grpId="0" animBg="1"/>
      <p:bldP spid="39" grpId="1" animBg="1"/>
      <p:bldP spid="41" grpId="0"/>
      <p:bldP spid="57" grpId="0" animBg="1"/>
      <p:bldP spid="5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Giai cuu dai duong 2\cartoon__underwater_background_by_slaterdies-d71ppa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Giai cuu dai duong 2\5a.jpe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9828" y1="27216" x2="41202" y2="43711"/>
                        <a14:foregroundMark x1="54506" y1="15052" x2="48283" y2="43711"/>
                        <a14:foregroundMark x1="39914" y1="28247" x2="37983" y2="420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5678">
            <a:off x="7035800" y="3543540"/>
            <a:ext cx="3218403" cy="334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Giai cuu dai duong 2\5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169" flipH="1">
            <a:off x="665886" y="2824375"/>
            <a:ext cx="4593071" cy="428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Giai cuu dai duong 2\luoi 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2376" flipH="1">
            <a:off x="6282644" y="1509516"/>
            <a:ext cx="5535189" cy="691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6774538" y="3101431"/>
            <a:ext cx="4359803" cy="886581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33CC"/>
                </a:solidFill>
              </a:rPr>
              <a:t>C</a:t>
            </a:r>
            <a:r>
              <a:rPr lang="en-US" sz="4000" dirty="0" smtClean="0">
                <a:solidFill>
                  <a:srgbClr val="0033CC"/>
                </a:solidFill>
              </a:rPr>
              <a:t>. 64 km</a:t>
            </a:r>
            <a:endParaRPr lang="en-US" sz="4000" dirty="0">
              <a:solidFill>
                <a:srgbClr val="0033CC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11199" y="4343400"/>
            <a:ext cx="4181278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33CC"/>
                </a:solidFill>
              </a:rPr>
              <a:t>B</a:t>
            </a:r>
            <a:r>
              <a:rPr lang="en-US" sz="4000" dirty="0" smtClean="0">
                <a:solidFill>
                  <a:srgbClr val="0033CC"/>
                </a:solidFill>
              </a:rPr>
              <a:t>. 0,0165 km</a:t>
            </a:r>
            <a:endParaRPr lang="en-US" sz="4000" dirty="0">
              <a:solidFill>
                <a:srgbClr val="0033CC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774538" y="4380837"/>
            <a:ext cx="428582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33CC"/>
                </a:solidFill>
              </a:rPr>
              <a:t>D</a:t>
            </a:r>
            <a:r>
              <a:rPr lang="en-US" sz="4000" dirty="0" smtClean="0">
                <a:solidFill>
                  <a:srgbClr val="0033CC"/>
                </a:solidFill>
              </a:rPr>
              <a:t>. 5 km</a:t>
            </a:r>
            <a:endParaRPr lang="en-US" sz="4000" dirty="0">
              <a:solidFill>
                <a:srgbClr val="0033CC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11199" y="3115677"/>
            <a:ext cx="4181278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33CC"/>
                </a:solidFill>
              </a:rPr>
              <a:t>A. 8</a:t>
            </a:r>
            <a:r>
              <a:rPr lang="en-US" sz="4000" dirty="0" smtClean="0">
                <a:solidFill>
                  <a:srgbClr val="0033CC"/>
                </a:solidFill>
              </a:rPr>
              <a:t> km</a:t>
            </a:r>
            <a:endParaRPr lang="en-US" sz="4000" dirty="0">
              <a:solidFill>
                <a:srgbClr val="0033CC"/>
              </a:solidFill>
            </a:endParaRPr>
          </a:p>
        </p:txBody>
      </p:sp>
      <p:pic>
        <p:nvPicPr>
          <p:cNvPr id="21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082" y="74875"/>
            <a:ext cx="9489607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2" name="TextBox 21"/>
          <p:cNvSpPr txBox="1"/>
          <p:nvPr/>
        </p:nvSpPr>
        <p:spPr>
          <a:xfrm>
            <a:off x="2871369" y="437760"/>
            <a:ext cx="77130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/>
              <a:t>Một người đi xe đạp với tốc độ 16 km/h từ nhà đến nơi làm việc. Thời gian chuyển động của người này khi đi hết quãng đường là 0,5 h. Quãng đường từ nhà đến trường </a:t>
            </a:r>
            <a:r>
              <a:rPr lang="vi-VN" sz="2800" dirty="0" smtClean="0"/>
              <a:t>dài</a:t>
            </a:r>
            <a:r>
              <a:rPr lang="en-US" sz="2800" dirty="0" smtClean="0"/>
              <a:t>:</a:t>
            </a:r>
            <a:endParaRPr lang="en-US" sz="2800" dirty="0">
              <a:solidFill>
                <a:srgbClr val="0033CC"/>
              </a:solidFill>
            </a:endParaRPr>
          </a:p>
        </p:txBody>
      </p:sp>
      <p:pic>
        <p:nvPicPr>
          <p:cNvPr id="28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1" y="5116750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4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6" name="Rounded Rectangle 1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4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51" name="Explosion 2 50"/>
          <p:cNvSpPr/>
          <p:nvPr/>
        </p:nvSpPr>
        <p:spPr>
          <a:xfrm>
            <a:off x="9280379" y="4610189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221230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3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3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82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1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/>
      <p:bldP spid="51" grpId="0" animBg="1"/>
      <p:bldP spid="5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642610" y="261586"/>
            <a:ext cx="5096655" cy="9743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319135" y="1723869"/>
            <a:ext cx="5403363" cy="4377128"/>
          </a:xfrm>
          <a:custGeom>
            <a:avLst/>
            <a:gdLst>
              <a:gd name="connsiteX0" fmla="*/ 0 w 5403363"/>
              <a:gd name="connsiteY0" fmla="*/ 0 h 4377128"/>
              <a:gd name="connsiteX1" fmla="*/ 1678898 w 5403363"/>
              <a:gd name="connsiteY1" fmla="*/ 524656 h 4377128"/>
              <a:gd name="connsiteX2" fmla="*/ 344773 w 5403363"/>
              <a:gd name="connsiteY2" fmla="*/ 2158583 h 4377128"/>
              <a:gd name="connsiteX3" fmla="*/ 2668249 w 5403363"/>
              <a:gd name="connsiteY3" fmla="*/ 2893101 h 4377128"/>
              <a:gd name="connsiteX4" fmla="*/ 209862 w 5403363"/>
              <a:gd name="connsiteY4" fmla="*/ 4227226 h 4377128"/>
              <a:gd name="connsiteX5" fmla="*/ 4961744 w 5403363"/>
              <a:gd name="connsiteY5" fmla="*/ 4332157 h 4377128"/>
              <a:gd name="connsiteX6" fmla="*/ 5231567 w 5403363"/>
              <a:gd name="connsiteY6" fmla="*/ 4362138 h 4377128"/>
              <a:gd name="connsiteX7" fmla="*/ 5276537 w 5403363"/>
              <a:gd name="connsiteY7" fmla="*/ 4377128 h 437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03363" h="4377128">
                <a:moveTo>
                  <a:pt x="0" y="0"/>
                </a:moveTo>
                <a:cubicBezTo>
                  <a:pt x="810718" y="82446"/>
                  <a:pt x="1621436" y="164892"/>
                  <a:pt x="1678898" y="524656"/>
                </a:cubicBezTo>
                <a:cubicBezTo>
                  <a:pt x="1736360" y="884420"/>
                  <a:pt x="179881" y="1763842"/>
                  <a:pt x="344773" y="2158583"/>
                </a:cubicBezTo>
                <a:cubicBezTo>
                  <a:pt x="509665" y="2553324"/>
                  <a:pt x="2690734" y="2548327"/>
                  <a:pt x="2668249" y="2893101"/>
                </a:cubicBezTo>
                <a:cubicBezTo>
                  <a:pt x="2645764" y="3237875"/>
                  <a:pt x="-172387" y="3987383"/>
                  <a:pt x="209862" y="4227226"/>
                </a:cubicBezTo>
                <a:cubicBezTo>
                  <a:pt x="592111" y="4467069"/>
                  <a:pt x="4124793" y="4309672"/>
                  <a:pt x="4961744" y="4332157"/>
                </a:cubicBezTo>
                <a:cubicBezTo>
                  <a:pt x="5798695" y="4354642"/>
                  <a:pt x="5179101" y="4354643"/>
                  <a:pt x="5231567" y="4362138"/>
                </a:cubicBezTo>
                <a:cubicBezTo>
                  <a:pt x="5284033" y="4369633"/>
                  <a:pt x="5280285" y="4373380"/>
                  <a:pt x="5276537" y="4377128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78308" y="1963711"/>
            <a:ext cx="689547" cy="61459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642610" y="4259704"/>
            <a:ext cx="689547" cy="61459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377724" y="5803692"/>
            <a:ext cx="689547" cy="61459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455232" y="1725356"/>
            <a:ext cx="54714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Khái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niệm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đơn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vị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và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công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thức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tính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độ</a:t>
            </a:r>
            <a:endParaRPr lang="en-US" sz="3400" dirty="0" smtClean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32157" y="3789002"/>
            <a:ext cx="54714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Biết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cách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đổi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đơn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vị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km/h sang m/s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và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ngược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lại</a:t>
            </a:r>
            <a:endParaRPr lang="en-US" sz="3400" dirty="0" smtClean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1546" y="5283261"/>
            <a:ext cx="450954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Vận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dụng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được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công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thức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tính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trong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một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số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bài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tập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4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2185349" y="1712824"/>
            <a:ext cx="2010508" cy="1805856"/>
          </a:xfrm>
          <a:custGeom>
            <a:avLst/>
            <a:gdLst>
              <a:gd name="connsiteX0" fmla="*/ 0 w 1371600"/>
              <a:gd name="connsiteY0" fmla="*/ 0 h 1371600"/>
              <a:gd name="connsiteX1" fmla="*/ 1371600 w 1371600"/>
              <a:gd name="connsiteY1" fmla="*/ 1371600 h 1371600"/>
              <a:gd name="connsiteX2" fmla="*/ 0 w 1371600"/>
              <a:gd name="connsiteY2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1600" h="1371600">
                <a:moveTo>
                  <a:pt x="0" y="0"/>
                </a:moveTo>
                <a:cubicBezTo>
                  <a:pt x="757514" y="0"/>
                  <a:pt x="1371600" y="614086"/>
                  <a:pt x="1371600" y="1371600"/>
                </a:cubicBezTo>
                <a:lnTo>
                  <a:pt x="0" y="1371600"/>
                </a:lnTo>
                <a:close/>
              </a:path>
            </a:pathLst>
          </a:cu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 rot="5400000">
            <a:off x="2287675" y="3416354"/>
            <a:ext cx="1805856" cy="2010508"/>
          </a:xfrm>
          <a:custGeom>
            <a:avLst/>
            <a:gdLst>
              <a:gd name="connsiteX0" fmla="*/ 0 w 1371600"/>
              <a:gd name="connsiteY0" fmla="*/ 0 h 1371600"/>
              <a:gd name="connsiteX1" fmla="*/ 1371600 w 1371600"/>
              <a:gd name="connsiteY1" fmla="*/ 1371600 h 1371600"/>
              <a:gd name="connsiteX2" fmla="*/ 0 w 1371600"/>
              <a:gd name="connsiteY2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1600" h="1371600">
                <a:moveTo>
                  <a:pt x="0" y="0"/>
                </a:moveTo>
                <a:cubicBezTo>
                  <a:pt x="757514" y="0"/>
                  <a:pt x="1371600" y="614086"/>
                  <a:pt x="1371600" y="1371600"/>
                </a:cubicBezTo>
                <a:lnTo>
                  <a:pt x="0" y="137160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004252" y="2103119"/>
            <a:ext cx="2781297" cy="2743200"/>
          </a:xfrm>
          <a:prstGeom prst="ellipse">
            <a:avLst/>
          </a:prstGeom>
          <a:solidFill>
            <a:schemeClr val="bg1"/>
          </a:solidFill>
          <a:ln/>
          <a:effectLst>
            <a:outerShdw blurRad="127000" dist="38100" sx="99000" sy="99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chemeClr val="tx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</a:t>
            </a:r>
            <a:endParaRPr lang="en-US" sz="3400" b="1" dirty="0">
              <a:solidFill>
                <a:schemeClr val="tx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rc 6"/>
          <p:cNvSpPr/>
          <p:nvPr/>
        </p:nvSpPr>
        <p:spPr>
          <a:xfrm>
            <a:off x="467912" y="1101211"/>
            <a:ext cx="4196862" cy="4719544"/>
          </a:xfrm>
          <a:prstGeom prst="arc">
            <a:avLst>
              <a:gd name="adj1" fmla="val 16200000"/>
              <a:gd name="adj2" fmla="val 5442440"/>
            </a:avLst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2507732" y="999552"/>
            <a:ext cx="152400" cy="17584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4538753" y="3429854"/>
            <a:ext cx="152400" cy="17584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2437392" y="5732832"/>
            <a:ext cx="152400" cy="17584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2671851" y="1101211"/>
            <a:ext cx="34231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717531" y="3527383"/>
            <a:ext cx="147710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19" idx="2"/>
          </p:cNvCxnSpPr>
          <p:nvPr/>
        </p:nvCxnSpPr>
        <p:spPr>
          <a:xfrm>
            <a:off x="2583932" y="5820755"/>
            <a:ext cx="3610707" cy="367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6563905" y="304377"/>
            <a:ext cx="4159357" cy="159366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 NIỆM TỐC ĐỘ</a:t>
            </a:r>
            <a:endParaRPr lang="en-US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563905" y="2563506"/>
            <a:ext cx="4071427" cy="166467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ĐO TỐC ĐỘ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34254" y="4846320"/>
            <a:ext cx="4071427" cy="170783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VẬN DỤNG CÔNG THỨC TÍNH TỐC ĐỘ</a:t>
            </a:r>
            <a:endParaRPr lang="en-US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194639" y="5628211"/>
            <a:ext cx="445477" cy="45862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94639" y="3298072"/>
            <a:ext cx="445477" cy="45862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106709" y="853308"/>
            <a:ext cx="445477" cy="45862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6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31520" y="300447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92" y="1380334"/>
            <a:ext cx="2355376" cy="19982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92" y="4063023"/>
            <a:ext cx="2352675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1708" y="3402890"/>
            <a:ext cx="315715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A: 10min, 10km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90565" y="6165130"/>
            <a:ext cx="315715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B: 10min, 20km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5436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7.40741E-7 L 0.31849 0.0034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2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22222E-6 L 0.70964 0.00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82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31520" y="300447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" y="2710559"/>
            <a:ext cx="315715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A: 10min, 10km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2960" y="3788965"/>
            <a:ext cx="315715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B: 10min, 20km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99017" y="1992102"/>
            <a:ext cx="5499463" cy="33375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10min,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B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nhanh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5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31520" y="300447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11630" y="1685109"/>
            <a:ext cx="3341914" cy="3043646"/>
            <a:chOff x="511630" y="1685109"/>
            <a:chExt cx="3341914" cy="304364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30" y="1685109"/>
              <a:ext cx="3341914" cy="304364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208316" y="1699346"/>
              <a:ext cx="116259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Lan</a:t>
              </a:r>
              <a:endParaRPr lang="en-US" sz="3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486299" y="1699346"/>
              <a:ext cx="116259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Huy</a:t>
              </a:r>
              <a:endParaRPr lang="en-US" sz="3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Elbow Connector 12"/>
          <p:cNvCxnSpPr/>
          <p:nvPr/>
        </p:nvCxnSpPr>
        <p:spPr>
          <a:xfrm>
            <a:off x="4049486" y="2223364"/>
            <a:ext cx="1998617" cy="1508761"/>
          </a:xfrm>
          <a:prstGeom prst="bentConnector3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ardrop 14"/>
          <p:cNvSpPr/>
          <p:nvPr/>
        </p:nvSpPr>
        <p:spPr>
          <a:xfrm>
            <a:off x="6048103" y="1685109"/>
            <a:ext cx="5003075" cy="4480560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120m, Lan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35s,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30s. 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31520" y="300447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9715" y="2762810"/>
            <a:ext cx="315715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Lan: 120m, 35s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9715" y="3841216"/>
            <a:ext cx="315715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120m, 30s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99017" y="1992102"/>
            <a:ext cx="5499463" cy="3337544"/>
          </a:xfrm>
          <a:prstGeom prst="round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120m,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Huy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chạy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nhanh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98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6023" y="258341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097280" y="2795452"/>
            <a:ext cx="9810206" cy="13063"/>
          </a:xfrm>
          <a:prstGeom prst="line">
            <a:avLst/>
          </a:prstGeom>
          <a:ln w="762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2403566" y="2547257"/>
            <a:ext cx="862148" cy="509452"/>
          </a:xfrm>
          <a:prstGeom prst="ellipse">
            <a:avLst/>
          </a:prstGeom>
          <a:solidFill>
            <a:srgbClr val="9F21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/>
              <a:t>1</a:t>
            </a:r>
            <a:endParaRPr lang="en-US" sz="3000" b="1" dirty="0"/>
          </a:p>
        </p:txBody>
      </p:sp>
      <p:sp>
        <p:nvSpPr>
          <p:cNvPr id="8" name="Oval 7"/>
          <p:cNvSpPr/>
          <p:nvPr/>
        </p:nvSpPr>
        <p:spPr>
          <a:xfrm>
            <a:off x="8342812" y="2553789"/>
            <a:ext cx="862148" cy="5094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2</a:t>
            </a:r>
            <a:endParaRPr lang="en-US" sz="3000" dirty="0"/>
          </a:p>
        </p:txBody>
      </p:sp>
      <p:sp>
        <p:nvSpPr>
          <p:cNvPr id="11" name="TextBox 10"/>
          <p:cNvSpPr txBox="1"/>
          <p:nvPr/>
        </p:nvSpPr>
        <p:spPr>
          <a:xfrm>
            <a:off x="1358537" y="3304904"/>
            <a:ext cx="295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5840" y="3298372"/>
            <a:ext cx="3971109" cy="2400657"/>
          </a:xfrm>
          <a:prstGeom prst="rect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So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sánh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quãng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trong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cùng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khoảng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thời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gian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.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nào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có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quãng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dài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đó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nhanh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8331" y="3304904"/>
            <a:ext cx="3971109" cy="2400657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So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sánh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thời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gian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để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cùng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quãng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.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nào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có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thời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gian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ngắn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đó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nhanh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81697" y="1304214"/>
            <a:ext cx="44413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80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53143" y="181821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Elbow Connector 5"/>
          <p:cNvCxnSpPr/>
          <p:nvPr/>
        </p:nvCxnSpPr>
        <p:spPr>
          <a:xfrm>
            <a:off x="1280160" y="1489518"/>
            <a:ext cx="4173583" cy="1696760"/>
          </a:xfrm>
          <a:prstGeom prst="bentConnector3">
            <a:avLst>
              <a:gd name="adj1" fmla="val 50000"/>
            </a:avLst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579223" y="1227908"/>
            <a:ext cx="3749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Bahnschrift Condensed" panose="020B0502040204020203" pitchFamily="34" charset="0"/>
              </a:rPr>
              <a:t>Quãng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đường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đi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được</a:t>
            </a:r>
            <a:r>
              <a:rPr lang="en-US" sz="2800" dirty="0" smtClean="0">
                <a:latin typeface="Bahnschrift Condensed" panose="020B0502040204020203" pitchFamily="34" charset="0"/>
              </a:rPr>
              <a:t>:</a:t>
            </a:r>
            <a:endParaRPr lang="en-US" sz="2800" dirty="0">
              <a:latin typeface="Bahnschrift Condensed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19190" y="1227908"/>
            <a:ext cx="314510" cy="52322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>
                <a:latin typeface="Bahnschrift Condensed" panose="020B0502040204020203" pitchFamily="34" charset="0"/>
              </a:rPr>
              <a:t>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4388" y="2814340"/>
            <a:ext cx="2795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Bahnschrift Condensed" panose="020B0502040204020203" pitchFamily="34" charset="0"/>
              </a:rPr>
              <a:t>Thời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gian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đi</a:t>
            </a:r>
            <a:r>
              <a:rPr lang="en-US" sz="2800" dirty="0" smtClean="0">
                <a:latin typeface="Bahnschrift Condensed" panose="020B0502040204020203" pitchFamily="34" charset="0"/>
              </a:rPr>
              <a:t>: </a:t>
            </a:r>
            <a:endParaRPr lang="en-US" sz="2800" dirty="0">
              <a:latin typeface="Bahnschrift Condensed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96433" y="2814340"/>
            <a:ext cx="418011" cy="52322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Bahnschrift Condensed" panose="020B0502040204020203" pitchFamily="34" charset="0"/>
              </a:rPr>
              <a:t>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13763" y="2595080"/>
            <a:ext cx="342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Bahnschrift Condensed" panose="020B0502040204020203" pitchFamily="34" charset="0"/>
              </a:rPr>
              <a:t>Quãng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đường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đi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được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trong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một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đơn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vị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thời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gian</a:t>
            </a:r>
            <a:r>
              <a:rPr lang="en-US" sz="2800" dirty="0" smtClean="0">
                <a:latin typeface="Bahnschrift Condensed" panose="020B0502040204020203" pitchFamily="34" charset="0"/>
              </a:rPr>
              <a:t>: </a:t>
            </a:r>
            <a:endParaRPr lang="en-US" sz="2800" dirty="0">
              <a:latin typeface="Bahnschrift Condensed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185251" y="2595080"/>
                <a:ext cx="1325171" cy="1054071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5251" y="2595080"/>
                <a:ext cx="1325171" cy="10540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/>
              <p:cNvSpPr/>
              <p:nvPr/>
            </p:nvSpPr>
            <p:spPr>
              <a:xfrm>
                <a:off x="1280160" y="5577840"/>
                <a:ext cx="9601201" cy="1137881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Thương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3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đặc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trưng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sự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nhanh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chậm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tắt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ounded 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160" y="5577840"/>
                <a:ext cx="9601201" cy="1137881"/>
              </a:xfrm>
              <a:prstGeom prst="roundRect">
                <a:avLst/>
              </a:prstGeom>
              <a:blipFill>
                <a:blip r:embed="rId3"/>
                <a:stretch>
                  <a:fillRect l="-507" t="-3175" r="-571" b="-16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032592" y="4119482"/>
                <a:ext cx="6400085" cy="9880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i="0">
                          <a:latin typeface="Cambria Math" panose="02040503050406030204" pitchFamily="18" charset="0"/>
                        </a:rPr>
                        <m:t>ố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i="0">
                          <a:latin typeface="Cambria Math" panose="02040503050406030204" pitchFamily="18" charset="0"/>
                        </a:rPr>
                        <m:t> độ=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𝑞𝑢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ã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𝑛𝑔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đườ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𝑛𝑔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đượ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𝑡h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ờ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𝑔𝑖𝑎𝑛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𝑞𝑢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ã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𝑛𝑔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đườ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𝑛𝑔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đó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592" y="4119482"/>
                <a:ext cx="6400085" cy="9880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037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  <p:bldP spid="14" grpId="0" animBg="1"/>
      <p:bldP spid="15" grpId="0" animBg="1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1115</Words>
  <Application>Microsoft Office PowerPoint</Application>
  <PresentationFormat>Widescreen</PresentationFormat>
  <Paragraphs>180</Paragraphs>
  <Slides>27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Microsoft Sans Serif</vt:lpstr>
      <vt:lpstr>Cambria Math</vt:lpstr>
      <vt:lpstr>Times New Roman</vt:lpstr>
      <vt:lpstr>Arial</vt:lpstr>
      <vt:lpstr>Bahnschrift Condensed</vt:lpstr>
      <vt:lpstr>Calibri Light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ADMIN</cp:lastModifiedBy>
  <cp:revision>50</cp:revision>
  <dcterms:created xsi:type="dcterms:W3CDTF">2022-07-13T14:27:17Z</dcterms:created>
  <dcterms:modified xsi:type="dcterms:W3CDTF">2024-02-17T21:35:09Z</dcterms:modified>
</cp:coreProperties>
</file>