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56" r:id="rId2"/>
    <p:sldId id="258" r:id="rId3"/>
    <p:sldId id="259" r:id="rId4"/>
    <p:sldId id="299" r:id="rId5"/>
    <p:sldId id="300" r:id="rId6"/>
    <p:sldId id="260" r:id="rId7"/>
    <p:sldId id="261" r:id="rId8"/>
    <p:sldId id="262" r:id="rId9"/>
    <p:sldId id="301" r:id="rId10"/>
    <p:sldId id="302" r:id="rId11"/>
    <p:sldId id="263" r:id="rId12"/>
    <p:sldId id="264" r:id="rId13"/>
    <p:sldId id="267" r:id="rId14"/>
    <p:sldId id="265" r:id="rId15"/>
    <p:sldId id="266"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7" r:id="rId41"/>
    <p:sldId id="296" r:id="rId42"/>
    <p:sldId id="292" r:id="rId43"/>
    <p:sldId id="298"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6" d="100"/>
          <a:sy n="66" d="100"/>
        </p:scale>
        <p:origin x="-1422"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057D90F-2214-4CBB-9115-7C851F27BE00}" type="datetimeFigureOut">
              <a:rPr lang="en-US" smtClean="0"/>
              <a:t>12/9/2021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8A849BE-7147-4256-A6E0-06BD033C8632}" type="slidenum">
              <a:rPr lang="en-US" smtClean="0"/>
              <a:t>‹#›</a:t>
            </a:fld>
            <a:endParaRPr lang="en-US"/>
          </a:p>
        </p:txBody>
      </p:sp>
    </p:spTree>
    <p:extLst>
      <p:ext uri="{BB962C8B-B14F-4D97-AF65-F5344CB8AC3E}">
        <p14:creationId xmlns:p14="http://schemas.microsoft.com/office/powerpoint/2010/main" val="34073557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8A849BE-7147-4256-A6E0-06BD033C8632}" type="slidenum">
              <a:rPr lang="en-US" smtClean="0"/>
              <a:t>12</a:t>
            </a:fld>
            <a:endParaRPr lang="en-US"/>
          </a:p>
        </p:txBody>
      </p:sp>
    </p:spTree>
    <p:extLst>
      <p:ext uri="{BB962C8B-B14F-4D97-AF65-F5344CB8AC3E}">
        <p14:creationId xmlns:p14="http://schemas.microsoft.com/office/powerpoint/2010/main" val="13905336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92A6456-3C15-44DE-9761-B343DDA13F2C}" type="datetimeFigureOut">
              <a:rPr lang="en-US" smtClean="0"/>
              <a:t>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E668FA-6894-49F9-8BBC-828B110B4A2F}" type="slidenum">
              <a:rPr lang="en-US" smtClean="0"/>
              <a:t>‹#›</a:t>
            </a:fld>
            <a:endParaRPr lang="en-US"/>
          </a:p>
        </p:txBody>
      </p:sp>
    </p:spTree>
    <p:extLst>
      <p:ext uri="{BB962C8B-B14F-4D97-AF65-F5344CB8AC3E}">
        <p14:creationId xmlns:p14="http://schemas.microsoft.com/office/powerpoint/2010/main" val="3548306397"/>
      </p:ext>
    </p:extLst>
  </p:cSld>
  <p:clrMapOvr>
    <a:masterClrMapping/>
  </p:clrMapOvr>
  <p:transition spd="slow">
    <p:randomBar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92A6456-3C15-44DE-9761-B343DDA13F2C}" type="datetimeFigureOut">
              <a:rPr lang="en-US" smtClean="0"/>
              <a:t>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E668FA-6894-49F9-8BBC-828B110B4A2F}" type="slidenum">
              <a:rPr lang="en-US" smtClean="0"/>
              <a:t>‹#›</a:t>
            </a:fld>
            <a:endParaRPr lang="en-US"/>
          </a:p>
        </p:txBody>
      </p:sp>
    </p:spTree>
    <p:extLst>
      <p:ext uri="{BB962C8B-B14F-4D97-AF65-F5344CB8AC3E}">
        <p14:creationId xmlns:p14="http://schemas.microsoft.com/office/powerpoint/2010/main" val="3426398639"/>
      </p:ext>
    </p:extLst>
  </p:cSld>
  <p:clrMapOvr>
    <a:masterClrMapping/>
  </p:clrMapOvr>
  <p:transition spd="slow">
    <p:randomBar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92A6456-3C15-44DE-9761-B343DDA13F2C}" type="datetimeFigureOut">
              <a:rPr lang="en-US" smtClean="0"/>
              <a:t>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E668FA-6894-49F9-8BBC-828B110B4A2F}" type="slidenum">
              <a:rPr lang="en-US" smtClean="0"/>
              <a:t>‹#›</a:t>
            </a:fld>
            <a:endParaRPr lang="en-US"/>
          </a:p>
        </p:txBody>
      </p:sp>
    </p:spTree>
    <p:extLst>
      <p:ext uri="{BB962C8B-B14F-4D97-AF65-F5344CB8AC3E}">
        <p14:creationId xmlns:p14="http://schemas.microsoft.com/office/powerpoint/2010/main" val="3270851518"/>
      </p:ext>
    </p:extLst>
  </p:cSld>
  <p:clrMapOvr>
    <a:masterClrMapping/>
  </p:clrMapOvr>
  <p:transition spd="slow">
    <p:randomBa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92A6456-3C15-44DE-9761-B343DDA13F2C}" type="datetimeFigureOut">
              <a:rPr lang="en-US" smtClean="0"/>
              <a:t>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E668FA-6894-49F9-8BBC-828B110B4A2F}" type="slidenum">
              <a:rPr lang="en-US" smtClean="0"/>
              <a:t>‹#›</a:t>
            </a:fld>
            <a:endParaRPr lang="en-US"/>
          </a:p>
        </p:txBody>
      </p:sp>
    </p:spTree>
    <p:extLst>
      <p:ext uri="{BB962C8B-B14F-4D97-AF65-F5344CB8AC3E}">
        <p14:creationId xmlns:p14="http://schemas.microsoft.com/office/powerpoint/2010/main" val="4226969231"/>
      </p:ext>
    </p:extLst>
  </p:cSld>
  <p:clrMapOvr>
    <a:masterClrMapping/>
  </p:clrMapOvr>
  <p:transition spd="slow">
    <p:randomBa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2A6456-3C15-44DE-9761-B343DDA13F2C}" type="datetimeFigureOut">
              <a:rPr lang="en-US" smtClean="0"/>
              <a:t>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E668FA-6894-49F9-8BBC-828B110B4A2F}" type="slidenum">
              <a:rPr lang="en-US" smtClean="0"/>
              <a:t>‹#›</a:t>
            </a:fld>
            <a:endParaRPr lang="en-US"/>
          </a:p>
        </p:txBody>
      </p:sp>
    </p:spTree>
    <p:extLst>
      <p:ext uri="{BB962C8B-B14F-4D97-AF65-F5344CB8AC3E}">
        <p14:creationId xmlns:p14="http://schemas.microsoft.com/office/powerpoint/2010/main" val="2774876765"/>
      </p:ext>
    </p:extLst>
  </p:cSld>
  <p:clrMapOvr>
    <a:masterClrMapping/>
  </p:clrMapOvr>
  <p:transition spd="slow">
    <p:randomBar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92A6456-3C15-44DE-9761-B343DDA13F2C}" type="datetimeFigureOut">
              <a:rPr lang="en-US" smtClean="0"/>
              <a:t>12/9/2021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E668FA-6894-49F9-8BBC-828B110B4A2F}" type="slidenum">
              <a:rPr lang="en-US" smtClean="0"/>
              <a:t>‹#›</a:t>
            </a:fld>
            <a:endParaRPr lang="en-US"/>
          </a:p>
        </p:txBody>
      </p:sp>
    </p:spTree>
    <p:extLst>
      <p:ext uri="{BB962C8B-B14F-4D97-AF65-F5344CB8AC3E}">
        <p14:creationId xmlns:p14="http://schemas.microsoft.com/office/powerpoint/2010/main" val="4010764393"/>
      </p:ext>
    </p:extLst>
  </p:cSld>
  <p:clrMapOvr>
    <a:masterClrMapping/>
  </p:clrMapOvr>
  <p:transition spd="slow">
    <p:randomBar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92A6456-3C15-44DE-9761-B343DDA13F2C}" type="datetimeFigureOut">
              <a:rPr lang="en-US" smtClean="0"/>
              <a:t>12/9/2021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6E668FA-6894-49F9-8BBC-828B110B4A2F}" type="slidenum">
              <a:rPr lang="en-US" smtClean="0"/>
              <a:t>‹#›</a:t>
            </a:fld>
            <a:endParaRPr lang="en-US"/>
          </a:p>
        </p:txBody>
      </p:sp>
    </p:spTree>
    <p:extLst>
      <p:ext uri="{BB962C8B-B14F-4D97-AF65-F5344CB8AC3E}">
        <p14:creationId xmlns:p14="http://schemas.microsoft.com/office/powerpoint/2010/main" val="1433949235"/>
      </p:ext>
    </p:extLst>
  </p:cSld>
  <p:clrMapOvr>
    <a:masterClrMapping/>
  </p:clrMapOvr>
  <p:transition spd="slow">
    <p:randomBar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92A6456-3C15-44DE-9761-B343DDA13F2C}" type="datetimeFigureOut">
              <a:rPr lang="en-US" smtClean="0"/>
              <a:t>12/9/2021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6E668FA-6894-49F9-8BBC-828B110B4A2F}" type="slidenum">
              <a:rPr lang="en-US" smtClean="0"/>
              <a:t>‹#›</a:t>
            </a:fld>
            <a:endParaRPr lang="en-US"/>
          </a:p>
        </p:txBody>
      </p:sp>
    </p:spTree>
    <p:extLst>
      <p:ext uri="{BB962C8B-B14F-4D97-AF65-F5344CB8AC3E}">
        <p14:creationId xmlns:p14="http://schemas.microsoft.com/office/powerpoint/2010/main" val="3189114149"/>
      </p:ext>
    </p:extLst>
  </p:cSld>
  <p:clrMapOvr>
    <a:masterClrMapping/>
  </p:clrMapOvr>
  <p:transition spd="slow">
    <p:randomBar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2A6456-3C15-44DE-9761-B343DDA13F2C}" type="datetimeFigureOut">
              <a:rPr lang="en-US" smtClean="0"/>
              <a:t>12/9/2021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6E668FA-6894-49F9-8BBC-828B110B4A2F}" type="slidenum">
              <a:rPr lang="en-US" smtClean="0"/>
              <a:t>‹#›</a:t>
            </a:fld>
            <a:endParaRPr lang="en-US"/>
          </a:p>
        </p:txBody>
      </p:sp>
    </p:spTree>
    <p:extLst>
      <p:ext uri="{BB962C8B-B14F-4D97-AF65-F5344CB8AC3E}">
        <p14:creationId xmlns:p14="http://schemas.microsoft.com/office/powerpoint/2010/main" val="3968040448"/>
      </p:ext>
    </p:extLst>
  </p:cSld>
  <p:clrMapOvr>
    <a:masterClrMapping/>
  </p:clrMapOvr>
  <p:transition spd="slow">
    <p:randomBar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2A6456-3C15-44DE-9761-B343DDA13F2C}" type="datetimeFigureOut">
              <a:rPr lang="en-US" smtClean="0"/>
              <a:t>12/9/2021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E668FA-6894-49F9-8BBC-828B110B4A2F}" type="slidenum">
              <a:rPr lang="en-US" smtClean="0"/>
              <a:t>‹#›</a:t>
            </a:fld>
            <a:endParaRPr lang="en-US"/>
          </a:p>
        </p:txBody>
      </p:sp>
    </p:spTree>
    <p:extLst>
      <p:ext uri="{BB962C8B-B14F-4D97-AF65-F5344CB8AC3E}">
        <p14:creationId xmlns:p14="http://schemas.microsoft.com/office/powerpoint/2010/main" val="2606834512"/>
      </p:ext>
    </p:extLst>
  </p:cSld>
  <p:clrMapOvr>
    <a:masterClrMapping/>
  </p:clrMapOvr>
  <p:transition spd="slow">
    <p:randomBar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2A6456-3C15-44DE-9761-B343DDA13F2C}" type="datetimeFigureOut">
              <a:rPr lang="en-US" smtClean="0"/>
              <a:t>12/9/2021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E668FA-6894-49F9-8BBC-828B110B4A2F}" type="slidenum">
              <a:rPr lang="en-US" smtClean="0"/>
              <a:t>‹#›</a:t>
            </a:fld>
            <a:endParaRPr lang="en-US"/>
          </a:p>
        </p:txBody>
      </p:sp>
    </p:spTree>
    <p:extLst>
      <p:ext uri="{BB962C8B-B14F-4D97-AF65-F5344CB8AC3E}">
        <p14:creationId xmlns:p14="http://schemas.microsoft.com/office/powerpoint/2010/main" val="2332704486"/>
      </p:ext>
    </p:extLst>
  </p:cSld>
  <p:clrMapOvr>
    <a:masterClrMapping/>
  </p:clrMapOvr>
  <p:transition spd="slow">
    <p:randomBar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70000" b="-70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2A6456-3C15-44DE-9761-B343DDA13F2C}" type="datetimeFigureOut">
              <a:rPr lang="en-US" smtClean="0"/>
              <a:t>12/9/2021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E668FA-6894-49F9-8BBC-828B110B4A2F}" type="slidenum">
              <a:rPr lang="en-US" smtClean="0"/>
              <a:t>‹#›</a:t>
            </a:fld>
            <a:endParaRPr lang="en-US"/>
          </a:p>
        </p:txBody>
      </p:sp>
    </p:spTree>
    <p:extLst>
      <p:ext uri="{BB962C8B-B14F-4D97-AF65-F5344CB8AC3E}">
        <p14:creationId xmlns:p14="http://schemas.microsoft.com/office/powerpoint/2010/main" val="31306522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randomBar dir="ver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6.jpeg"/><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1.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2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1.xml"/><Relationship Id="rId4" Type="http://schemas.openxmlformats.org/officeDocument/2006/relationships/image" Target="../media/image44.jpeg"/></Relationships>
</file>

<file path=ppt/slides/_rels/slide3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1.xml"/><Relationship Id="rId4" Type="http://schemas.openxmlformats.org/officeDocument/2006/relationships/image" Target="../media/image47.jpeg"/></Relationships>
</file>

<file path=ppt/slides/_rels/slide3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1.xml"/><Relationship Id="rId4" Type="http://schemas.openxmlformats.org/officeDocument/2006/relationships/image" Target="../media/image50.jpeg"/></Relationships>
</file>

<file path=ppt/slides/_rels/slide3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3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Ai%20C&#7853;p%20C&#7893;%20&#272;&#7841;i.mp4" TargetMode="External"/><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1" name="Picture 7" descr="D:\2021 - 2022\ALL KHỐI 6\Power Point K6\CĐ 3 CHƯA CÓ BÀI NÀO\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D:\2021 - 2022\ALL KHỐI 6\Power Point K6\CĐ 3 CHƯA CÓ BÀI NÀO\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1725" y="5305118"/>
            <a:ext cx="2962275" cy="154305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p:nvSpPr>
        <p:spPr>
          <a:xfrm>
            <a:off x="447184" y="1905000"/>
            <a:ext cx="8392016" cy="3046988"/>
          </a:xfrm>
          <a:prstGeom prst="rect">
            <a:avLst/>
          </a:prstGeom>
          <a:noFill/>
        </p:spPr>
        <p:txBody>
          <a:bodyPr wrap="square" lIns="91440" tIns="45720" rIns="91440" bIns="45720">
            <a:spAutoFit/>
          </a:bodyPr>
          <a:lstStyle/>
          <a:p>
            <a:pPr algn="ctr"/>
            <a:r>
              <a:rPr lang="en-US" sz="9600" b="1" smtClean="0">
                <a:ln w="18000">
                  <a:solidFill>
                    <a:schemeClr val="accent2">
                      <a:satMod val="140000"/>
                    </a:schemeClr>
                  </a:solidFill>
                  <a:prstDash val="solid"/>
                  <a:miter lim="800000"/>
                </a:ln>
                <a:solidFill>
                  <a:srgbClr val="FFCC00"/>
                </a:solidFill>
                <a:effectLst>
                  <a:outerShdw blurRad="25500" dist="23000" dir="7020000" algn="tl">
                    <a:srgbClr val="000000">
                      <a:alpha val="50000"/>
                    </a:srgbClr>
                  </a:outerShdw>
                </a:effectLst>
              </a:rPr>
              <a:t>AI </a:t>
            </a:r>
            <a:r>
              <a:rPr lang="en-US" sz="9600" b="1">
                <a:ln w="18000">
                  <a:solidFill>
                    <a:schemeClr val="accent2">
                      <a:satMod val="140000"/>
                    </a:schemeClr>
                  </a:solidFill>
                  <a:prstDash val="solid"/>
                  <a:miter lim="800000"/>
                </a:ln>
                <a:solidFill>
                  <a:srgbClr val="FFCC00"/>
                </a:solidFill>
                <a:effectLst>
                  <a:outerShdw blurRad="25500" dist="23000" dir="7020000" algn="tl">
                    <a:srgbClr val="000000">
                      <a:alpha val="50000"/>
                    </a:srgbClr>
                  </a:outerShdw>
                </a:effectLst>
              </a:rPr>
              <a:t>CẬP CỔ ĐẠI TRONG MẮT EM</a:t>
            </a:r>
          </a:p>
        </p:txBody>
      </p:sp>
      <p:sp>
        <p:nvSpPr>
          <p:cNvPr id="15" name="Rectangle 14"/>
          <p:cNvSpPr/>
          <p:nvPr/>
        </p:nvSpPr>
        <p:spPr>
          <a:xfrm>
            <a:off x="228600" y="1295400"/>
            <a:ext cx="1556132" cy="769441"/>
          </a:xfrm>
          <a:prstGeom prst="rect">
            <a:avLst/>
          </a:prstGeom>
        </p:spPr>
        <p:txBody>
          <a:bodyPr wrap="none">
            <a:spAutoFit/>
          </a:bodyPr>
          <a:lstStyle/>
          <a:p>
            <a:r>
              <a:rPr lang="en-US" sz="4400" b="1" smtClean="0">
                <a:ln w="18000">
                  <a:solidFill>
                    <a:srgbClr val="FFFF00"/>
                  </a:solidFill>
                  <a:prstDash val="solid"/>
                  <a:miter lim="800000"/>
                </a:ln>
                <a:solidFill>
                  <a:srgbClr val="FF0000"/>
                </a:solidFill>
                <a:effectLst>
                  <a:outerShdw blurRad="25500" dist="23000" dir="7020000" algn="tl">
                    <a:srgbClr val="000000">
                      <a:alpha val="50000"/>
                    </a:srgbClr>
                  </a:outerShdw>
                </a:effectLst>
              </a:rPr>
              <a:t>BÀI 1:</a:t>
            </a:r>
            <a:endParaRPr lang="en-US" sz="1200">
              <a:ln w="18000">
                <a:solidFill>
                  <a:srgbClr val="FFFF00"/>
                </a:solidFill>
                <a:prstDash val="solid"/>
                <a:miter lim="800000"/>
              </a:ln>
              <a:solidFill>
                <a:srgbClr val="FF0000"/>
              </a:solidFill>
            </a:endParaRPr>
          </a:p>
        </p:txBody>
      </p:sp>
    </p:spTree>
    <p:extLst>
      <p:ext uri="{BB962C8B-B14F-4D97-AF65-F5344CB8AC3E}">
        <p14:creationId xmlns:p14="http://schemas.microsoft.com/office/powerpoint/2010/main" val="302559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1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D:\2021 - 2022\ALL KHỐI 6\Power Point K6\CĐ 3 CHƯA CÓ BÀI NÀO\1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28600"/>
            <a:ext cx="8850006" cy="601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045197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randombar(horizontal)">
                                      <p:cBhvr>
                                        <p:cTn id="7" dur="10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52400"/>
            <a:ext cx="8478539" cy="707886"/>
          </a:xfrm>
          <a:prstGeom prst="rect">
            <a:avLst/>
          </a:prstGeom>
        </p:spPr>
        <p:txBody>
          <a:bodyPr wrap="none">
            <a:spAutoFit/>
          </a:bodyPr>
          <a:lstStyle/>
          <a:p>
            <a:r>
              <a:rPr lang="fr-FR" sz="4000" i="1"/>
              <a:t>- HS tiếp nhận nhiệm vụ, trả lời câu hỏi :</a:t>
            </a:r>
            <a:endParaRPr lang="en-US" sz="4000"/>
          </a:p>
        </p:txBody>
      </p:sp>
      <p:sp>
        <p:nvSpPr>
          <p:cNvPr id="3" name="Rectangle 2"/>
          <p:cNvSpPr/>
          <p:nvPr/>
        </p:nvSpPr>
        <p:spPr>
          <a:xfrm>
            <a:off x="533399" y="838200"/>
            <a:ext cx="8173739" cy="1077218"/>
          </a:xfrm>
          <a:prstGeom prst="rect">
            <a:avLst/>
          </a:prstGeom>
        </p:spPr>
        <p:txBody>
          <a:bodyPr wrap="square">
            <a:spAutoFit/>
          </a:bodyPr>
          <a:lstStyle/>
          <a:p>
            <a:r>
              <a:rPr lang="fr-FR" sz="3200"/>
              <a:t>+ Công trình kiến trúc được thể hiện: kim tự tháp</a:t>
            </a:r>
            <a:endParaRPr lang="en-US" sz="3200"/>
          </a:p>
        </p:txBody>
      </p:sp>
      <p:sp>
        <p:nvSpPr>
          <p:cNvPr id="4" name="Rectangle 3"/>
          <p:cNvSpPr/>
          <p:nvPr/>
        </p:nvSpPr>
        <p:spPr>
          <a:xfrm>
            <a:off x="551542" y="1903274"/>
            <a:ext cx="8155596" cy="3046988"/>
          </a:xfrm>
          <a:prstGeom prst="rect">
            <a:avLst/>
          </a:prstGeom>
        </p:spPr>
        <p:txBody>
          <a:bodyPr wrap="square">
            <a:spAutoFit/>
          </a:bodyPr>
          <a:lstStyle/>
          <a:p>
            <a:r>
              <a:rPr lang="fr-FR" sz="3200"/>
              <a:t>+ Hình ảnh, màu sắc, không gian:</a:t>
            </a:r>
            <a:endParaRPr lang="en-US" sz="3200"/>
          </a:p>
          <a:p>
            <a:pPr lvl="0"/>
            <a:r>
              <a:rPr lang="fr-FR" sz="3200" smtClean="0"/>
              <a:t>   . Màu </a:t>
            </a:r>
            <a:r>
              <a:rPr lang="fr-FR" sz="3200"/>
              <a:t>sắc trong bức tranh tương đói đa dạng nhưng hài hòa. Nổi bật màu vàng nâu là màu chính của kim tự tháp</a:t>
            </a:r>
            <a:endParaRPr lang="en-US" sz="3200"/>
          </a:p>
          <a:p>
            <a:pPr lvl="0"/>
            <a:r>
              <a:rPr lang="fr-FR" sz="3200" smtClean="0"/>
              <a:t>   . Không </a:t>
            </a:r>
            <a:r>
              <a:rPr lang="fr-FR" sz="3200"/>
              <a:t>gian ngoài trời, có nhiều hoạt động, tạo sự linh hoạt, sống động cho bức tranh</a:t>
            </a:r>
            <a:endParaRPr lang="en-US" sz="3200"/>
          </a:p>
        </p:txBody>
      </p:sp>
      <p:sp>
        <p:nvSpPr>
          <p:cNvPr id="5" name="Rectangle 4"/>
          <p:cNvSpPr/>
          <p:nvPr/>
        </p:nvSpPr>
        <p:spPr>
          <a:xfrm>
            <a:off x="533398" y="4953000"/>
            <a:ext cx="8305801" cy="1569660"/>
          </a:xfrm>
          <a:prstGeom prst="rect">
            <a:avLst/>
          </a:prstGeom>
        </p:spPr>
        <p:txBody>
          <a:bodyPr wrap="square">
            <a:spAutoFit/>
          </a:bodyPr>
          <a:lstStyle/>
          <a:p>
            <a:r>
              <a:rPr lang="fr-FR" sz="3200"/>
              <a:t>+</a:t>
            </a:r>
            <a:r>
              <a:rPr lang="fr-FR" sz="3200" smtClean="0"/>
              <a:t> </a:t>
            </a:r>
            <a:r>
              <a:rPr lang="fr-FR" sz="3200"/>
              <a:t>Chất liệu tạo hình: </a:t>
            </a:r>
            <a:endParaRPr lang="en-US" sz="3200"/>
          </a:p>
          <a:p>
            <a:pPr lvl="0"/>
            <a:r>
              <a:rPr lang="fr-FR" sz="3200" smtClean="0"/>
              <a:t>   . Tranh </a:t>
            </a:r>
            <a:r>
              <a:rPr lang="fr-FR" sz="3200"/>
              <a:t>dán giấy</a:t>
            </a:r>
            <a:endParaRPr lang="en-US" sz="3200"/>
          </a:p>
          <a:p>
            <a:pPr lvl="0"/>
            <a:r>
              <a:rPr lang="fr-FR" sz="3200" smtClean="0"/>
              <a:t>   . Tranh </a:t>
            </a:r>
            <a:r>
              <a:rPr lang="fr-FR" sz="3200"/>
              <a:t>vẽ</a:t>
            </a:r>
            <a:endParaRPr lang="en-US" sz="3200"/>
          </a:p>
        </p:txBody>
      </p:sp>
    </p:spTree>
    <p:extLst>
      <p:ext uri="{BB962C8B-B14F-4D97-AF65-F5344CB8AC3E}">
        <p14:creationId xmlns:p14="http://schemas.microsoft.com/office/powerpoint/2010/main" val="293084123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8)">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634425"/>
            <a:ext cx="5717591" cy="584775"/>
          </a:xfrm>
          <a:prstGeom prst="rect">
            <a:avLst/>
          </a:prstGeom>
        </p:spPr>
        <p:txBody>
          <a:bodyPr wrap="none">
            <a:spAutoFit/>
          </a:bodyPr>
          <a:lstStyle/>
          <a:p>
            <a:r>
              <a:rPr lang="nl-NL" sz="3200" b="1" smtClean="0">
                <a:solidFill>
                  <a:schemeClr val="tx2">
                    <a:lumMod val="50000"/>
                  </a:schemeClr>
                </a:solidFill>
              </a:rPr>
              <a:t>1. </a:t>
            </a:r>
            <a:r>
              <a:rPr lang="nl-NL" sz="3200" b="1">
                <a:solidFill>
                  <a:schemeClr val="tx2">
                    <a:lumMod val="50000"/>
                  </a:schemeClr>
                </a:solidFill>
              </a:rPr>
              <a:t>C</a:t>
            </a:r>
            <a:r>
              <a:rPr lang="nl-NL" sz="3200" b="1" smtClean="0">
                <a:solidFill>
                  <a:schemeClr val="tx2">
                    <a:lumMod val="50000"/>
                  </a:schemeClr>
                </a:solidFill>
              </a:rPr>
              <a:t>huyển </a:t>
            </a:r>
            <a:r>
              <a:rPr lang="nl-NL" sz="3200" b="1">
                <a:solidFill>
                  <a:schemeClr val="tx2">
                    <a:lumMod val="50000"/>
                  </a:schemeClr>
                </a:solidFill>
              </a:rPr>
              <a:t>giao nhiệm vụ học tập</a:t>
            </a:r>
            <a:endParaRPr lang="en-US" sz="3200">
              <a:solidFill>
                <a:schemeClr val="tx2">
                  <a:lumMod val="50000"/>
                </a:schemeClr>
              </a:solidFill>
            </a:endParaRPr>
          </a:p>
        </p:txBody>
      </p:sp>
      <p:sp>
        <p:nvSpPr>
          <p:cNvPr id="3" name="Rectangle 2"/>
          <p:cNvSpPr/>
          <p:nvPr/>
        </p:nvSpPr>
        <p:spPr>
          <a:xfrm>
            <a:off x="381000" y="1143000"/>
            <a:ext cx="7848600" cy="1200329"/>
          </a:xfrm>
          <a:prstGeom prst="rect">
            <a:avLst/>
          </a:prstGeom>
        </p:spPr>
        <p:txBody>
          <a:bodyPr wrap="square">
            <a:spAutoFit/>
          </a:bodyPr>
          <a:lstStyle/>
          <a:p>
            <a:r>
              <a:rPr lang="nl-NL" sz="3600" smtClean="0"/>
              <a:t>- HS </a:t>
            </a:r>
            <a:r>
              <a:rPr lang="nl-NL" sz="3600"/>
              <a:t>quan sát, tìm và lựa </a:t>
            </a:r>
            <a:r>
              <a:rPr lang="nl-NL" sz="3600" smtClean="0"/>
              <a:t>chọn</a:t>
            </a:r>
            <a:r>
              <a:rPr lang="en-US" sz="3600"/>
              <a:t> </a:t>
            </a:r>
            <a:r>
              <a:rPr lang="nl-NL" sz="3600" smtClean="0"/>
              <a:t>hình </a:t>
            </a:r>
            <a:r>
              <a:rPr lang="nl-NL" sz="3600"/>
              <a:t>ảnh đặc trưng để thể hiện.</a:t>
            </a:r>
            <a:endParaRPr lang="en-US" sz="3600"/>
          </a:p>
        </p:txBody>
      </p:sp>
      <p:sp>
        <p:nvSpPr>
          <p:cNvPr id="4" name="Rectangle 3"/>
          <p:cNvSpPr/>
          <p:nvPr/>
        </p:nvSpPr>
        <p:spPr>
          <a:xfrm>
            <a:off x="533400" y="2362200"/>
            <a:ext cx="8218714" cy="1754326"/>
          </a:xfrm>
          <a:prstGeom prst="rect">
            <a:avLst/>
          </a:prstGeom>
        </p:spPr>
        <p:txBody>
          <a:bodyPr wrap="square">
            <a:spAutoFit/>
          </a:bodyPr>
          <a:lstStyle/>
          <a:p>
            <a:r>
              <a:rPr lang="fr-FR" sz="3600" smtClean="0">
                <a:solidFill>
                  <a:srgbClr val="0070C0"/>
                </a:solidFill>
              </a:rPr>
              <a:t>+ Nét đặc trưng về hình khối, màu sắc,… của công trình kiến trúc cổ đại có thể gợi những ý tưởng sáng tạo trong tranh.</a:t>
            </a:r>
            <a:endParaRPr lang="en-US" sz="3600">
              <a:solidFill>
                <a:srgbClr val="0070C0"/>
              </a:solidFill>
            </a:endParaRPr>
          </a:p>
        </p:txBody>
      </p:sp>
      <p:pic>
        <p:nvPicPr>
          <p:cNvPr id="3074" name="Picture 2" descr="D:\2021 - 2022\ALL KHỐI 6\Power Point K6\CĐ 3 CHƯA CÓ BÀI NÀO\79737491-drawing-pyramids-and-sphinx-in-giza-egypt-vector-illustratio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24600" y="4073089"/>
            <a:ext cx="2708711" cy="2708711"/>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D:\2021 - 2022\ALL KHỐI 6\Power Point K6\CĐ 3 CHƯA CÓ BÀI NÀO\depositphotos_148482457-stock-illustration-children-coloring-vector-landscape-of.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 y="4876800"/>
            <a:ext cx="1866900" cy="1400175"/>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D:\2021 - 2022\ALL KHỐI 6\Power Point K6\CĐ 3 CHƯA CÓ BÀI NÀO\image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7400" y="4514850"/>
            <a:ext cx="4172712" cy="21145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339811" y="29497"/>
            <a:ext cx="7889789" cy="646331"/>
          </a:xfrm>
          <a:prstGeom prst="rect">
            <a:avLst/>
          </a:prstGeom>
        </p:spPr>
        <p:txBody>
          <a:bodyPr wrap="none">
            <a:spAutoFit/>
          </a:bodyPr>
          <a:lstStyle/>
          <a:p>
            <a:r>
              <a:rPr lang="fr-FR" sz="3600" b="1">
                <a:solidFill>
                  <a:srgbClr val="FF0000"/>
                </a:solidFill>
              </a:rPr>
              <a:t>B. HOẠT ĐỘNG HÌNH THÀNH KIẾN THỨC</a:t>
            </a:r>
            <a:endParaRPr lang="en-US" sz="3600">
              <a:solidFill>
                <a:srgbClr val="FF0000"/>
              </a:solidFill>
            </a:endParaRPr>
          </a:p>
        </p:txBody>
      </p:sp>
    </p:spTree>
    <p:extLst>
      <p:ext uri="{BB962C8B-B14F-4D97-AF65-F5344CB8AC3E}">
        <p14:creationId xmlns:p14="http://schemas.microsoft.com/office/powerpoint/2010/main" val="293084123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3"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heel(3)">
                                      <p:cBhvr>
                                        <p:cTn id="7" dur="1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3074"/>
                                        </p:tgtEl>
                                        <p:attrNameLst>
                                          <p:attrName>style.visibility</p:attrName>
                                        </p:attrNameLst>
                                      </p:cBhvr>
                                      <p:to>
                                        <p:strVal val="visible"/>
                                      </p:to>
                                    </p:set>
                                    <p:animEffect transition="in" filter="circle(in)">
                                      <p:cBhvr>
                                        <p:cTn id="19" dur="1000"/>
                                        <p:tgtEl>
                                          <p:spTgt spid="3074"/>
                                        </p:tgtEl>
                                      </p:cBhvr>
                                    </p:animEffect>
                                  </p:childTnLst>
                                </p:cTn>
                              </p:par>
                              <p:par>
                                <p:cTn id="20" presetID="6" presetClass="entr" presetSubtype="16" fill="hold" nodeType="withEffect">
                                  <p:stCondLst>
                                    <p:cond delay="0"/>
                                  </p:stCondLst>
                                  <p:childTnLst>
                                    <p:set>
                                      <p:cBhvr>
                                        <p:cTn id="21" dur="1" fill="hold">
                                          <p:stCondLst>
                                            <p:cond delay="0"/>
                                          </p:stCondLst>
                                        </p:cTn>
                                        <p:tgtEl>
                                          <p:spTgt spid="3075"/>
                                        </p:tgtEl>
                                        <p:attrNameLst>
                                          <p:attrName>style.visibility</p:attrName>
                                        </p:attrNameLst>
                                      </p:cBhvr>
                                      <p:to>
                                        <p:strVal val="visible"/>
                                      </p:to>
                                    </p:set>
                                    <p:animEffect transition="in" filter="circle(in)">
                                      <p:cBhvr>
                                        <p:cTn id="22" dur="1000"/>
                                        <p:tgtEl>
                                          <p:spTgt spid="3075"/>
                                        </p:tgtEl>
                                      </p:cBhvr>
                                    </p:animEffect>
                                  </p:childTnLst>
                                </p:cTn>
                              </p:par>
                              <p:par>
                                <p:cTn id="23" presetID="6" presetClass="entr" presetSubtype="16" fill="hold" nodeType="withEffect">
                                  <p:stCondLst>
                                    <p:cond delay="0"/>
                                  </p:stCondLst>
                                  <p:childTnLst>
                                    <p:set>
                                      <p:cBhvr>
                                        <p:cTn id="24" dur="1" fill="hold">
                                          <p:stCondLst>
                                            <p:cond delay="0"/>
                                          </p:stCondLst>
                                        </p:cTn>
                                        <p:tgtEl>
                                          <p:spTgt spid="3077"/>
                                        </p:tgtEl>
                                        <p:attrNameLst>
                                          <p:attrName>style.visibility</p:attrName>
                                        </p:attrNameLst>
                                      </p:cBhvr>
                                      <p:to>
                                        <p:strVal val="visible"/>
                                      </p:to>
                                    </p:set>
                                    <p:animEffect transition="in" filter="circle(in)">
                                      <p:cBhvr>
                                        <p:cTn id="25" dur="1000"/>
                                        <p:tgtEl>
                                          <p:spTgt spid="30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545842"/>
            <a:ext cx="8458200" cy="1323439"/>
          </a:xfrm>
          <a:prstGeom prst="rect">
            <a:avLst/>
          </a:prstGeom>
        </p:spPr>
        <p:txBody>
          <a:bodyPr wrap="square">
            <a:spAutoFit/>
          </a:bodyPr>
          <a:lstStyle/>
          <a:p>
            <a:r>
              <a:rPr lang="nl-NL" sz="4000"/>
              <a:t>- </a:t>
            </a:r>
            <a:r>
              <a:rPr lang="nl-NL" sz="4000" smtClean="0"/>
              <a:t>Đặt </a:t>
            </a:r>
            <a:r>
              <a:rPr lang="nl-NL" sz="4000"/>
              <a:t>câu hỏi gợi ý để HS suy nghĩ, thảo luận</a:t>
            </a:r>
            <a:r>
              <a:rPr lang="nl-NL" sz="4000" smtClean="0"/>
              <a:t>:</a:t>
            </a:r>
            <a:endParaRPr lang="en-US" sz="4000"/>
          </a:p>
        </p:txBody>
      </p:sp>
      <p:sp>
        <p:nvSpPr>
          <p:cNvPr id="3" name="Rectangle 2"/>
          <p:cNvSpPr/>
          <p:nvPr/>
        </p:nvSpPr>
        <p:spPr>
          <a:xfrm>
            <a:off x="228600" y="1869281"/>
            <a:ext cx="8610600" cy="1323439"/>
          </a:xfrm>
          <a:prstGeom prst="rect">
            <a:avLst/>
          </a:prstGeom>
        </p:spPr>
        <p:txBody>
          <a:bodyPr wrap="square">
            <a:spAutoFit/>
          </a:bodyPr>
          <a:lstStyle/>
          <a:p>
            <a:r>
              <a:rPr lang="nl-NL" sz="4000">
                <a:solidFill>
                  <a:schemeClr val="tx2">
                    <a:lumMod val="75000"/>
                  </a:schemeClr>
                </a:solidFill>
              </a:rPr>
              <a:t>+ Quan sát hình </a:t>
            </a:r>
            <a:r>
              <a:rPr lang="nl-NL" sz="4000" smtClean="0">
                <a:solidFill>
                  <a:schemeClr val="tx2">
                    <a:lumMod val="75000"/>
                  </a:schemeClr>
                </a:solidFill>
              </a:rPr>
              <a:t>minh họa </a:t>
            </a:r>
            <a:r>
              <a:rPr lang="nl-NL" sz="4000">
                <a:solidFill>
                  <a:schemeClr val="tx2">
                    <a:lumMod val="75000"/>
                  </a:schemeClr>
                </a:solidFill>
              </a:rPr>
              <a:t>và trình bày các bước tạo bức tranh theo </a:t>
            </a:r>
            <a:r>
              <a:rPr lang="nl-NL" sz="4000" smtClean="0">
                <a:solidFill>
                  <a:schemeClr val="tx2">
                    <a:lumMod val="75000"/>
                  </a:schemeClr>
                </a:solidFill>
              </a:rPr>
              <a:t>ảnh</a:t>
            </a:r>
            <a:r>
              <a:rPr lang="nl-NL" sz="4000">
                <a:solidFill>
                  <a:schemeClr val="tx2">
                    <a:lumMod val="75000"/>
                  </a:schemeClr>
                </a:solidFill>
              </a:rPr>
              <a:t> </a:t>
            </a:r>
            <a:r>
              <a:rPr lang="nl-NL" sz="4000" smtClean="0">
                <a:solidFill>
                  <a:schemeClr val="tx2">
                    <a:lumMod val="75000"/>
                  </a:schemeClr>
                </a:solidFill>
              </a:rPr>
              <a:t>?</a:t>
            </a:r>
            <a:endParaRPr lang="en-US" sz="4000">
              <a:solidFill>
                <a:schemeClr val="tx2">
                  <a:lumMod val="75000"/>
                </a:schemeClr>
              </a:solidFill>
            </a:endParaRPr>
          </a:p>
        </p:txBody>
      </p:sp>
      <p:sp>
        <p:nvSpPr>
          <p:cNvPr id="4" name="Rectangle 3"/>
          <p:cNvSpPr/>
          <p:nvPr/>
        </p:nvSpPr>
        <p:spPr>
          <a:xfrm>
            <a:off x="275304" y="3050460"/>
            <a:ext cx="8382000" cy="1938992"/>
          </a:xfrm>
          <a:prstGeom prst="rect">
            <a:avLst/>
          </a:prstGeom>
        </p:spPr>
        <p:txBody>
          <a:bodyPr wrap="square">
            <a:spAutoFit/>
          </a:bodyPr>
          <a:lstStyle/>
          <a:p>
            <a:r>
              <a:rPr lang="nl-NL" sz="4000">
                <a:solidFill>
                  <a:schemeClr val="tx2">
                    <a:lumMod val="75000"/>
                  </a:schemeClr>
                </a:solidFill>
              </a:rPr>
              <a:t>+ Để diễn tả được không gian, thời gian trong</a:t>
            </a:r>
            <a:r>
              <a:rPr lang="en-US" sz="4000">
                <a:solidFill>
                  <a:schemeClr val="tx2">
                    <a:lumMod val="75000"/>
                  </a:schemeClr>
                </a:solidFill>
              </a:rPr>
              <a:t> </a:t>
            </a:r>
            <a:r>
              <a:rPr lang="nl-NL" sz="4000">
                <a:solidFill>
                  <a:schemeClr val="tx2">
                    <a:lumMod val="75000"/>
                  </a:schemeClr>
                </a:solidFill>
              </a:rPr>
              <a:t>bức tranh, cần sử dụng màu sắc như thế </a:t>
            </a:r>
            <a:r>
              <a:rPr lang="nl-NL" sz="4000" smtClean="0">
                <a:solidFill>
                  <a:schemeClr val="tx2">
                    <a:lumMod val="75000"/>
                  </a:schemeClr>
                </a:solidFill>
              </a:rPr>
              <a:t>nào ?</a:t>
            </a:r>
            <a:endParaRPr lang="en-US" sz="4000">
              <a:solidFill>
                <a:schemeClr val="tx2">
                  <a:lumMod val="75000"/>
                </a:schemeClr>
              </a:solidFill>
            </a:endParaRPr>
          </a:p>
        </p:txBody>
      </p:sp>
    </p:spTree>
    <p:extLst>
      <p:ext uri="{BB962C8B-B14F-4D97-AF65-F5344CB8AC3E}">
        <p14:creationId xmlns:p14="http://schemas.microsoft.com/office/powerpoint/2010/main" val="293084123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up)">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52400"/>
            <a:ext cx="8839200" cy="1754326"/>
          </a:xfrm>
          <a:prstGeom prst="rect">
            <a:avLst/>
          </a:prstGeom>
        </p:spPr>
        <p:txBody>
          <a:bodyPr wrap="square">
            <a:spAutoFit/>
          </a:bodyPr>
          <a:lstStyle/>
          <a:p>
            <a:r>
              <a:rPr lang="nl-NL" sz="3600"/>
              <a:t>- </a:t>
            </a:r>
            <a:r>
              <a:rPr lang="nl-NL" sz="3600" smtClean="0"/>
              <a:t>HS </a:t>
            </a:r>
            <a:r>
              <a:rPr lang="nl-NL" sz="3600"/>
              <a:t>quan sát hình ở trang 48 </a:t>
            </a:r>
            <a:r>
              <a:rPr lang="nl-NL" sz="3600" smtClean="0"/>
              <a:t>SGK Mĩ </a:t>
            </a:r>
            <a:r>
              <a:rPr lang="nl-NL" sz="3600"/>
              <a:t>thuật </a:t>
            </a:r>
            <a:r>
              <a:rPr lang="nl-NL" sz="3600" smtClean="0"/>
              <a:t>, </a:t>
            </a:r>
            <a:r>
              <a:rPr lang="nl-NL" sz="3600"/>
              <a:t>thảo luận để nhận biết cách </a:t>
            </a:r>
            <a:r>
              <a:rPr lang="nl-NL" sz="3600" smtClean="0"/>
              <a:t>tạo</a:t>
            </a:r>
            <a:r>
              <a:rPr lang="en-US" sz="3600"/>
              <a:t> </a:t>
            </a:r>
            <a:r>
              <a:rPr lang="nl-NL" sz="3600" smtClean="0"/>
              <a:t>bức </a:t>
            </a:r>
            <a:r>
              <a:rPr lang="nl-NL" sz="3600"/>
              <a:t>tranh theo ảnh gợi ý.</a:t>
            </a:r>
            <a:endParaRPr lang="en-US" sz="3600"/>
          </a:p>
        </p:txBody>
      </p:sp>
      <p:sp>
        <p:nvSpPr>
          <p:cNvPr id="3" name="Rectangle 2"/>
          <p:cNvSpPr/>
          <p:nvPr/>
        </p:nvSpPr>
        <p:spPr>
          <a:xfrm>
            <a:off x="286657" y="1752600"/>
            <a:ext cx="8382000" cy="3785652"/>
          </a:xfrm>
          <a:prstGeom prst="rect">
            <a:avLst/>
          </a:prstGeom>
        </p:spPr>
        <p:txBody>
          <a:bodyPr wrap="square">
            <a:spAutoFit/>
          </a:bodyPr>
          <a:lstStyle/>
          <a:p>
            <a:r>
              <a:rPr lang="fr-FR" sz="4000">
                <a:solidFill>
                  <a:schemeClr val="tx2">
                    <a:lumMod val="75000"/>
                  </a:schemeClr>
                </a:solidFill>
              </a:rPr>
              <a:t>+ Quan sát và lựa chọn hình ảnh cần thể hiện</a:t>
            </a:r>
            <a:endParaRPr lang="en-US" sz="4000">
              <a:solidFill>
                <a:schemeClr val="tx2">
                  <a:lumMod val="75000"/>
                </a:schemeClr>
              </a:solidFill>
            </a:endParaRPr>
          </a:p>
          <a:p>
            <a:r>
              <a:rPr lang="fr-FR" sz="4000">
                <a:solidFill>
                  <a:schemeClr val="tx2">
                    <a:lumMod val="75000"/>
                  </a:schemeClr>
                </a:solidFill>
              </a:rPr>
              <a:t>+ Phác mảng hình sơ lược các cảnh vật đó.</a:t>
            </a:r>
            <a:endParaRPr lang="en-US" sz="4000">
              <a:solidFill>
                <a:schemeClr val="tx2">
                  <a:lumMod val="75000"/>
                </a:schemeClr>
              </a:solidFill>
            </a:endParaRPr>
          </a:p>
          <a:p>
            <a:r>
              <a:rPr lang="fr-FR" sz="4000">
                <a:solidFill>
                  <a:schemeClr val="tx2">
                    <a:lumMod val="75000"/>
                  </a:schemeClr>
                </a:solidFill>
              </a:rPr>
              <a:t>+ Thêm chi tiết, hình ảnh tạo không gian và điểm nhấn</a:t>
            </a:r>
            <a:endParaRPr lang="en-US" sz="4000">
              <a:solidFill>
                <a:schemeClr val="tx2">
                  <a:lumMod val="75000"/>
                </a:schemeClr>
              </a:solidFill>
            </a:endParaRPr>
          </a:p>
        </p:txBody>
      </p:sp>
      <p:sp>
        <p:nvSpPr>
          <p:cNvPr id="4" name="Rectangle 3"/>
          <p:cNvSpPr/>
          <p:nvPr/>
        </p:nvSpPr>
        <p:spPr>
          <a:xfrm>
            <a:off x="304800" y="5410200"/>
            <a:ext cx="8382000" cy="1323439"/>
          </a:xfrm>
          <a:prstGeom prst="rect">
            <a:avLst/>
          </a:prstGeom>
        </p:spPr>
        <p:txBody>
          <a:bodyPr wrap="square">
            <a:spAutoFit/>
          </a:bodyPr>
          <a:lstStyle/>
          <a:p>
            <a:r>
              <a:rPr lang="fr-FR" sz="4000">
                <a:solidFill>
                  <a:schemeClr val="tx2">
                    <a:lumMod val="75000"/>
                  </a:schemeClr>
                </a:solidFill>
              </a:rPr>
              <a:t>+ Sử dụng màu sắc tạo không gian và thời gian cho bức tranh.</a:t>
            </a:r>
            <a:endParaRPr lang="en-US" sz="4000">
              <a:solidFill>
                <a:schemeClr val="tx2">
                  <a:lumMod val="75000"/>
                </a:schemeClr>
              </a:solidFill>
            </a:endParaRPr>
          </a:p>
        </p:txBody>
      </p:sp>
    </p:spTree>
    <p:extLst>
      <p:ext uri="{BB962C8B-B14F-4D97-AF65-F5344CB8AC3E}">
        <p14:creationId xmlns:p14="http://schemas.microsoft.com/office/powerpoint/2010/main" val="293084123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ppt_x"/>
                                          </p:val>
                                        </p:tav>
                                        <p:tav tm="100000">
                                          <p:val>
                                            <p:strVal val="#ppt_x"/>
                                          </p:val>
                                        </p:tav>
                                      </p:tavLst>
                                    </p:anim>
                                    <p:anim calcmode="lin" valueType="num">
                                      <p:cBhvr additive="base">
                                        <p:cTn id="17"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2021 - 2022\ALL KHỐI 6\Power Point K6\CĐ 3 CHƯA CÓ BÀI NÀO\great-pyramid-desert-giza-egypt-hand-drawn-watercolor-painting-landscape-paper-sphinx-illustration-art-sky-12892315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685800"/>
            <a:ext cx="8735069" cy="510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084123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circle(out)">
                                      <p:cBhvr>
                                        <p:cTn id="7" dur="10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4098"/>
                                        </p:tgtEl>
                                      </p:cBhvr>
                                    </p:animEffect>
                                    <p:set>
                                      <p:cBhvr>
                                        <p:cTn id="12" dur="1" fill="hold">
                                          <p:stCondLst>
                                            <p:cond delay="499"/>
                                          </p:stCondLst>
                                        </p:cTn>
                                        <p:tgtEl>
                                          <p:spTgt spid="409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D:\2021 - 2022\ALL KHỐI 6\Power Point K6\CĐ 3 CHƯA CÓ BÀI NÀO\maxresdefaul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533400"/>
            <a:ext cx="8508748" cy="55846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084123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xit" presetSubtype="4" fill="hold" nodeType="clickEffect">
                                  <p:stCondLst>
                                    <p:cond delay="0"/>
                                  </p:stCondLst>
                                  <p:childTnLst>
                                    <p:anim calcmode="lin" valueType="num">
                                      <p:cBhvr additive="base">
                                        <p:cTn id="13" dur="500"/>
                                        <p:tgtEl>
                                          <p:spTgt spid="2"/>
                                        </p:tgtEl>
                                        <p:attrNameLst>
                                          <p:attrName>ppt_x</p:attrName>
                                        </p:attrNameLst>
                                      </p:cBhvr>
                                      <p:tavLst>
                                        <p:tav tm="0">
                                          <p:val>
                                            <p:strVal val="ppt_x"/>
                                          </p:val>
                                        </p:tav>
                                        <p:tav tm="100000">
                                          <p:val>
                                            <p:strVal val="ppt_x"/>
                                          </p:val>
                                        </p:tav>
                                      </p:tavLst>
                                    </p:anim>
                                    <p:anim calcmode="lin" valueType="num">
                                      <p:cBhvr additive="base">
                                        <p:cTn id="14" dur="500"/>
                                        <p:tgtEl>
                                          <p:spTgt spid="2"/>
                                        </p:tgtEl>
                                        <p:attrNameLst>
                                          <p:attrName>ppt_y</p:attrName>
                                        </p:attrNameLst>
                                      </p:cBhvr>
                                      <p:tavLst>
                                        <p:tav tm="0">
                                          <p:val>
                                            <p:strVal val="ppt_y"/>
                                          </p:val>
                                        </p:tav>
                                        <p:tav tm="100000">
                                          <p:val>
                                            <p:strVal val="1+ppt_h/2"/>
                                          </p:val>
                                        </p:tav>
                                      </p:tavLst>
                                    </p:anim>
                                    <p:set>
                                      <p:cBhvr>
                                        <p:cTn id="15"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D:\2021 - 2022\ALL KHỐI 6\Power Point K6\CĐ 3 CHƯA CÓ BÀI NÀO\egyptian-pyramids-terry-bandera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762000"/>
            <a:ext cx="8572185" cy="57892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084123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xit" presetSubtype="21" fill="hold" nodeType="clickEffect">
                                  <p:stCondLst>
                                    <p:cond delay="0"/>
                                  </p:stCondLst>
                                  <p:childTnLst>
                                    <p:animEffect transition="out" filter="barn(inVertical)">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54114"/>
            <a:ext cx="4038600" cy="707886"/>
          </a:xfrm>
          <a:prstGeom prst="rect">
            <a:avLst/>
          </a:prstGeom>
        </p:spPr>
        <p:txBody>
          <a:bodyPr wrap="square">
            <a:spAutoFit/>
          </a:bodyPr>
          <a:lstStyle/>
          <a:p>
            <a:r>
              <a:rPr lang="en-US" sz="4000" smtClean="0"/>
              <a:t>Các bước vẽ tranh</a:t>
            </a:r>
            <a:endParaRPr lang="en-US" sz="4000"/>
          </a:p>
        </p:txBody>
      </p:sp>
      <p:pic>
        <p:nvPicPr>
          <p:cNvPr id="1026" name="Picture 2" descr="D:\2021 - 2022\ALL KHỐI 6\Power Point K6\CĐ 3 CHƯA CÓ BÀI NÀO\1 - Cop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2386" y="1527720"/>
            <a:ext cx="7206473" cy="517788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032386" y="746940"/>
            <a:ext cx="3234814" cy="584775"/>
          </a:xfrm>
          <a:prstGeom prst="rect">
            <a:avLst/>
          </a:prstGeom>
        </p:spPr>
        <p:txBody>
          <a:bodyPr wrap="square">
            <a:spAutoFit/>
          </a:bodyPr>
          <a:lstStyle/>
          <a:p>
            <a:r>
              <a:rPr lang="en-US" sz="3200" smtClean="0">
                <a:solidFill>
                  <a:srgbClr val="FF0000"/>
                </a:solidFill>
              </a:rPr>
              <a:t>Bước 1: Quan sát </a:t>
            </a:r>
            <a:endParaRPr lang="en-US" sz="3200">
              <a:solidFill>
                <a:srgbClr val="FF0000"/>
              </a:solidFill>
            </a:endParaRPr>
          </a:p>
        </p:txBody>
      </p:sp>
    </p:spTree>
    <p:extLst>
      <p:ext uri="{BB962C8B-B14F-4D97-AF65-F5344CB8AC3E}">
        <p14:creationId xmlns:p14="http://schemas.microsoft.com/office/powerpoint/2010/main" val="293084123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barn(inVertical)">
                                      <p:cBhvr>
                                        <p:cTn id="17"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2021 - 2022\ALL KHỐI 6\Power Point K6\CĐ 3 CHƯA CÓ BÀI NÀO\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990600"/>
            <a:ext cx="8137804" cy="554950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33400" y="304800"/>
            <a:ext cx="4572000" cy="584775"/>
          </a:xfrm>
          <a:prstGeom prst="rect">
            <a:avLst/>
          </a:prstGeom>
        </p:spPr>
        <p:txBody>
          <a:bodyPr wrap="square">
            <a:spAutoFit/>
          </a:bodyPr>
          <a:lstStyle/>
          <a:p>
            <a:r>
              <a:rPr lang="en-US" sz="3200">
                <a:solidFill>
                  <a:srgbClr val="FF0000"/>
                </a:solidFill>
              </a:rPr>
              <a:t>Bước </a:t>
            </a:r>
            <a:r>
              <a:rPr lang="en-US" sz="3200" smtClean="0">
                <a:solidFill>
                  <a:srgbClr val="FF0000"/>
                </a:solidFill>
              </a:rPr>
              <a:t>2: Vẽ nét phác chính</a:t>
            </a:r>
            <a:endParaRPr lang="en-US" sz="3200">
              <a:solidFill>
                <a:srgbClr val="FF0000"/>
              </a:solidFill>
            </a:endParaRPr>
          </a:p>
        </p:txBody>
      </p:sp>
    </p:spTree>
    <p:extLst>
      <p:ext uri="{BB962C8B-B14F-4D97-AF65-F5344CB8AC3E}">
        <p14:creationId xmlns:p14="http://schemas.microsoft.com/office/powerpoint/2010/main" val="293084123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barn(inVertical)">
                                      <p:cBhvr>
                                        <p:cTn id="12" dur="1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0"/>
            <a:ext cx="8686800" cy="1938992"/>
          </a:xfrm>
          <a:prstGeom prst="rect">
            <a:avLst/>
          </a:prstGeom>
        </p:spPr>
        <p:txBody>
          <a:bodyPr wrap="square">
            <a:spAutoFit/>
          </a:bodyPr>
          <a:lstStyle/>
          <a:p>
            <a:pPr algn="just"/>
            <a:r>
              <a:rPr lang="fr-FR" sz="4000" i="1">
                <a:solidFill>
                  <a:srgbClr val="FF0000"/>
                </a:solidFill>
              </a:rPr>
              <a:t>- </a:t>
            </a:r>
            <a:r>
              <a:rPr lang="fr-FR" sz="4000" i="1" smtClean="0">
                <a:solidFill>
                  <a:srgbClr val="FF0000"/>
                </a:solidFill>
              </a:rPr>
              <a:t>HS </a:t>
            </a:r>
            <a:r>
              <a:rPr lang="fr-FR" sz="4000" i="1">
                <a:solidFill>
                  <a:srgbClr val="FF0000"/>
                </a:solidFill>
              </a:rPr>
              <a:t>quan sát, thảo luận và tìm hiểu các công trình kiến trúc, điêu khắc của Ai Cập Cổ đại được thể biện trong tranh vẽ.</a:t>
            </a:r>
            <a:endParaRPr lang="en-US" sz="4000">
              <a:solidFill>
                <a:srgbClr val="FF0000"/>
              </a:solidFill>
            </a:endParaRPr>
          </a:p>
        </p:txBody>
      </p:sp>
      <p:pic>
        <p:nvPicPr>
          <p:cNvPr id="2052" name="Picture 4" descr="D:\2021 - 2022\ALL KHỐI 6\Power Point K6\CĐ 3 CHƯA CÓ BÀI NÀO\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125" y="5314950"/>
            <a:ext cx="2962275" cy="154305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D:\2021 - 2022\ALL KHỐI 6\Power Point K6\CĐ 3 CHƯA CÓ BÀI NÀO\201164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2537552"/>
            <a:ext cx="4556760" cy="2720248"/>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D:\2021 - 2022\ALL KHỐI 6\Power Point K6\CĐ 3 CHƯA CÓ BÀI NÀO\aicap1kienthuc_net_WGAI.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6600" y="3383280"/>
            <a:ext cx="5791200" cy="347472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7" descr="D:\2021 - 2022\ALL KHỐI 6\Power Point K6\CĐ 3 CHƯA CÓ BÀI NÀO\ai cap 3.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24600" y="2009340"/>
            <a:ext cx="2514600" cy="18758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084123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2054"/>
                                        </p:tgtEl>
                                        <p:attrNameLst>
                                          <p:attrName>style.visibility</p:attrName>
                                        </p:attrNameLst>
                                      </p:cBhvr>
                                      <p:to>
                                        <p:strVal val="visible"/>
                                      </p:to>
                                    </p:set>
                                    <p:animEffect transition="in" filter="wheel(1)">
                                      <p:cBhvr>
                                        <p:cTn id="14" dur="1000"/>
                                        <p:tgtEl>
                                          <p:spTgt spid="205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2" fill="hold" nodeType="clickEffect">
                                  <p:stCondLst>
                                    <p:cond delay="0"/>
                                  </p:stCondLst>
                                  <p:childTnLst>
                                    <p:set>
                                      <p:cBhvr>
                                        <p:cTn id="23" dur="1" fill="hold">
                                          <p:stCondLst>
                                            <p:cond delay="0"/>
                                          </p:stCondLst>
                                        </p:cTn>
                                        <p:tgtEl>
                                          <p:spTgt spid="2056"/>
                                        </p:tgtEl>
                                        <p:attrNameLst>
                                          <p:attrName>style.visibility</p:attrName>
                                        </p:attrNameLst>
                                      </p:cBhvr>
                                      <p:to>
                                        <p:strVal val="visible"/>
                                      </p:to>
                                    </p:set>
                                    <p:anim calcmode="lin" valueType="num">
                                      <p:cBhvr additive="base">
                                        <p:cTn id="24" dur="1000" fill="hold"/>
                                        <p:tgtEl>
                                          <p:spTgt spid="2056"/>
                                        </p:tgtEl>
                                        <p:attrNameLst>
                                          <p:attrName>ppt_x</p:attrName>
                                        </p:attrNameLst>
                                      </p:cBhvr>
                                      <p:tavLst>
                                        <p:tav tm="0">
                                          <p:val>
                                            <p:strVal val="1+#ppt_w/2"/>
                                          </p:val>
                                        </p:tav>
                                        <p:tav tm="100000">
                                          <p:val>
                                            <p:strVal val="#ppt_x"/>
                                          </p:val>
                                        </p:tav>
                                      </p:tavLst>
                                    </p:anim>
                                    <p:anim calcmode="lin" valueType="num">
                                      <p:cBhvr additive="base">
                                        <p:cTn id="25" dur="1000" fill="hold"/>
                                        <p:tgtEl>
                                          <p:spTgt spid="2056"/>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2052"/>
                                        </p:tgtEl>
                                        <p:attrNameLst>
                                          <p:attrName>style.visibility</p:attrName>
                                        </p:attrNameLst>
                                      </p:cBhvr>
                                      <p:to>
                                        <p:strVal val="visible"/>
                                      </p:to>
                                    </p:set>
                                    <p:animEffect transition="in" filter="circle(in)">
                                      <p:cBhvr>
                                        <p:cTn id="30" dur="10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228600"/>
            <a:ext cx="4572000" cy="584775"/>
          </a:xfrm>
          <a:prstGeom prst="rect">
            <a:avLst/>
          </a:prstGeom>
        </p:spPr>
        <p:txBody>
          <a:bodyPr wrap="square">
            <a:spAutoFit/>
          </a:bodyPr>
          <a:lstStyle/>
          <a:p>
            <a:r>
              <a:rPr lang="en-US" sz="3200">
                <a:solidFill>
                  <a:srgbClr val="FF0000"/>
                </a:solidFill>
              </a:rPr>
              <a:t>Bước </a:t>
            </a:r>
            <a:r>
              <a:rPr lang="en-US" sz="3200" smtClean="0">
                <a:solidFill>
                  <a:srgbClr val="FF0000"/>
                </a:solidFill>
              </a:rPr>
              <a:t>3: Vẽ chi tiết</a:t>
            </a:r>
            <a:endParaRPr lang="en-US" sz="3200">
              <a:solidFill>
                <a:srgbClr val="FF0000"/>
              </a:solidFill>
            </a:endParaRPr>
          </a:p>
        </p:txBody>
      </p:sp>
      <p:pic>
        <p:nvPicPr>
          <p:cNvPr id="3074" name="Picture 2" descr="D:\2021 - 2022\ALL KHỐI 6\Power Point K6\CĐ 3 CHƯA CÓ BÀI NÀO\2 - Copy.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838200"/>
            <a:ext cx="8001000" cy="5838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084123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barn(inVertical)">
                                      <p:cBhvr>
                                        <p:cTn id="12" dur="1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304800"/>
            <a:ext cx="4572000" cy="584775"/>
          </a:xfrm>
          <a:prstGeom prst="rect">
            <a:avLst/>
          </a:prstGeom>
        </p:spPr>
        <p:txBody>
          <a:bodyPr wrap="square">
            <a:spAutoFit/>
          </a:bodyPr>
          <a:lstStyle/>
          <a:p>
            <a:r>
              <a:rPr lang="en-US" sz="3200">
                <a:solidFill>
                  <a:srgbClr val="FF0000"/>
                </a:solidFill>
              </a:rPr>
              <a:t>Bước </a:t>
            </a:r>
            <a:r>
              <a:rPr lang="en-US" sz="3200" smtClean="0">
                <a:solidFill>
                  <a:srgbClr val="FF0000"/>
                </a:solidFill>
              </a:rPr>
              <a:t>4: Vẽ màu</a:t>
            </a:r>
            <a:endParaRPr lang="en-US" sz="3200">
              <a:solidFill>
                <a:srgbClr val="FF0000"/>
              </a:solidFill>
            </a:endParaRPr>
          </a:p>
        </p:txBody>
      </p:sp>
      <p:pic>
        <p:nvPicPr>
          <p:cNvPr id="4098" name="Picture 2" descr="D:\2021 - 2022\ALL KHỐI 6\Power Point K6\CĐ 3 CHƯA CÓ BÀI NÀO\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889574"/>
            <a:ext cx="8301506" cy="5816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084123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barn(inVertical)">
                                      <p:cBhvr>
                                        <p:cTn id="12" dur="1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D:\2021 - 2022\ALL KHỐI 6\Power Point K6\CĐ 3 CHƯA CÓ BÀI NÀO\pngtree-pyramid-egypt-travel-background-picture-image_132476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38800" y="296672"/>
            <a:ext cx="3276600" cy="2320925"/>
          </a:xfrm>
          <a:prstGeom prst="rect">
            <a:avLst/>
          </a:prstGeom>
          <a:noFill/>
          <a:extLst>
            <a:ext uri="{909E8E84-426E-40DD-AFC4-6F175D3DCCD1}">
              <a14:hiddenFill xmlns:a14="http://schemas.microsoft.com/office/drawing/2010/main">
                <a:solidFill>
                  <a:srgbClr val="FFFFFF"/>
                </a:solidFill>
              </a14:hiddenFill>
            </a:ext>
          </a:extLst>
        </p:spPr>
      </p:pic>
      <p:pic>
        <p:nvPicPr>
          <p:cNvPr id="5125" name="Picture 5" descr="D:\2021 - 2022\ALL KHỐI 6\Power Point K6\CĐ 3 CHƯA CÓ BÀI NÀO\pngtree-sunny-day-yellow-desert-architecture-picture-image_135366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199" y="1295400"/>
            <a:ext cx="3579501" cy="502920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D:\2021 - 2022\ALL KHỐI 6\Power Point K6\CĐ 3 CHƯA CÓ BÀI NÀO\pngtree-sunset-yellow-desert-plant-picture-image_135347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39421" y="2757874"/>
            <a:ext cx="2755535" cy="3871526"/>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D:\2021 - 2022\ALL KHỐI 6\Power Point K6\CĐ 3 CHƯA CÓ BÀI NÀO\pngtree-autumn-desert-flat-wind-background-picture-image_1210274.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10000" y="1219200"/>
            <a:ext cx="1676400" cy="2236597"/>
          </a:xfrm>
          <a:prstGeom prst="rect">
            <a:avLst/>
          </a:prstGeom>
          <a:noFill/>
          <a:extLst>
            <a:ext uri="{909E8E84-426E-40DD-AFC4-6F175D3DCCD1}">
              <a14:hiddenFill xmlns:a14="http://schemas.microsoft.com/office/drawing/2010/main">
                <a:solidFill>
                  <a:srgbClr val="FFFFFF"/>
                </a:solidFill>
              </a14:hiddenFill>
            </a:ext>
          </a:extLst>
        </p:spPr>
      </p:pic>
      <p:pic>
        <p:nvPicPr>
          <p:cNvPr id="5129" name="Picture 9" descr="D:\2021 - 2022\ALL KHỐI 6\Power Point K6\CĐ 3 CHƯA CÓ BÀI NÀO\pngtree-camel-desert-virtual-background-picture-image_1353473.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792572" y="3733800"/>
            <a:ext cx="1955085" cy="2746894"/>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0" y="268069"/>
            <a:ext cx="5867400" cy="646331"/>
          </a:xfrm>
          <a:prstGeom prst="rect">
            <a:avLst/>
          </a:prstGeom>
        </p:spPr>
        <p:txBody>
          <a:bodyPr wrap="square">
            <a:spAutoFit/>
          </a:bodyPr>
          <a:lstStyle/>
          <a:p>
            <a:r>
              <a:rPr lang="en-US" sz="3600" smtClean="0">
                <a:solidFill>
                  <a:srgbClr val="FF0000"/>
                </a:solidFill>
              </a:rPr>
              <a:t>Sau đây là 1 số hình ảnh gợi ý</a:t>
            </a:r>
            <a:endParaRPr lang="en-US" sz="3600">
              <a:solidFill>
                <a:srgbClr val="FF0000"/>
              </a:solidFill>
            </a:endParaRPr>
          </a:p>
        </p:txBody>
      </p:sp>
    </p:spTree>
    <p:extLst>
      <p:ext uri="{BB962C8B-B14F-4D97-AF65-F5344CB8AC3E}">
        <p14:creationId xmlns:p14="http://schemas.microsoft.com/office/powerpoint/2010/main" val="293084123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124"/>
                                        </p:tgtEl>
                                        <p:attrNameLst>
                                          <p:attrName>style.visibility</p:attrName>
                                        </p:attrNameLst>
                                      </p:cBhvr>
                                      <p:to>
                                        <p:strVal val="visible"/>
                                      </p:to>
                                    </p:set>
                                    <p:animEffect transition="in" filter="wheel(1)">
                                      <p:cBhvr>
                                        <p:cTn id="7" dur="1000"/>
                                        <p:tgtEl>
                                          <p:spTgt spid="5124"/>
                                        </p:tgtEl>
                                      </p:cBhvr>
                                    </p:animEffect>
                                  </p:childTnLst>
                                </p:cTn>
                              </p:par>
                              <p:par>
                                <p:cTn id="8" presetID="21" presetClass="entr" presetSubtype="1" fill="hold" nodeType="withEffect">
                                  <p:stCondLst>
                                    <p:cond delay="0"/>
                                  </p:stCondLst>
                                  <p:childTnLst>
                                    <p:set>
                                      <p:cBhvr>
                                        <p:cTn id="9" dur="1" fill="hold">
                                          <p:stCondLst>
                                            <p:cond delay="0"/>
                                          </p:stCondLst>
                                        </p:cTn>
                                        <p:tgtEl>
                                          <p:spTgt spid="5128"/>
                                        </p:tgtEl>
                                        <p:attrNameLst>
                                          <p:attrName>style.visibility</p:attrName>
                                        </p:attrNameLst>
                                      </p:cBhvr>
                                      <p:to>
                                        <p:strVal val="visible"/>
                                      </p:to>
                                    </p:set>
                                    <p:animEffect transition="in" filter="wheel(1)">
                                      <p:cBhvr>
                                        <p:cTn id="10" dur="1000"/>
                                        <p:tgtEl>
                                          <p:spTgt spid="5128"/>
                                        </p:tgtEl>
                                      </p:cBhvr>
                                    </p:animEffect>
                                  </p:childTnLst>
                                </p:cTn>
                              </p:par>
                              <p:par>
                                <p:cTn id="11" presetID="21" presetClass="entr" presetSubtype="1" fill="hold" nodeType="withEffect">
                                  <p:stCondLst>
                                    <p:cond delay="0"/>
                                  </p:stCondLst>
                                  <p:childTnLst>
                                    <p:set>
                                      <p:cBhvr>
                                        <p:cTn id="12" dur="1" fill="hold">
                                          <p:stCondLst>
                                            <p:cond delay="0"/>
                                          </p:stCondLst>
                                        </p:cTn>
                                        <p:tgtEl>
                                          <p:spTgt spid="5125"/>
                                        </p:tgtEl>
                                        <p:attrNameLst>
                                          <p:attrName>style.visibility</p:attrName>
                                        </p:attrNameLst>
                                      </p:cBhvr>
                                      <p:to>
                                        <p:strVal val="visible"/>
                                      </p:to>
                                    </p:set>
                                    <p:animEffect transition="in" filter="wheel(1)">
                                      <p:cBhvr>
                                        <p:cTn id="13" dur="1000"/>
                                        <p:tgtEl>
                                          <p:spTgt spid="5125"/>
                                        </p:tgtEl>
                                      </p:cBhvr>
                                    </p:animEffect>
                                  </p:childTnLst>
                                </p:cTn>
                              </p:par>
                              <p:par>
                                <p:cTn id="14" presetID="21" presetClass="entr" presetSubtype="1" fill="hold" nodeType="withEffect">
                                  <p:stCondLst>
                                    <p:cond delay="0"/>
                                  </p:stCondLst>
                                  <p:childTnLst>
                                    <p:set>
                                      <p:cBhvr>
                                        <p:cTn id="15" dur="1" fill="hold">
                                          <p:stCondLst>
                                            <p:cond delay="0"/>
                                          </p:stCondLst>
                                        </p:cTn>
                                        <p:tgtEl>
                                          <p:spTgt spid="5129"/>
                                        </p:tgtEl>
                                        <p:attrNameLst>
                                          <p:attrName>style.visibility</p:attrName>
                                        </p:attrNameLst>
                                      </p:cBhvr>
                                      <p:to>
                                        <p:strVal val="visible"/>
                                      </p:to>
                                    </p:set>
                                    <p:animEffect transition="in" filter="wheel(1)">
                                      <p:cBhvr>
                                        <p:cTn id="16" dur="1000"/>
                                        <p:tgtEl>
                                          <p:spTgt spid="5129"/>
                                        </p:tgtEl>
                                      </p:cBhvr>
                                    </p:animEffect>
                                  </p:childTnLst>
                                </p:cTn>
                              </p:par>
                              <p:par>
                                <p:cTn id="17" presetID="21" presetClass="entr" presetSubtype="1" fill="hold" nodeType="withEffect">
                                  <p:stCondLst>
                                    <p:cond delay="0"/>
                                  </p:stCondLst>
                                  <p:childTnLst>
                                    <p:set>
                                      <p:cBhvr>
                                        <p:cTn id="18" dur="1" fill="hold">
                                          <p:stCondLst>
                                            <p:cond delay="0"/>
                                          </p:stCondLst>
                                        </p:cTn>
                                        <p:tgtEl>
                                          <p:spTgt spid="5126"/>
                                        </p:tgtEl>
                                        <p:attrNameLst>
                                          <p:attrName>style.visibility</p:attrName>
                                        </p:attrNameLst>
                                      </p:cBhvr>
                                      <p:to>
                                        <p:strVal val="visible"/>
                                      </p:to>
                                    </p:set>
                                    <p:animEffect transition="in" filter="wheel(1)">
                                      <p:cBhvr>
                                        <p:cTn id="19" dur="1000"/>
                                        <p:tgtEl>
                                          <p:spTgt spid="51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2021 - 2022\ALL KHỐI 6\Power Point K6\CĐ 3 CHƯA CÓ BÀI NÀO\pngtree-desert-camel-silk-road-background-picture-image_112341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350" y="152400"/>
            <a:ext cx="4343400" cy="6540437"/>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D:\2021 - 2022\ALL KHỐI 6\Power Point K6\CĐ 3 CHƯA CÓ BÀI NÀO\pngtree-pyramids-in-the-desert-flat-illustration-egypt-landscape-panorama-cartoon-background-picture-image_130302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09150" y="466725"/>
            <a:ext cx="4382450" cy="5857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084123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146"/>
                                        </p:tgtEl>
                                        <p:attrNameLst>
                                          <p:attrName>style.visibility</p:attrName>
                                        </p:attrNameLst>
                                      </p:cBhvr>
                                      <p:to>
                                        <p:strVal val="visible"/>
                                      </p:to>
                                    </p:set>
                                    <p:animEffect transition="in" filter="fade">
                                      <p:cBhvr>
                                        <p:cTn id="12" dur="1000"/>
                                        <p:tgtEl>
                                          <p:spTgt spid="6146"/>
                                        </p:tgtEl>
                                      </p:cBhvr>
                                    </p:animEffect>
                                    <p:anim calcmode="lin" valueType="num">
                                      <p:cBhvr>
                                        <p:cTn id="13" dur="1000" fill="hold"/>
                                        <p:tgtEl>
                                          <p:spTgt spid="6146"/>
                                        </p:tgtEl>
                                        <p:attrNameLst>
                                          <p:attrName>ppt_x</p:attrName>
                                        </p:attrNameLst>
                                      </p:cBhvr>
                                      <p:tavLst>
                                        <p:tav tm="0">
                                          <p:val>
                                            <p:strVal val="#ppt_x"/>
                                          </p:val>
                                        </p:tav>
                                        <p:tav tm="100000">
                                          <p:val>
                                            <p:strVal val="#ppt_x"/>
                                          </p:val>
                                        </p:tav>
                                      </p:tavLst>
                                    </p:anim>
                                    <p:anim calcmode="lin" valueType="num">
                                      <p:cBhvr>
                                        <p:cTn id="14" dur="1000" fill="hold"/>
                                        <p:tgtEl>
                                          <p:spTgt spid="61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D:\2021 - 2022\ALL KHỐI 6\Power Point K6\CĐ 3 CHƯA CÓ BÀI NÀO\pngtree-scenic-building-pyramid-png-image_541679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304800"/>
            <a:ext cx="7543800" cy="624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084123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0-#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D:\2021 - 2022\ALL KHỐI 6\Power Point K6\CĐ 3 CHƯA CÓ BÀI NÀO\images (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23815" y="2837815"/>
            <a:ext cx="3943985" cy="3943985"/>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D:\2021 - 2022\ALL KHỐI 6\Power Point K6\CĐ 3 CHƯA CÓ BÀI NÀO\images (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2209800"/>
            <a:ext cx="3235722" cy="236220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D:\2021 - 2022\ALL KHỐI 6\Power Point K6\CĐ 3 CHƯA CÓ BÀI NÀO\images (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186" y="180393"/>
            <a:ext cx="3148013" cy="1888808"/>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D:\2021 - 2022\ALL KHỐI 6\Power Point K6\CĐ 3 CHƯA CÓ BÀI NÀO\images (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 y="4657725"/>
            <a:ext cx="3191916" cy="2124075"/>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D:\2021 - 2022\ALL KHỐI 6\Power Point K6\CĐ 3 CHƯA CÓ BÀI NÀO\images (3).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47319" y="304539"/>
            <a:ext cx="3634681" cy="24187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084123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par>
                                <p:cTn id="8" presetID="8" presetClass="entr" presetSubtype="16" fill="hold" nodeType="withEffect">
                                  <p:stCondLst>
                                    <p:cond delay="0"/>
                                  </p:stCondLst>
                                  <p:childTnLst>
                                    <p:set>
                                      <p:cBhvr>
                                        <p:cTn id="9" dur="1" fill="hold">
                                          <p:stCondLst>
                                            <p:cond delay="0"/>
                                          </p:stCondLst>
                                        </p:cTn>
                                        <p:tgtEl>
                                          <p:spTgt spid="7170"/>
                                        </p:tgtEl>
                                        <p:attrNameLst>
                                          <p:attrName>style.visibility</p:attrName>
                                        </p:attrNameLst>
                                      </p:cBhvr>
                                      <p:to>
                                        <p:strVal val="visible"/>
                                      </p:to>
                                    </p:set>
                                    <p:animEffect transition="in" filter="diamond(in)">
                                      <p:cBhvr>
                                        <p:cTn id="10" dur="1000"/>
                                        <p:tgtEl>
                                          <p:spTgt spid="7170"/>
                                        </p:tgtEl>
                                      </p:cBhvr>
                                    </p:animEffect>
                                  </p:childTnLst>
                                </p:cTn>
                              </p:par>
                              <p:par>
                                <p:cTn id="11" presetID="8" presetClass="entr" presetSubtype="16" fill="hold" nodeType="withEffect">
                                  <p:stCondLst>
                                    <p:cond delay="0"/>
                                  </p:stCondLst>
                                  <p:childTnLst>
                                    <p:set>
                                      <p:cBhvr>
                                        <p:cTn id="12" dur="1" fill="hold">
                                          <p:stCondLst>
                                            <p:cond delay="0"/>
                                          </p:stCondLst>
                                        </p:cTn>
                                        <p:tgtEl>
                                          <p:spTgt spid="7172"/>
                                        </p:tgtEl>
                                        <p:attrNameLst>
                                          <p:attrName>style.visibility</p:attrName>
                                        </p:attrNameLst>
                                      </p:cBhvr>
                                      <p:to>
                                        <p:strVal val="visible"/>
                                      </p:to>
                                    </p:set>
                                    <p:animEffect transition="in" filter="diamond(in)">
                                      <p:cBhvr>
                                        <p:cTn id="13" dur="1000"/>
                                        <p:tgtEl>
                                          <p:spTgt spid="7172"/>
                                        </p:tgtEl>
                                      </p:cBhvr>
                                    </p:animEffect>
                                  </p:childTnLst>
                                </p:cTn>
                              </p:par>
                              <p:par>
                                <p:cTn id="14" presetID="8" presetClass="entr" presetSubtype="16" fill="hold" nodeType="withEffect">
                                  <p:stCondLst>
                                    <p:cond delay="0"/>
                                  </p:stCondLst>
                                  <p:childTnLst>
                                    <p:set>
                                      <p:cBhvr>
                                        <p:cTn id="15" dur="1" fill="hold">
                                          <p:stCondLst>
                                            <p:cond delay="0"/>
                                          </p:stCondLst>
                                        </p:cTn>
                                        <p:tgtEl>
                                          <p:spTgt spid="7173"/>
                                        </p:tgtEl>
                                        <p:attrNameLst>
                                          <p:attrName>style.visibility</p:attrName>
                                        </p:attrNameLst>
                                      </p:cBhvr>
                                      <p:to>
                                        <p:strVal val="visible"/>
                                      </p:to>
                                    </p:set>
                                    <p:animEffect transition="in" filter="diamond(in)">
                                      <p:cBhvr>
                                        <p:cTn id="16" dur="1000"/>
                                        <p:tgtEl>
                                          <p:spTgt spid="7173"/>
                                        </p:tgtEl>
                                      </p:cBhvr>
                                    </p:animEffect>
                                  </p:childTnLst>
                                </p:cTn>
                              </p:par>
                              <p:par>
                                <p:cTn id="17" presetID="8" presetClass="entr" presetSubtype="16" fill="hold" nodeType="withEffect">
                                  <p:stCondLst>
                                    <p:cond delay="0"/>
                                  </p:stCondLst>
                                  <p:childTnLst>
                                    <p:set>
                                      <p:cBhvr>
                                        <p:cTn id="18" dur="1" fill="hold">
                                          <p:stCondLst>
                                            <p:cond delay="0"/>
                                          </p:stCondLst>
                                        </p:cTn>
                                        <p:tgtEl>
                                          <p:spTgt spid="7174"/>
                                        </p:tgtEl>
                                        <p:attrNameLst>
                                          <p:attrName>style.visibility</p:attrName>
                                        </p:attrNameLst>
                                      </p:cBhvr>
                                      <p:to>
                                        <p:strVal val="visible"/>
                                      </p:to>
                                    </p:set>
                                    <p:animEffect transition="in" filter="diamond(in)">
                                      <p:cBhvr>
                                        <p:cTn id="19" dur="1000"/>
                                        <p:tgtEl>
                                          <p:spTgt spid="71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D:\2021 - 2022\ALL KHỐI 6\Power Point K6\CĐ 3 CHƯA CÓ BÀI NÀO\pngtree-flat-style-building-illustration-of-egyptian-pyramids-png-image_472107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76200"/>
            <a:ext cx="8915400" cy="6699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084123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3000" y="54114"/>
            <a:ext cx="6745757" cy="646331"/>
          </a:xfrm>
          <a:prstGeom prst="rect">
            <a:avLst/>
          </a:prstGeom>
        </p:spPr>
        <p:txBody>
          <a:bodyPr wrap="none">
            <a:spAutoFit/>
          </a:bodyPr>
          <a:lstStyle/>
          <a:p>
            <a:r>
              <a:rPr lang="nl-NL" sz="3600" b="1" smtClean="0">
                <a:solidFill>
                  <a:schemeClr val="tx2">
                    <a:lumMod val="50000"/>
                  </a:schemeClr>
                </a:solidFill>
                <a:latin typeface="Times New Roman" pitchFamily="18" charset="0"/>
                <a:cs typeface="Times New Roman" pitchFamily="18" charset="0"/>
              </a:rPr>
              <a:t>2. HS </a:t>
            </a:r>
            <a:r>
              <a:rPr lang="nl-NL" sz="3600" b="1">
                <a:solidFill>
                  <a:schemeClr val="tx2">
                    <a:lumMod val="50000"/>
                  </a:schemeClr>
                </a:solidFill>
                <a:latin typeface="Times New Roman" pitchFamily="18" charset="0"/>
                <a:cs typeface="Times New Roman" pitchFamily="18" charset="0"/>
              </a:rPr>
              <a:t>thực hiện nhiệm vụ học tập</a:t>
            </a:r>
            <a:endParaRPr lang="en-US" sz="3600">
              <a:solidFill>
                <a:schemeClr val="tx2">
                  <a:lumMod val="50000"/>
                </a:schemeClr>
              </a:solidFill>
              <a:latin typeface="Times New Roman" pitchFamily="18" charset="0"/>
              <a:cs typeface="Times New Roman" pitchFamily="18" charset="0"/>
            </a:endParaRPr>
          </a:p>
        </p:txBody>
      </p:sp>
      <p:sp>
        <p:nvSpPr>
          <p:cNvPr id="3" name="Rectangle 2"/>
          <p:cNvSpPr/>
          <p:nvPr/>
        </p:nvSpPr>
        <p:spPr>
          <a:xfrm>
            <a:off x="533400" y="838200"/>
            <a:ext cx="8027069" cy="1938992"/>
          </a:xfrm>
          <a:prstGeom prst="rect">
            <a:avLst/>
          </a:prstGeom>
        </p:spPr>
        <p:txBody>
          <a:bodyPr wrap="none">
            <a:spAutoFit/>
          </a:bodyPr>
          <a:lstStyle/>
          <a:p>
            <a:r>
              <a:rPr lang="nl-NL" sz="4000"/>
              <a:t>+ HS đọc sgk và thực hiện yêu cầu</a:t>
            </a:r>
            <a:r>
              <a:rPr lang="nl-NL" sz="4000" smtClean="0"/>
              <a:t>.</a:t>
            </a:r>
          </a:p>
          <a:p>
            <a:r>
              <a:rPr lang="nl-NL" sz="4000" smtClean="0"/>
              <a:t>+ Chuẩn bị dụng cụ để vào phần thực </a:t>
            </a:r>
          </a:p>
          <a:p>
            <a:r>
              <a:rPr lang="nl-NL" sz="4000"/>
              <a:t>h</a:t>
            </a:r>
            <a:r>
              <a:rPr lang="nl-NL" sz="4000" smtClean="0"/>
              <a:t>ành</a:t>
            </a:r>
            <a:r>
              <a:rPr lang="en-US" sz="4000"/>
              <a:t>.</a:t>
            </a:r>
            <a:endParaRPr lang="nl-NL" sz="4000" smtClean="0"/>
          </a:p>
        </p:txBody>
      </p:sp>
      <p:sp>
        <p:nvSpPr>
          <p:cNvPr id="4" name="Rectangle 3"/>
          <p:cNvSpPr/>
          <p:nvPr/>
        </p:nvSpPr>
        <p:spPr>
          <a:xfrm>
            <a:off x="514350" y="2743200"/>
            <a:ext cx="7848600" cy="3170099"/>
          </a:xfrm>
          <a:prstGeom prst="rect">
            <a:avLst/>
          </a:prstGeom>
        </p:spPr>
        <p:txBody>
          <a:bodyPr wrap="square">
            <a:spAutoFit/>
          </a:bodyPr>
          <a:lstStyle/>
          <a:p>
            <a:r>
              <a:rPr lang="nl-NL" sz="4000">
                <a:solidFill>
                  <a:srgbClr val="002060"/>
                </a:solidFill>
              </a:rPr>
              <a:t>GV đến các nhóm theo dõi, hỗ trợ HS nếu cần thiết</a:t>
            </a:r>
            <a:r>
              <a:rPr lang="nl-NL" sz="4000" smtClean="0">
                <a:solidFill>
                  <a:srgbClr val="002060"/>
                </a:solidFill>
              </a:rPr>
              <a:t>.</a:t>
            </a:r>
          </a:p>
          <a:p>
            <a:r>
              <a:rPr lang="nl-NL" sz="4000" smtClean="0">
                <a:solidFill>
                  <a:srgbClr val="002060"/>
                </a:solidFill>
              </a:rPr>
              <a:t>Các em có thể làm bài theo nhóm ( vẽ trên A 3 ) hoặc cá nhân ( Vẽ trên A 4 )</a:t>
            </a:r>
            <a:endParaRPr lang="en-US" sz="4000">
              <a:solidFill>
                <a:srgbClr val="002060"/>
              </a:solidFill>
            </a:endParaRPr>
          </a:p>
        </p:txBody>
      </p:sp>
    </p:spTree>
    <p:extLst>
      <p:ext uri="{BB962C8B-B14F-4D97-AF65-F5344CB8AC3E}">
        <p14:creationId xmlns:p14="http://schemas.microsoft.com/office/powerpoint/2010/main" val="293084123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28600"/>
            <a:ext cx="7327006" cy="584775"/>
          </a:xfrm>
          <a:prstGeom prst="rect">
            <a:avLst/>
          </a:prstGeom>
        </p:spPr>
        <p:txBody>
          <a:bodyPr wrap="none">
            <a:spAutoFit/>
          </a:bodyPr>
          <a:lstStyle/>
          <a:p>
            <a:r>
              <a:rPr lang="nl-NL" sz="3200" b="1" smtClean="0">
                <a:solidFill>
                  <a:srgbClr val="FF0000"/>
                </a:solidFill>
              </a:rPr>
              <a:t>3. Báo </a:t>
            </a:r>
            <a:r>
              <a:rPr lang="nl-NL" sz="3200" b="1">
                <a:solidFill>
                  <a:srgbClr val="FF0000"/>
                </a:solidFill>
              </a:rPr>
              <a:t>cáo kết quả hoạt động và thảo luận</a:t>
            </a:r>
            <a:endParaRPr lang="en-US" sz="3200">
              <a:solidFill>
                <a:srgbClr val="FF0000"/>
              </a:solidFill>
            </a:endParaRPr>
          </a:p>
        </p:txBody>
      </p:sp>
      <p:sp>
        <p:nvSpPr>
          <p:cNvPr id="3" name="Rectangle 2"/>
          <p:cNvSpPr/>
          <p:nvPr/>
        </p:nvSpPr>
        <p:spPr>
          <a:xfrm>
            <a:off x="152400" y="994321"/>
            <a:ext cx="9220200" cy="1323439"/>
          </a:xfrm>
          <a:prstGeom prst="rect">
            <a:avLst/>
          </a:prstGeom>
        </p:spPr>
        <p:txBody>
          <a:bodyPr wrap="square">
            <a:spAutoFit/>
          </a:bodyPr>
          <a:lstStyle/>
          <a:p>
            <a:r>
              <a:rPr lang="nl-NL" sz="4000"/>
              <a:t>+ GV gọi 2 bạn đại diện của 2 nhóm trả lời.</a:t>
            </a:r>
            <a:endParaRPr lang="en-US" sz="4000"/>
          </a:p>
          <a:p>
            <a:r>
              <a:rPr lang="nl-NL" sz="4000"/>
              <a:t>+ GV gọi HS khác nhận xét, bổ sung.</a:t>
            </a:r>
            <a:endParaRPr lang="en-US" sz="4000"/>
          </a:p>
        </p:txBody>
      </p:sp>
      <p:pic>
        <p:nvPicPr>
          <p:cNvPr id="8194" name="Picture 2" descr="D:\2021 - 2022\ALL KHỐI 6\Power Point K6\CĐ 3 CHƯA CÓ BÀI NÀO\pngtree-desert-pyramid-banner-background-picture-image_71236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91000" y="3375660"/>
            <a:ext cx="4800600" cy="2720340"/>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descr="D:\2021 - 2022\ALL KHỐI 6\Power Point K6\CĐ 3 CHƯA CÓ BÀI NÀO\pngtree-vector-illustration-of-a-landmark-pyramid-building-in-egypt-png-image_530675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2629662"/>
            <a:ext cx="3962400" cy="39888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084123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nodeType="clickEffect">
                                  <p:stCondLst>
                                    <p:cond delay="0"/>
                                  </p:stCondLst>
                                  <p:childTnLst>
                                    <p:set>
                                      <p:cBhvr>
                                        <p:cTn id="27" dur="1" fill="hold">
                                          <p:stCondLst>
                                            <p:cond delay="0"/>
                                          </p:stCondLst>
                                        </p:cTn>
                                        <p:tgtEl>
                                          <p:spTgt spid="8194"/>
                                        </p:tgtEl>
                                        <p:attrNameLst>
                                          <p:attrName>style.visibility</p:attrName>
                                        </p:attrNameLst>
                                      </p:cBhvr>
                                      <p:to>
                                        <p:strVal val="visible"/>
                                      </p:to>
                                    </p:set>
                                    <p:anim calcmode="lin" valueType="num">
                                      <p:cBhvr additive="base">
                                        <p:cTn id="28" dur="1000" fill="hold"/>
                                        <p:tgtEl>
                                          <p:spTgt spid="8194"/>
                                        </p:tgtEl>
                                        <p:attrNameLst>
                                          <p:attrName>ppt_x</p:attrName>
                                        </p:attrNameLst>
                                      </p:cBhvr>
                                      <p:tavLst>
                                        <p:tav tm="0">
                                          <p:val>
                                            <p:strVal val="0-#ppt_w/2"/>
                                          </p:val>
                                        </p:tav>
                                        <p:tav tm="100000">
                                          <p:val>
                                            <p:strVal val="#ppt_x"/>
                                          </p:val>
                                        </p:tav>
                                      </p:tavLst>
                                    </p:anim>
                                    <p:anim calcmode="lin" valueType="num">
                                      <p:cBhvr additive="base">
                                        <p:cTn id="29" dur="1000" fill="hold"/>
                                        <p:tgtEl>
                                          <p:spTgt spid="8194"/>
                                        </p:tgtEl>
                                        <p:attrNameLst>
                                          <p:attrName>ppt_y</p:attrName>
                                        </p:attrNameLst>
                                      </p:cBhvr>
                                      <p:tavLst>
                                        <p:tav tm="0">
                                          <p:val>
                                            <p:strVal val="#ppt_y"/>
                                          </p:val>
                                        </p:tav>
                                        <p:tav tm="100000">
                                          <p:val>
                                            <p:strVal val="#ppt_y"/>
                                          </p:val>
                                        </p:tav>
                                      </p:tavLst>
                                    </p:anim>
                                  </p:childTnLst>
                                </p:cTn>
                              </p:par>
                              <p:par>
                                <p:cTn id="30" presetID="2" presetClass="entr" presetSubtype="8" fill="hold" nodeType="withEffect">
                                  <p:stCondLst>
                                    <p:cond delay="0"/>
                                  </p:stCondLst>
                                  <p:childTnLst>
                                    <p:set>
                                      <p:cBhvr>
                                        <p:cTn id="31" dur="1" fill="hold">
                                          <p:stCondLst>
                                            <p:cond delay="0"/>
                                          </p:stCondLst>
                                        </p:cTn>
                                        <p:tgtEl>
                                          <p:spTgt spid="8195"/>
                                        </p:tgtEl>
                                        <p:attrNameLst>
                                          <p:attrName>style.visibility</p:attrName>
                                        </p:attrNameLst>
                                      </p:cBhvr>
                                      <p:to>
                                        <p:strVal val="visible"/>
                                      </p:to>
                                    </p:set>
                                    <p:anim calcmode="lin" valueType="num">
                                      <p:cBhvr additive="base">
                                        <p:cTn id="32" dur="1000" fill="hold"/>
                                        <p:tgtEl>
                                          <p:spTgt spid="8195"/>
                                        </p:tgtEl>
                                        <p:attrNameLst>
                                          <p:attrName>ppt_x</p:attrName>
                                        </p:attrNameLst>
                                      </p:cBhvr>
                                      <p:tavLst>
                                        <p:tav tm="0">
                                          <p:val>
                                            <p:strVal val="0-#ppt_w/2"/>
                                          </p:val>
                                        </p:tav>
                                        <p:tav tm="100000">
                                          <p:val>
                                            <p:strVal val="#ppt_x"/>
                                          </p:val>
                                        </p:tav>
                                      </p:tavLst>
                                    </p:anim>
                                    <p:anim calcmode="lin" valueType="num">
                                      <p:cBhvr additive="base">
                                        <p:cTn id="33" dur="1000" fill="hold"/>
                                        <p:tgtEl>
                                          <p:spTgt spid="819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1" y="76200"/>
            <a:ext cx="8077200" cy="1077218"/>
          </a:xfrm>
          <a:prstGeom prst="rect">
            <a:avLst/>
          </a:prstGeom>
        </p:spPr>
        <p:txBody>
          <a:bodyPr wrap="square">
            <a:spAutoFit/>
          </a:bodyPr>
          <a:lstStyle/>
          <a:p>
            <a:pPr algn="ctr"/>
            <a:r>
              <a:rPr lang="nl-NL" sz="3200" b="1" smtClean="0">
                <a:solidFill>
                  <a:srgbClr val="FF0000"/>
                </a:solidFill>
              </a:rPr>
              <a:t>4. Đánh </a:t>
            </a:r>
            <a:r>
              <a:rPr lang="nl-NL" sz="3200" b="1">
                <a:solidFill>
                  <a:srgbClr val="FF0000"/>
                </a:solidFill>
              </a:rPr>
              <a:t>giá kết quả, thực hiện nhiệm vụ học tập</a:t>
            </a:r>
            <a:endParaRPr lang="en-US" sz="3200">
              <a:solidFill>
                <a:srgbClr val="FF0000"/>
              </a:solidFill>
            </a:endParaRPr>
          </a:p>
        </p:txBody>
      </p:sp>
      <p:sp>
        <p:nvSpPr>
          <p:cNvPr id="3" name="Rectangle 2"/>
          <p:cNvSpPr/>
          <p:nvPr/>
        </p:nvSpPr>
        <p:spPr>
          <a:xfrm>
            <a:off x="152400" y="1066800"/>
            <a:ext cx="8763000" cy="1323439"/>
          </a:xfrm>
          <a:prstGeom prst="rect">
            <a:avLst/>
          </a:prstGeom>
        </p:spPr>
        <p:txBody>
          <a:bodyPr wrap="square">
            <a:spAutoFit/>
          </a:bodyPr>
          <a:lstStyle/>
          <a:p>
            <a:r>
              <a:rPr lang="nl-NL" sz="4000"/>
              <a:t>+ GV đánh giá, nhận xét, chuẩn kiến thức.</a:t>
            </a:r>
            <a:endParaRPr lang="en-US" sz="4000"/>
          </a:p>
          <a:p>
            <a:r>
              <a:rPr lang="nl-NL" sz="4000"/>
              <a:t>+ GV kết luận.</a:t>
            </a:r>
            <a:endParaRPr lang="en-US" sz="4000"/>
          </a:p>
        </p:txBody>
      </p:sp>
      <p:pic>
        <p:nvPicPr>
          <p:cNvPr id="9218" name="Picture 2" descr="D:\2021 - 2022\ALL KHỐI 6\Power Point K6\CĐ 3 CHƯA CÓ BÀI NÀO\pngtree-egyptian-ancient-realistic-hand-painted-black-and-white-line-drawing-decorative-png-image_576259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40065" y="3087477"/>
            <a:ext cx="2851535" cy="3414713"/>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descr="D:\2021 - 2022\ALL KHỐI 6\Power Point K6\CĐ 3 CHƯA CÓ BÀI NÀO\pngtree-pyramid-building-png-image_542374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2590800"/>
            <a:ext cx="6019800" cy="4013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605447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ox(in)">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3" presetClass="entr" presetSubtype="16" fill="hold" nodeType="clickEffect">
                                  <p:stCondLst>
                                    <p:cond delay="0"/>
                                  </p:stCondLst>
                                  <p:childTnLst>
                                    <p:set>
                                      <p:cBhvr>
                                        <p:cTn id="16" dur="1" fill="hold">
                                          <p:stCondLst>
                                            <p:cond delay="0"/>
                                          </p:stCondLst>
                                        </p:cTn>
                                        <p:tgtEl>
                                          <p:spTgt spid="9218"/>
                                        </p:tgtEl>
                                        <p:attrNameLst>
                                          <p:attrName>style.visibility</p:attrName>
                                        </p:attrNameLst>
                                      </p:cBhvr>
                                      <p:to>
                                        <p:strVal val="visible"/>
                                      </p:to>
                                    </p:set>
                                    <p:animEffect transition="in" filter="plus(in)">
                                      <p:cBhvr>
                                        <p:cTn id="17" dur="1000"/>
                                        <p:tgtEl>
                                          <p:spTgt spid="9218"/>
                                        </p:tgtEl>
                                      </p:cBhvr>
                                    </p:animEffect>
                                  </p:childTnLst>
                                </p:cTn>
                              </p:par>
                              <p:par>
                                <p:cTn id="18" presetID="13" presetClass="entr" presetSubtype="16" fill="hold" nodeType="withEffect">
                                  <p:stCondLst>
                                    <p:cond delay="0"/>
                                  </p:stCondLst>
                                  <p:childTnLst>
                                    <p:set>
                                      <p:cBhvr>
                                        <p:cTn id="19" dur="1" fill="hold">
                                          <p:stCondLst>
                                            <p:cond delay="0"/>
                                          </p:stCondLst>
                                        </p:cTn>
                                        <p:tgtEl>
                                          <p:spTgt spid="9219"/>
                                        </p:tgtEl>
                                        <p:attrNameLst>
                                          <p:attrName>style.visibility</p:attrName>
                                        </p:attrNameLst>
                                      </p:cBhvr>
                                      <p:to>
                                        <p:strVal val="visible"/>
                                      </p:to>
                                    </p:set>
                                    <p:animEffect transition="in" filter="plus(in)">
                                      <p:cBhvr>
                                        <p:cTn id="20" dur="1000"/>
                                        <p:tgtEl>
                                          <p:spTgt spid="9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D:\2021 - 2022\ALL KHỐI 6\Power Point K6\CĐ 3 CHƯA CÓ BÀI NÀO\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233" y="28574"/>
            <a:ext cx="9084342" cy="510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084123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nodeType="clickEffect">
                                  <p:stCondLst>
                                    <p:cond delay="0"/>
                                  </p:stCondLst>
                                  <p:childTnLst>
                                    <p:anim calcmode="lin" valueType="num">
                                      <p:cBhvr additive="base">
                                        <p:cTn id="11" dur="1000"/>
                                        <p:tgtEl>
                                          <p:spTgt spid="3"/>
                                        </p:tgtEl>
                                        <p:attrNameLst>
                                          <p:attrName>ppt_x</p:attrName>
                                        </p:attrNameLst>
                                      </p:cBhvr>
                                      <p:tavLst>
                                        <p:tav tm="0">
                                          <p:val>
                                            <p:strVal val="ppt_x"/>
                                          </p:val>
                                        </p:tav>
                                        <p:tav tm="100000">
                                          <p:val>
                                            <p:strVal val="ppt_x"/>
                                          </p:val>
                                        </p:tav>
                                      </p:tavLst>
                                    </p:anim>
                                    <p:anim calcmode="lin" valueType="num">
                                      <p:cBhvr additive="base">
                                        <p:cTn id="12" dur="1000"/>
                                        <p:tgtEl>
                                          <p:spTgt spid="3"/>
                                        </p:tgtEl>
                                        <p:attrNameLst>
                                          <p:attrName>ppt_y</p:attrName>
                                        </p:attrNameLst>
                                      </p:cBhvr>
                                      <p:tavLst>
                                        <p:tav tm="0">
                                          <p:val>
                                            <p:strVal val="ppt_y"/>
                                          </p:val>
                                        </p:tav>
                                        <p:tav tm="100000">
                                          <p:val>
                                            <p:strVal val="1+ppt_h/2"/>
                                          </p:val>
                                        </p:tav>
                                      </p:tavLst>
                                    </p:anim>
                                    <p:set>
                                      <p:cBhvr>
                                        <p:cTn id="13" dur="1" fill="hold">
                                          <p:stCondLst>
                                            <p:cond delay="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70682" y="152400"/>
            <a:ext cx="5221109" cy="646331"/>
          </a:xfrm>
          <a:prstGeom prst="rect">
            <a:avLst/>
          </a:prstGeom>
        </p:spPr>
        <p:txBody>
          <a:bodyPr wrap="none">
            <a:spAutoFit/>
          </a:bodyPr>
          <a:lstStyle/>
          <a:p>
            <a:r>
              <a:rPr lang="fr-FR" sz="3600" b="1">
                <a:solidFill>
                  <a:srgbClr val="FF0000"/>
                </a:solidFill>
              </a:rPr>
              <a:t>C. HOẠT ĐỘNG LUYỆN TẬP</a:t>
            </a:r>
            <a:endParaRPr lang="en-US" sz="3600">
              <a:solidFill>
                <a:srgbClr val="FF0000"/>
              </a:solidFill>
            </a:endParaRPr>
          </a:p>
        </p:txBody>
      </p:sp>
      <p:sp>
        <p:nvSpPr>
          <p:cNvPr id="3" name="Rectangle 2"/>
          <p:cNvSpPr/>
          <p:nvPr/>
        </p:nvSpPr>
        <p:spPr>
          <a:xfrm>
            <a:off x="457200" y="1066800"/>
            <a:ext cx="8382000" cy="4524315"/>
          </a:xfrm>
          <a:prstGeom prst="rect">
            <a:avLst/>
          </a:prstGeom>
        </p:spPr>
        <p:txBody>
          <a:bodyPr wrap="square">
            <a:spAutoFit/>
          </a:bodyPr>
          <a:lstStyle/>
          <a:p>
            <a:r>
              <a:rPr lang="fr-FR" sz="3600" b="1">
                <a:solidFill>
                  <a:schemeClr val="tx2">
                    <a:lumMod val="60000"/>
                    <a:lumOff val="40000"/>
                  </a:schemeClr>
                </a:solidFill>
              </a:rPr>
              <a:t>a. Mục tiêu: </a:t>
            </a:r>
            <a:r>
              <a:rPr lang="nl-NL" sz="3600"/>
              <a:t>củng cố và khắc sâu kiến thức cho HS dựa trên kiến thức và kĩ năng đã học.</a:t>
            </a:r>
            <a:endParaRPr lang="en-US" sz="3600"/>
          </a:p>
          <a:p>
            <a:r>
              <a:rPr lang="fr-FR" sz="3600" b="1">
                <a:solidFill>
                  <a:schemeClr val="tx2">
                    <a:lumMod val="60000"/>
                    <a:lumOff val="40000"/>
                  </a:schemeClr>
                </a:solidFill>
              </a:rPr>
              <a:t>b. Nội dung: </a:t>
            </a:r>
            <a:endParaRPr lang="en-US" sz="3600">
              <a:solidFill>
                <a:schemeClr val="tx2">
                  <a:lumMod val="60000"/>
                  <a:lumOff val="40000"/>
                </a:schemeClr>
              </a:solidFill>
            </a:endParaRPr>
          </a:p>
          <a:p>
            <a:r>
              <a:rPr lang="nl-NL" sz="3600"/>
              <a:t>- GV yêu cầu HS làm bài tập phần Luyện tập – sáng tạo trong SGK.</a:t>
            </a:r>
            <a:endParaRPr lang="en-US" sz="3600"/>
          </a:p>
          <a:p>
            <a:r>
              <a:rPr lang="fr-FR" sz="3600" b="1">
                <a:solidFill>
                  <a:schemeClr val="tx2">
                    <a:lumMod val="60000"/>
                    <a:lumOff val="40000"/>
                  </a:schemeClr>
                </a:solidFill>
              </a:rPr>
              <a:t>c. Sản phẩm học tập: </a:t>
            </a:r>
            <a:r>
              <a:rPr lang="fr-FR" sz="3600"/>
              <a:t>sản phẩm mĩ thuật của HS.</a:t>
            </a:r>
            <a:endParaRPr lang="en-US" sz="3600"/>
          </a:p>
        </p:txBody>
      </p:sp>
    </p:spTree>
    <p:extLst>
      <p:ext uri="{BB962C8B-B14F-4D97-AF65-F5344CB8AC3E}">
        <p14:creationId xmlns:p14="http://schemas.microsoft.com/office/powerpoint/2010/main" val="88605447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76200"/>
            <a:ext cx="8763000" cy="6186309"/>
          </a:xfrm>
          <a:prstGeom prst="rect">
            <a:avLst/>
          </a:prstGeom>
        </p:spPr>
        <p:txBody>
          <a:bodyPr wrap="square">
            <a:spAutoFit/>
          </a:bodyPr>
          <a:lstStyle/>
          <a:p>
            <a:r>
              <a:rPr lang="fr-FR" sz="3600" b="1" smtClean="0">
                <a:solidFill>
                  <a:schemeClr val="tx2">
                    <a:lumMod val="60000"/>
                    <a:lumOff val="40000"/>
                  </a:schemeClr>
                </a:solidFill>
              </a:rPr>
              <a:t>d. </a:t>
            </a:r>
            <a:r>
              <a:rPr lang="fr-FR" sz="3600" b="1">
                <a:solidFill>
                  <a:schemeClr val="tx2">
                    <a:lumMod val="60000"/>
                    <a:lumOff val="40000"/>
                  </a:schemeClr>
                </a:solidFill>
              </a:rPr>
              <a:t>Tổ chức thực hiện: </a:t>
            </a:r>
            <a:endParaRPr lang="en-US" sz="3600">
              <a:solidFill>
                <a:schemeClr val="tx2">
                  <a:lumMod val="60000"/>
                  <a:lumOff val="40000"/>
                </a:schemeClr>
              </a:solidFill>
            </a:endParaRPr>
          </a:p>
          <a:p>
            <a:r>
              <a:rPr lang="fr-FR" sz="3600"/>
              <a:t>- Y</a:t>
            </a:r>
            <a:r>
              <a:rPr lang="fr-FR" sz="3600" smtClean="0"/>
              <a:t>êu </a:t>
            </a:r>
            <a:r>
              <a:rPr lang="fr-FR" sz="3600"/>
              <a:t>cầu HS , làm việc theo nhóm thảo luận : </a:t>
            </a:r>
            <a:endParaRPr lang="en-US" sz="3600"/>
          </a:p>
          <a:p>
            <a:r>
              <a:rPr lang="fr-FR" sz="3600"/>
              <a:t>+ Lựa chọn hình ảnh công trình kiến trúc, điêu khắc cổ đại có ấn tượng.</a:t>
            </a:r>
            <a:endParaRPr lang="en-US" sz="3600"/>
          </a:p>
          <a:p>
            <a:r>
              <a:rPr lang="fr-FR" sz="3600"/>
              <a:t>+ Chọn chất liệu phù hợp để thể hiện bức tranh.</a:t>
            </a:r>
            <a:endParaRPr lang="en-US" sz="3600"/>
          </a:p>
          <a:p>
            <a:r>
              <a:rPr lang="fr-FR" sz="3600"/>
              <a:t>+ Thực hiện tạo bức tranh theo ý thích và cảm nhận riêng.</a:t>
            </a:r>
            <a:endParaRPr lang="en-US" sz="3600"/>
          </a:p>
          <a:p>
            <a:r>
              <a:rPr lang="fr-FR" sz="3600"/>
              <a:t>- HS suy nghĩ trả lời câu  hỏi và thực hành luyện tập</a:t>
            </a:r>
            <a:endParaRPr lang="en-US" sz="3600"/>
          </a:p>
          <a:p>
            <a:r>
              <a:rPr lang="fr-FR" sz="3600"/>
              <a:t>- GV nhận xét, bổ sung.</a:t>
            </a:r>
            <a:endParaRPr lang="en-US" sz="3600"/>
          </a:p>
        </p:txBody>
      </p:sp>
    </p:spTree>
    <p:extLst>
      <p:ext uri="{BB962C8B-B14F-4D97-AF65-F5344CB8AC3E}">
        <p14:creationId xmlns:p14="http://schemas.microsoft.com/office/powerpoint/2010/main" val="88605447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1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10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10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10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10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barn(inVertical)">
                                      <p:cBhvr>
                                        <p:cTn id="32" dur="10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barn(inVertical)">
                                      <p:cBhvr>
                                        <p:cTn id="37" dur="10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7400" y="228600"/>
            <a:ext cx="5310941" cy="646331"/>
          </a:xfrm>
          <a:prstGeom prst="rect">
            <a:avLst/>
          </a:prstGeom>
        </p:spPr>
        <p:txBody>
          <a:bodyPr wrap="none">
            <a:spAutoFit/>
          </a:bodyPr>
          <a:lstStyle/>
          <a:p>
            <a:r>
              <a:rPr lang="fr-FR" sz="3600" b="1">
                <a:solidFill>
                  <a:srgbClr val="FF0000"/>
                </a:solidFill>
              </a:rPr>
              <a:t>D. HOẠT ĐỘNG VẬN DỤNG</a:t>
            </a:r>
            <a:endParaRPr lang="en-US" sz="3600">
              <a:solidFill>
                <a:srgbClr val="FF0000"/>
              </a:solidFill>
            </a:endParaRPr>
          </a:p>
        </p:txBody>
      </p:sp>
      <p:sp>
        <p:nvSpPr>
          <p:cNvPr id="3" name="Rectangle 2"/>
          <p:cNvSpPr/>
          <p:nvPr/>
        </p:nvSpPr>
        <p:spPr>
          <a:xfrm>
            <a:off x="152400" y="1343085"/>
            <a:ext cx="8763000" cy="4524315"/>
          </a:xfrm>
          <a:prstGeom prst="rect">
            <a:avLst/>
          </a:prstGeom>
        </p:spPr>
        <p:txBody>
          <a:bodyPr wrap="square">
            <a:spAutoFit/>
          </a:bodyPr>
          <a:lstStyle/>
          <a:p>
            <a:r>
              <a:rPr lang="fr-FR" sz="3200" b="1" smtClean="0">
                <a:solidFill>
                  <a:srgbClr val="0070C0"/>
                </a:solidFill>
              </a:rPr>
              <a:t>1: </a:t>
            </a:r>
            <a:r>
              <a:rPr lang="fr-FR" sz="3200" b="1">
                <a:solidFill>
                  <a:srgbClr val="0070C0"/>
                </a:solidFill>
              </a:rPr>
              <a:t>Phân tích – đánh giá : Trưng bày và chia sẻ</a:t>
            </a:r>
            <a:endParaRPr lang="en-US" sz="3200">
              <a:solidFill>
                <a:srgbClr val="0070C0"/>
              </a:solidFill>
            </a:endParaRPr>
          </a:p>
          <a:p>
            <a:r>
              <a:rPr lang="fr-FR" sz="3200" b="1">
                <a:solidFill>
                  <a:srgbClr val="0070C0"/>
                </a:solidFill>
              </a:rPr>
              <a:t>a. Mục tiêu: </a:t>
            </a:r>
            <a:r>
              <a:rPr lang="nl-NL" sz="3200"/>
              <a:t>HS trưng bày sản phẩm và chia sẻ sản phẩm của mình.</a:t>
            </a:r>
            <a:endParaRPr lang="en-US" sz="3200"/>
          </a:p>
          <a:p>
            <a:r>
              <a:rPr lang="fr-FR" sz="3200" b="1">
                <a:solidFill>
                  <a:srgbClr val="0070C0"/>
                </a:solidFill>
              </a:rPr>
              <a:t>b. Nội dung: </a:t>
            </a:r>
            <a:endParaRPr lang="en-US" sz="3200">
              <a:solidFill>
                <a:srgbClr val="0070C0"/>
              </a:solidFill>
            </a:endParaRPr>
          </a:p>
          <a:p>
            <a:r>
              <a:rPr lang="nl-NL" sz="3200"/>
              <a:t>- GV yêu cầu HS trả lời câu hỏi ở hoạt động Phân tích – đánh giá trong SGK Mĩ thuật 6</a:t>
            </a:r>
            <a:endParaRPr lang="en-US" sz="3200"/>
          </a:p>
          <a:p>
            <a:r>
              <a:rPr lang="nl-NL" sz="3200"/>
              <a:t>- HS thảo luận và trả lời câu hỏi trong SGK Mĩ thuật 6</a:t>
            </a:r>
            <a:endParaRPr lang="en-US" sz="3200"/>
          </a:p>
          <a:p>
            <a:r>
              <a:rPr lang="fr-FR" sz="3200" b="1">
                <a:solidFill>
                  <a:srgbClr val="0070C0"/>
                </a:solidFill>
              </a:rPr>
              <a:t>c. Sản phẩm học tập: </a:t>
            </a:r>
            <a:r>
              <a:rPr lang="fr-FR" sz="3200"/>
              <a:t>sản phẩm mĩ thuật của </a:t>
            </a:r>
            <a:r>
              <a:rPr lang="fr-FR" sz="3200" smtClean="0"/>
              <a:t>HS</a:t>
            </a:r>
            <a:endParaRPr lang="en-US" sz="3200"/>
          </a:p>
        </p:txBody>
      </p:sp>
    </p:spTree>
    <p:extLst>
      <p:ext uri="{BB962C8B-B14F-4D97-AF65-F5344CB8AC3E}">
        <p14:creationId xmlns:p14="http://schemas.microsoft.com/office/powerpoint/2010/main" val="81493511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322957"/>
            <a:ext cx="8763000" cy="5509200"/>
          </a:xfrm>
          <a:prstGeom prst="rect">
            <a:avLst/>
          </a:prstGeom>
        </p:spPr>
        <p:txBody>
          <a:bodyPr wrap="square">
            <a:spAutoFit/>
          </a:bodyPr>
          <a:lstStyle/>
          <a:p>
            <a:r>
              <a:rPr lang="fr-FR" sz="3200" b="1">
                <a:solidFill>
                  <a:srgbClr val="0070C0"/>
                </a:solidFill>
              </a:rPr>
              <a:t>d. Tổ chức thực hiện: </a:t>
            </a:r>
            <a:endParaRPr lang="en-US" sz="3200">
              <a:solidFill>
                <a:srgbClr val="0070C0"/>
              </a:solidFill>
            </a:endParaRPr>
          </a:p>
          <a:p>
            <a:r>
              <a:rPr lang="fr-FR" sz="3200" i="1"/>
              <a:t>- Hướng dẫn HS trưng bày sản phẩm ở những vị trí thích hợp trong lớp học </a:t>
            </a:r>
            <a:r>
              <a:rPr lang="fr-FR" sz="3200" i="1" smtClean="0"/>
              <a:t>để </a:t>
            </a:r>
            <a:r>
              <a:rPr lang="fr-FR" sz="3200" i="1"/>
              <a:t>thuận tiện quan sát.</a:t>
            </a:r>
            <a:endParaRPr lang="en-US" sz="3200"/>
          </a:p>
          <a:p>
            <a:r>
              <a:rPr lang="fr-FR" sz="3200" i="1" smtClean="0">
                <a:solidFill>
                  <a:srgbClr val="FF0000"/>
                </a:solidFill>
              </a:rPr>
              <a:t>? HS </a:t>
            </a:r>
            <a:r>
              <a:rPr lang="fr-FR" sz="3200" i="1">
                <a:solidFill>
                  <a:srgbClr val="FF0000"/>
                </a:solidFill>
              </a:rPr>
              <a:t>nêu cảm nhận và phân </a:t>
            </a:r>
            <a:r>
              <a:rPr lang="fr-FR" sz="3200" i="1" smtClean="0">
                <a:solidFill>
                  <a:srgbClr val="FF0000"/>
                </a:solidFill>
              </a:rPr>
              <a:t>tích</a:t>
            </a:r>
          </a:p>
          <a:p>
            <a:r>
              <a:rPr lang="fr-FR" sz="3200" smtClean="0"/>
              <a:t>+ </a:t>
            </a:r>
            <a:r>
              <a:rPr lang="fr-FR" sz="3200"/>
              <a:t>Bức tranh em ấn tượng</a:t>
            </a:r>
            <a:endParaRPr lang="en-US" sz="3200"/>
          </a:p>
          <a:p>
            <a:r>
              <a:rPr lang="fr-FR" sz="3200"/>
              <a:t>+ Hình, màu, nhịp điệu, sự cân bằng, tương phản trong bức tranh</a:t>
            </a:r>
            <a:endParaRPr lang="en-US" sz="3200"/>
          </a:p>
          <a:p>
            <a:r>
              <a:rPr lang="fr-FR" sz="3200"/>
              <a:t>+ Cách điều chỉnh để bức tranh đẹp và hoàn thiện hơn.</a:t>
            </a:r>
            <a:endParaRPr lang="en-US" sz="3200"/>
          </a:p>
          <a:p>
            <a:r>
              <a:rPr lang="fr-FR" sz="3200" i="1"/>
              <a:t>- HS tiếp nhận nhiệm vụ, thực hiện nhiệm vụ.</a:t>
            </a:r>
            <a:endParaRPr lang="en-US" sz="3200"/>
          </a:p>
          <a:p>
            <a:r>
              <a:rPr lang="fr-FR" sz="3200" i="1"/>
              <a:t>- GV nhận xét, đánh giá, chuẩn kiến thức bài học</a:t>
            </a:r>
            <a:endParaRPr lang="en-US" sz="3200"/>
          </a:p>
        </p:txBody>
      </p:sp>
    </p:spTree>
    <p:extLst>
      <p:ext uri="{BB962C8B-B14F-4D97-AF65-F5344CB8AC3E}">
        <p14:creationId xmlns:p14="http://schemas.microsoft.com/office/powerpoint/2010/main" val="81493511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500" fill="hold"/>
                                        <p:tgtEl>
                                          <p:spTgt spid="2">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2">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additive="base">
                                        <p:cTn id="49" dur="500" fill="hold"/>
                                        <p:tgtEl>
                                          <p:spTgt spid="2">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2">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70557"/>
            <a:ext cx="8610600" cy="6001643"/>
          </a:xfrm>
          <a:prstGeom prst="rect">
            <a:avLst/>
          </a:prstGeom>
        </p:spPr>
        <p:txBody>
          <a:bodyPr wrap="square">
            <a:spAutoFit/>
          </a:bodyPr>
          <a:lstStyle/>
          <a:p>
            <a:r>
              <a:rPr lang="fr-FR" sz="3200" b="1">
                <a:solidFill>
                  <a:srgbClr val="0070C0"/>
                </a:solidFill>
              </a:rPr>
              <a:t>2: Vận dụng – phát triển</a:t>
            </a:r>
            <a:endParaRPr lang="en-US" sz="3200">
              <a:solidFill>
                <a:srgbClr val="0070C0"/>
              </a:solidFill>
            </a:endParaRPr>
          </a:p>
          <a:p>
            <a:r>
              <a:rPr lang="fr-FR" sz="3200" b="1">
                <a:solidFill>
                  <a:srgbClr val="0070C0"/>
                </a:solidFill>
              </a:rPr>
              <a:t>a. Mục tiêu: </a:t>
            </a:r>
            <a:r>
              <a:rPr lang="nl-NL" sz="3200"/>
              <a:t>HS vận dụng kiến thức đã học vào thực tế.</a:t>
            </a:r>
            <a:endParaRPr lang="en-US" sz="3200"/>
          </a:p>
          <a:p>
            <a:r>
              <a:rPr lang="fr-FR" sz="3200" b="1">
                <a:solidFill>
                  <a:srgbClr val="0070C0"/>
                </a:solidFill>
              </a:rPr>
              <a:t>b. Nội dung: </a:t>
            </a:r>
            <a:endParaRPr lang="en-US" sz="3200">
              <a:solidFill>
                <a:srgbClr val="0070C0"/>
              </a:solidFill>
            </a:endParaRPr>
          </a:p>
          <a:p>
            <a:r>
              <a:rPr lang="nl-NL" sz="3200"/>
              <a:t>- GV yêu cầu HS trả lời câu hỏi ở hoạt động Vận dụng – phát triển trong SGK Mĩ thuật 6</a:t>
            </a:r>
            <a:endParaRPr lang="en-US" sz="3200"/>
          </a:p>
          <a:p>
            <a:r>
              <a:rPr lang="nl-NL" sz="3200"/>
              <a:t>- HS thảo luận và trả lời câu hỏi trong SGK Mĩ thuật 6</a:t>
            </a:r>
            <a:endParaRPr lang="en-US" sz="3200"/>
          </a:p>
          <a:p>
            <a:r>
              <a:rPr lang="fr-FR" sz="3200" b="1">
                <a:solidFill>
                  <a:srgbClr val="0070C0"/>
                </a:solidFill>
              </a:rPr>
              <a:t>c. Sản phẩm học tập:</a:t>
            </a:r>
            <a:r>
              <a:rPr lang="fr-FR" sz="3200" b="1"/>
              <a:t> </a:t>
            </a:r>
            <a:r>
              <a:rPr lang="fr-FR" sz="3200"/>
              <a:t>sản phẩm mĩ thuật của HS</a:t>
            </a:r>
            <a:endParaRPr lang="en-US" sz="3200"/>
          </a:p>
          <a:p>
            <a:r>
              <a:rPr lang="fr-FR" sz="3200" b="1">
                <a:solidFill>
                  <a:srgbClr val="0070C0"/>
                </a:solidFill>
              </a:rPr>
              <a:t>d. Tổ chức thực hiện: </a:t>
            </a:r>
            <a:endParaRPr lang="en-US" sz="3200">
              <a:solidFill>
                <a:srgbClr val="0070C0"/>
              </a:solidFill>
            </a:endParaRPr>
          </a:p>
          <a:p>
            <a:r>
              <a:rPr lang="fr-FR" sz="3200" i="1"/>
              <a:t>- Yêu cầu HS quan sát, tìm hiểu vể một số công trình kiến trúc tiêu biểu thời Cổ đại như:</a:t>
            </a:r>
            <a:endParaRPr lang="en-US" sz="3200"/>
          </a:p>
        </p:txBody>
      </p:sp>
    </p:spTree>
    <p:extLst>
      <p:ext uri="{BB962C8B-B14F-4D97-AF65-F5344CB8AC3E}">
        <p14:creationId xmlns:p14="http://schemas.microsoft.com/office/powerpoint/2010/main" val="814935113"/>
      </p:ext>
    </p:extLst>
  </p:cSld>
  <p:clrMapOvr>
    <a:masterClrMapping/>
  </p:clrMapOvr>
  <p:transition spd="slow">
    <p:randomBar dir="ver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28600"/>
            <a:ext cx="5152180" cy="584775"/>
          </a:xfrm>
          <a:prstGeom prst="rect">
            <a:avLst/>
          </a:prstGeom>
        </p:spPr>
        <p:txBody>
          <a:bodyPr wrap="none">
            <a:spAutoFit/>
          </a:bodyPr>
          <a:lstStyle/>
          <a:p>
            <a:r>
              <a:rPr lang="fr-FR" sz="3200">
                <a:solidFill>
                  <a:srgbClr val="FF0000"/>
                </a:solidFill>
              </a:rPr>
              <a:t>Đấu trường Colosseum, Italia.</a:t>
            </a:r>
            <a:endParaRPr lang="en-US" sz="3200">
              <a:solidFill>
                <a:srgbClr val="FF0000"/>
              </a:solidFill>
            </a:endParaRPr>
          </a:p>
        </p:txBody>
      </p:sp>
      <p:pic>
        <p:nvPicPr>
          <p:cNvPr id="10243" name="Picture 3" descr="D:\2021 - 2022\ALL KHỐI 6\Power Point K6\CĐ 3 CHƯA CÓ BÀI NÀO\coloseum-rome-italy-mini-tiny-playground-5632179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5890" y="972591"/>
            <a:ext cx="7787110" cy="5733009"/>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D:\2021 - 2022\ALL KHỐI 6\Power Point K6\CĐ 3 CHƯA CÓ BÀI NÀO\12122 - Copy (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757" y="1524000"/>
            <a:ext cx="8374443" cy="4648200"/>
          </a:xfrm>
          <a:prstGeom prst="rect">
            <a:avLst/>
          </a:prstGeom>
          <a:noFill/>
          <a:extLst>
            <a:ext uri="{909E8E84-426E-40DD-AFC4-6F175D3DCCD1}">
              <a14:hiddenFill xmlns:a14="http://schemas.microsoft.com/office/drawing/2010/main">
                <a:solidFill>
                  <a:srgbClr val="FFFFFF"/>
                </a:solidFill>
              </a14:hiddenFill>
            </a:ext>
          </a:extLst>
        </p:spPr>
      </p:pic>
      <p:pic>
        <p:nvPicPr>
          <p:cNvPr id="10245" name="Picture 5" descr="D:\2021 - 2022\ALL KHỐI 6\Power Point K6\CĐ 3 CHƯA CÓ BÀI NÀO\coloseum-rome-italy-260nw-50022788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838200"/>
            <a:ext cx="7696200" cy="59693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511493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43"/>
                                        </p:tgtEl>
                                        <p:attrNameLst>
                                          <p:attrName>style.visibility</p:attrName>
                                        </p:attrNameLst>
                                      </p:cBhvr>
                                      <p:to>
                                        <p:strVal val="visible"/>
                                      </p:to>
                                    </p:set>
                                    <p:animEffect transition="in" filter="fade">
                                      <p:cBhvr>
                                        <p:cTn id="7" dur="1000"/>
                                        <p:tgtEl>
                                          <p:spTgt spid="10243"/>
                                        </p:tgtEl>
                                      </p:cBhvr>
                                    </p:animEffect>
                                    <p:anim calcmode="lin" valueType="num">
                                      <p:cBhvr>
                                        <p:cTn id="8" dur="1000" fill="hold"/>
                                        <p:tgtEl>
                                          <p:spTgt spid="10243"/>
                                        </p:tgtEl>
                                        <p:attrNameLst>
                                          <p:attrName>ppt_x</p:attrName>
                                        </p:attrNameLst>
                                      </p:cBhvr>
                                      <p:tavLst>
                                        <p:tav tm="0">
                                          <p:val>
                                            <p:strVal val="#ppt_x"/>
                                          </p:val>
                                        </p:tav>
                                        <p:tav tm="100000">
                                          <p:val>
                                            <p:strVal val="#ppt_x"/>
                                          </p:val>
                                        </p:tav>
                                      </p:tavLst>
                                    </p:anim>
                                    <p:anim calcmode="lin" valueType="num">
                                      <p:cBhvr>
                                        <p:cTn id="9" dur="1000" fill="hold"/>
                                        <p:tgtEl>
                                          <p:spTgt spid="1024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nodeType="clickEffect">
                                  <p:stCondLst>
                                    <p:cond delay="0"/>
                                  </p:stCondLst>
                                  <p:childTnLst>
                                    <p:animEffect transition="out" filter="fade">
                                      <p:cBhvr>
                                        <p:cTn id="13" dur="1000"/>
                                        <p:tgtEl>
                                          <p:spTgt spid="10243"/>
                                        </p:tgtEl>
                                      </p:cBhvr>
                                    </p:animEffect>
                                    <p:set>
                                      <p:cBhvr>
                                        <p:cTn id="14" dur="1" fill="hold">
                                          <p:stCondLst>
                                            <p:cond delay="999"/>
                                          </p:stCondLst>
                                        </p:cTn>
                                        <p:tgtEl>
                                          <p:spTgt spid="10243"/>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0244"/>
                                        </p:tgtEl>
                                        <p:attrNameLst>
                                          <p:attrName>style.visibility</p:attrName>
                                        </p:attrNameLst>
                                      </p:cBhvr>
                                      <p:to>
                                        <p:strVal val="visible"/>
                                      </p:to>
                                    </p:set>
                                    <p:animEffect transition="in" filter="barn(inVertical)">
                                      <p:cBhvr>
                                        <p:cTn id="19" dur="1000"/>
                                        <p:tgtEl>
                                          <p:spTgt spid="10244"/>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xit" presetSubtype="4" fill="hold" nodeType="clickEffect">
                                  <p:stCondLst>
                                    <p:cond delay="0"/>
                                  </p:stCondLst>
                                  <p:childTnLst>
                                    <p:anim calcmode="lin" valueType="num">
                                      <p:cBhvr additive="base">
                                        <p:cTn id="23" dur="1000"/>
                                        <p:tgtEl>
                                          <p:spTgt spid="10244"/>
                                        </p:tgtEl>
                                        <p:attrNameLst>
                                          <p:attrName>ppt_x</p:attrName>
                                        </p:attrNameLst>
                                      </p:cBhvr>
                                      <p:tavLst>
                                        <p:tav tm="0">
                                          <p:val>
                                            <p:strVal val="ppt_x"/>
                                          </p:val>
                                        </p:tav>
                                        <p:tav tm="100000">
                                          <p:val>
                                            <p:strVal val="ppt_x"/>
                                          </p:val>
                                        </p:tav>
                                      </p:tavLst>
                                    </p:anim>
                                    <p:anim calcmode="lin" valueType="num">
                                      <p:cBhvr additive="base">
                                        <p:cTn id="24" dur="1000"/>
                                        <p:tgtEl>
                                          <p:spTgt spid="10244"/>
                                        </p:tgtEl>
                                        <p:attrNameLst>
                                          <p:attrName>ppt_y</p:attrName>
                                        </p:attrNameLst>
                                      </p:cBhvr>
                                      <p:tavLst>
                                        <p:tav tm="0">
                                          <p:val>
                                            <p:strVal val="ppt_y"/>
                                          </p:val>
                                        </p:tav>
                                        <p:tav tm="100000">
                                          <p:val>
                                            <p:strVal val="1+ppt_h/2"/>
                                          </p:val>
                                        </p:tav>
                                      </p:tavLst>
                                    </p:anim>
                                    <p:set>
                                      <p:cBhvr>
                                        <p:cTn id="25" dur="1" fill="hold">
                                          <p:stCondLst>
                                            <p:cond delay="999"/>
                                          </p:stCondLst>
                                        </p:cTn>
                                        <p:tgtEl>
                                          <p:spTgt spid="10244"/>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42" presetClass="exit" presetSubtype="0" fill="hold" nodeType="clickEffect">
                                  <p:stCondLst>
                                    <p:cond delay="0"/>
                                  </p:stCondLst>
                                  <p:childTnLst>
                                    <p:animEffect transition="out" filter="fade">
                                      <p:cBhvr>
                                        <p:cTn id="29" dur="1000"/>
                                        <p:tgtEl>
                                          <p:spTgt spid="10244"/>
                                        </p:tgtEl>
                                      </p:cBhvr>
                                    </p:animEffect>
                                    <p:anim calcmode="lin" valueType="num">
                                      <p:cBhvr>
                                        <p:cTn id="30" dur="1000"/>
                                        <p:tgtEl>
                                          <p:spTgt spid="10244"/>
                                        </p:tgtEl>
                                        <p:attrNameLst>
                                          <p:attrName>ppt_x</p:attrName>
                                        </p:attrNameLst>
                                      </p:cBhvr>
                                      <p:tavLst>
                                        <p:tav tm="0">
                                          <p:val>
                                            <p:strVal val="ppt_x"/>
                                          </p:val>
                                        </p:tav>
                                        <p:tav tm="100000">
                                          <p:val>
                                            <p:strVal val="ppt_x"/>
                                          </p:val>
                                        </p:tav>
                                      </p:tavLst>
                                    </p:anim>
                                    <p:anim calcmode="lin" valueType="num">
                                      <p:cBhvr>
                                        <p:cTn id="31" dur="1000"/>
                                        <p:tgtEl>
                                          <p:spTgt spid="10244"/>
                                        </p:tgtEl>
                                        <p:attrNameLst>
                                          <p:attrName>ppt_y</p:attrName>
                                        </p:attrNameLst>
                                      </p:cBhvr>
                                      <p:tavLst>
                                        <p:tav tm="0">
                                          <p:val>
                                            <p:strVal val="ppt_y"/>
                                          </p:val>
                                        </p:tav>
                                        <p:tav tm="100000">
                                          <p:val>
                                            <p:strVal val="ppt_y+.1"/>
                                          </p:val>
                                        </p:tav>
                                      </p:tavLst>
                                    </p:anim>
                                    <p:set>
                                      <p:cBhvr>
                                        <p:cTn id="32" dur="1" fill="hold">
                                          <p:stCondLst>
                                            <p:cond delay="999"/>
                                          </p:stCondLst>
                                        </p:cTn>
                                        <p:tgtEl>
                                          <p:spTgt spid="10244"/>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10245"/>
                                        </p:tgtEl>
                                        <p:attrNameLst>
                                          <p:attrName>style.visibility</p:attrName>
                                        </p:attrNameLst>
                                      </p:cBhvr>
                                      <p:to>
                                        <p:strVal val="visible"/>
                                      </p:to>
                                    </p:set>
                                    <p:animEffect transition="in" filter="circle(in)">
                                      <p:cBhvr>
                                        <p:cTn id="37" dur="1000"/>
                                        <p:tgtEl>
                                          <p:spTgt spid="10245"/>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xit" presetSubtype="21" fill="hold" nodeType="clickEffect">
                                  <p:stCondLst>
                                    <p:cond delay="0"/>
                                  </p:stCondLst>
                                  <p:childTnLst>
                                    <p:animEffect transition="out" filter="barn(inVertical)">
                                      <p:cBhvr>
                                        <p:cTn id="41" dur="1000"/>
                                        <p:tgtEl>
                                          <p:spTgt spid="10245"/>
                                        </p:tgtEl>
                                      </p:cBhvr>
                                    </p:animEffect>
                                    <p:set>
                                      <p:cBhvr>
                                        <p:cTn id="42" dur="1" fill="hold">
                                          <p:stCondLst>
                                            <p:cond delay="999"/>
                                          </p:stCondLst>
                                        </p:cTn>
                                        <p:tgtEl>
                                          <p:spTgt spid="10245"/>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21" presetClass="entr" presetSubtype="1" fill="hold" grpId="0" nodeType="clickEffect">
                                  <p:stCondLst>
                                    <p:cond delay="0"/>
                                  </p:stCondLst>
                                  <p:childTnLst>
                                    <p:set>
                                      <p:cBhvr>
                                        <p:cTn id="46" dur="1" fill="hold">
                                          <p:stCondLst>
                                            <p:cond delay="0"/>
                                          </p:stCondLst>
                                        </p:cTn>
                                        <p:tgtEl>
                                          <p:spTgt spid="2"/>
                                        </p:tgtEl>
                                        <p:attrNameLst>
                                          <p:attrName>style.visibility</p:attrName>
                                        </p:attrNameLst>
                                      </p:cBhvr>
                                      <p:to>
                                        <p:strVal val="visible"/>
                                      </p:to>
                                    </p:set>
                                    <p:animEffect transition="in" filter="wheel(1)">
                                      <p:cBhvr>
                                        <p:cTn id="4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52400"/>
            <a:ext cx="4034246" cy="584775"/>
          </a:xfrm>
          <a:prstGeom prst="rect">
            <a:avLst/>
          </a:prstGeom>
        </p:spPr>
        <p:txBody>
          <a:bodyPr wrap="none">
            <a:spAutoFit/>
          </a:bodyPr>
          <a:lstStyle/>
          <a:p>
            <a:r>
              <a:rPr lang="fr-FR" sz="3200">
                <a:solidFill>
                  <a:srgbClr val="FF0000"/>
                </a:solidFill>
              </a:rPr>
              <a:t>Đến Parthenon, Hi Lạp.</a:t>
            </a:r>
            <a:endParaRPr lang="en-US" sz="3200">
              <a:solidFill>
                <a:srgbClr val="FF0000"/>
              </a:solidFill>
            </a:endParaRPr>
          </a:p>
        </p:txBody>
      </p:sp>
      <p:pic>
        <p:nvPicPr>
          <p:cNvPr id="11269" name="Picture 5" descr="D:\2021 - 2022\ALL KHỐI 6\Power Point K6\CĐ 3 CHƯA CÓ BÀI NÀO\den-parthenon-athens-e1462414490742-595x36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737174"/>
            <a:ext cx="8835628" cy="5435025"/>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descr="D:\2021 - 2022\ALL KHỐI 6\Power Point K6\CĐ 3 CHƯA CÓ BÀI NÀO\tải xuống (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737175"/>
            <a:ext cx="8835628" cy="543502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D:\2021 - 2022\ALL KHỐI 6\Power Point K6\CĐ 3 CHƯA CÓ BÀI NÀO\tải xuốn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737175"/>
            <a:ext cx="8840659" cy="5883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511493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1269"/>
                                        </p:tgtEl>
                                        <p:attrNameLst>
                                          <p:attrName>style.visibility</p:attrName>
                                        </p:attrNameLst>
                                      </p:cBhvr>
                                      <p:to>
                                        <p:strVal val="visible"/>
                                      </p:to>
                                    </p:set>
                                    <p:animEffect transition="in" filter="circle(in)">
                                      <p:cBhvr>
                                        <p:cTn id="12" dur="1000"/>
                                        <p:tgtEl>
                                          <p:spTgt spid="1126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xit" presetSubtype="4" fill="hold" nodeType="clickEffect">
                                  <p:stCondLst>
                                    <p:cond delay="0"/>
                                  </p:stCondLst>
                                  <p:childTnLst>
                                    <p:animEffect transition="out" filter="wipe(down)">
                                      <p:cBhvr>
                                        <p:cTn id="16" dur="1000"/>
                                        <p:tgtEl>
                                          <p:spTgt spid="11269"/>
                                        </p:tgtEl>
                                      </p:cBhvr>
                                    </p:animEffect>
                                    <p:set>
                                      <p:cBhvr>
                                        <p:cTn id="17" dur="1" fill="hold">
                                          <p:stCondLst>
                                            <p:cond delay="999"/>
                                          </p:stCondLst>
                                        </p:cTn>
                                        <p:tgtEl>
                                          <p:spTgt spid="11269"/>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1270"/>
                                        </p:tgtEl>
                                        <p:attrNameLst>
                                          <p:attrName>style.visibility</p:attrName>
                                        </p:attrNameLst>
                                      </p:cBhvr>
                                      <p:to>
                                        <p:strVal val="visible"/>
                                      </p:to>
                                    </p:set>
                                    <p:animEffect transition="in" filter="fade">
                                      <p:cBhvr>
                                        <p:cTn id="22" dur="1000"/>
                                        <p:tgtEl>
                                          <p:spTgt spid="11270"/>
                                        </p:tgtEl>
                                      </p:cBhvr>
                                    </p:animEffect>
                                    <p:anim calcmode="lin" valueType="num">
                                      <p:cBhvr>
                                        <p:cTn id="23" dur="1000" fill="hold"/>
                                        <p:tgtEl>
                                          <p:spTgt spid="11270"/>
                                        </p:tgtEl>
                                        <p:attrNameLst>
                                          <p:attrName>ppt_x</p:attrName>
                                        </p:attrNameLst>
                                      </p:cBhvr>
                                      <p:tavLst>
                                        <p:tav tm="0">
                                          <p:val>
                                            <p:strVal val="#ppt_x"/>
                                          </p:val>
                                        </p:tav>
                                        <p:tav tm="100000">
                                          <p:val>
                                            <p:strVal val="#ppt_x"/>
                                          </p:val>
                                        </p:tav>
                                      </p:tavLst>
                                    </p:anim>
                                    <p:anim calcmode="lin" valueType="num">
                                      <p:cBhvr>
                                        <p:cTn id="24" dur="1000" fill="hold"/>
                                        <p:tgtEl>
                                          <p:spTgt spid="1127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1" presetClass="exit" presetSubtype="1" fill="hold" nodeType="clickEffect">
                                  <p:stCondLst>
                                    <p:cond delay="0"/>
                                  </p:stCondLst>
                                  <p:childTnLst>
                                    <p:animEffect transition="out" filter="wheel(1)">
                                      <p:cBhvr>
                                        <p:cTn id="28" dur="1000"/>
                                        <p:tgtEl>
                                          <p:spTgt spid="11270"/>
                                        </p:tgtEl>
                                      </p:cBhvr>
                                    </p:animEffect>
                                    <p:set>
                                      <p:cBhvr>
                                        <p:cTn id="29" dur="1" fill="hold">
                                          <p:stCondLst>
                                            <p:cond delay="999"/>
                                          </p:stCondLst>
                                        </p:cTn>
                                        <p:tgtEl>
                                          <p:spTgt spid="11270"/>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1000"/>
                                        <p:tgtEl>
                                          <p:spTgt spid="9"/>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xit" presetSubtype="32" fill="hold" nodeType="clickEffect">
                                  <p:stCondLst>
                                    <p:cond delay="0"/>
                                  </p:stCondLst>
                                  <p:childTnLst>
                                    <p:anim calcmode="lin" valueType="num">
                                      <p:cBhvr>
                                        <p:cTn id="38" dur="1000"/>
                                        <p:tgtEl>
                                          <p:spTgt spid="9"/>
                                        </p:tgtEl>
                                        <p:attrNameLst>
                                          <p:attrName>ppt_w</p:attrName>
                                        </p:attrNameLst>
                                      </p:cBhvr>
                                      <p:tavLst>
                                        <p:tav tm="0">
                                          <p:val>
                                            <p:strVal val="ppt_w"/>
                                          </p:val>
                                        </p:tav>
                                        <p:tav tm="100000">
                                          <p:val>
                                            <p:fltVal val="0"/>
                                          </p:val>
                                        </p:tav>
                                      </p:tavLst>
                                    </p:anim>
                                    <p:anim calcmode="lin" valueType="num">
                                      <p:cBhvr>
                                        <p:cTn id="39" dur="1000"/>
                                        <p:tgtEl>
                                          <p:spTgt spid="9"/>
                                        </p:tgtEl>
                                        <p:attrNameLst>
                                          <p:attrName>ppt_h</p:attrName>
                                        </p:attrNameLst>
                                      </p:cBhvr>
                                      <p:tavLst>
                                        <p:tav tm="0">
                                          <p:val>
                                            <p:strVal val="ppt_h"/>
                                          </p:val>
                                        </p:tav>
                                        <p:tav tm="100000">
                                          <p:val>
                                            <p:fltVal val="0"/>
                                          </p:val>
                                        </p:tav>
                                      </p:tavLst>
                                    </p:anim>
                                    <p:animEffect transition="out" filter="fade">
                                      <p:cBhvr>
                                        <p:cTn id="40" dur="1000"/>
                                        <p:tgtEl>
                                          <p:spTgt spid="9"/>
                                        </p:tgtEl>
                                      </p:cBhvr>
                                    </p:animEffect>
                                    <p:set>
                                      <p:cBhvr>
                                        <p:cTn id="41" dur="1" fill="hold">
                                          <p:stCondLst>
                                            <p:cond delay="9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28600"/>
            <a:ext cx="5653920" cy="584775"/>
          </a:xfrm>
          <a:prstGeom prst="rect">
            <a:avLst/>
          </a:prstGeom>
        </p:spPr>
        <p:txBody>
          <a:bodyPr wrap="none">
            <a:spAutoFit/>
          </a:bodyPr>
          <a:lstStyle/>
          <a:p>
            <a:r>
              <a:rPr lang="fr-FR" sz="3200">
                <a:solidFill>
                  <a:srgbClr val="FF0000"/>
                </a:solidFill>
              </a:rPr>
              <a:t>Vạn lí trường thành, Trung Quốc.</a:t>
            </a:r>
            <a:endParaRPr lang="en-US" sz="3200">
              <a:solidFill>
                <a:srgbClr val="FF0000"/>
              </a:solidFill>
            </a:endParaRPr>
          </a:p>
        </p:txBody>
      </p:sp>
      <p:pic>
        <p:nvPicPr>
          <p:cNvPr id="12290" name="Picture 2" descr="D:\2021 - 2022\ALL KHỐI 6\Power Point K6\CĐ 3 CHƯA CÓ BÀI NÀO\CHNBJS0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399" y="829870"/>
            <a:ext cx="8839201" cy="5925452"/>
          </a:xfrm>
          <a:prstGeom prst="rect">
            <a:avLst/>
          </a:prstGeom>
          <a:noFill/>
          <a:extLst>
            <a:ext uri="{909E8E84-426E-40DD-AFC4-6F175D3DCCD1}">
              <a14:hiddenFill xmlns:a14="http://schemas.microsoft.com/office/drawing/2010/main">
                <a:solidFill>
                  <a:srgbClr val="FFFFFF"/>
                </a:solidFill>
              </a14:hiddenFill>
            </a:ext>
          </a:extLst>
        </p:spPr>
      </p:pic>
      <p:pic>
        <p:nvPicPr>
          <p:cNvPr id="12291" name="Picture 3" descr="D:\2021 - 2022\ALL KHỐI 6\Power Point K6\CĐ 3 CHƯA CÓ BÀI NÀO\tải xuống (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409" y="829869"/>
            <a:ext cx="7910791" cy="5925453"/>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D:\2021 - 2022\ALL KHỐI 6\Power Point K6\CĐ 3 CHƯA CÓ BÀI NÀO\van-ly-truong-thanh-o-dau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705" y="829870"/>
            <a:ext cx="8927895" cy="59519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511493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8)">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2290"/>
                                        </p:tgtEl>
                                        <p:attrNameLst>
                                          <p:attrName>style.visibility</p:attrName>
                                        </p:attrNameLst>
                                      </p:cBhvr>
                                      <p:to>
                                        <p:strVal val="visible"/>
                                      </p:to>
                                    </p:set>
                                    <p:animEffect transition="in" filter="randombar(horizontal)">
                                      <p:cBhvr>
                                        <p:cTn id="12" dur="1000"/>
                                        <p:tgtEl>
                                          <p:spTgt spid="12290"/>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xit" presetSubtype="32" fill="hold" nodeType="clickEffect">
                                  <p:stCondLst>
                                    <p:cond delay="0"/>
                                  </p:stCondLst>
                                  <p:childTnLst>
                                    <p:anim calcmode="lin" valueType="num">
                                      <p:cBhvr>
                                        <p:cTn id="16" dur="1000"/>
                                        <p:tgtEl>
                                          <p:spTgt spid="12290"/>
                                        </p:tgtEl>
                                        <p:attrNameLst>
                                          <p:attrName>ppt_w</p:attrName>
                                        </p:attrNameLst>
                                      </p:cBhvr>
                                      <p:tavLst>
                                        <p:tav tm="0">
                                          <p:val>
                                            <p:strVal val="ppt_w"/>
                                          </p:val>
                                        </p:tav>
                                        <p:tav tm="100000">
                                          <p:val>
                                            <p:fltVal val="0"/>
                                          </p:val>
                                        </p:tav>
                                      </p:tavLst>
                                    </p:anim>
                                    <p:anim calcmode="lin" valueType="num">
                                      <p:cBhvr>
                                        <p:cTn id="17" dur="1000"/>
                                        <p:tgtEl>
                                          <p:spTgt spid="12290"/>
                                        </p:tgtEl>
                                        <p:attrNameLst>
                                          <p:attrName>ppt_h</p:attrName>
                                        </p:attrNameLst>
                                      </p:cBhvr>
                                      <p:tavLst>
                                        <p:tav tm="0">
                                          <p:val>
                                            <p:strVal val="ppt_h"/>
                                          </p:val>
                                        </p:tav>
                                        <p:tav tm="100000">
                                          <p:val>
                                            <p:fltVal val="0"/>
                                          </p:val>
                                        </p:tav>
                                      </p:tavLst>
                                    </p:anim>
                                    <p:animEffect transition="out" filter="fade">
                                      <p:cBhvr>
                                        <p:cTn id="18" dur="1000"/>
                                        <p:tgtEl>
                                          <p:spTgt spid="12290"/>
                                        </p:tgtEl>
                                      </p:cBhvr>
                                    </p:animEffect>
                                    <p:set>
                                      <p:cBhvr>
                                        <p:cTn id="19" dur="1" fill="hold">
                                          <p:stCondLst>
                                            <p:cond delay="999"/>
                                          </p:stCondLst>
                                        </p:cTn>
                                        <p:tgtEl>
                                          <p:spTgt spid="12290"/>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31" presetClass="entr" presetSubtype="0" fill="hold" nodeType="clickEffect">
                                  <p:stCondLst>
                                    <p:cond delay="0"/>
                                  </p:stCondLst>
                                  <p:childTnLst>
                                    <p:set>
                                      <p:cBhvr>
                                        <p:cTn id="23" dur="1" fill="hold">
                                          <p:stCondLst>
                                            <p:cond delay="0"/>
                                          </p:stCondLst>
                                        </p:cTn>
                                        <p:tgtEl>
                                          <p:spTgt spid="12291"/>
                                        </p:tgtEl>
                                        <p:attrNameLst>
                                          <p:attrName>style.visibility</p:attrName>
                                        </p:attrNameLst>
                                      </p:cBhvr>
                                      <p:to>
                                        <p:strVal val="visible"/>
                                      </p:to>
                                    </p:set>
                                    <p:anim calcmode="lin" valueType="num">
                                      <p:cBhvr>
                                        <p:cTn id="24" dur="1000" fill="hold"/>
                                        <p:tgtEl>
                                          <p:spTgt spid="12291"/>
                                        </p:tgtEl>
                                        <p:attrNameLst>
                                          <p:attrName>ppt_w</p:attrName>
                                        </p:attrNameLst>
                                      </p:cBhvr>
                                      <p:tavLst>
                                        <p:tav tm="0">
                                          <p:val>
                                            <p:fltVal val="0"/>
                                          </p:val>
                                        </p:tav>
                                        <p:tav tm="100000">
                                          <p:val>
                                            <p:strVal val="#ppt_w"/>
                                          </p:val>
                                        </p:tav>
                                      </p:tavLst>
                                    </p:anim>
                                    <p:anim calcmode="lin" valueType="num">
                                      <p:cBhvr>
                                        <p:cTn id="25" dur="1000" fill="hold"/>
                                        <p:tgtEl>
                                          <p:spTgt spid="12291"/>
                                        </p:tgtEl>
                                        <p:attrNameLst>
                                          <p:attrName>ppt_h</p:attrName>
                                        </p:attrNameLst>
                                      </p:cBhvr>
                                      <p:tavLst>
                                        <p:tav tm="0">
                                          <p:val>
                                            <p:fltVal val="0"/>
                                          </p:val>
                                        </p:tav>
                                        <p:tav tm="100000">
                                          <p:val>
                                            <p:strVal val="#ppt_h"/>
                                          </p:val>
                                        </p:tav>
                                      </p:tavLst>
                                    </p:anim>
                                    <p:anim calcmode="lin" valueType="num">
                                      <p:cBhvr>
                                        <p:cTn id="26" dur="1000" fill="hold"/>
                                        <p:tgtEl>
                                          <p:spTgt spid="12291"/>
                                        </p:tgtEl>
                                        <p:attrNameLst>
                                          <p:attrName>style.rotation</p:attrName>
                                        </p:attrNameLst>
                                      </p:cBhvr>
                                      <p:tavLst>
                                        <p:tav tm="0">
                                          <p:val>
                                            <p:fltVal val="90"/>
                                          </p:val>
                                        </p:tav>
                                        <p:tav tm="100000">
                                          <p:val>
                                            <p:fltVal val="0"/>
                                          </p:val>
                                        </p:tav>
                                      </p:tavLst>
                                    </p:anim>
                                    <p:animEffect transition="in" filter="fade">
                                      <p:cBhvr>
                                        <p:cTn id="27" dur="1000"/>
                                        <p:tgtEl>
                                          <p:spTgt spid="12291"/>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xit" presetSubtype="32" fill="hold" nodeType="clickEffect">
                                  <p:stCondLst>
                                    <p:cond delay="0"/>
                                  </p:stCondLst>
                                  <p:childTnLst>
                                    <p:animEffect transition="out" filter="circle(out)">
                                      <p:cBhvr>
                                        <p:cTn id="31" dur="1000"/>
                                        <p:tgtEl>
                                          <p:spTgt spid="12291"/>
                                        </p:tgtEl>
                                      </p:cBhvr>
                                    </p:animEffect>
                                    <p:set>
                                      <p:cBhvr>
                                        <p:cTn id="32" dur="1" fill="hold">
                                          <p:stCondLst>
                                            <p:cond delay="999"/>
                                          </p:stCondLst>
                                        </p:cTn>
                                        <p:tgtEl>
                                          <p:spTgt spid="12291"/>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6" presetClass="entr" presetSubtype="0" fill="hold" nodeType="clickEffect">
                                  <p:stCondLst>
                                    <p:cond delay="0"/>
                                  </p:stCondLst>
                                  <p:childTnLst>
                                    <p:set>
                                      <p:cBhvr>
                                        <p:cTn id="36" dur="1" fill="hold">
                                          <p:stCondLst>
                                            <p:cond delay="0"/>
                                          </p:stCondLst>
                                        </p:cTn>
                                        <p:tgtEl>
                                          <p:spTgt spid="12292"/>
                                        </p:tgtEl>
                                        <p:attrNameLst>
                                          <p:attrName>style.visibility</p:attrName>
                                        </p:attrNameLst>
                                      </p:cBhvr>
                                      <p:to>
                                        <p:strVal val="visible"/>
                                      </p:to>
                                    </p:set>
                                    <p:animEffect transition="in" filter="wipe(down)">
                                      <p:cBhvr>
                                        <p:cTn id="37" dur="290">
                                          <p:stCondLst>
                                            <p:cond delay="0"/>
                                          </p:stCondLst>
                                        </p:cTn>
                                        <p:tgtEl>
                                          <p:spTgt spid="12292"/>
                                        </p:tgtEl>
                                      </p:cBhvr>
                                    </p:animEffect>
                                    <p:anim calcmode="lin" valueType="num">
                                      <p:cBhvr>
                                        <p:cTn id="38" dur="911" tmFilter="0,0; 0.14,0.36; 0.43,0.73; 0.71,0.91; 1.0,1.0">
                                          <p:stCondLst>
                                            <p:cond delay="0"/>
                                          </p:stCondLst>
                                        </p:cTn>
                                        <p:tgtEl>
                                          <p:spTgt spid="12292"/>
                                        </p:tgtEl>
                                        <p:attrNameLst>
                                          <p:attrName>ppt_x</p:attrName>
                                        </p:attrNameLst>
                                      </p:cBhvr>
                                      <p:tavLst>
                                        <p:tav tm="0">
                                          <p:val>
                                            <p:strVal val="#ppt_x-0.25"/>
                                          </p:val>
                                        </p:tav>
                                        <p:tav tm="100000">
                                          <p:val>
                                            <p:strVal val="#ppt_x"/>
                                          </p:val>
                                        </p:tav>
                                      </p:tavLst>
                                    </p:anim>
                                    <p:anim calcmode="lin" valueType="num">
                                      <p:cBhvr>
                                        <p:cTn id="39" dur="332" tmFilter="0.0,0.0; 0.25,0.07; 0.50,0.2; 0.75,0.467; 1.0,1.0">
                                          <p:stCondLst>
                                            <p:cond delay="0"/>
                                          </p:stCondLst>
                                        </p:cTn>
                                        <p:tgtEl>
                                          <p:spTgt spid="12292"/>
                                        </p:tgtEl>
                                        <p:attrNameLst>
                                          <p:attrName>ppt_y</p:attrName>
                                        </p:attrNameLst>
                                      </p:cBhvr>
                                      <p:tavLst>
                                        <p:tav tm="0" fmla="#ppt_y-sin(pi*$)/3">
                                          <p:val>
                                            <p:fltVal val="0.5"/>
                                          </p:val>
                                        </p:tav>
                                        <p:tav tm="100000">
                                          <p:val>
                                            <p:fltVal val="1"/>
                                          </p:val>
                                        </p:tav>
                                      </p:tavLst>
                                    </p:anim>
                                    <p:anim calcmode="lin" valueType="num">
                                      <p:cBhvr>
                                        <p:cTn id="40" dur="332" tmFilter="0, 0; 0.125,0.2665; 0.25,0.4; 0.375,0.465; 0.5,0.5;  0.625,0.535; 0.75,0.6; 0.875,0.7335; 1,1">
                                          <p:stCondLst>
                                            <p:cond delay="332"/>
                                          </p:stCondLst>
                                        </p:cTn>
                                        <p:tgtEl>
                                          <p:spTgt spid="12292"/>
                                        </p:tgtEl>
                                        <p:attrNameLst>
                                          <p:attrName>ppt_y</p:attrName>
                                        </p:attrNameLst>
                                      </p:cBhvr>
                                      <p:tavLst>
                                        <p:tav tm="0" fmla="#ppt_y-sin(pi*$)/9">
                                          <p:val>
                                            <p:fltVal val="0"/>
                                          </p:val>
                                        </p:tav>
                                        <p:tav tm="100000">
                                          <p:val>
                                            <p:fltVal val="1"/>
                                          </p:val>
                                        </p:tav>
                                      </p:tavLst>
                                    </p:anim>
                                    <p:anim calcmode="lin" valueType="num">
                                      <p:cBhvr>
                                        <p:cTn id="41" dur="166" tmFilter="0, 0; 0.125,0.2665; 0.25,0.4; 0.375,0.465; 0.5,0.5;  0.625,0.535; 0.75,0.6; 0.875,0.7335; 1,1">
                                          <p:stCondLst>
                                            <p:cond delay="662"/>
                                          </p:stCondLst>
                                        </p:cTn>
                                        <p:tgtEl>
                                          <p:spTgt spid="12292"/>
                                        </p:tgtEl>
                                        <p:attrNameLst>
                                          <p:attrName>ppt_y</p:attrName>
                                        </p:attrNameLst>
                                      </p:cBhvr>
                                      <p:tavLst>
                                        <p:tav tm="0" fmla="#ppt_y-sin(pi*$)/27">
                                          <p:val>
                                            <p:fltVal val="0"/>
                                          </p:val>
                                        </p:tav>
                                        <p:tav tm="100000">
                                          <p:val>
                                            <p:fltVal val="1"/>
                                          </p:val>
                                        </p:tav>
                                      </p:tavLst>
                                    </p:anim>
                                    <p:anim calcmode="lin" valueType="num">
                                      <p:cBhvr>
                                        <p:cTn id="42" dur="82" tmFilter="0, 0; 0.125,0.2665; 0.25,0.4; 0.375,0.465; 0.5,0.5;  0.625,0.535; 0.75,0.6; 0.875,0.7335; 1,1">
                                          <p:stCondLst>
                                            <p:cond delay="828"/>
                                          </p:stCondLst>
                                        </p:cTn>
                                        <p:tgtEl>
                                          <p:spTgt spid="12292"/>
                                        </p:tgtEl>
                                        <p:attrNameLst>
                                          <p:attrName>ppt_y</p:attrName>
                                        </p:attrNameLst>
                                      </p:cBhvr>
                                      <p:tavLst>
                                        <p:tav tm="0" fmla="#ppt_y-sin(pi*$)/81">
                                          <p:val>
                                            <p:fltVal val="0"/>
                                          </p:val>
                                        </p:tav>
                                        <p:tav tm="100000">
                                          <p:val>
                                            <p:fltVal val="1"/>
                                          </p:val>
                                        </p:tav>
                                      </p:tavLst>
                                    </p:anim>
                                    <p:animScale>
                                      <p:cBhvr>
                                        <p:cTn id="43" dur="13">
                                          <p:stCondLst>
                                            <p:cond delay="325"/>
                                          </p:stCondLst>
                                        </p:cTn>
                                        <p:tgtEl>
                                          <p:spTgt spid="12292"/>
                                        </p:tgtEl>
                                      </p:cBhvr>
                                      <p:to x="100000" y="60000"/>
                                    </p:animScale>
                                    <p:animScale>
                                      <p:cBhvr>
                                        <p:cTn id="44" dur="83" decel="50000">
                                          <p:stCondLst>
                                            <p:cond delay="338"/>
                                          </p:stCondLst>
                                        </p:cTn>
                                        <p:tgtEl>
                                          <p:spTgt spid="12292"/>
                                        </p:tgtEl>
                                      </p:cBhvr>
                                      <p:to x="100000" y="100000"/>
                                    </p:animScale>
                                    <p:animScale>
                                      <p:cBhvr>
                                        <p:cTn id="45" dur="13">
                                          <p:stCondLst>
                                            <p:cond delay="656"/>
                                          </p:stCondLst>
                                        </p:cTn>
                                        <p:tgtEl>
                                          <p:spTgt spid="12292"/>
                                        </p:tgtEl>
                                      </p:cBhvr>
                                      <p:to x="100000" y="80000"/>
                                    </p:animScale>
                                    <p:animScale>
                                      <p:cBhvr>
                                        <p:cTn id="46" dur="83" decel="50000">
                                          <p:stCondLst>
                                            <p:cond delay="669"/>
                                          </p:stCondLst>
                                        </p:cTn>
                                        <p:tgtEl>
                                          <p:spTgt spid="12292"/>
                                        </p:tgtEl>
                                      </p:cBhvr>
                                      <p:to x="100000" y="100000"/>
                                    </p:animScale>
                                    <p:animScale>
                                      <p:cBhvr>
                                        <p:cTn id="47" dur="13">
                                          <p:stCondLst>
                                            <p:cond delay="821"/>
                                          </p:stCondLst>
                                        </p:cTn>
                                        <p:tgtEl>
                                          <p:spTgt spid="12292"/>
                                        </p:tgtEl>
                                      </p:cBhvr>
                                      <p:to x="100000" y="90000"/>
                                    </p:animScale>
                                    <p:animScale>
                                      <p:cBhvr>
                                        <p:cTn id="48" dur="83" decel="50000">
                                          <p:stCondLst>
                                            <p:cond delay="834"/>
                                          </p:stCondLst>
                                        </p:cTn>
                                        <p:tgtEl>
                                          <p:spTgt spid="12292"/>
                                        </p:tgtEl>
                                      </p:cBhvr>
                                      <p:to x="100000" y="100000"/>
                                    </p:animScale>
                                    <p:animScale>
                                      <p:cBhvr>
                                        <p:cTn id="49" dur="13">
                                          <p:stCondLst>
                                            <p:cond delay="904"/>
                                          </p:stCondLst>
                                        </p:cTn>
                                        <p:tgtEl>
                                          <p:spTgt spid="12292"/>
                                        </p:tgtEl>
                                      </p:cBhvr>
                                      <p:to x="100000" y="95000"/>
                                    </p:animScale>
                                    <p:animScale>
                                      <p:cBhvr>
                                        <p:cTn id="50" dur="83" decel="50000">
                                          <p:stCondLst>
                                            <p:cond delay="917"/>
                                          </p:stCondLst>
                                        </p:cTn>
                                        <p:tgtEl>
                                          <p:spTgt spid="12292"/>
                                        </p:tgtEl>
                                      </p:cBhvr>
                                      <p:to x="100000" y="100000"/>
                                    </p:animScale>
                                  </p:childTnLst>
                                </p:cTn>
                              </p:par>
                            </p:childTnLst>
                          </p:cTn>
                        </p:par>
                      </p:childTnLst>
                    </p:cTn>
                  </p:par>
                  <p:par>
                    <p:cTn id="51" fill="hold">
                      <p:stCondLst>
                        <p:cond delay="indefinite"/>
                      </p:stCondLst>
                      <p:childTnLst>
                        <p:par>
                          <p:cTn id="52" fill="hold">
                            <p:stCondLst>
                              <p:cond delay="0"/>
                            </p:stCondLst>
                            <p:childTnLst>
                              <p:par>
                                <p:cTn id="53" presetID="16" presetClass="exit" presetSubtype="21" fill="hold" nodeType="clickEffect">
                                  <p:stCondLst>
                                    <p:cond delay="0"/>
                                  </p:stCondLst>
                                  <p:childTnLst>
                                    <p:animEffect transition="out" filter="barn(inVertical)">
                                      <p:cBhvr>
                                        <p:cTn id="54" dur="1000"/>
                                        <p:tgtEl>
                                          <p:spTgt spid="12292"/>
                                        </p:tgtEl>
                                      </p:cBhvr>
                                    </p:animEffect>
                                    <p:set>
                                      <p:cBhvr>
                                        <p:cTn id="55" dur="1" fill="hold">
                                          <p:stCondLst>
                                            <p:cond delay="999"/>
                                          </p:stCondLst>
                                        </p:cTn>
                                        <p:tgtEl>
                                          <p:spTgt spid="1229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52400"/>
            <a:ext cx="8458200" cy="1754326"/>
          </a:xfrm>
          <a:prstGeom prst="rect">
            <a:avLst/>
          </a:prstGeom>
        </p:spPr>
        <p:txBody>
          <a:bodyPr wrap="square">
            <a:spAutoFit/>
          </a:bodyPr>
          <a:lstStyle/>
          <a:p>
            <a:r>
              <a:rPr lang="fr-FR" sz="3600" i="1"/>
              <a:t>- HS tiếp nhận nhiệm vụ, trả lời câu hỏi, đưa ra đáp án :</a:t>
            </a:r>
            <a:endParaRPr lang="en-US" sz="3600"/>
          </a:p>
          <a:p>
            <a:r>
              <a:rPr lang="fr-FR" sz="3600"/>
              <a:t>+ Tên các công trình kiến trúc</a:t>
            </a:r>
            <a:r>
              <a:rPr lang="fr-FR" sz="3600" smtClean="0"/>
              <a:t>:</a:t>
            </a:r>
            <a:endParaRPr lang="en-US" sz="3600"/>
          </a:p>
        </p:txBody>
      </p:sp>
      <p:sp>
        <p:nvSpPr>
          <p:cNvPr id="5" name="Rectangle 4"/>
          <p:cNvSpPr/>
          <p:nvPr/>
        </p:nvSpPr>
        <p:spPr>
          <a:xfrm>
            <a:off x="609600" y="1906726"/>
            <a:ext cx="4572000" cy="584775"/>
          </a:xfrm>
          <a:prstGeom prst="rect">
            <a:avLst/>
          </a:prstGeom>
        </p:spPr>
        <p:txBody>
          <a:bodyPr>
            <a:spAutoFit/>
          </a:bodyPr>
          <a:lstStyle/>
          <a:p>
            <a:pPr lvl="0"/>
            <a:r>
              <a:rPr lang="fr-FR" sz="3200">
                <a:solidFill>
                  <a:srgbClr val="FF0000"/>
                </a:solidFill>
              </a:rPr>
              <a:t>Đấu trường Cô-li-dê, </a:t>
            </a:r>
            <a:r>
              <a:rPr lang="fr-FR" sz="3200" smtClean="0">
                <a:solidFill>
                  <a:srgbClr val="FF0000"/>
                </a:solidFill>
              </a:rPr>
              <a:t>Italia</a:t>
            </a:r>
            <a:endParaRPr lang="en-US" sz="3200">
              <a:solidFill>
                <a:srgbClr val="FF0000"/>
              </a:solidFill>
            </a:endParaRPr>
          </a:p>
        </p:txBody>
      </p:sp>
      <p:sp>
        <p:nvSpPr>
          <p:cNvPr id="6" name="Rectangle 5"/>
          <p:cNvSpPr/>
          <p:nvPr/>
        </p:nvSpPr>
        <p:spPr>
          <a:xfrm>
            <a:off x="838200" y="3421625"/>
            <a:ext cx="4572000" cy="584775"/>
          </a:xfrm>
          <a:prstGeom prst="rect">
            <a:avLst/>
          </a:prstGeom>
        </p:spPr>
        <p:txBody>
          <a:bodyPr>
            <a:spAutoFit/>
          </a:bodyPr>
          <a:lstStyle/>
          <a:p>
            <a:pPr lvl="0"/>
            <a:r>
              <a:rPr lang="fr-FR" sz="3200" smtClean="0">
                <a:solidFill>
                  <a:srgbClr val="FF0000"/>
                </a:solidFill>
              </a:rPr>
              <a:t>Đền Pac-t-nông, Hi Lạp</a:t>
            </a:r>
            <a:endParaRPr lang="en-US" sz="3200">
              <a:solidFill>
                <a:srgbClr val="FF0000"/>
              </a:solidFill>
            </a:endParaRPr>
          </a:p>
        </p:txBody>
      </p:sp>
      <p:sp>
        <p:nvSpPr>
          <p:cNvPr id="7" name="Rectangle 6"/>
          <p:cNvSpPr/>
          <p:nvPr/>
        </p:nvSpPr>
        <p:spPr>
          <a:xfrm>
            <a:off x="838200" y="5410200"/>
            <a:ext cx="5549724" cy="584775"/>
          </a:xfrm>
          <a:prstGeom prst="rect">
            <a:avLst/>
          </a:prstGeom>
        </p:spPr>
        <p:txBody>
          <a:bodyPr wrap="none">
            <a:spAutoFit/>
          </a:bodyPr>
          <a:lstStyle/>
          <a:p>
            <a:pPr lvl="0"/>
            <a:r>
              <a:rPr lang="fr-FR" sz="3200">
                <a:solidFill>
                  <a:srgbClr val="FF0000"/>
                </a:solidFill>
              </a:rPr>
              <a:t>Vạn lí trường thành, Trung Quốc</a:t>
            </a:r>
            <a:endParaRPr lang="en-US" sz="3200">
              <a:solidFill>
                <a:srgbClr val="FF0000"/>
              </a:solidFill>
            </a:endParaRPr>
          </a:p>
        </p:txBody>
      </p:sp>
      <p:pic>
        <p:nvPicPr>
          <p:cNvPr id="13314" name="Picture 2" descr="D:\2021 - 2022\ALL KHỐI 6\Power Point K6\CĐ 3 CHƯA CÓ BÀI NÀO\den-parthenon-hy-lap-1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24199" y="4006400"/>
            <a:ext cx="1836747" cy="1403800"/>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D:\2021 - 2022\ALL KHỐI 6\Power Point K6\CĐ 3 CHƯA CÓ BÀI NÀO\coloseum-rome-architecture-rui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81599" y="2057400"/>
            <a:ext cx="2057401" cy="1539660"/>
          </a:xfrm>
          <a:prstGeom prst="rect">
            <a:avLst/>
          </a:prstGeom>
          <a:noFill/>
          <a:extLst>
            <a:ext uri="{909E8E84-426E-40DD-AFC4-6F175D3DCCD1}">
              <a14:hiddenFill xmlns:a14="http://schemas.microsoft.com/office/drawing/2010/main">
                <a:solidFill>
                  <a:srgbClr val="FFFFFF"/>
                </a:solidFill>
              </a14:hiddenFill>
            </a:ext>
          </a:extLst>
        </p:spPr>
      </p:pic>
      <p:pic>
        <p:nvPicPr>
          <p:cNvPr id="13317" name="Picture 5" descr="D:\2021 - 2022\ALL KHỐI 6\Power Point K6\CĐ 3 CHƯA CÓ BÀI NÀO\tải xuống (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1724" y="4952999"/>
            <a:ext cx="2619375"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850576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0-#ppt_w/2"/>
                                          </p:val>
                                        </p:tav>
                                        <p:tav tm="100000">
                                          <p:val>
                                            <p:strVal val="#ppt_x"/>
                                          </p:val>
                                        </p:tav>
                                      </p:tavLst>
                                    </p:anim>
                                    <p:anim calcmode="lin" valueType="num">
                                      <p:cBhvr additive="base">
                                        <p:cTn id="22"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13316"/>
                                        </p:tgtEl>
                                        <p:attrNameLst>
                                          <p:attrName>style.visibility</p:attrName>
                                        </p:attrNameLst>
                                      </p:cBhvr>
                                      <p:to>
                                        <p:strVal val="visible"/>
                                      </p:to>
                                    </p:set>
                                    <p:anim calcmode="lin" valueType="num">
                                      <p:cBhvr additive="base">
                                        <p:cTn id="27" dur="500" fill="hold"/>
                                        <p:tgtEl>
                                          <p:spTgt spid="13316"/>
                                        </p:tgtEl>
                                        <p:attrNameLst>
                                          <p:attrName>ppt_x</p:attrName>
                                        </p:attrNameLst>
                                      </p:cBhvr>
                                      <p:tavLst>
                                        <p:tav tm="0">
                                          <p:val>
                                            <p:strVal val="0-#ppt_w/2"/>
                                          </p:val>
                                        </p:tav>
                                        <p:tav tm="100000">
                                          <p:val>
                                            <p:strVal val="#ppt_x"/>
                                          </p:val>
                                        </p:tav>
                                      </p:tavLst>
                                    </p:anim>
                                    <p:anim calcmode="lin" valueType="num">
                                      <p:cBhvr additive="base">
                                        <p:cTn id="28" dur="500" fill="hold"/>
                                        <p:tgtEl>
                                          <p:spTgt spid="13316"/>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additive="base">
                                        <p:cTn id="33" dur="500" fill="hold"/>
                                        <p:tgtEl>
                                          <p:spTgt spid="6"/>
                                        </p:tgtEl>
                                        <p:attrNameLst>
                                          <p:attrName>ppt_x</p:attrName>
                                        </p:attrNameLst>
                                      </p:cBhvr>
                                      <p:tavLst>
                                        <p:tav tm="0">
                                          <p:val>
                                            <p:strVal val="0-#ppt_w/2"/>
                                          </p:val>
                                        </p:tav>
                                        <p:tav tm="100000">
                                          <p:val>
                                            <p:strVal val="#ppt_x"/>
                                          </p:val>
                                        </p:tav>
                                      </p:tavLst>
                                    </p:anim>
                                    <p:anim calcmode="lin" valueType="num">
                                      <p:cBhvr additive="base">
                                        <p:cTn id="34"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nodeType="clickEffect">
                                  <p:stCondLst>
                                    <p:cond delay="0"/>
                                  </p:stCondLst>
                                  <p:childTnLst>
                                    <p:set>
                                      <p:cBhvr>
                                        <p:cTn id="38" dur="1" fill="hold">
                                          <p:stCondLst>
                                            <p:cond delay="0"/>
                                          </p:stCondLst>
                                        </p:cTn>
                                        <p:tgtEl>
                                          <p:spTgt spid="13314"/>
                                        </p:tgtEl>
                                        <p:attrNameLst>
                                          <p:attrName>style.visibility</p:attrName>
                                        </p:attrNameLst>
                                      </p:cBhvr>
                                      <p:to>
                                        <p:strVal val="visible"/>
                                      </p:to>
                                    </p:set>
                                    <p:anim calcmode="lin" valueType="num">
                                      <p:cBhvr additive="base">
                                        <p:cTn id="39" dur="500" fill="hold"/>
                                        <p:tgtEl>
                                          <p:spTgt spid="13314"/>
                                        </p:tgtEl>
                                        <p:attrNameLst>
                                          <p:attrName>ppt_x</p:attrName>
                                        </p:attrNameLst>
                                      </p:cBhvr>
                                      <p:tavLst>
                                        <p:tav tm="0">
                                          <p:val>
                                            <p:strVal val="0-#ppt_w/2"/>
                                          </p:val>
                                        </p:tav>
                                        <p:tav tm="100000">
                                          <p:val>
                                            <p:strVal val="#ppt_x"/>
                                          </p:val>
                                        </p:tav>
                                      </p:tavLst>
                                    </p:anim>
                                    <p:anim calcmode="lin" valueType="num">
                                      <p:cBhvr additive="base">
                                        <p:cTn id="40" dur="500" fill="hold"/>
                                        <p:tgtEl>
                                          <p:spTgt spid="13314"/>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grpId="0" nodeType="clickEffect">
                                  <p:stCondLst>
                                    <p:cond delay="0"/>
                                  </p:stCondLst>
                                  <p:childTnLst>
                                    <p:set>
                                      <p:cBhvr>
                                        <p:cTn id="44" dur="1" fill="hold">
                                          <p:stCondLst>
                                            <p:cond delay="0"/>
                                          </p:stCondLst>
                                        </p:cTn>
                                        <p:tgtEl>
                                          <p:spTgt spid="7"/>
                                        </p:tgtEl>
                                        <p:attrNameLst>
                                          <p:attrName>style.visibility</p:attrName>
                                        </p:attrNameLst>
                                      </p:cBhvr>
                                      <p:to>
                                        <p:strVal val="visible"/>
                                      </p:to>
                                    </p:set>
                                    <p:anim calcmode="lin" valueType="num">
                                      <p:cBhvr additive="base">
                                        <p:cTn id="45" dur="500" fill="hold"/>
                                        <p:tgtEl>
                                          <p:spTgt spid="7"/>
                                        </p:tgtEl>
                                        <p:attrNameLst>
                                          <p:attrName>ppt_x</p:attrName>
                                        </p:attrNameLst>
                                      </p:cBhvr>
                                      <p:tavLst>
                                        <p:tav tm="0">
                                          <p:val>
                                            <p:strVal val="0-#ppt_w/2"/>
                                          </p:val>
                                        </p:tav>
                                        <p:tav tm="100000">
                                          <p:val>
                                            <p:strVal val="#ppt_x"/>
                                          </p:val>
                                        </p:tav>
                                      </p:tavLst>
                                    </p:anim>
                                    <p:anim calcmode="lin" valueType="num">
                                      <p:cBhvr additive="base">
                                        <p:cTn id="46" dur="500" fill="hold"/>
                                        <p:tgtEl>
                                          <p:spTgt spid="7"/>
                                        </p:tgtEl>
                                        <p:attrNameLst>
                                          <p:attrName>ppt_y</p:attrName>
                                        </p:attrNameLst>
                                      </p:cBhvr>
                                      <p:tavLst>
                                        <p:tav tm="0">
                                          <p:val>
                                            <p:strVal val="#ppt_y"/>
                                          </p:val>
                                        </p:tav>
                                        <p:tav tm="100000">
                                          <p:val>
                                            <p:strVal val="#ppt_y"/>
                                          </p:val>
                                        </p:tav>
                                      </p:tavLst>
                                    </p:anim>
                                  </p:childTnLst>
                                </p:cTn>
                              </p:par>
                              <p:par>
                                <p:cTn id="47" presetID="2" presetClass="entr" presetSubtype="8" fill="hold" nodeType="withEffect">
                                  <p:stCondLst>
                                    <p:cond delay="0"/>
                                  </p:stCondLst>
                                  <p:childTnLst>
                                    <p:set>
                                      <p:cBhvr>
                                        <p:cTn id="48" dur="1" fill="hold">
                                          <p:stCondLst>
                                            <p:cond delay="0"/>
                                          </p:stCondLst>
                                        </p:cTn>
                                        <p:tgtEl>
                                          <p:spTgt spid="13317"/>
                                        </p:tgtEl>
                                        <p:attrNameLst>
                                          <p:attrName>style.visibility</p:attrName>
                                        </p:attrNameLst>
                                      </p:cBhvr>
                                      <p:to>
                                        <p:strVal val="visible"/>
                                      </p:to>
                                    </p:set>
                                    <p:anim calcmode="lin" valueType="num">
                                      <p:cBhvr additive="base">
                                        <p:cTn id="49" dur="500" fill="hold"/>
                                        <p:tgtEl>
                                          <p:spTgt spid="13317"/>
                                        </p:tgtEl>
                                        <p:attrNameLst>
                                          <p:attrName>ppt_x</p:attrName>
                                        </p:attrNameLst>
                                      </p:cBhvr>
                                      <p:tavLst>
                                        <p:tav tm="0">
                                          <p:val>
                                            <p:strVal val="0-#ppt_w/2"/>
                                          </p:val>
                                        </p:tav>
                                        <p:tav tm="100000">
                                          <p:val>
                                            <p:strVal val="#ppt_x"/>
                                          </p:val>
                                        </p:tav>
                                      </p:tavLst>
                                    </p:anim>
                                    <p:anim calcmode="lin" valueType="num">
                                      <p:cBhvr additive="base">
                                        <p:cTn id="50" dur="500" fill="hold"/>
                                        <p:tgtEl>
                                          <p:spTgt spid="133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p:bldP spid="6" grpId="0"/>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335846"/>
            <a:ext cx="8686800" cy="646331"/>
          </a:xfrm>
          <a:prstGeom prst="rect">
            <a:avLst/>
          </a:prstGeom>
        </p:spPr>
        <p:txBody>
          <a:bodyPr wrap="square">
            <a:spAutoFit/>
          </a:bodyPr>
          <a:lstStyle/>
          <a:p>
            <a:r>
              <a:rPr lang="fr-FR" sz="3600" smtClean="0">
                <a:solidFill>
                  <a:srgbClr val="FF0000"/>
                </a:solidFill>
              </a:rPr>
              <a:t>- GV Đặc </a:t>
            </a:r>
            <a:r>
              <a:rPr lang="fr-FR" sz="3600">
                <a:solidFill>
                  <a:srgbClr val="FF0000"/>
                </a:solidFill>
              </a:rPr>
              <a:t>điểm kiến trúc của mỗi công trình</a:t>
            </a:r>
            <a:r>
              <a:rPr lang="fr-FR" sz="3600" smtClean="0">
                <a:solidFill>
                  <a:srgbClr val="FF0000"/>
                </a:solidFill>
              </a:rPr>
              <a:t>:</a:t>
            </a:r>
            <a:endParaRPr lang="en-US" sz="3600">
              <a:solidFill>
                <a:srgbClr val="FF0000"/>
              </a:solidFill>
            </a:endParaRPr>
          </a:p>
        </p:txBody>
      </p:sp>
      <p:sp>
        <p:nvSpPr>
          <p:cNvPr id="5" name="Rectangle 4"/>
          <p:cNvSpPr/>
          <p:nvPr/>
        </p:nvSpPr>
        <p:spPr>
          <a:xfrm>
            <a:off x="304800" y="859066"/>
            <a:ext cx="8534400" cy="3046988"/>
          </a:xfrm>
          <a:prstGeom prst="rect">
            <a:avLst/>
          </a:prstGeom>
        </p:spPr>
        <p:txBody>
          <a:bodyPr wrap="square">
            <a:spAutoFit/>
          </a:bodyPr>
          <a:lstStyle/>
          <a:p>
            <a:pPr lvl="0"/>
            <a:r>
              <a:rPr lang="fr-FR" sz="3200"/>
              <a:t>+ Đấu trường Cô-li-dê, Italia:  công trình này là một cấu trúc đứng tự do, được xây trên một mặt đất bằng phẳng chứ không phải dựa vào đồi hay chỗ lõm tự nhiên. </a:t>
            </a:r>
            <a:r>
              <a:rPr lang="vi-VN" sz="3200">
                <a:latin typeface="Times New Roman" pitchFamily="18" charset="0"/>
                <a:cs typeface="Times New Roman" pitchFamily="18" charset="0"/>
              </a:rPr>
              <a:t>Đấu trường La Mã có thể chứa khoảng 50.000 đến 80.000 khán giả tại nhiều thời điểm khác nhau trong lịch sử của nó </a:t>
            </a:r>
            <a:r>
              <a:rPr lang="en-US" sz="3200" smtClean="0">
                <a:latin typeface="Times New Roman" pitchFamily="18" charset="0"/>
                <a:cs typeface="Times New Roman" pitchFamily="18" charset="0"/>
              </a:rPr>
              <a:t>.</a:t>
            </a:r>
            <a:endParaRPr lang="en-US" sz="3200">
              <a:latin typeface="Times New Roman" pitchFamily="18" charset="0"/>
              <a:cs typeface="Times New Roman" pitchFamily="18" charset="0"/>
            </a:endParaRPr>
          </a:p>
        </p:txBody>
      </p:sp>
      <p:pic>
        <p:nvPicPr>
          <p:cNvPr id="16386" name="Picture 2" descr="D:\2021 - 2022\ALL KHỐI 6\Power Point K6\CĐ 3 CHƯA CÓ BÀI NÀO\14993626538_385f65e3ab_b.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0" y="3848398"/>
            <a:ext cx="4114800" cy="2933402"/>
          </a:xfrm>
          <a:prstGeom prst="rect">
            <a:avLst/>
          </a:prstGeom>
          <a:noFill/>
          <a:extLst>
            <a:ext uri="{909E8E84-426E-40DD-AFC4-6F175D3DCCD1}">
              <a14:hiddenFill xmlns:a14="http://schemas.microsoft.com/office/drawing/2010/main">
                <a:solidFill>
                  <a:srgbClr val="FFFFFF"/>
                </a:solidFill>
              </a14:hiddenFill>
            </a:ext>
          </a:extLst>
        </p:spPr>
      </p:pic>
      <p:pic>
        <p:nvPicPr>
          <p:cNvPr id="16387" name="Picture 3" descr="D:\2021 - 2022\ALL KHỐI 6\Power Point K6\CĐ 3 CHƯA CÓ BÀI NÀO\11887192-colosseum-or-coloseum-architecture-interior-inside-at-rome-italy.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97433" y="3962400"/>
            <a:ext cx="4117967"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3666250"/>
      </p:ext>
    </p:extLst>
  </p:cSld>
  <p:clrMapOvr>
    <a:masterClrMapping/>
  </p:clrMapOvr>
  <p:transition spd="slow">
    <p:randomBa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D:\2021 - 2022\ALL KHỐI 6\Power Point K6\CĐ 3 CHƯA CÓ BÀI NÀO\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62000"/>
            <a:ext cx="9237134" cy="5195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247786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xit" presetSubtype="32" fill="hold" nodeType="clickEffect">
                                  <p:stCondLst>
                                    <p:cond delay="0"/>
                                  </p:stCondLst>
                                  <p:childTnLst>
                                    <p:animEffect transition="out" filter="circle(out)">
                                      <p:cBhvr>
                                        <p:cTn id="11" dur="1000"/>
                                        <p:tgtEl>
                                          <p:spTgt spid="4"/>
                                        </p:tgtEl>
                                      </p:cBhvr>
                                    </p:animEffect>
                                    <p:set>
                                      <p:cBhvr>
                                        <p:cTn id="12" dur="1" fill="hold">
                                          <p:stCondLst>
                                            <p:cond delay="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0"/>
            <a:ext cx="8839200" cy="3539430"/>
          </a:xfrm>
          <a:prstGeom prst="rect">
            <a:avLst/>
          </a:prstGeom>
        </p:spPr>
        <p:txBody>
          <a:bodyPr wrap="square">
            <a:spAutoFit/>
          </a:bodyPr>
          <a:lstStyle/>
          <a:p>
            <a:pPr lvl="0"/>
            <a:r>
              <a:rPr lang="fr-FR" sz="3200"/>
              <a:t>+ Đền Pac-tê-nông, Hi Lạp: đền thờ kiểu thức cột Doric hoàn hảo nhất đã từng được xây dựng. Các đường gờ hơi cong lên phía trên một chút theo chiều cao của cột để làm bù trừ các hiệu ứng quang học khi nhìn lên phía trên đền. Hiệu ứng của những đường cong tinh tế này làm đền thờ có vẻ cân đối hơn là cách nhìn thật về nó</a:t>
            </a:r>
            <a:r>
              <a:rPr lang="fr-FR" sz="3200" smtClean="0"/>
              <a:t>.</a:t>
            </a:r>
            <a:endParaRPr lang="en-US" sz="3200"/>
          </a:p>
        </p:txBody>
      </p:sp>
      <p:pic>
        <p:nvPicPr>
          <p:cNvPr id="15362" name="Picture 2" descr="D:\2021 - 2022\ALL KHỐI 6\Power Point K6\CĐ 3 CHƯA CÓ BÀI NÀO\patheon-hy-la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3594967"/>
            <a:ext cx="5715000" cy="3214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4129251"/>
      </p:ext>
    </p:extLst>
  </p:cSld>
  <p:clrMapOvr>
    <a:masterClrMapping/>
  </p:clrMapOvr>
  <p:transition spd="slow">
    <p:randomBar dir="vert"/>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0"/>
            <a:ext cx="8686800" cy="3046988"/>
          </a:xfrm>
          <a:prstGeom prst="rect">
            <a:avLst/>
          </a:prstGeom>
        </p:spPr>
        <p:txBody>
          <a:bodyPr wrap="square">
            <a:spAutoFit/>
          </a:bodyPr>
          <a:lstStyle/>
          <a:p>
            <a:pPr lvl="0"/>
            <a:r>
              <a:rPr lang="fr-FR" sz="3200"/>
              <a:t>+ Vạn lí trường thành, Trung Quốc: là tên gọi chung cho nhiều thành lũy kéo dài hàng ngàn cây số từ Đông sang Tây. Được hợp thành bởi 4 bộ phận chủ yếu: tường thành, chòi canh, bờ thành và các cửa lên xuống, uốn lượn quanh các sườn núi và sông suối.</a:t>
            </a:r>
            <a:endParaRPr lang="en-US" sz="3200"/>
          </a:p>
        </p:txBody>
      </p:sp>
      <p:pic>
        <p:nvPicPr>
          <p:cNvPr id="14338" name="Picture 2" descr="D:\2021 - 2022\ALL KHỐI 6\Power Point K6\CĐ 3 CHƯA CÓ BÀI NÀO\tải xuống (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5900" y="2699697"/>
            <a:ext cx="6019800" cy="40059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4129251"/>
      </p:ext>
    </p:extLst>
  </p:cSld>
  <p:clrMapOvr>
    <a:masterClrMapping/>
  </p:clrMapOvr>
  <p:transition spd="slow">
    <p:randomBar dir="vert"/>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23646"/>
            <a:ext cx="8686800" cy="6555641"/>
          </a:xfrm>
          <a:prstGeom prst="rect">
            <a:avLst/>
          </a:prstGeom>
        </p:spPr>
        <p:txBody>
          <a:bodyPr wrap="square">
            <a:spAutoFit/>
          </a:bodyPr>
          <a:lstStyle/>
          <a:p>
            <a:r>
              <a:rPr lang="fr-FR" sz="2800" i="1"/>
              <a:t>GV </a:t>
            </a:r>
            <a:r>
              <a:rPr lang="fr-FR" sz="2800" i="1" smtClean="0"/>
              <a:t>củng cố nhận </a:t>
            </a:r>
            <a:r>
              <a:rPr lang="fr-FR" sz="2800" i="1"/>
              <a:t>xét, đánh giá, chuẩn kiến thức bài học </a:t>
            </a:r>
            <a:r>
              <a:rPr lang="fr-FR" sz="2800" i="1" smtClean="0"/>
              <a:t>:</a:t>
            </a:r>
          </a:p>
          <a:p>
            <a:pPr marL="457200" indent="-457200">
              <a:buFontTx/>
              <a:buChar char="-"/>
            </a:pPr>
            <a:r>
              <a:rPr lang="fr-FR" sz="2800" smtClean="0"/>
              <a:t>Vào </a:t>
            </a:r>
            <a:r>
              <a:rPr lang="fr-FR" sz="2800"/>
              <a:t>thời kì Cổ đại, với sự phát triển của các trung tâm văn hoá, văn mình lớnnhư: Ai Cập, Lưỡng Hà, Trung Quốc, Hi Lạp, La Mã,... nghệ thuật thế giới đã </a:t>
            </a:r>
            <a:r>
              <a:rPr lang="fr-FR" sz="2800" smtClean="0"/>
              <a:t>đạt được </a:t>
            </a:r>
            <a:r>
              <a:rPr lang="fr-FR" sz="2800"/>
              <a:t>những thành tựu rực rỡ trên nhiều lĩnh vực, từ hội </a:t>
            </a:r>
            <a:r>
              <a:rPr lang="fr-FR" sz="2800" smtClean="0"/>
              <a:t>hoạ, </a:t>
            </a:r>
            <a:r>
              <a:rPr lang="fr-FR" sz="2800"/>
              <a:t>điêu khắc,... Ai Cập là một trong những trung tâm lớn và </a:t>
            </a:r>
            <a:r>
              <a:rPr lang="fr-FR" sz="2800" smtClean="0"/>
              <a:t>nổi tiếng </a:t>
            </a:r>
            <a:r>
              <a:rPr lang="fr-FR" sz="2800"/>
              <a:t>nhất về nghệ thuật của thế giới thời kì Cổ </a:t>
            </a:r>
            <a:r>
              <a:rPr lang="fr-FR" sz="2800" smtClean="0"/>
              <a:t>đại.</a:t>
            </a:r>
          </a:p>
          <a:p>
            <a:pPr marL="457200" indent="-457200">
              <a:buFontTx/>
              <a:buChar char="-"/>
            </a:pPr>
            <a:r>
              <a:rPr lang="fr-FR" sz="2800" smtClean="0"/>
              <a:t>Người </a:t>
            </a:r>
            <a:r>
              <a:rPr lang="fr-FR" sz="2800"/>
              <a:t>Ai Cập cổ đại đã sáng </a:t>
            </a:r>
            <a:r>
              <a:rPr lang="fr-FR" sz="2800" smtClean="0"/>
              <a:t>tạo và </a:t>
            </a:r>
            <a:r>
              <a:rPr lang="fr-FR" sz="2800"/>
              <a:t>xây dựng nên những công trình kiến trúc vừa hoành tráng, đồ sộ, vừa có </a:t>
            </a:r>
            <a:r>
              <a:rPr lang="fr-FR" sz="2800" smtClean="0"/>
              <a:t>tính khoa </a:t>
            </a:r>
            <a:r>
              <a:rPr lang="fr-FR" sz="2800"/>
              <a:t>học và thẩm </a:t>
            </a:r>
            <a:r>
              <a:rPr lang="fr-FR" sz="2800" smtClean="0"/>
              <a:t>mĩ.</a:t>
            </a:r>
          </a:p>
          <a:p>
            <a:pPr marL="457200" indent="-457200">
              <a:buFontTx/>
              <a:buChar char="-"/>
            </a:pPr>
            <a:r>
              <a:rPr lang="fr-FR" sz="2800" smtClean="0"/>
              <a:t>Tiêu </a:t>
            </a:r>
            <a:r>
              <a:rPr lang="fr-FR" sz="2800"/>
              <a:t>biểu cho nghệ thuật Ai Cập thời kì Cố đại là kiến trúckim tự tháp và tượng nhân sư, trong đó đỉnh cao phải kể tới là kim tự tháp Giza - một trong bảy kì quan của thế giới cổ đại, vẫn còn tồn tại đến ngày nay.</a:t>
            </a:r>
            <a:endParaRPr lang="en-US" sz="2800"/>
          </a:p>
        </p:txBody>
      </p:sp>
    </p:spTree>
    <p:extLst>
      <p:ext uri="{BB962C8B-B14F-4D97-AF65-F5344CB8AC3E}">
        <p14:creationId xmlns:p14="http://schemas.microsoft.com/office/powerpoint/2010/main" val="181412925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6" name="Rectangle 5"/>
          <p:cNvSpPr/>
          <p:nvPr/>
        </p:nvSpPr>
        <p:spPr>
          <a:xfrm>
            <a:off x="533400" y="1308080"/>
            <a:ext cx="8112841" cy="1754326"/>
          </a:xfrm>
          <a:prstGeom prst="rect">
            <a:avLst/>
          </a:prstGeom>
          <a:noFill/>
        </p:spPr>
        <p:txBody>
          <a:bodyPr wrap="square" lIns="91440" tIns="45720" rIns="91440" bIns="45720">
            <a:spAutoFit/>
          </a:bodyPr>
          <a:lstStyle/>
          <a:p>
            <a:pPr algn="ctr"/>
            <a:r>
              <a:rPr lang="en-US" sz="5400" b="1" smtClean="0">
                <a:ln w="18000">
                  <a:solidFill>
                    <a:srgbClr val="FFFF00"/>
                  </a:solidFill>
                  <a:prstDash val="solid"/>
                  <a:miter lim="800000"/>
                </a:ln>
                <a:solidFill>
                  <a:srgbClr val="FF0000"/>
                </a:solidFill>
                <a:effectLst>
                  <a:outerShdw blurRad="25500" dist="23000" dir="7020000" algn="tl">
                    <a:srgbClr val="000000">
                      <a:alpha val="50000"/>
                    </a:srgbClr>
                  </a:outerShdw>
                </a:effectLst>
              </a:rPr>
              <a:t>TIẾT HỌC ĐẾN ĐÂY LÀ KẾT THÚC</a:t>
            </a:r>
            <a:endParaRPr lang="en-US" sz="5400" b="1">
              <a:ln w="18000">
                <a:solidFill>
                  <a:srgbClr val="FFFF00"/>
                </a:solidFill>
                <a:prstDash val="solid"/>
                <a:miter lim="800000"/>
              </a:ln>
              <a:solidFill>
                <a:srgbClr val="FF0000"/>
              </a:solidFill>
              <a:effectLst>
                <a:outerShdw blurRad="25500" dist="23000" dir="7020000" algn="tl">
                  <a:srgbClr val="000000">
                    <a:alpha val="50000"/>
                  </a:srgbClr>
                </a:outerShdw>
              </a:effectLst>
            </a:endParaRPr>
          </a:p>
        </p:txBody>
      </p:sp>
      <p:sp>
        <p:nvSpPr>
          <p:cNvPr id="7" name="Rectangle 6"/>
          <p:cNvSpPr/>
          <p:nvPr/>
        </p:nvSpPr>
        <p:spPr>
          <a:xfrm>
            <a:off x="1969414" y="3096857"/>
            <a:ext cx="5509970" cy="3416320"/>
          </a:xfrm>
          <a:prstGeom prst="rect">
            <a:avLst/>
          </a:prstGeom>
          <a:noFill/>
        </p:spPr>
        <p:txBody>
          <a:bodyPr wrap="none" lIns="91440" tIns="45720" rIns="91440" bIns="45720">
            <a:spAutoFit/>
          </a:bodyPr>
          <a:lstStyle/>
          <a:p>
            <a:pPr algn="ctr"/>
            <a:r>
              <a:rPr lang="en-US" sz="5400" b="1" cap="none" spc="0" smtClean="0">
                <a:ln w="10541" cmpd="sng">
                  <a:solidFill>
                    <a:schemeClr val="accent2"/>
                  </a:solidFill>
                  <a:prstDash val="solid"/>
                </a:ln>
                <a:solidFill>
                  <a:srgbClr val="FFFF00"/>
                </a:solidFill>
                <a:effectLst/>
              </a:rPr>
              <a:t>Chào tạm biệt </a:t>
            </a:r>
          </a:p>
          <a:p>
            <a:pPr algn="ctr"/>
            <a:r>
              <a:rPr lang="en-US" sz="5400" b="1" cap="none" spc="0" smtClean="0">
                <a:ln w="10541" cmpd="sng">
                  <a:solidFill>
                    <a:schemeClr val="accent2"/>
                  </a:solidFill>
                  <a:prstDash val="solid"/>
                </a:ln>
                <a:solidFill>
                  <a:srgbClr val="FFFF00"/>
                </a:solidFill>
                <a:effectLst/>
              </a:rPr>
              <a:t>&amp; </a:t>
            </a:r>
          </a:p>
          <a:p>
            <a:pPr algn="ctr"/>
            <a:r>
              <a:rPr lang="en-US" sz="5400" b="1" cap="none" spc="0" smtClean="0">
                <a:ln w="10541" cmpd="sng">
                  <a:solidFill>
                    <a:schemeClr val="accent2"/>
                  </a:solidFill>
                  <a:prstDash val="solid"/>
                </a:ln>
                <a:solidFill>
                  <a:srgbClr val="FFFF00"/>
                </a:solidFill>
                <a:effectLst/>
              </a:rPr>
              <a:t>Hẹn gặp lại các em</a:t>
            </a:r>
          </a:p>
          <a:p>
            <a:pPr algn="ctr"/>
            <a:r>
              <a:rPr lang="en-US" sz="5400" b="1" cap="none" spc="0" smtClean="0">
                <a:ln w="10541" cmpd="sng">
                  <a:solidFill>
                    <a:schemeClr val="accent2"/>
                  </a:solidFill>
                  <a:prstDash val="solid"/>
                </a:ln>
                <a:solidFill>
                  <a:srgbClr val="FFFF00"/>
                </a:solidFill>
                <a:effectLst/>
              </a:rPr>
              <a:t>vào tuần sau</a:t>
            </a:r>
            <a:endParaRPr lang="en-US" sz="5400" b="1" cap="none" spc="0">
              <a:ln w="10541" cmpd="sng">
                <a:solidFill>
                  <a:schemeClr val="accent2"/>
                </a:solidFill>
                <a:prstDash val="solid"/>
              </a:ln>
              <a:solidFill>
                <a:srgbClr val="FFFF00"/>
              </a:solidFill>
              <a:effectLst/>
            </a:endParaRPr>
          </a:p>
        </p:txBody>
      </p:sp>
    </p:spTree>
    <p:extLst>
      <p:ext uri="{BB962C8B-B14F-4D97-AF65-F5344CB8AC3E}">
        <p14:creationId xmlns:p14="http://schemas.microsoft.com/office/powerpoint/2010/main" val="2769417572"/>
      </p:ext>
    </p:extLst>
  </p:cSld>
  <p:clrMapOvr>
    <a:masterClrMapping/>
  </p:clrMapOvr>
  <p:transition spd="slow">
    <p:randomBar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2021 - 2022\ALL KHỐI 6\Power Point K6\CĐ 3 CHƯA CÓ BÀI NÀO\cong-trinh-kien-truc-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 y="381000"/>
            <a:ext cx="9237134" cy="586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247786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2000" fill="hold"/>
                                        <p:tgtEl>
                                          <p:spTgt spid="3074"/>
                                        </p:tgtEl>
                                        <p:attrNameLst>
                                          <p:attrName>ppt_x</p:attrName>
                                        </p:attrNameLst>
                                      </p:cBhvr>
                                      <p:tavLst>
                                        <p:tav tm="0">
                                          <p:val>
                                            <p:strVal val="0-#ppt_w/2"/>
                                          </p:val>
                                        </p:tav>
                                        <p:tav tm="100000">
                                          <p:val>
                                            <p:strVal val="#ppt_x"/>
                                          </p:val>
                                        </p:tav>
                                      </p:tavLst>
                                    </p:anim>
                                    <p:anim calcmode="lin" valueType="num">
                                      <p:cBhvr additive="base">
                                        <p:cTn id="8" dur="2000" fill="hold"/>
                                        <p:tgtEl>
                                          <p:spTgt spid="307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xit" presetSubtype="0" fill="hold" nodeType="clickEffect">
                                  <p:stCondLst>
                                    <p:cond delay="0"/>
                                  </p:stCondLst>
                                  <p:childTnLst>
                                    <p:animEffect transition="out" filter="fade">
                                      <p:cBhvr>
                                        <p:cTn id="12" dur="1000"/>
                                        <p:tgtEl>
                                          <p:spTgt spid="3074"/>
                                        </p:tgtEl>
                                      </p:cBhvr>
                                    </p:animEffect>
                                    <p:anim calcmode="lin" valueType="num">
                                      <p:cBhvr>
                                        <p:cTn id="13" dur="1000"/>
                                        <p:tgtEl>
                                          <p:spTgt spid="3074"/>
                                        </p:tgtEl>
                                        <p:attrNameLst>
                                          <p:attrName>ppt_x</p:attrName>
                                        </p:attrNameLst>
                                      </p:cBhvr>
                                      <p:tavLst>
                                        <p:tav tm="0">
                                          <p:val>
                                            <p:strVal val="ppt_x"/>
                                          </p:val>
                                        </p:tav>
                                        <p:tav tm="100000">
                                          <p:val>
                                            <p:strVal val="ppt_x"/>
                                          </p:val>
                                        </p:tav>
                                      </p:tavLst>
                                    </p:anim>
                                    <p:anim calcmode="lin" valueType="num">
                                      <p:cBhvr>
                                        <p:cTn id="14" dur="1000"/>
                                        <p:tgtEl>
                                          <p:spTgt spid="3074"/>
                                        </p:tgtEl>
                                        <p:attrNameLst>
                                          <p:attrName>ppt_y</p:attrName>
                                        </p:attrNameLst>
                                      </p:cBhvr>
                                      <p:tavLst>
                                        <p:tav tm="0">
                                          <p:val>
                                            <p:strVal val="ppt_y"/>
                                          </p:val>
                                        </p:tav>
                                        <p:tav tm="100000">
                                          <p:val>
                                            <p:strVal val="ppt_y+.1"/>
                                          </p:val>
                                        </p:tav>
                                      </p:tavLst>
                                    </p:anim>
                                    <p:set>
                                      <p:cBhvr>
                                        <p:cTn id="15" dur="1" fill="hold">
                                          <p:stCondLst>
                                            <p:cond delay="999"/>
                                          </p:stCondLst>
                                        </p:cTn>
                                        <p:tgtEl>
                                          <p:spTgt spid="307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30314"/>
            <a:ext cx="3010761" cy="707886"/>
          </a:xfrm>
          <a:prstGeom prst="rect">
            <a:avLst/>
          </a:prstGeom>
        </p:spPr>
        <p:txBody>
          <a:bodyPr wrap="none">
            <a:spAutoFit/>
          </a:bodyPr>
          <a:lstStyle/>
          <a:p>
            <a:r>
              <a:rPr lang="fr-FR" sz="4000" i="1" smtClean="0">
                <a:solidFill>
                  <a:srgbClr val="FF0000"/>
                </a:solidFill>
              </a:rPr>
              <a:t>... qua Video  </a:t>
            </a:r>
            <a:endParaRPr lang="en-US" sz="4000"/>
          </a:p>
        </p:txBody>
      </p:sp>
      <p:pic>
        <p:nvPicPr>
          <p:cNvPr id="1026" name="Picture 2" descr="D:\2021 - 2022\ALL KHỐI 6\Power Point K6\CĐ 3 CHƯA CÓ BÀI NÀO\maxresdefault-20-590x30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088886"/>
            <a:ext cx="8758052" cy="500711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855838" y="6120825"/>
            <a:ext cx="4288162" cy="584775"/>
          </a:xfrm>
          <a:prstGeom prst="rect">
            <a:avLst/>
          </a:prstGeom>
        </p:spPr>
        <p:txBody>
          <a:bodyPr wrap="none">
            <a:spAutoFit/>
          </a:bodyPr>
          <a:lstStyle/>
          <a:p>
            <a:r>
              <a:rPr lang="vi-VN" sz="3200" smtClean="0">
                <a:solidFill>
                  <a:schemeClr val="tx2">
                    <a:lumMod val="75000"/>
                  </a:schemeClr>
                </a:solidFill>
                <a:hlinkClick r:id="rId3" action="ppaction://hlinkfile"/>
              </a:rPr>
              <a:t>Lịch Sử Ai Cập Cổ Đại</a:t>
            </a:r>
            <a:endParaRPr lang="en-US" sz="3200">
              <a:solidFill>
                <a:schemeClr val="tx2">
                  <a:lumMod val="75000"/>
                </a:schemeClr>
              </a:solidFill>
            </a:endParaRPr>
          </a:p>
        </p:txBody>
      </p:sp>
    </p:spTree>
    <p:extLst>
      <p:ext uri="{BB962C8B-B14F-4D97-AF65-F5344CB8AC3E}">
        <p14:creationId xmlns:p14="http://schemas.microsoft.com/office/powerpoint/2010/main" val="293084123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barn(outVertical)">
                                      <p:cBhvr>
                                        <p:cTn id="12" dur="1000"/>
                                        <p:tgtEl>
                                          <p:spTgt spid="1026"/>
                                        </p:tgtEl>
                                      </p:cBhvr>
                                    </p:animEffect>
                                  </p:childTnLst>
                                </p:cTn>
                              </p:par>
                            </p:childTnLst>
                          </p:cTn>
                        </p:par>
                        <p:par>
                          <p:cTn id="13" fill="hold">
                            <p:stCondLst>
                              <p:cond delay="1000"/>
                            </p:stCondLst>
                            <p:childTnLst>
                              <p:par>
                                <p:cTn id="14" presetID="6" presetClass="entr" presetSubtype="32"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circle(out)">
                                      <p:cBhvr>
                                        <p:cTn id="16"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28600"/>
            <a:ext cx="8991600" cy="1323439"/>
          </a:xfrm>
          <a:prstGeom prst="rect">
            <a:avLst/>
          </a:prstGeom>
        </p:spPr>
        <p:txBody>
          <a:bodyPr wrap="square">
            <a:spAutoFit/>
          </a:bodyPr>
          <a:lstStyle/>
          <a:p>
            <a:r>
              <a:rPr lang="fr-FR" sz="4000" i="1">
                <a:solidFill>
                  <a:srgbClr val="FF0000"/>
                </a:solidFill>
              </a:rPr>
              <a:t>- Khuyến khích HS chỉ ra hình ảnh, bố cục, màu sắc, không gian, chất liệu của </a:t>
            </a:r>
            <a:r>
              <a:rPr lang="fr-FR" sz="4000" i="1" smtClean="0">
                <a:solidFill>
                  <a:srgbClr val="FF0000"/>
                </a:solidFill>
              </a:rPr>
              <a:t>tranh.</a:t>
            </a:r>
            <a:endParaRPr lang="en-US" sz="4000">
              <a:solidFill>
                <a:srgbClr val="FF0000"/>
              </a:solidFill>
            </a:endParaRPr>
          </a:p>
        </p:txBody>
      </p:sp>
      <p:sp>
        <p:nvSpPr>
          <p:cNvPr id="3" name="Rectangle 2"/>
          <p:cNvSpPr/>
          <p:nvPr/>
        </p:nvSpPr>
        <p:spPr>
          <a:xfrm>
            <a:off x="228600" y="1524000"/>
            <a:ext cx="8686800" cy="1200329"/>
          </a:xfrm>
          <a:prstGeom prst="rect">
            <a:avLst/>
          </a:prstGeom>
        </p:spPr>
        <p:txBody>
          <a:bodyPr wrap="square">
            <a:spAutoFit/>
          </a:bodyPr>
          <a:lstStyle/>
          <a:p>
            <a:pPr algn="just"/>
            <a:r>
              <a:rPr lang="fr-FR" sz="3600">
                <a:solidFill>
                  <a:schemeClr val="tx2">
                    <a:lumMod val="75000"/>
                  </a:schemeClr>
                </a:solidFill>
              </a:rPr>
              <a:t>+ Kể tên các công trình kiến trúc, điêu khắc của Ai Cập Cổ </a:t>
            </a:r>
            <a:r>
              <a:rPr lang="fr-FR" sz="3600" smtClean="0">
                <a:solidFill>
                  <a:schemeClr val="tx2">
                    <a:lumMod val="75000"/>
                  </a:schemeClr>
                </a:solidFill>
              </a:rPr>
              <a:t>Đại </a:t>
            </a:r>
            <a:r>
              <a:rPr lang="fr-FR" sz="3600">
                <a:solidFill>
                  <a:schemeClr val="tx2">
                    <a:lumMod val="75000"/>
                  </a:schemeClr>
                </a:solidFill>
              </a:rPr>
              <a:t>được thể hiện trong tranh</a:t>
            </a:r>
            <a:r>
              <a:rPr lang="fr-FR" sz="3600" smtClean="0">
                <a:solidFill>
                  <a:schemeClr val="tx2">
                    <a:lumMod val="75000"/>
                  </a:schemeClr>
                </a:solidFill>
              </a:rPr>
              <a:t>.</a:t>
            </a:r>
            <a:endParaRPr lang="en-US" sz="3600">
              <a:solidFill>
                <a:schemeClr val="tx2">
                  <a:lumMod val="75000"/>
                </a:schemeClr>
              </a:solidFill>
            </a:endParaRPr>
          </a:p>
        </p:txBody>
      </p:sp>
      <p:sp>
        <p:nvSpPr>
          <p:cNvPr id="5" name="Rectangle 4"/>
          <p:cNvSpPr/>
          <p:nvPr/>
        </p:nvSpPr>
        <p:spPr>
          <a:xfrm>
            <a:off x="228600" y="2609671"/>
            <a:ext cx="8839200" cy="1200329"/>
          </a:xfrm>
          <a:prstGeom prst="rect">
            <a:avLst/>
          </a:prstGeom>
        </p:spPr>
        <p:txBody>
          <a:bodyPr wrap="square">
            <a:spAutoFit/>
          </a:bodyPr>
          <a:lstStyle/>
          <a:p>
            <a:pPr algn="just"/>
            <a:r>
              <a:rPr lang="fr-FR" sz="3600">
                <a:solidFill>
                  <a:schemeClr val="tx2">
                    <a:lumMod val="75000"/>
                  </a:schemeClr>
                </a:solidFill>
              </a:rPr>
              <a:t>+ Hình ảnh, bố cục, màu sắc, không gian được diễn tả trơng tranh như thế nào?</a:t>
            </a:r>
            <a:endParaRPr lang="en-US" sz="3600"/>
          </a:p>
        </p:txBody>
      </p:sp>
      <p:sp>
        <p:nvSpPr>
          <p:cNvPr id="6" name="Rectangle 5"/>
          <p:cNvSpPr/>
          <p:nvPr/>
        </p:nvSpPr>
        <p:spPr>
          <a:xfrm>
            <a:off x="228600" y="3733800"/>
            <a:ext cx="8686800" cy="1200329"/>
          </a:xfrm>
          <a:prstGeom prst="rect">
            <a:avLst/>
          </a:prstGeom>
        </p:spPr>
        <p:txBody>
          <a:bodyPr wrap="square">
            <a:spAutoFit/>
          </a:bodyPr>
          <a:lstStyle/>
          <a:p>
            <a:r>
              <a:rPr lang="fr-FR" sz="3600">
                <a:solidFill>
                  <a:schemeClr val="tx2">
                    <a:lumMod val="75000"/>
                  </a:schemeClr>
                </a:solidFill>
              </a:rPr>
              <a:t>+ Các bức tranh được thể hiện bằng chất liệu gì?</a:t>
            </a:r>
            <a:endParaRPr lang="en-US" sz="3600"/>
          </a:p>
        </p:txBody>
      </p:sp>
      <p:sp>
        <p:nvSpPr>
          <p:cNvPr id="7" name="Rectangle 6"/>
          <p:cNvSpPr/>
          <p:nvPr/>
        </p:nvSpPr>
        <p:spPr>
          <a:xfrm>
            <a:off x="228600" y="4876800"/>
            <a:ext cx="8686800" cy="1200329"/>
          </a:xfrm>
          <a:prstGeom prst="rect">
            <a:avLst/>
          </a:prstGeom>
        </p:spPr>
        <p:txBody>
          <a:bodyPr wrap="square">
            <a:spAutoFit/>
          </a:bodyPr>
          <a:lstStyle/>
          <a:p>
            <a:r>
              <a:rPr lang="fr-FR" sz="3600">
                <a:solidFill>
                  <a:schemeClr val="tx2">
                    <a:lumMod val="75000"/>
                  </a:schemeClr>
                </a:solidFill>
              </a:rPr>
              <a:t>+ Bức tranh nào gây ấn tượng nhất với em? Vì sao?</a:t>
            </a:r>
            <a:endParaRPr lang="en-US" sz="3600"/>
          </a:p>
        </p:txBody>
      </p:sp>
    </p:spTree>
    <p:extLst>
      <p:ext uri="{BB962C8B-B14F-4D97-AF65-F5344CB8AC3E}">
        <p14:creationId xmlns:p14="http://schemas.microsoft.com/office/powerpoint/2010/main" val="293084123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0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10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heel(1)">
                                      <p:cBhvr>
                                        <p:cTn id="3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2021 - 2022\ALL KHỐI 6\Power Point K6\CĐ 3 CHƯA CÓ BÀI NÀO\12 - Copy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609600"/>
            <a:ext cx="8798216" cy="556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084123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D:\2021 - 2022\ALL KHỐI 6\Power Point K6\CĐ 3 CHƯA CÓ BÀI NÀO\12 - Copy.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767" y="333375"/>
            <a:ext cx="8819273" cy="5610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045197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circle(in)">
                                      <p:cBhvr>
                                        <p:cTn id="7" dur="1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346</TotalTime>
  <Words>1193</Words>
  <Application>Microsoft Office PowerPoint</Application>
  <PresentationFormat>On-screen Show (4:3)</PresentationFormat>
  <Paragraphs>105</Paragraphs>
  <Slides>43</Slides>
  <Notes>1</Notes>
  <HiddenSlides>0</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SCD</dc:creator>
  <cp:lastModifiedBy>SCD</cp:lastModifiedBy>
  <cp:revision>36</cp:revision>
  <dcterms:created xsi:type="dcterms:W3CDTF">2021-09-14T12:24:13Z</dcterms:created>
  <dcterms:modified xsi:type="dcterms:W3CDTF">2021-12-09T08:02:38Z</dcterms:modified>
</cp:coreProperties>
</file>