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81" r:id="rId3"/>
    <p:sldId id="257" r:id="rId4"/>
    <p:sldId id="268" r:id="rId5"/>
    <p:sldId id="258" r:id="rId6"/>
    <p:sldId id="272" r:id="rId7"/>
    <p:sldId id="261" r:id="rId8"/>
    <p:sldId id="270" r:id="rId9"/>
    <p:sldId id="262" r:id="rId10"/>
    <p:sldId id="27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904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DDFF"/>
    <a:srgbClr val="FFE89F"/>
    <a:srgbClr val="FFE07D"/>
    <a:srgbClr val="FFD13F"/>
    <a:srgbClr val="E1EFD9"/>
    <a:srgbClr val="F16649"/>
    <a:srgbClr val="FFC000"/>
    <a:srgbClr val="F4836C"/>
    <a:srgbClr val="F7A797"/>
    <a:srgbClr val="C0E6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5501" autoAdjust="0"/>
  </p:normalViewPr>
  <p:slideViewPr>
    <p:cSldViewPr snapToGrid="0" showGuides="1">
      <p:cViewPr varScale="1">
        <p:scale>
          <a:sx n="83" d="100"/>
          <a:sy n="83" d="100"/>
        </p:scale>
        <p:origin x="1310" y="67"/>
      </p:cViewPr>
      <p:guideLst>
        <p:guide pos="2904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3.png"/><Relationship Id="rId5" Type="http://schemas.openxmlformats.org/officeDocument/2006/relationships/image" Target="../media/image16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293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802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38671"/>
            <a:ext cx="587409" cy="55384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7403" y="80652"/>
            <a:ext cx="78274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and repeat the sentences. Pay attention to the stress of the underlined words.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2574" y="1571037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1.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7404" y="1564560"/>
            <a:ext cx="5665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 The </a:t>
            </a:r>
            <a:r>
              <a:rPr lang="en-US" sz="2400" u="sng"/>
              <a:t>picture</a:t>
            </a:r>
            <a:r>
              <a:rPr lang="en-US" sz="2400"/>
              <a:t> is on the wall of the </a:t>
            </a:r>
            <a:r>
              <a:rPr lang="en-US" sz="2400" u="sng"/>
              <a:t>bedroom</a:t>
            </a:r>
            <a:r>
              <a:rPr lang="en-US" sz="2400"/>
              <a:t>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2574" y="2211492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2.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5366" y="2947148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3.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10196" y="2938495"/>
            <a:ext cx="51639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 There’s a very big </a:t>
            </a:r>
            <a:r>
              <a:rPr lang="en-US" sz="2400" u="sng"/>
              <a:t>kitchen</a:t>
            </a:r>
            <a:r>
              <a:rPr lang="en-US" sz="2400"/>
              <a:t> in the </a:t>
            </a:r>
            <a:r>
              <a:rPr lang="en-US" sz="2400" u="sng"/>
              <a:t>palace</a:t>
            </a:r>
            <a:r>
              <a:rPr lang="en-US" sz="2400"/>
              <a:t>.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332574" y="3691522"/>
            <a:ext cx="474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4.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07403" y="3682869"/>
            <a:ext cx="5166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Their </a:t>
            </a:r>
            <a:r>
              <a:rPr lang="en-US" sz="2400" u="sng"/>
              <a:t>village</a:t>
            </a:r>
            <a:r>
              <a:rPr lang="en-US" sz="2400"/>
              <a:t> is in the </a:t>
            </a:r>
            <a:r>
              <a:rPr lang="en-US" sz="2400" u="sng"/>
              <a:t>mountains</a:t>
            </a:r>
            <a:r>
              <a:rPr lang="en-US" sz="2400"/>
              <a:t>.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07404" y="2220145"/>
            <a:ext cx="54368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 The </a:t>
            </a:r>
            <a:r>
              <a:rPr lang="en-US" sz="2400" u="sng"/>
              <a:t>robot</a:t>
            </a:r>
            <a:r>
              <a:rPr lang="en-US" sz="2400"/>
              <a:t> helps me to do the </a:t>
            </a:r>
            <a:r>
              <a:rPr lang="en-US" sz="2400" u="sng"/>
              <a:t>housework</a:t>
            </a:r>
            <a:r>
              <a:rPr lang="en-US" sz="2400"/>
              <a:t>.</a:t>
            </a:r>
            <a:endParaRPr lang="en-US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124" y="3871001"/>
            <a:ext cx="4421765" cy="2986999"/>
          </a:xfrm>
          <a:prstGeom prst="rect">
            <a:avLst/>
          </a:prstGeom>
        </p:spPr>
      </p:pic>
      <p:pic>
        <p:nvPicPr>
          <p:cNvPr id="3" name="B2_26">
            <a:hlinkClick r:id="" action="ppaction://media"/>
            <a:extLst>
              <a:ext uri="{FF2B5EF4-FFF2-40B4-BE49-F238E27FC236}">
                <a16:creationId xmlns:a16="http://schemas.microsoft.com/office/drawing/2014/main" id="{4E9D35A8-8D0C-4FD8-A25C-DD0191DB88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59525" y="5115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91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0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9" y="19902"/>
            <a:ext cx="9095102" cy="680313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79C85B-8CF1-467C-90E2-2EFA7DD634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066" y="3490844"/>
            <a:ext cx="1327361" cy="1862055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8DCC60-7CC6-4BB5-93C9-B6ABD7122B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147" y="3490392"/>
            <a:ext cx="1319185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53C47D-F5F3-4C8B-95AB-CB1D25CCA4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482" y="3494196"/>
            <a:ext cx="1323683" cy="185535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3DF6CF5-0997-49BE-A637-2641803BF9F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3180" y="3490390"/>
            <a:ext cx="1329112" cy="186296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0B541C0-B76C-43AB-9EAF-B49801DFF8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900" y="3490391"/>
            <a:ext cx="1329112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</p:spTree>
    <p:extLst>
      <p:ext uri="{BB962C8B-B14F-4D97-AF65-F5344CB8AC3E}">
        <p14:creationId xmlns:p14="http://schemas.microsoft.com/office/powerpoint/2010/main" val="502482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9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7.40741E-7 L -0.07878 -7.40741E-7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7.40741E-7 L -0.07878 -7.40741E-7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9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7057"/>
            <a:ext cx="7987622" cy="29651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4" y="20221"/>
            <a:ext cx="8812944" cy="228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871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57" y="2454902"/>
            <a:ext cx="4176100" cy="9135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2" y="2542074"/>
            <a:ext cx="961782" cy="7776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25" y="3957080"/>
            <a:ext cx="379594" cy="4124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24" y="5116024"/>
            <a:ext cx="408794" cy="4051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25" y="5897053"/>
            <a:ext cx="375944" cy="39784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790" y="4400215"/>
            <a:ext cx="379595" cy="39054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19568" y="3899471"/>
            <a:ext cx="41281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Listen and repeat the words / phrases in the box. Then put them in the appropriate columns. You may use some more than once.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7342" y="5149028"/>
            <a:ext cx="3876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Match the appliances in A with what they can help us to do in B.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43465" y="4372873"/>
            <a:ext cx="3865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Listen and repeat the words.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5396" y="3333417"/>
            <a:ext cx="1909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Vocabulary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00327" y="3333417"/>
            <a:ext cx="2358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Pronunciation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5111357" y="3786491"/>
            <a:ext cx="343754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/>
              <a:t>Stress in two-syllable words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693" y="5112668"/>
            <a:ext cx="383245" cy="361345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243465" y="5082909"/>
            <a:ext cx="38656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Listen and repeat the sentences. Pay attention to the stress of the underlined words.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9567" y="5861811"/>
            <a:ext cx="3876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 in pairs. Ask and answer questions about appliances, using the information in </a:t>
            </a:r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4" y="20221"/>
            <a:ext cx="8812944" cy="228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456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370438" y="2362200"/>
            <a:ext cx="4403125" cy="1670347"/>
            <a:chOff x="2315573" y="1811975"/>
            <a:chExt cx="4403125" cy="1670347"/>
          </a:xfrm>
        </p:grpSpPr>
        <p:grpSp>
          <p:nvGrpSpPr>
            <p:cNvPr id="12" name="Group 11"/>
            <p:cNvGrpSpPr/>
            <p:nvPr/>
          </p:nvGrpSpPr>
          <p:grpSpPr>
            <a:xfrm>
              <a:off x="2315573" y="1811975"/>
              <a:ext cx="4403125" cy="820491"/>
              <a:chOff x="2321677" y="1811975"/>
              <a:chExt cx="4403125" cy="820491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09822" y="1811975"/>
                <a:ext cx="3514980" cy="768902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21677" y="1854855"/>
                <a:ext cx="961782" cy="777611"/>
              </a:xfrm>
              <a:prstGeom prst="rect">
                <a:avLst/>
              </a:prstGeom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796464" y="2835991"/>
              <a:ext cx="35571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>
                  <a:solidFill>
                    <a:srgbClr val="0084B1"/>
                  </a:solidFill>
                </a:rPr>
                <a:t>Vocabulary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3189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7550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74839"/>
            <a:ext cx="627229" cy="68150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71978" y="31790"/>
            <a:ext cx="8011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and repeat the words / phrases in the box. Then put them in the appropriate columns. You may use some more than once.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322119" y="1667895"/>
            <a:ext cx="8499763" cy="10702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669812" y="1777400"/>
            <a:ext cx="2229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electric cooker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361238" y="1782564"/>
            <a:ext cx="1505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fridge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81591" y="2229889"/>
            <a:ext cx="23837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washing machine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3341411" y="2229889"/>
            <a:ext cx="1525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computer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886800" y="1777400"/>
            <a:ext cx="2229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dishwasher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939407" y="1782564"/>
            <a:ext cx="160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electric fan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898579" y="2229889"/>
            <a:ext cx="23837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wireless TV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69601" y="2200618"/>
            <a:ext cx="1654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smart clock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1526213"/>
              </p:ext>
            </p:extLst>
          </p:nvPr>
        </p:nvGraphicFramePr>
        <p:xfrm>
          <a:off x="322120" y="3256973"/>
          <a:ext cx="8499762" cy="320617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8332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32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32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0791"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living</a:t>
                      </a:r>
                      <a:r>
                        <a:rPr lang="en-US" sz="2800" baseline="0"/>
                        <a:t> room</a:t>
                      </a:r>
                      <a:endParaRPr lang="en-US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bedroom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kitchen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35381"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99818FD-E5D7-439E-9987-0F2A356FD345}"/>
              </a:ext>
            </a:extLst>
          </p:cNvPr>
          <p:cNvSpPr txBox="1"/>
          <p:nvPr/>
        </p:nvSpPr>
        <p:spPr>
          <a:xfrm>
            <a:off x="988802" y="4049409"/>
            <a:ext cx="1591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wireless TV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4927D48-C4AA-441B-8360-8FE0B15E2FC6}"/>
              </a:ext>
            </a:extLst>
          </p:cNvPr>
          <p:cNvSpPr txBox="1"/>
          <p:nvPr/>
        </p:nvSpPr>
        <p:spPr>
          <a:xfrm>
            <a:off x="988802" y="4568223"/>
            <a:ext cx="160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electric fan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0AD43E4-2E7D-4C88-B1B1-339A8F0E2CAB}"/>
              </a:ext>
            </a:extLst>
          </p:cNvPr>
          <p:cNvSpPr txBox="1"/>
          <p:nvPr/>
        </p:nvSpPr>
        <p:spPr>
          <a:xfrm>
            <a:off x="996118" y="5097742"/>
            <a:ext cx="1654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smart clock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B7D83B6-FCDE-468E-B0A2-474134270403}"/>
              </a:ext>
            </a:extLst>
          </p:cNvPr>
          <p:cNvSpPr txBox="1"/>
          <p:nvPr/>
        </p:nvSpPr>
        <p:spPr>
          <a:xfrm>
            <a:off x="957009" y="5627261"/>
            <a:ext cx="1654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B050"/>
                </a:solidFill>
              </a:rPr>
              <a:t>computer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952C387-00A2-4BE7-9AFB-6A7305D8F886}"/>
              </a:ext>
            </a:extLst>
          </p:cNvPr>
          <p:cNvSpPr txBox="1"/>
          <p:nvPr/>
        </p:nvSpPr>
        <p:spPr>
          <a:xfrm>
            <a:off x="3771312" y="4049409"/>
            <a:ext cx="1591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wireless TV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FE50AD6-75CE-4CD3-86B5-E09E5D8DDCCA}"/>
              </a:ext>
            </a:extLst>
          </p:cNvPr>
          <p:cNvSpPr txBox="1"/>
          <p:nvPr/>
        </p:nvSpPr>
        <p:spPr>
          <a:xfrm>
            <a:off x="3771312" y="4568223"/>
            <a:ext cx="160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smart clock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AAF0C9F-EF75-4A40-8373-55A550ABAEF2}"/>
              </a:ext>
            </a:extLst>
          </p:cNvPr>
          <p:cNvSpPr txBox="1"/>
          <p:nvPr/>
        </p:nvSpPr>
        <p:spPr>
          <a:xfrm>
            <a:off x="3778628" y="5097742"/>
            <a:ext cx="1654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B050"/>
                </a:solidFill>
              </a:rPr>
              <a:t>computer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81172E5-8871-439A-BB9C-53D5DB155291}"/>
              </a:ext>
            </a:extLst>
          </p:cNvPr>
          <p:cNvSpPr txBox="1"/>
          <p:nvPr/>
        </p:nvSpPr>
        <p:spPr>
          <a:xfrm>
            <a:off x="6440624" y="4049409"/>
            <a:ext cx="20108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</a:rPr>
              <a:t>electric cooker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EC7FA1A-49B4-4572-9EAD-698EB38D364A}"/>
              </a:ext>
            </a:extLst>
          </p:cNvPr>
          <p:cNvSpPr txBox="1"/>
          <p:nvPr/>
        </p:nvSpPr>
        <p:spPr>
          <a:xfrm>
            <a:off x="6634585" y="4568223"/>
            <a:ext cx="160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B050"/>
                </a:solidFill>
              </a:rPr>
              <a:t>fridge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B6B9581-D975-4B5A-A1C9-EF879B6E1E9B}"/>
              </a:ext>
            </a:extLst>
          </p:cNvPr>
          <p:cNvSpPr txBox="1"/>
          <p:nvPr/>
        </p:nvSpPr>
        <p:spPr>
          <a:xfrm>
            <a:off x="6641901" y="5097742"/>
            <a:ext cx="1654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B050"/>
                </a:solidFill>
              </a:rPr>
              <a:t>dishwasher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0963019-A4EB-4DFB-A726-4C1C038559EE}"/>
              </a:ext>
            </a:extLst>
          </p:cNvPr>
          <p:cNvSpPr txBox="1"/>
          <p:nvPr/>
        </p:nvSpPr>
        <p:spPr>
          <a:xfrm>
            <a:off x="6641901" y="5576995"/>
            <a:ext cx="16548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B050"/>
                </a:solidFill>
              </a:rPr>
              <a:t>washing machine</a:t>
            </a:r>
          </a:p>
        </p:txBody>
      </p:sp>
      <p:pic>
        <p:nvPicPr>
          <p:cNvPr id="2" name="B2_24">
            <a:hlinkClick r:id="" action="ppaction://media"/>
            <a:extLst>
              <a:ext uri="{FF2B5EF4-FFF2-40B4-BE49-F238E27FC236}">
                <a16:creationId xmlns:a16="http://schemas.microsoft.com/office/drawing/2014/main" id="{A79C1118-7823-4C90-8477-D5E240F926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946118" y="80190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56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446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/>
      <p:bldP spid="22" grpId="0"/>
      <p:bldP spid="23" grpId="0"/>
      <p:bldP spid="24" grpId="0"/>
      <p:bldP spid="25" grpId="0"/>
      <p:bldP spid="26" grpId="0"/>
      <p:bldP spid="27" grpId="0"/>
      <p:bldP spid="29" grpId="0"/>
      <p:bldP spid="30" grpId="0"/>
      <p:bldP spid="31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B57581C-6573-42DA-83A9-FC90B16003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6997834"/>
              </p:ext>
            </p:extLst>
          </p:nvPr>
        </p:nvGraphicFramePr>
        <p:xfrm>
          <a:off x="4729019" y="1559792"/>
          <a:ext cx="3662227" cy="394161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662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56936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z="3200"/>
                        <a:t>B</a:t>
                      </a:r>
                      <a:endParaRPr lang="en-US" sz="32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D1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6936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2400" b="1" baseline="0" dirty="0">
                          <a:solidFill>
                            <a:srgbClr val="0070C0"/>
                          </a:solidFill>
                        </a:rPr>
                        <a:t>c. </a:t>
                      </a:r>
                      <a:r>
                        <a:rPr lang="en-US" sz="2400" baseline="0" dirty="0"/>
                        <a:t>cook rice</a:t>
                      </a:r>
                      <a:endParaRPr lang="en-US" sz="2400" dirty="0"/>
                    </a:p>
                  </a:txBody>
                  <a:tcPr anchor="ctr">
                    <a:solidFill>
                      <a:srgbClr val="FFE8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6936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d. 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wash and dry dishes</a:t>
                      </a:r>
                    </a:p>
                  </a:txBody>
                  <a:tcPr anchor="ctr">
                    <a:solidFill>
                      <a:srgbClr val="FFE8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6936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b. </a:t>
                      </a:r>
                      <a:r>
                        <a:rPr lang="en-US" sz="2400" dirty="0"/>
                        <a:t>keep food fresh</a:t>
                      </a:r>
                    </a:p>
                  </a:txBody>
                  <a:tcPr anchor="ctr">
                    <a:solidFill>
                      <a:srgbClr val="FFE8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6936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e. </a:t>
                      </a:r>
                      <a:r>
                        <a:rPr lang="en-US" sz="2400" dirty="0"/>
                        <a:t>wash</a:t>
                      </a:r>
                      <a:r>
                        <a:rPr lang="en-US" sz="2400" baseline="0" dirty="0"/>
                        <a:t> and dry clothes</a:t>
                      </a:r>
                      <a:endParaRPr lang="en-US" sz="2400" dirty="0"/>
                    </a:p>
                  </a:txBody>
                  <a:tcPr anchor="ctr">
                    <a:solidFill>
                      <a:srgbClr val="FFE8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6936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a. </a:t>
                      </a:r>
                      <a:r>
                        <a:rPr lang="en-US" sz="2400" dirty="0"/>
                        <a:t>receive and send emails</a:t>
                      </a:r>
                    </a:p>
                  </a:txBody>
                  <a:tcPr anchor="ctr">
                    <a:solidFill>
                      <a:srgbClr val="FFE8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546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7313" y="70772"/>
            <a:ext cx="79010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spc="-8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Match the appliances in A with what they can help us to do in B. </a:t>
            </a:r>
          </a:p>
        </p:txBody>
      </p:sp>
      <p:graphicFrame>
        <p:nvGraphicFramePr>
          <p:cNvPr id="61" name="Table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5967367"/>
              </p:ext>
            </p:extLst>
          </p:nvPr>
        </p:nvGraphicFramePr>
        <p:xfrm>
          <a:off x="752754" y="1554021"/>
          <a:ext cx="3245426" cy="394161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2454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5693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A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693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b="1">
                          <a:solidFill>
                            <a:srgbClr val="0086EA"/>
                          </a:solidFill>
                        </a:rPr>
                        <a:t>1. </a:t>
                      </a:r>
                      <a:r>
                        <a:rPr lang="en-US" sz="2400"/>
                        <a:t>electric cooker</a:t>
                      </a:r>
                    </a:p>
                  </a:txBody>
                  <a:tcPr anchor="ctr">
                    <a:solidFill>
                      <a:srgbClr val="E1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6936">
                <a:tc>
                  <a:txBody>
                    <a:bodyPr/>
                    <a:lstStyle/>
                    <a:p>
                      <a:pPr algn="l"/>
                      <a:r>
                        <a:rPr lang="en-US" sz="2400" b="1">
                          <a:solidFill>
                            <a:srgbClr val="0086EA"/>
                          </a:solidFill>
                        </a:rPr>
                        <a:t>2.</a:t>
                      </a:r>
                      <a:r>
                        <a:rPr lang="en-US" sz="2400"/>
                        <a:t> dishwasher</a:t>
                      </a:r>
                    </a:p>
                  </a:txBody>
                  <a:tcPr anchor="ctr">
                    <a:solidFill>
                      <a:srgbClr val="E1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6936">
                <a:tc>
                  <a:txBody>
                    <a:bodyPr/>
                    <a:lstStyle/>
                    <a:p>
                      <a:pPr algn="l"/>
                      <a:r>
                        <a:rPr lang="en-US" sz="2400" b="1">
                          <a:solidFill>
                            <a:srgbClr val="0086EA"/>
                          </a:solidFill>
                        </a:rPr>
                        <a:t>3.</a:t>
                      </a:r>
                      <a:r>
                        <a:rPr lang="en-US" sz="2400"/>
                        <a:t> fridge</a:t>
                      </a:r>
                    </a:p>
                  </a:txBody>
                  <a:tcPr anchor="ctr">
                    <a:solidFill>
                      <a:srgbClr val="E1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6936">
                <a:tc>
                  <a:txBody>
                    <a:bodyPr/>
                    <a:lstStyle/>
                    <a:p>
                      <a:pPr algn="l"/>
                      <a:r>
                        <a:rPr lang="en-US" sz="2400" b="1">
                          <a:solidFill>
                            <a:srgbClr val="0086EA"/>
                          </a:solidFill>
                        </a:rPr>
                        <a:t>4.</a:t>
                      </a:r>
                      <a:r>
                        <a:rPr lang="en-US" sz="2400"/>
                        <a:t> washing</a:t>
                      </a:r>
                      <a:r>
                        <a:rPr lang="en-US" sz="2400" baseline="0"/>
                        <a:t> machine</a:t>
                      </a:r>
                      <a:endParaRPr lang="en-US" sz="2400"/>
                    </a:p>
                  </a:txBody>
                  <a:tcPr anchor="ctr">
                    <a:solidFill>
                      <a:srgbClr val="E1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6936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solidFill>
                            <a:srgbClr val="0086EA"/>
                          </a:solidFill>
                        </a:rPr>
                        <a:t>5.</a:t>
                      </a:r>
                      <a:r>
                        <a:rPr lang="en-US" sz="2400" dirty="0"/>
                        <a:t> computer</a:t>
                      </a:r>
                    </a:p>
                  </a:txBody>
                  <a:tcPr anchor="ctr">
                    <a:solidFill>
                      <a:srgbClr val="E1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2" name="Table 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562490"/>
              </p:ext>
            </p:extLst>
          </p:nvPr>
        </p:nvGraphicFramePr>
        <p:xfrm>
          <a:off x="4727864" y="1559792"/>
          <a:ext cx="3662227" cy="65693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662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56936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z="3200" dirty="0"/>
                        <a:t>B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D1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822F876-357A-4A30-94F4-07DFE1539C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2085391"/>
              </p:ext>
            </p:extLst>
          </p:nvPr>
        </p:nvGraphicFramePr>
        <p:xfrm>
          <a:off x="4727864" y="2216728"/>
          <a:ext cx="3662227" cy="65693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662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56936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2400" b="1" baseline="0" dirty="0">
                          <a:solidFill>
                            <a:srgbClr val="0070C0"/>
                          </a:solidFill>
                        </a:rPr>
                        <a:t>a. </a:t>
                      </a:r>
                      <a:r>
                        <a:rPr lang="en-US" sz="2400" b="0" baseline="0" dirty="0"/>
                        <a:t>receive and send emails</a:t>
                      </a:r>
                      <a:endParaRPr lang="en-US" sz="2400" b="0" dirty="0"/>
                    </a:p>
                  </a:txBody>
                  <a:tcPr anchor="ctr">
                    <a:solidFill>
                      <a:srgbClr val="FFE8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C067985D-4665-4F26-A9E0-B0EB88E27E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6598244"/>
              </p:ext>
            </p:extLst>
          </p:nvPr>
        </p:nvGraphicFramePr>
        <p:xfrm>
          <a:off x="4727863" y="2873663"/>
          <a:ext cx="3662227" cy="65693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662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56936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b. </a:t>
                      </a:r>
                      <a:r>
                        <a:rPr lang="en-US" sz="2400" b="0" dirty="0"/>
                        <a:t>keep</a:t>
                      </a:r>
                      <a:r>
                        <a:rPr lang="en-US" sz="2400" b="0" baseline="0" dirty="0"/>
                        <a:t> food fresh</a:t>
                      </a:r>
                      <a:endParaRPr lang="en-US" sz="2400" b="0" dirty="0"/>
                    </a:p>
                  </a:txBody>
                  <a:tcPr anchor="ctr">
                    <a:solidFill>
                      <a:srgbClr val="FFE8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3C62FAB0-9270-43D7-8590-79F3741314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210274"/>
              </p:ext>
            </p:extLst>
          </p:nvPr>
        </p:nvGraphicFramePr>
        <p:xfrm>
          <a:off x="4727863" y="3530598"/>
          <a:ext cx="3662227" cy="65693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662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56936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c. </a:t>
                      </a:r>
                      <a:r>
                        <a:rPr lang="en-US" sz="2400" b="0" dirty="0"/>
                        <a:t>cook</a:t>
                      </a:r>
                      <a:r>
                        <a:rPr lang="en-US" sz="2400" b="0" baseline="0" dirty="0"/>
                        <a:t> rice</a:t>
                      </a:r>
                      <a:endParaRPr lang="en-US" sz="2400" b="0" dirty="0"/>
                    </a:p>
                  </a:txBody>
                  <a:tcPr anchor="ctr">
                    <a:solidFill>
                      <a:srgbClr val="FFE8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9AD65AB5-5F6C-4697-BBD8-DE99F37080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3677925"/>
              </p:ext>
            </p:extLst>
          </p:nvPr>
        </p:nvGraphicFramePr>
        <p:xfrm>
          <a:off x="4727863" y="4187535"/>
          <a:ext cx="3662227" cy="65693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662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56936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d. </a:t>
                      </a:r>
                      <a:r>
                        <a:rPr lang="en-US" sz="2400" b="0" dirty="0"/>
                        <a:t>wash</a:t>
                      </a:r>
                      <a:r>
                        <a:rPr lang="en-US" sz="2400" b="0" baseline="0" dirty="0"/>
                        <a:t> and dry dishes</a:t>
                      </a:r>
                      <a:endParaRPr lang="en-US" sz="2400" b="0" dirty="0"/>
                    </a:p>
                  </a:txBody>
                  <a:tcPr anchor="ctr">
                    <a:solidFill>
                      <a:srgbClr val="FFE8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CB9AD999-7235-4785-97C5-9E8B810D60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9405060"/>
              </p:ext>
            </p:extLst>
          </p:nvPr>
        </p:nvGraphicFramePr>
        <p:xfrm>
          <a:off x="4727862" y="4844473"/>
          <a:ext cx="3662227" cy="65693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662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56936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2400" b="1" dirty="0">
                          <a:solidFill>
                            <a:srgbClr val="0070C0"/>
                          </a:solidFill>
                        </a:rPr>
                        <a:t>e. </a:t>
                      </a:r>
                      <a:r>
                        <a:rPr lang="en-US" sz="2400" b="0" dirty="0"/>
                        <a:t>wash</a:t>
                      </a:r>
                      <a:r>
                        <a:rPr lang="en-US" sz="2400" b="0" baseline="0" dirty="0"/>
                        <a:t> and dry clothes</a:t>
                      </a:r>
                      <a:endParaRPr lang="en-US" sz="2400" b="0" dirty="0"/>
                    </a:p>
                  </a:txBody>
                  <a:tcPr anchor="ctr">
                    <a:solidFill>
                      <a:srgbClr val="FFE89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52578E0-7EFE-4466-8D52-EB478A9C2A2E}"/>
              </a:ext>
            </a:extLst>
          </p:cNvPr>
          <p:cNvCxnSpPr>
            <a:endCxn id="10" idx="1"/>
          </p:cNvCxnSpPr>
          <p:nvPr/>
        </p:nvCxnSpPr>
        <p:spPr>
          <a:xfrm>
            <a:off x="3998180" y="2545196"/>
            <a:ext cx="729684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96E4B1B-0CAF-4444-B521-7D34EAB0521B}"/>
              </a:ext>
            </a:extLst>
          </p:cNvPr>
          <p:cNvCxnSpPr/>
          <p:nvPr/>
        </p:nvCxnSpPr>
        <p:spPr>
          <a:xfrm>
            <a:off x="3998180" y="3179618"/>
            <a:ext cx="729684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84B9686-C2F7-426E-9ACD-3B121F8F530C}"/>
              </a:ext>
            </a:extLst>
          </p:cNvPr>
          <p:cNvCxnSpPr/>
          <p:nvPr/>
        </p:nvCxnSpPr>
        <p:spPr>
          <a:xfrm>
            <a:off x="3998180" y="3859066"/>
            <a:ext cx="729684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D5E9AE4-6958-49BE-9B9B-238BB5129D1E}"/>
              </a:ext>
            </a:extLst>
          </p:cNvPr>
          <p:cNvCxnSpPr/>
          <p:nvPr/>
        </p:nvCxnSpPr>
        <p:spPr>
          <a:xfrm>
            <a:off x="4010875" y="4516003"/>
            <a:ext cx="729684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4936ABA-19C5-4FEA-B227-4F802D7C8A68}"/>
              </a:ext>
            </a:extLst>
          </p:cNvPr>
          <p:cNvCxnSpPr/>
          <p:nvPr/>
        </p:nvCxnSpPr>
        <p:spPr>
          <a:xfrm>
            <a:off x="3995861" y="5172941"/>
            <a:ext cx="729684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7452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2.5E-6 0.383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21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85185E-6 L 2.5E-6 0.0958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79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48148E-6 L 2.5E-6 -0.1916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63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8.33333E-7 -0.1916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956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2.5E-6 -0.0956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110338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26985" y="38533"/>
            <a:ext cx="730045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Work in pairs. Ask and answer questions about appliances, using the information in </a:t>
            </a:r>
            <a:r>
              <a:rPr lang="en-US" sz="2600" b="1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07403" y="1537855"/>
            <a:ext cx="2247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70C0"/>
                </a:solidFill>
              </a:rPr>
              <a:t>Example: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06582" y="2431473"/>
            <a:ext cx="684760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b="1" i="1"/>
              <a:t>A: </a:t>
            </a:r>
            <a:r>
              <a:rPr lang="en-US" sz="2600"/>
              <a:t>What can an electric cooker help us to do?</a:t>
            </a:r>
          </a:p>
          <a:p>
            <a:pPr>
              <a:lnSpc>
                <a:spcPct val="150000"/>
              </a:lnSpc>
            </a:pPr>
            <a:r>
              <a:rPr lang="en-US" sz="2600" b="1" i="1"/>
              <a:t>B: </a:t>
            </a:r>
            <a:r>
              <a:rPr lang="en-US" sz="2600"/>
              <a:t>It can help us to cook rice.</a:t>
            </a:r>
          </a:p>
        </p:txBody>
      </p:sp>
    </p:spTree>
    <p:extLst>
      <p:ext uri="{BB962C8B-B14F-4D97-AF65-F5344CB8AC3E}">
        <p14:creationId xmlns:p14="http://schemas.microsoft.com/office/powerpoint/2010/main" val="2468355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106337" y="2215065"/>
            <a:ext cx="4931326" cy="2458647"/>
            <a:chOff x="2051472" y="1811975"/>
            <a:chExt cx="4931326" cy="2458647"/>
          </a:xfrm>
        </p:grpSpPr>
        <p:grpSp>
          <p:nvGrpSpPr>
            <p:cNvPr id="12" name="Group 11"/>
            <p:cNvGrpSpPr/>
            <p:nvPr/>
          </p:nvGrpSpPr>
          <p:grpSpPr>
            <a:xfrm>
              <a:off x="2315573" y="1811975"/>
              <a:ext cx="4403125" cy="820491"/>
              <a:chOff x="2321677" y="1811975"/>
              <a:chExt cx="4403125" cy="820491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09822" y="1811975"/>
                <a:ext cx="3514980" cy="768902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21677" y="1854855"/>
                <a:ext cx="961782" cy="777611"/>
              </a:xfrm>
              <a:prstGeom prst="rect">
                <a:avLst/>
              </a:prstGeom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796464" y="2835991"/>
              <a:ext cx="35571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>
                  <a:solidFill>
                    <a:srgbClr val="0084B1"/>
                  </a:solidFill>
                </a:rPr>
                <a:t>Pronunciation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051472" y="3685847"/>
              <a:ext cx="493132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/>
                <a:t>Stress in two-syllable words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0000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802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7403" y="178042"/>
            <a:ext cx="815381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and repeat the words.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955963" y="1943101"/>
            <a:ext cx="6920346" cy="3096490"/>
          </a:xfrm>
          <a:prstGeom prst="roundRect">
            <a:avLst>
              <a:gd name="adj" fmla="val 13148"/>
            </a:avLst>
          </a:prstGeom>
          <a:solidFill>
            <a:srgbClr val="AFD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236518" y="2369127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‘picture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6518" y="3222308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‘kitchen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36518" y="4075489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‘village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16035" y="2369127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‘robot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16035" y="3222308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‘housework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16035" y="4075489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‘mountains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95554" y="2369127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‘bedroom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95554" y="3222308"/>
            <a:ext cx="18807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/>
              <a:t>‘palace</a:t>
            </a:r>
          </a:p>
        </p:txBody>
      </p:sp>
      <p:pic>
        <p:nvPicPr>
          <p:cNvPr id="4" name="B2_25">
            <a:hlinkClick r:id="" action="ppaction://media"/>
            <a:extLst>
              <a:ext uri="{FF2B5EF4-FFF2-40B4-BE49-F238E27FC236}">
                <a16:creationId xmlns:a16="http://schemas.microsoft.com/office/drawing/2014/main" id="{8D4397A8-BA18-44DB-B33B-85A90FE7A2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96790" y="1554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135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1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1166</TotalTime>
  <Words>371</Words>
  <Application>Microsoft Office PowerPoint</Application>
  <PresentationFormat>On-screen Show (4:3)</PresentationFormat>
  <Paragraphs>75</Paragraphs>
  <Slides>11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Lenovo</cp:lastModifiedBy>
  <cp:revision>84</cp:revision>
  <dcterms:created xsi:type="dcterms:W3CDTF">2020-12-09T02:04:09Z</dcterms:created>
  <dcterms:modified xsi:type="dcterms:W3CDTF">2021-08-02T04:43:35Z</dcterms:modified>
</cp:coreProperties>
</file>