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86" r:id="rId1"/>
  </p:sldMasterIdLst>
  <p:notesMasterIdLst>
    <p:notesMasterId r:id="rId23"/>
  </p:notesMasterIdLst>
  <p:sldIdLst>
    <p:sldId id="311" r:id="rId2"/>
    <p:sldId id="313" r:id="rId3"/>
    <p:sldId id="312" r:id="rId4"/>
    <p:sldId id="256" r:id="rId5"/>
    <p:sldId id="310" r:id="rId6"/>
    <p:sldId id="323" r:id="rId7"/>
    <p:sldId id="314" r:id="rId8"/>
    <p:sldId id="316" r:id="rId9"/>
    <p:sldId id="320" r:id="rId10"/>
    <p:sldId id="318" r:id="rId11"/>
    <p:sldId id="319" r:id="rId12"/>
    <p:sldId id="317" r:id="rId13"/>
    <p:sldId id="315" r:id="rId14"/>
    <p:sldId id="321" r:id="rId15"/>
    <p:sldId id="322" r:id="rId16"/>
    <p:sldId id="324" r:id="rId17"/>
    <p:sldId id="293" r:id="rId18"/>
    <p:sldId id="294" r:id="rId19"/>
    <p:sldId id="327" r:id="rId20"/>
    <p:sldId id="325" r:id="rId21"/>
    <p:sldId id="288" r:id="rId22"/>
  </p:sldIdLst>
  <p:sldSz cx="9144000" cy="5143500" type="screen16x9"/>
  <p:notesSz cx="6858000" cy="9144000"/>
  <p:embeddedFontLst>
    <p:embeddedFont>
      <p:font typeface="Amatic SC" pitchFamily="2" charset="-79"/>
      <p:regular r:id="rId24"/>
      <p:bold r:id="rId25"/>
    </p:embeddedFont>
    <p:embeddedFont>
      <p:font typeface="Bebas Neue" panose="020B0606020202050201" pitchFamily="34" charset="77"/>
      <p:regular r:id="rId26"/>
    </p:embeddedFont>
    <p:embeddedFont>
      <p:font typeface="Century Gothic" panose="020B0502020202020204" pitchFamily="34" charset="0"/>
      <p:regular r:id="rId27"/>
      <p:bold r:id="rId28"/>
      <p:italic r:id="rId29"/>
      <p:boldItalic r:id="rId30"/>
    </p:embeddedFont>
    <p:embeddedFont>
      <p:font typeface="Franklin Gothic Medium" panose="020B0603020102020204" pitchFamily="34" charset="0"/>
      <p:regular r:id="rId31"/>
      <p:italic r:id="rId32"/>
    </p:embeddedFont>
    <p:embeddedFont>
      <p:font typeface="Nunito Sans" pitchFamily="2" charset="77"/>
      <p:regular r:id="rId33"/>
      <p:bold r:id="rId34"/>
      <p:italic r:id="rId35"/>
      <p:boldItalic r:id="rId36"/>
    </p:embeddedFont>
    <p:embeddedFont>
      <p:font typeface="Pangolin" pitchFamily="2" charset="77"/>
      <p:regular r:id="rId37"/>
    </p:embeddedFont>
    <p:embeddedFont>
      <p:font typeface="Poppins ExtraBold" panose="020B0604020202020204" pitchFamily="34" charset="0"/>
      <p:bold r:id="rId38"/>
      <p:italic r:id="rId39"/>
      <p:boldItalic r:id="rId40"/>
    </p:embeddedFont>
    <p:embeddedFont>
      <p:font typeface="Poppins Medium" panose="020B0604020202020204" pitchFamily="34" charset="0"/>
      <p:regular r:id="rId41"/>
      <p:bold r:id="rId42"/>
      <p:italic r:id="rId43"/>
      <p:boldItalic r:id="rId4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9AA0A6"/>
          </p15:clr>
        </p15:guide>
        <p15:guide id="2" pos="2880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CC7CD"/>
    <a:srgbClr val="549E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870480C-2ED8-41D3-8F79-CA18A762959B}">
  <a:tblStyle styleId="{2870480C-2ED8-41D3-8F79-CA18A762959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87"/>
    <p:restoredTop sz="94621"/>
  </p:normalViewPr>
  <p:slideViewPr>
    <p:cSldViewPr snapToGrid="0">
      <p:cViewPr>
        <p:scale>
          <a:sx n="75" d="100"/>
          <a:sy n="75" d="100"/>
        </p:scale>
        <p:origin x="992" y="92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9" Type="http://schemas.openxmlformats.org/officeDocument/2006/relationships/font" Target="fonts/font16.fntdata"/><Relationship Id="rId21" Type="http://schemas.openxmlformats.org/officeDocument/2006/relationships/slide" Target="slides/slide20.xml"/><Relationship Id="rId34" Type="http://schemas.openxmlformats.org/officeDocument/2006/relationships/font" Target="fonts/font11.fntdata"/><Relationship Id="rId42" Type="http://schemas.openxmlformats.org/officeDocument/2006/relationships/font" Target="fonts/font19.fntdata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font" Target="fonts/font14.fntdata"/><Relationship Id="rId40" Type="http://schemas.openxmlformats.org/officeDocument/2006/relationships/font" Target="fonts/font17.fntdata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font" Target="fonts/font1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44" Type="http://schemas.openxmlformats.org/officeDocument/2006/relationships/font" Target="fonts/font2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Relationship Id="rId43" Type="http://schemas.openxmlformats.org/officeDocument/2006/relationships/font" Target="fonts/font20.fntdata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font" Target="fonts/font15.fntdata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font" Target="fonts/font1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" name="Google Shape;23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Google Shape;679;g13b7148ceed_0_13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0" name="Google Shape;680;g13b7148ceed_0_13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145929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g13b7148ceed_0_3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6" name="Google Shape;1056;g13b7148ceed_0_3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93818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4" name="Google Shape;1364;g13a635ed512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5" name="Google Shape;1365;g13a635ed512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766177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Clr>
                <a:srgbClr val="000000"/>
              </a:buClr>
              <a:defRPr/>
            </a:pPr>
            <a:r>
              <a:rPr lang="en-US" sz="1100" b="1" dirty="0">
                <a:solidFill>
                  <a:schemeClr val="accent5"/>
                </a:solidFill>
                <a:latin typeface="Century Gothic" panose="020B0502020202020204" pitchFamily="34" charset="0"/>
              </a:rPr>
              <a:t>5. Listen to the conversation. </a:t>
            </a:r>
          </a:p>
          <a:p>
            <a:pPr lvl="0">
              <a:buClr>
                <a:srgbClr val="000000"/>
              </a:buClr>
              <a:defRPr/>
            </a:pPr>
            <a:r>
              <a:rPr lang="en-US" sz="1100" b="1" dirty="0">
                <a:solidFill>
                  <a:schemeClr val="accent5"/>
                </a:solidFill>
                <a:latin typeface="Century Gothic" panose="020B0502020202020204" pitchFamily="34" charset="0"/>
              </a:rPr>
              <a:t>Underline the final - s in the words and put them into the correct column.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15" name="Google Shape;415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268773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15" name="Google Shape;415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423006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15" name="Google Shape;415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424510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8" name="Google Shape;2218;g13b7148ceed_0_10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9" name="Google Shape;2219;g13b7148ceed_0_10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nxth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hyperlink" Target="http://bit.ly/2TtBDfr" TargetMode="External"/><Relationship Id="rId4" Type="http://schemas.openxmlformats.org/officeDocument/2006/relationships/hyperlink" Target="http://bit.ly/2TyoMsr" TargetMode="Externa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 rotWithShape="1">
          <a:blip r:embed="rId2">
            <a:alphaModFix/>
          </a:blip>
          <a:srcRect t="1578" b="1578"/>
          <a:stretch/>
        </p:blipFill>
        <p:spPr>
          <a:xfrm>
            <a:off x="146899" y="161249"/>
            <a:ext cx="8850202" cy="482100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715100" y="839800"/>
            <a:ext cx="4217700" cy="4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235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715100" y="3798475"/>
            <a:ext cx="3872100" cy="37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2"/>
          </p:nvPr>
        </p:nvSpPr>
        <p:spPr>
          <a:xfrm>
            <a:off x="715100" y="1228900"/>
            <a:ext cx="4217700" cy="122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4200">
                <a:solidFill>
                  <a:schemeClr val="accent2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6111025" y="3788888"/>
            <a:ext cx="2869990" cy="1180128"/>
          </a:xfrm>
          <a:custGeom>
            <a:avLst/>
            <a:gdLst/>
            <a:ahLst/>
            <a:cxnLst/>
            <a:rect l="l" t="t" r="r" b="b"/>
            <a:pathLst>
              <a:path w="117382" h="48267" extrusionOk="0">
                <a:moveTo>
                  <a:pt x="0" y="48267"/>
                </a:moveTo>
                <a:cubicBezTo>
                  <a:pt x="9962" y="38311"/>
                  <a:pt x="22097" y="27674"/>
                  <a:pt x="36118" y="26339"/>
                </a:cubicBezTo>
                <a:cubicBezTo>
                  <a:pt x="44612" y="25530"/>
                  <a:pt x="65856" y="28245"/>
                  <a:pt x="60303" y="34723"/>
                </a:cubicBezTo>
                <a:cubicBezTo>
                  <a:pt x="56847" y="38754"/>
                  <a:pt x="46056" y="34195"/>
                  <a:pt x="45469" y="28918"/>
                </a:cubicBezTo>
                <a:cubicBezTo>
                  <a:pt x="44581" y="20937"/>
                  <a:pt x="50178" y="12241"/>
                  <a:pt x="56756" y="7635"/>
                </a:cubicBezTo>
                <a:cubicBezTo>
                  <a:pt x="73339" y="-3975"/>
                  <a:pt x="97533" y="113"/>
                  <a:pt x="117382" y="4088"/>
                </a:cubicBezTo>
              </a:path>
            </a:pathLst>
          </a:custGeom>
          <a:noFill/>
          <a:ln w="38100" cap="rnd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_AND_TWO_COLUMNS_1_1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25"/>
          <p:cNvPicPr preferRelativeResize="0"/>
          <p:nvPr/>
        </p:nvPicPr>
        <p:blipFill rotWithShape="1">
          <a:blip r:embed="rId2">
            <a:alphaModFix/>
          </a:blip>
          <a:srcRect t="1578" b="1578"/>
          <a:stretch/>
        </p:blipFill>
        <p:spPr>
          <a:xfrm rot="10800000" flipH="1">
            <a:off x="146899" y="161249"/>
            <a:ext cx="8850202" cy="482100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135" name="Google Shape;135;p25"/>
          <p:cNvSpPr txBox="1">
            <a:spLocks noGrp="1"/>
          </p:cNvSpPr>
          <p:nvPr>
            <p:ph type="title"/>
          </p:nvPr>
        </p:nvSpPr>
        <p:spPr>
          <a:xfrm>
            <a:off x="720000" y="535000"/>
            <a:ext cx="7704000" cy="58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25"/>
          <p:cNvSpPr txBox="1">
            <a:spLocks noGrp="1"/>
          </p:cNvSpPr>
          <p:nvPr>
            <p:ph type="subTitle" idx="1"/>
          </p:nvPr>
        </p:nvSpPr>
        <p:spPr>
          <a:xfrm>
            <a:off x="1833300" y="3500275"/>
            <a:ext cx="23364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300" i="1">
                <a:solidFill>
                  <a:schemeClr val="accent2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37" name="Google Shape;137;p25"/>
          <p:cNvSpPr txBox="1">
            <a:spLocks noGrp="1"/>
          </p:cNvSpPr>
          <p:nvPr>
            <p:ph type="subTitle" idx="2"/>
          </p:nvPr>
        </p:nvSpPr>
        <p:spPr>
          <a:xfrm>
            <a:off x="1833300" y="3985103"/>
            <a:ext cx="2336400" cy="62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25"/>
          <p:cNvSpPr txBox="1">
            <a:spLocks noGrp="1"/>
          </p:cNvSpPr>
          <p:nvPr>
            <p:ph type="subTitle" idx="3"/>
          </p:nvPr>
        </p:nvSpPr>
        <p:spPr>
          <a:xfrm>
            <a:off x="4974300" y="3985103"/>
            <a:ext cx="2336400" cy="62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25"/>
          <p:cNvSpPr txBox="1">
            <a:spLocks noGrp="1"/>
          </p:cNvSpPr>
          <p:nvPr>
            <p:ph type="subTitle" idx="4"/>
          </p:nvPr>
        </p:nvSpPr>
        <p:spPr>
          <a:xfrm>
            <a:off x="4974300" y="3500275"/>
            <a:ext cx="2336400" cy="48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300" i="1">
                <a:solidFill>
                  <a:schemeClr val="accent2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BLANK_1_1_1_1_1_1_2"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Google Shape;202;p32"/>
          <p:cNvPicPr preferRelativeResize="0"/>
          <p:nvPr/>
        </p:nvPicPr>
        <p:blipFill rotWithShape="1">
          <a:blip r:embed="rId2">
            <a:alphaModFix/>
          </a:blip>
          <a:srcRect t="1578" b="1578"/>
          <a:stretch/>
        </p:blipFill>
        <p:spPr>
          <a:xfrm rot="10800000">
            <a:off x="146899" y="161249"/>
            <a:ext cx="8850202" cy="482100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203" name="Google Shape;203;p32"/>
          <p:cNvSpPr txBox="1">
            <a:spLocks noGrp="1"/>
          </p:cNvSpPr>
          <p:nvPr>
            <p:ph type="ctrTitle"/>
          </p:nvPr>
        </p:nvSpPr>
        <p:spPr>
          <a:xfrm>
            <a:off x="4365400" y="534888"/>
            <a:ext cx="4063500" cy="106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04" name="Google Shape;204;p32"/>
          <p:cNvSpPr txBox="1">
            <a:spLocks noGrp="1"/>
          </p:cNvSpPr>
          <p:nvPr>
            <p:ph type="subTitle" idx="1"/>
          </p:nvPr>
        </p:nvSpPr>
        <p:spPr>
          <a:xfrm>
            <a:off x="4365400" y="1602000"/>
            <a:ext cx="4063500" cy="127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205" name="Google Shape;205;p32"/>
          <p:cNvSpPr txBox="1"/>
          <p:nvPr/>
        </p:nvSpPr>
        <p:spPr>
          <a:xfrm>
            <a:off x="4365400" y="3833113"/>
            <a:ext cx="4063500" cy="46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accent5"/>
                </a:solidFill>
                <a:latin typeface="Nunito Sans"/>
                <a:ea typeface="Nunito Sans"/>
                <a:cs typeface="Nunito Sans"/>
                <a:sym typeface="Nunito Sans"/>
              </a:rPr>
              <a:t>CREDITS: This presentation template was created by </a:t>
            </a:r>
            <a:r>
              <a:rPr lang="en" sz="1000" b="1">
                <a:solidFill>
                  <a:schemeClr val="accent5"/>
                </a:solidFill>
                <a:uFill>
                  <a:noFill/>
                </a:uFill>
                <a:latin typeface="Nunito Sans"/>
                <a:ea typeface="Nunito Sans"/>
                <a:cs typeface="Nunito Sans"/>
                <a:sym typeface="Nunito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000">
                <a:solidFill>
                  <a:schemeClr val="accent5"/>
                </a:solidFill>
                <a:latin typeface="Nunito Sans"/>
                <a:ea typeface="Nunito Sans"/>
                <a:cs typeface="Nunito Sans"/>
                <a:sym typeface="Nunito Sans"/>
              </a:rPr>
              <a:t>, and includes icons by </a:t>
            </a:r>
            <a:r>
              <a:rPr lang="en" sz="1000" b="1">
                <a:solidFill>
                  <a:schemeClr val="accent5"/>
                </a:solidFill>
                <a:uFill>
                  <a:noFill/>
                </a:uFill>
                <a:latin typeface="Nunito Sans"/>
                <a:ea typeface="Nunito Sans"/>
                <a:cs typeface="Nunito Sans"/>
                <a:sym typeface="Nunito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000">
                <a:solidFill>
                  <a:schemeClr val="accent5"/>
                </a:solidFill>
                <a:latin typeface="Nunito Sans"/>
                <a:ea typeface="Nunito Sans"/>
                <a:cs typeface="Nunito Sans"/>
                <a:sym typeface="Nunito Sans"/>
              </a:rPr>
              <a:t> and infographics &amp; images by </a:t>
            </a:r>
            <a:r>
              <a:rPr lang="en" sz="1000" b="1">
                <a:solidFill>
                  <a:schemeClr val="accent5"/>
                </a:solidFill>
                <a:uFill>
                  <a:noFill/>
                </a:uFill>
                <a:latin typeface="Nunito Sans"/>
                <a:ea typeface="Nunito Sans"/>
                <a:cs typeface="Nunito Sans"/>
                <a:sym typeface="Nunito San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000" b="1">
              <a:solidFill>
                <a:schemeClr val="accent5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206" name="Google Shape;206;p32"/>
          <p:cNvSpPr/>
          <p:nvPr/>
        </p:nvSpPr>
        <p:spPr>
          <a:xfrm rot="10800000">
            <a:off x="155910" y="164171"/>
            <a:ext cx="2869990" cy="1180128"/>
          </a:xfrm>
          <a:custGeom>
            <a:avLst/>
            <a:gdLst/>
            <a:ahLst/>
            <a:cxnLst/>
            <a:rect l="l" t="t" r="r" b="b"/>
            <a:pathLst>
              <a:path w="117382" h="48267" extrusionOk="0">
                <a:moveTo>
                  <a:pt x="0" y="48267"/>
                </a:moveTo>
                <a:cubicBezTo>
                  <a:pt x="9962" y="38311"/>
                  <a:pt x="22097" y="27674"/>
                  <a:pt x="36118" y="26339"/>
                </a:cubicBezTo>
                <a:cubicBezTo>
                  <a:pt x="44612" y="25530"/>
                  <a:pt x="65856" y="28245"/>
                  <a:pt x="60303" y="34723"/>
                </a:cubicBezTo>
                <a:cubicBezTo>
                  <a:pt x="56847" y="38754"/>
                  <a:pt x="46056" y="34195"/>
                  <a:pt x="45469" y="28918"/>
                </a:cubicBezTo>
                <a:cubicBezTo>
                  <a:pt x="44581" y="20937"/>
                  <a:pt x="50178" y="12241"/>
                  <a:pt x="56756" y="7635"/>
                </a:cubicBezTo>
                <a:cubicBezTo>
                  <a:pt x="73339" y="-3975"/>
                  <a:pt x="97533" y="113"/>
                  <a:pt x="117382" y="4088"/>
                </a:cubicBezTo>
              </a:path>
            </a:pathLst>
          </a:custGeom>
          <a:noFill/>
          <a:ln w="38100" cap="rnd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Google Shape;208;p33"/>
          <p:cNvPicPr preferRelativeResize="0"/>
          <p:nvPr/>
        </p:nvPicPr>
        <p:blipFill rotWithShape="1">
          <a:blip r:embed="rId2">
            <a:alphaModFix/>
          </a:blip>
          <a:srcRect t="1578" b="1578"/>
          <a:stretch/>
        </p:blipFill>
        <p:spPr>
          <a:xfrm rot="10800000">
            <a:off x="146899" y="161249"/>
            <a:ext cx="8850202" cy="482100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209" name="Google Shape;209;p33"/>
          <p:cNvSpPr/>
          <p:nvPr/>
        </p:nvSpPr>
        <p:spPr>
          <a:xfrm rot="7201022" flipH="1">
            <a:off x="144321" y="244564"/>
            <a:ext cx="1218385" cy="655110"/>
          </a:xfrm>
          <a:custGeom>
            <a:avLst/>
            <a:gdLst/>
            <a:ahLst/>
            <a:cxnLst/>
            <a:rect l="l" t="t" r="r" b="b"/>
            <a:pathLst>
              <a:path w="117382" h="48267" extrusionOk="0">
                <a:moveTo>
                  <a:pt x="0" y="48267"/>
                </a:moveTo>
                <a:cubicBezTo>
                  <a:pt x="9962" y="38311"/>
                  <a:pt x="22097" y="27674"/>
                  <a:pt x="36118" y="26339"/>
                </a:cubicBezTo>
                <a:cubicBezTo>
                  <a:pt x="44612" y="25530"/>
                  <a:pt x="65856" y="28245"/>
                  <a:pt x="60303" y="34723"/>
                </a:cubicBezTo>
                <a:cubicBezTo>
                  <a:pt x="56847" y="38754"/>
                  <a:pt x="46056" y="34195"/>
                  <a:pt x="45469" y="28918"/>
                </a:cubicBezTo>
                <a:cubicBezTo>
                  <a:pt x="44581" y="20937"/>
                  <a:pt x="50178" y="12241"/>
                  <a:pt x="56756" y="7635"/>
                </a:cubicBezTo>
                <a:cubicBezTo>
                  <a:pt x="73339" y="-3975"/>
                  <a:pt x="97533" y="113"/>
                  <a:pt x="117382" y="4088"/>
                </a:cubicBezTo>
              </a:path>
            </a:pathLst>
          </a:custGeom>
          <a:noFill/>
          <a:ln w="38100" cap="rnd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10" name="Google Shape;210;p33"/>
          <p:cNvSpPr/>
          <p:nvPr/>
        </p:nvSpPr>
        <p:spPr>
          <a:xfrm rot="-7201022">
            <a:off x="7779238" y="244564"/>
            <a:ext cx="1218385" cy="655110"/>
          </a:xfrm>
          <a:custGeom>
            <a:avLst/>
            <a:gdLst/>
            <a:ahLst/>
            <a:cxnLst/>
            <a:rect l="l" t="t" r="r" b="b"/>
            <a:pathLst>
              <a:path w="117382" h="48267" extrusionOk="0">
                <a:moveTo>
                  <a:pt x="0" y="48267"/>
                </a:moveTo>
                <a:cubicBezTo>
                  <a:pt x="9962" y="38311"/>
                  <a:pt x="22097" y="27674"/>
                  <a:pt x="36118" y="26339"/>
                </a:cubicBezTo>
                <a:cubicBezTo>
                  <a:pt x="44612" y="25530"/>
                  <a:pt x="65856" y="28245"/>
                  <a:pt x="60303" y="34723"/>
                </a:cubicBezTo>
                <a:cubicBezTo>
                  <a:pt x="56847" y="38754"/>
                  <a:pt x="46056" y="34195"/>
                  <a:pt x="45469" y="28918"/>
                </a:cubicBezTo>
                <a:cubicBezTo>
                  <a:pt x="44581" y="20937"/>
                  <a:pt x="50178" y="12241"/>
                  <a:pt x="56756" y="7635"/>
                </a:cubicBezTo>
                <a:cubicBezTo>
                  <a:pt x="73339" y="-3975"/>
                  <a:pt x="97533" y="113"/>
                  <a:pt x="117382" y="4088"/>
                </a:cubicBezTo>
              </a:path>
            </a:pathLst>
          </a:custGeom>
          <a:noFill/>
          <a:ln w="38100" cap="rnd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LANK_1_1_1_1_1_1_1_1"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" name="Google Shape;212;p34"/>
          <p:cNvPicPr preferRelativeResize="0"/>
          <p:nvPr/>
        </p:nvPicPr>
        <p:blipFill rotWithShape="1">
          <a:blip r:embed="rId2">
            <a:alphaModFix/>
          </a:blip>
          <a:srcRect t="1578" b="1578"/>
          <a:stretch/>
        </p:blipFill>
        <p:spPr>
          <a:xfrm flipH="1">
            <a:off x="146899" y="161249"/>
            <a:ext cx="8850202" cy="482100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213" name="Google Shape;213;p34"/>
          <p:cNvSpPr/>
          <p:nvPr/>
        </p:nvSpPr>
        <p:spPr>
          <a:xfrm rot="7201022" flipH="1">
            <a:off x="136888" y="244564"/>
            <a:ext cx="1218385" cy="655110"/>
          </a:xfrm>
          <a:custGeom>
            <a:avLst/>
            <a:gdLst/>
            <a:ahLst/>
            <a:cxnLst/>
            <a:rect l="l" t="t" r="r" b="b"/>
            <a:pathLst>
              <a:path w="117382" h="48267" extrusionOk="0">
                <a:moveTo>
                  <a:pt x="0" y="48267"/>
                </a:moveTo>
                <a:cubicBezTo>
                  <a:pt x="9962" y="38311"/>
                  <a:pt x="22097" y="27674"/>
                  <a:pt x="36118" y="26339"/>
                </a:cubicBezTo>
                <a:cubicBezTo>
                  <a:pt x="44612" y="25530"/>
                  <a:pt x="65856" y="28245"/>
                  <a:pt x="60303" y="34723"/>
                </a:cubicBezTo>
                <a:cubicBezTo>
                  <a:pt x="56847" y="38754"/>
                  <a:pt x="46056" y="34195"/>
                  <a:pt x="45469" y="28918"/>
                </a:cubicBezTo>
                <a:cubicBezTo>
                  <a:pt x="44581" y="20937"/>
                  <a:pt x="50178" y="12241"/>
                  <a:pt x="56756" y="7635"/>
                </a:cubicBezTo>
                <a:cubicBezTo>
                  <a:pt x="73339" y="-3975"/>
                  <a:pt x="97533" y="113"/>
                  <a:pt x="117382" y="4088"/>
                </a:cubicBezTo>
              </a:path>
            </a:pathLst>
          </a:custGeom>
          <a:noFill/>
          <a:ln w="38100" cap="rnd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14" name="Google Shape;214;p34"/>
          <p:cNvSpPr/>
          <p:nvPr/>
        </p:nvSpPr>
        <p:spPr>
          <a:xfrm rot="-751190">
            <a:off x="7848307" y="4199223"/>
            <a:ext cx="1218344" cy="655066"/>
          </a:xfrm>
          <a:custGeom>
            <a:avLst/>
            <a:gdLst/>
            <a:ahLst/>
            <a:cxnLst/>
            <a:rect l="l" t="t" r="r" b="b"/>
            <a:pathLst>
              <a:path w="117382" h="48267" extrusionOk="0">
                <a:moveTo>
                  <a:pt x="0" y="48267"/>
                </a:moveTo>
                <a:cubicBezTo>
                  <a:pt x="9962" y="38311"/>
                  <a:pt x="22097" y="27674"/>
                  <a:pt x="36118" y="26339"/>
                </a:cubicBezTo>
                <a:cubicBezTo>
                  <a:pt x="44612" y="25530"/>
                  <a:pt x="65856" y="28245"/>
                  <a:pt x="60303" y="34723"/>
                </a:cubicBezTo>
                <a:cubicBezTo>
                  <a:pt x="56847" y="38754"/>
                  <a:pt x="46056" y="34195"/>
                  <a:pt x="45469" y="28918"/>
                </a:cubicBezTo>
                <a:cubicBezTo>
                  <a:pt x="44581" y="20937"/>
                  <a:pt x="50178" y="12241"/>
                  <a:pt x="56756" y="7635"/>
                </a:cubicBezTo>
                <a:cubicBezTo>
                  <a:pt x="73339" y="-3975"/>
                  <a:pt x="97533" y="113"/>
                  <a:pt x="117382" y="4088"/>
                </a:cubicBezTo>
              </a:path>
            </a:pathLst>
          </a:custGeom>
          <a:noFill/>
          <a:ln w="38100" cap="rnd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LANK_1_1_1_1_1_1_1_1_2"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Google Shape;216;p35"/>
          <p:cNvPicPr preferRelativeResize="0"/>
          <p:nvPr/>
        </p:nvPicPr>
        <p:blipFill rotWithShape="1">
          <a:blip r:embed="rId2">
            <a:alphaModFix/>
          </a:blip>
          <a:srcRect t="1578" b="1578"/>
          <a:stretch/>
        </p:blipFill>
        <p:spPr>
          <a:xfrm>
            <a:off x="146899" y="161249"/>
            <a:ext cx="8850202" cy="482100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217" name="Google Shape;217;p35"/>
          <p:cNvSpPr/>
          <p:nvPr/>
        </p:nvSpPr>
        <p:spPr>
          <a:xfrm rot="-7201022">
            <a:off x="7780875" y="244564"/>
            <a:ext cx="1218385" cy="655110"/>
          </a:xfrm>
          <a:custGeom>
            <a:avLst/>
            <a:gdLst/>
            <a:ahLst/>
            <a:cxnLst/>
            <a:rect l="l" t="t" r="r" b="b"/>
            <a:pathLst>
              <a:path w="117382" h="48267" extrusionOk="0">
                <a:moveTo>
                  <a:pt x="0" y="48267"/>
                </a:moveTo>
                <a:cubicBezTo>
                  <a:pt x="9962" y="38311"/>
                  <a:pt x="22097" y="27674"/>
                  <a:pt x="36118" y="26339"/>
                </a:cubicBezTo>
                <a:cubicBezTo>
                  <a:pt x="44612" y="25530"/>
                  <a:pt x="65856" y="28245"/>
                  <a:pt x="60303" y="34723"/>
                </a:cubicBezTo>
                <a:cubicBezTo>
                  <a:pt x="56847" y="38754"/>
                  <a:pt x="46056" y="34195"/>
                  <a:pt x="45469" y="28918"/>
                </a:cubicBezTo>
                <a:cubicBezTo>
                  <a:pt x="44581" y="20937"/>
                  <a:pt x="50178" y="12241"/>
                  <a:pt x="56756" y="7635"/>
                </a:cubicBezTo>
                <a:cubicBezTo>
                  <a:pt x="73339" y="-3975"/>
                  <a:pt x="97533" y="113"/>
                  <a:pt x="117382" y="4088"/>
                </a:cubicBezTo>
              </a:path>
            </a:pathLst>
          </a:custGeom>
          <a:noFill/>
          <a:ln w="38100" cap="rnd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18" name="Google Shape;218;p35"/>
          <p:cNvSpPr/>
          <p:nvPr/>
        </p:nvSpPr>
        <p:spPr>
          <a:xfrm rot="751190" flipH="1">
            <a:off x="69497" y="4199223"/>
            <a:ext cx="1218344" cy="655066"/>
          </a:xfrm>
          <a:custGeom>
            <a:avLst/>
            <a:gdLst/>
            <a:ahLst/>
            <a:cxnLst/>
            <a:rect l="l" t="t" r="r" b="b"/>
            <a:pathLst>
              <a:path w="117382" h="48267" extrusionOk="0">
                <a:moveTo>
                  <a:pt x="0" y="48267"/>
                </a:moveTo>
                <a:cubicBezTo>
                  <a:pt x="9962" y="38311"/>
                  <a:pt x="22097" y="27674"/>
                  <a:pt x="36118" y="26339"/>
                </a:cubicBezTo>
                <a:cubicBezTo>
                  <a:pt x="44612" y="25530"/>
                  <a:pt x="65856" y="28245"/>
                  <a:pt x="60303" y="34723"/>
                </a:cubicBezTo>
                <a:cubicBezTo>
                  <a:pt x="56847" y="38754"/>
                  <a:pt x="46056" y="34195"/>
                  <a:pt x="45469" y="28918"/>
                </a:cubicBezTo>
                <a:cubicBezTo>
                  <a:pt x="44581" y="20937"/>
                  <a:pt x="50178" y="12241"/>
                  <a:pt x="56756" y="7635"/>
                </a:cubicBezTo>
                <a:cubicBezTo>
                  <a:pt x="73339" y="-3975"/>
                  <a:pt x="97533" y="113"/>
                  <a:pt x="117382" y="4088"/>
                </a:cubicBezTo>
              </a:path>
            </a:pathLst>
          </a:custGeom>
          <a:noFill/>
          <a:ln w="38100" cap="rnd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LANK_1_1_1_1_1_1_1_1_1"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0" name="Google Shape;220;p36"/>
          <p:cNvPicPr preferRelativeResize="0"/>
          <p:nvPr/>
        </p:nvPicPr>
        <p:blipFill rotWithShape="1">
          <a:blip r:embed="rId2">
            <a:alphaModFix/>
          </a:blip>
          <a:srcRect t="1578" b="1578"/>
          <a:stretch/>
        </p:blipFill>
        <p:spPr>
          <a:xfrm rot="10800000">
            <a:off x="146899" y="161249"/>
            <a:ext cx="8850202" cy="482100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221" name="Google Shape;221;p36"/>
          <p:cNvSpPr/>
          <p:nvPr/>
        </p:nvSpPr>
        <p:spPr>
          <a:xfrm>
            <a:off x="6111025" y="3788888"/>
            <a:ext cx="2869990" cy="1180128"/>
          </a:xfrm>
          <a:custGeom>
            <a:avLst/>
            <a:gdLst/>
            <a:ahLst/>
            <a:cxnLst/>
            <a:rect l="l" t="t" r="r" b="b"/>
            <a:pathLst>
              <a:path w="117382" h="48267" extrusionOk="0">
                <a:moveTo>
                  <a:pt x="0" y="48267"/>
                </a:moveTo>
                <a:cubicBezTo>
                  <a:pt x="9962" y="38311"/>
                  <a:pt x="22097" y="27674"/>
                  <a:pt x="36118" y="26339"/>
                </a:cubicBezTo>
                <a:cubicBezTo>
                  <a:pt x="44612" y="25530"/>
                  <a:pt x="65856" y="28245"/>
                  <a:pt x="60303" y="34723"/>
                </a:cubicBezTo>
                <a:cubicBezTo>
                  <a:pt x="56847" y="38754"/>
                  <a:pt x="46056" y="34195"/>
                  <a:pt x="45469" y="28918"/>
                </a:cubicBezTo>
                <a:cubicBezTo>
                  <a:pt x="44581" y="20937"/>
                  <a:pt x="50178" y="12241"/>
                  <a:pt x="56756" y="7635"/>
                </a:cubicBezTo>
                <a:cubicBezTo>
                  <a:pt x="73339" y="-3975"/>
                  <a:pt x="97533" y="113"/>
                  <a:pt x="117382" y="4088"/>
                </a:cubicBezTo>
              </a:path>
            </a:pathLst>
          </a:custGeom>
          <a:noFill/>
          <a:ln w="38100" cap="rnd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BLANK_1_1_1_1_1_1_1_1_1_1"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" name="Google Shape;223;p37"/>
          <p:cNvPicPr preferRelativeResize="0"/>
          <p:nvPr/>
        </p:nvPicPr>
        <p:blipFill rotWithShape="1">
          <a:blip r:embed="rId2">
            <a:alphaModFix/>
          </a:blip>
          <a:srcRect t="1578" b="1578"/>
          <a:stretch/>
        </p:blipFill>
        <p:spPr>
          <a:xfrm rot="10800000" flipH="1">
            <a:off x="146899" y="161249"/>
            <a:ext cx="8850202" cy="482100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224" name="Google Shape;224;p37"/>
          <p:cNvSpPr/>
          <p:nvPr/>
        </p:nvSpPr>
        <p:spPr>
          <a:xfrm rot="10800000">
            <a:off x="146910" y="161221"/>
            <a:ext cx="2869990" cy="1363181"/>
          </a:xfrm>
          <a:custGeom>
            <a:avLst/>
            <a:gdLst/>
            <a:ahLst/>
            <a:cxnLst/>
            <a:rect l="l" t="t" r="r" b="b"/>
            <a:pathLst>
              <a:path w="117382" h="48267" extrusionOk="0">
                <a:moveTo>
                  <a:pt x="0" y="48267"/>
                </a:moveTo>
                <a:cubicBezTo>
                  <a:pt x="9962" y="38311"/>
                  <a:pt x="22097" y="27674"/>
                  <a:pt x="36118" y="26339"/>
                </a:cubicBezTo>
                <a:cubicBezTo>
                  <a:pt x="44612" y="25530"/>
                  <a:pt x="65856" y="28245"/>
                  <a:pt x="60303" y="34723"/>
                </a:cubicBezTo>
                <a:cubicBezTo>
                  <a:pt x="56847" y="38754"/>
                  <a:pt x="46056" y="34195"/>
                  <a:pt x="45469" y="28918"/>
                </a:cubicBezTo>
                <a:cubicBezTo>
                  <a:pt x="44581" y="20937"/>
                  <a:pt x="50178" y="12241"/>
                  <a:pt x="56756" y="7635"/>
                </a:cubicBezTo>
                <a:cubicBezTo>
                  <a:pt x="73339" y="-3975"/>
                  <a:pt x="97533" y="113"/>
                  <a:pt x="117382" y="4088"/>
                </a:cubicBezTo>
              </a:path>
            </a:pathLst>
          </a:custGeom>
          <a:noFill/>
          <a:ln w="38100" cap="rnd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15;p3"/>
          <p:cNvPicPr preferRelativeResize="0"/>
          <p:nvPr/>
        </p:nvPicPr>
        <p:blipFill rotWithShape="1">
          <a:blip r:embed="rId2">
            <a:alphaModFix/>
          </a:blip>
          <a:srcRect t="1578" b="1578"/>
          <a:stretch/>
        </p:blipFill>
        <p:spPr>
          <a:xfrm rot="10800000" flipH="1">
            <a:off x="146899" y="161249"/>
            <a:ext cx="8850202" cy="482100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16" name="Google Shape;16;p3"/>
          <p:cNvSpPr/>
          <p:nvPr/>
        </p:nvSpPr>
        <p:spPr>
          <a:xfrm rot="-8100000">
            <a:off x="6120362" y="269722"/>
            <a:ext cx="2870196" cy="1155810"/>
          </a:xfrm>
          <a:custGeom>
            <a:avLst/>
            <a:gdLst/>
            <a:ahLst/>
            <a:cxnLst/>
            <a:rect l="l" t="t" r="r" b="b"/>
            <a:pathLst>
              <a:path w="117382" h="48267" extrusionOk="0">
                <a:moveTo>
                  <a:pt x="0" y="48267"/>
                </a:moveTo>
                <a:cubicBezTo>
                  <a:pt x="9962" y="38311"/>
                  <a:pt x="22097" y="27674"/>
                  <a:pt x="36118" y="26339"/>
                </a:cubicBezTo>
                <a:cubicBezTo>
                  <a:pt x="44612" y="25530"/>
                  <a:pt x="65856" y="28245"/>
                  <a:pt x="60303" y="34723"/>
                </a:cubicBezTo>
                <a:cubicBezTo>
                  <a:pt x="56847" y="38754"/>
                  <a:pt x="46056" y="34195"/>
                  <a:pt x="45469" y="28918"/>
                </a:cubicBezTo>
                <a:cubicBezTo>
                  <a:pt x="44581" y="20937"/>
                  <a:pt x="50178" y="12241"/>
                  <a:pt x="56756" y="7635"/>
                </a:cubicBezTo>
                <a:cubicBezTo>
                  <a:pt x="73339" y="-3975"/>
                  <a:pt x="97533" y="113"/>
                  <a:pt x="117382" y="4088"/>
                </a:cubicBezTo>
              </a:path>
            </a:pathLst>
          </a:custGeom>
          <a:noFill/>
          <a:ln w="38100" cap="rnd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715100" y="2789806"/>
            <a:ext cx="5142600" cy="83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45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title" idx="2" hasCustomPrompt="1"/>
          </p:nvPr>
        </p:nvSpPr>
        <p:spPr>
          <a:xfrm>
            <a:off x="1410150" y="1302506"/>
            <a:ext cx="1582500" cy="11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9" name="Google Shape;19;p3"/>
          <p:cNvSpPr txBox="1">
            <a:spLocks noGrp="1"/>
          </p:cNvSpPr>
          <p:nvPr>
            <p:ph type="subTitle" idx="1"/>
          </p:nvPr>
        </p:nvSpPr>
        <p:spPr>
          <a:xfrm>
            <a:off x="715100" y="3700606"/>
            <a:ext cx="5142600" cy="41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oogle Shape;21;p4"/>
          <p:cNvPicPr preferRelativeResize="0"/>
          <p:nvPr/>
        </p:nvPicPr>
        <p:blipFill rotWithShape="1">
          <a:blip r:embed="rId2">
            <a:alphaModFix/>
          </a:blip>
          <a:srcRect t="1578" b="1578"/>
          <a:stretch/>
        </p:blipFill>
        <p:spPr>
          <a:xfrm>
            <a:off x="146899" y="161249"/>
            <a:ext cx="8850202" cy="482100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63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  <a:defRPr sz="1400">
                <a:solidFill>
                  <a:srgbClr val="434343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○"/>
              <a:defRPr>
                <a:solidFill>
                  <a:srgbClr val="434343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title"/>
          </p:nvPr>
        </p:nvSpPr>
        <p:spPr>
          <a:xfrm>
            <a:off x="720000" y="535000"/>
            <a:ext cx="7704000" cy="58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/>
          <p:nvPr/>
        </p:nvSpPr>
        <p:spPr>
          <a:xfrm rot="1218439" flipH="1">
            <a:off x="32053" y="4120556"/>
            <a:ext cx="1218447" cy="655176"/>
          </a:xfrm>
          <a:custGeom>
            <a:avLst/>
            <a:gdLst/>
            <a:ahLst/>
            <a:cxnLst/>
            <a:rect l="l" t="t" r="r" b="b"/>
            <a:pathLst>
              <a:path w="117382" h="48267" extrusionOk="0">
                <a:moveTo>
                  <a:pt x="0" y="48267"/>
                </a:moveTo>
                <a:cubicBezTo>
                  <a:pt x="9962" y="38311"/>
                  <a:pt x="22097" y="27674"/>
                  <a:pt x="36118" y="26339"/>
                </a:cubicBezTo>
                <a:cubicBezTo>
                  <a:pt x="44612" y="25530"/>
                  <a:pt x="65856" y="28245"/>
                  <a:pt x="60303" y="34723"/>
                </a:cubicBezTo>
                <a:cubicBezTo>
                  <a:pt x="56847" y="38754"/>
                  <a:pt x="46056" y="34195"/>
                  <a:pt x="45469" y="28918"/>
                </a:cubicBezTo>
                <a:cubicBezTo>
                  <a:pt x="44581" y="20937"/>
                  <a:pt x="50178" y="12241"/>
                  <a:pt x="56756" y="7635"/>
                </a:cubicBezTo>
                <a:cubicBezTo>
                  <a:pt x="73339" y="-3975"/>
                  <a:pt x="97533" y="113"/>
                  <a:pt x="117382" y="4088"/>
                </a:cubicBezTo>
              </a:path>
            </a:pathLst>
          </a:custGeom>
          <a:noFill/>
          <a:ln w="38100" cap="rnd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6"/>
          <p:cNvPicPr preferRelativeResize="0"/>
          <p:nvPr/>
        </p:nvPicPr>
        <p:blipFill rotWithShape="1">
          <a:blip r:embed="rId2">
            <a:alphaModFix/>
          </a:blip>
          <a:srcRect t="1578" b="1578"/>
          <a:stretch/>
        </p:blipFill>
        <p:spPr>
          <a:xfrm flipH="1">
            <a:off x="146899" y="161249"/>
            <a:ext cx="8850202" cy="482100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35" name="Google Shape;35;p6"/>
          <p:cNvSpPr txBox="1">
            <a:spLocks noGrp="1"/>
          </p:cNvSpPr>
          <p:nvPr>
            <p:ph type="title"/>
          </p:nvPr>
        </p:nvSpPr>
        <p:spPr>
          <a:xfrm>
            <a:off x="720000" y="535000"/>
            <a:ext cx="7704000" cy="58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accent6"/>
        </a:solid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CUSTOM_3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14"/>
          <p:cNvPicPr preferRelativeResize="0"/>
          <p:nvPr/>
        </p:nvPicPr>
        <p:blipFill rotWithShape="1">
          <a:blip r:embed="rId2">
            <a:alphaModFix/>
          </a:blip>
          <a:srcRect t="1578" b="1578"/>
          <a:stretch/>
        </p:blipFill>
        <p:spPr>
          <a:xfrm rot="10800000">
            <a:off x="146899" y="161249"/>
            <a:ext cx="8850202" cy="482100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 flipH="1">
            <a:off x="3286300" y="2789806"/>
            <a:ext cx="5142600" cy="83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5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87" name="Google Shape;87;p14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6222863" y="1312031"/>
            <a:ext cx="1582500" cy="11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88" name="Google Shape;88;p14"/>
          <p:cNvSpPr txBox="1">
            <a:spLocks noGrp="1"/>
          </p:cNvSpPr>
          <p:nvPr>
            <p:ph type="subTitle" idx="1"/>
          </p:nvPr>
        </p:nvSpPr>
        <p:spPr>
          <a:xfrm flipH="1">
            <a:off x="3286300" y="3700606"/>
            <a:ext cx="5142600" cy="41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4"/>
          <p:cNvSpPr/>
          <p:nvPr/>
        </p:nvSpPr>
        <p:spPr>
          <a:xfrm flipH="1">
            <a:off x="155818" y="3813900"/>
            <a:ext cx="2869990" cy="1155874"/>
          </a:xfrm>
          <a:custGeom>
            <a:avLst/>
            <a:gdLst/>
            <a:ahLst/>
            <a:cxnLst/>
            <a:rect l="l" t="t" r="r" b="b"/>
            <a:pathLst>
              <a:path w="117382" h="48267" extrusionOk="0">
                <a:moveTo>
                  <a:pt x="0" y="48267"/>
                </a:moveTo>
                <a:cubicBezTo>
                  <a:pt x="9962" y="38311"/>
                  <a:pt x="22097" y="27674"/>
                  <a:pt x="36118" y="26339"/>
                </a:cubicBezTo>
                <a:cubicBezTo>
                  <a:pt x="44612" y="25530"/>
                  <a:pt x="65856" y="28245"/>
                  <a:pt x="60303" y="34723"/>
                </a:cubicBezTo>
                <a:cubicBezTo>
                  <a:pt x="56847" y="38754"/>
                  <a:pt x="46056" y="34195"/>
                  <a:pt x="45469" y="28918"/>
                </a:cubicBezTo>
                <a:cubicBezTo>
                  <a:pt x="44581" y="20937"/>
                  <a:pt x="50178" y="12241"/>
                  <a:pt x="56756" y="7635"/>
                </a:cubicBezTo>
                <a:cubicBezTo>
                  <a:pt x="73339" y="-3975"/>
                  <a:pt x="97533" y="113"/>
                  <a:pt x="117382" y="4088"/>
                </a:cubicBezTo>
              </a:path>
            </a:pathLst>
          </a:custGeom>
          <a:noFill/>
          <a:ln w="38100" cap="rnd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2_1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17"/>
          <p:cNvPicPr preferRelativeResize="0"/>
          <p:nvPr/>
        </p:nvPicPr>
        <p:blipFill rotWithShape="1">
          <a:blip r:embed="rId2">
            <a:alphaModFix/>
          </a:blip>
          <a:srcRect t="1578" b="1578"/>
          <a:stretch/>
        </p:blipFill>
        <p:spPr>
          <a:xfrm>
            <a:off x="146899" y="161249"/>
            <a:ext cx="8850202" cy="482100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100" name="Google Shape;100;p17"/>
          <p:cNvSpPr txBox="1">
            <a:spLocks noGrp="1"/>
          </p:cNvSpPr>
          <p:nvPr>
            <p:ph type="title"/>
          </p:nvPr>
        </p:nvSpPr>
        <p:spPr>
          <a:xfrm>
            <a:off x="720000" y="535000"/>
            <a:ext cx="7704000" cy="58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CUSTOM_2_1_1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p18"/>
          <p:cNvPicPr preferRelativeResize="0"/>
          <p:nvPr/>
        </p:nvPicPr>
        <p:blipFill rotWithShape="1">
          <a:blip r:embed="rId2">
            <a:alphaModFix/>
          </a:blip>
          <a:srcRect t="1578" b="1578"/>
          <a:stretch/>
        </p:blipFill>
        <p:spPr>
          <a:xfrm flipH="1">
            <a:off x="146899" y="161249"/>
            <a:ext cx="8850202" cy="482100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103" name="Google Shape;103;p18"/>
          <p:cNvSpPr txBox="1">
            <a:spLocks noGrp="1"/>
          </p:cNvSpPr>
          <p:nvPr>
            <p:ph type="title"/>
          </p:nvPr>
        </p:nvSpPr>
        <p:spPr>
          <a:xfrm>
            <a:off x="720000" y="535000"/>
            <a:ext cx="7704000" cy="58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5">
  <p:cSld name="CUSTOM_2_1_1_1_1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20"/>
          <p:cNvPicPr preferRelativeResize="0"/>
          <p:nvPr/>
        </p:nvPicPr>
        <p:blipFill rotWithShape="1">
          <a:blip r:embed="rId2">
            <a:alphaModFix/>
          </a:blip>
          <a:srcRect t="1578" b="1578"/>
          <a:stretch/>
        </p:blipFill>
        <p:spPr>
          <a:xfrm flipH="1">
            <a:off x="146899" y="161249"/>
            <a:ext cx="8850202" cy="482100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110" name="Google Shape;110;p20"/>
          <p:cNvSpPr txBox="1">
            <a:spLocks noGrp="1"/>
          </p:cNvSpPr>
          <p:nvPr>
            <p:ph type="title"/>
          </p:nvPr>
        </p:nvSpPr>
        <p:spPr>
          <a:xfrm>
            <a:off x="720000" y="535000"/>
            <a:ext cx="7704000" cy="58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20"/>
          <p:cNvSpPr/>
          <p:nvPr/>
        </p:nvSpPr>
        <p:spPr>
          <a:xfrm rot="751190" flipH="1">
            <a:off x="90988" y="4184895"/>
            <a:ext cx="1218344" cy="655066"/>
          </a:xfrm>
          <a:custGeom>
            <a:avLst/>
            <a:gdLst/>
            <a:ahLst/>
            <a:cxnLst/>
            <a:rect l="l" t="t" r="r" b="b"/>
            <a:pathLst>
              <a:path w="117382" h="48267" extrusionOk="0">
                <a:moveTo>
                  <a:pt x="0" y="48267"/>
                </a:moveTo>
                <a:cubicBezTo>
                  <a:pt x="9962" y="38311"/>
                  <a:pt x="22097" y="27674"/>
                  <a:pt x="36118" y="26339"/>
                </a:cubicBezTo>
                <a:cubicBezTo>
                  <a:pt x="44612" y="25530"/>
                  <a:pt x="65856" y="28245"/>
                  <a:pt x="60303" y="34723"/>
                </a:cubicBezTo>
                <a:cubicBezTo>
                  <a:pt x="56847" y="38754"/>
                  <a:pt x="46056" y="34195"/>
                  <a:pt x="45469" y="28918"/>
                </a:cubicBezTo>
                <a:cubicBezTo>
                  <a:pt x="44581" y="20937"/>
                  <a:pt x="50178" y="12241"/>
                  <a:pt x="56756" y="7635"/>
                </a:cubicBezTo>
                <a:cubicBezTo>
                  <a:pt x="73339" y="-3975"/>
                  <a:pt x="97533" y="113"/>
                  <a:pt x="117382" y="4088"/>
                </a:cubicBezTo>
              </a:path>
            </a:pathLst>
          </a:custGeom>
          <a:noFill/>
          <a:ln w="38100" cap="rnd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3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5100" y="535000"/>
            <a:ext cx="7713900" cy="57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500"/>
              <a:buFont typeface="Poppins ExtraBold"/>
              <a:buNone/>
              <a:defRPr sz="3500">
                <a:solidFill>
                  <a:schemeClr val="accent5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500"/>
              <a:buFont typeface="Amatic SC"/>
              <a:buNone/>
              <a:defRPr sz="3500" b="1">
                <a:solidFill>
                  <a:schemeClr val="accent5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500"/>
              <a:buFont typeface="Amatic SC"/>
              <a:buNone/>
              <a:defRPr sz="3500" b="1">
                <a:solidFill>
                  <a:schemeClr val="accent5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500"/>
              <a:buFont typeface="Amatic SC"/>
              <a:buNone/>
              <a:defRPr sz="3500" b="1">
                <a:solidFill>
                  <a:schemeClr val="accent5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500"/>
              <a:buFont typeface="Amatic SC"/>
              <a:buNone/>
              <a:defRPr sz="3500" b="1">
                <a:solidFill>
                  <a:schemeClr val="accent5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500"/>
              <a:buFont typeface="Amatic SC"/>
              <a:buNone/>
              <a:defRPr sz="3500" b="1">
                <a:solidFill>
                  <a:schemeClr val="accent5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500"/>
              <a:buFont typeface="Amatic SC"/>
              <a:buNone/>
              <a:defRPr sz="3500" b="1">
                <a:solidFill>
                  <a:schemeClr val="accent5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500"/>
              <a:buFont typeface="Amatic SC"/>
              <a:buNone/>
              <a:defRPr sz="3500" b="1">
                <a:solidFill>
                  <a:schemeClr val="accent5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500"/>
              <a:buFont typeface="Amatic SC"/>
              <a:buNone/>
              <a:defRPr sz="3500" b="1">
                <a:solidFill>
                  <a:schemeClr val="accent5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5100" y="1152475"/>
            <a:ext cx="7713900" cy="34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Nunito Sans"/>
              <a:buChar char="●"/>
              <a:defRPr>
                <a:solidFill>
                  <a:schemeClr val="accent5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Nunito Sans"/>
              <a:buChar char="○"/>
              <a:defRPr>
                <a:solidFill>
                  <a:schemeClr val="accent5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Nunito Sans"/>
              <a:buChar char="■"/>
              <a:defRPr>
                <a:solidFill>
                  <a:schemeClr val="accent5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Nunito Sans"/>
              <a:buChar char="●"/>
              <a:defRPr>
                <a:solidFill>
                  <a:schemeClr val="accent5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Nunito Sans"/>
              <a:buChar char="○"/>
              <a:defRPr>
                <a:solidFill>
                  <a:schemeClr val="accent5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Nunito Sans"/>
              <a:buChar char="■"/>
              <a:defRPr>
                <a:solidFill>
                  <a:schemeClr val="accent5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Nunito Sans"/>
              <a:buChar char="●"/>
              <a:defRPr>
                <a:solidFill>
                  <a:schemeClr val="accent5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Nunito Sans"/>
              <a:buChar char="○"/>
              <a:defRPr>
                <a:solidFill>
                  <a:schemeClr val="accent5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5"/>
              </a:buClr>
              <a:buSzPts val="1400"/>
              <a:buFont typeface="Nunito Sans"/>
              <a:buChar char="■"/>
              <a:defRPr>
                <a:solidFill>
                  <a:schemeClr val="accent5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2" r:id="rId4"/>
    <p:sldLayoutId id="2147483658" r:id="rId5"/>
    <p:sldLayoutId id="2147483660" r:id="rId6"/>
    <p:sldLayoutId id="2147483663" r:id="rId7"/>
    <p:sldLayoutId id="2147483664" r:id="rId8"/>
    <p:sldLayoutId id="2147483666" r:id="rId9"/>
    <p:sldLayoutId id="2147483671" r:id="rId10"/>
    <p:sldLayoutId id="2147483678" r:id="rId11"/>
    <p:sldLayoutId id="2147483679" r:id="rId12"/>
    <p:sldLayoutId id="2147483680" r:id="rId13"/>
    <p:sldLayoutId id="2147483681" r:id="rId14"/>
    <p:sldLayoutId id="2147483682" r:id="rId15"/>
    <p:sldLayoutId id="2147483683" r:id="rId1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23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23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23.sv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4.wav"/><Relationship Id="rId1" Type="http://schemas.openxmlformats.org/officeDocument/2006/relationships/audio" Target="NULL" TargetMode="External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audio" Target="../media/media8.mp3"/><Relationship Id="rId13" Type="http://schemas.openxmlformats.org/officeDocument/2006/relationships/image" Target="../media/image31.png"/><Relationship Id="rId3" Type="http://schemas.microsoft.com/office/2007/relationships/media" Target="../media/media6.mp3"/><Relationship Id="rId7" Type="http://schemas.microsoft.com/office/2007/relationships/media" Target="../media/media8.mp3"/><Relationship Id="rId12" Type="http://schemas.openxmlformats.org/officeDocument/2006/relationships/notesSlide" Target="../notesSlides/notesSlide5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audio" Target="../media/media7.mp3"/><Relationship Id="rId11" Type="http://schemas.openxmlformats.org/officeDocument/2006/relationships/slideLayout" Target="../slideLayouts/slideLayout3.xml"/><Relationship Id="rId5" Type="http://schemas.microsoft.com/office/2007/relationships/media" Target="../media/media7.mp3"/><Relationship Id="rId10" Type="http://schemas.openxmlformats.org/officeDocument/2006/relationships/audio" Target="../media/media9.mp3"/><Relationship Id="rId4" Type="http://schemas.openxmlformats.org/officeDocument/2006/relationships/audio" Target="../media/media6.mp3"/><Relationship Id="rId9" Type="http://schemas.microsoft.com/office/2007/relationships/media" Target="../media/media9.mp3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audio" Target="../media/media13.mp3"/><Relationship Id="rId3" Type="http://schemas.microsoft.com/office/2007/relationships/media" Target="../media/media11.mp3"/><Relationship Id="rId7" Type="http://schemas.microsoft.com/office/2007/relationships/media" Target="../media/media13.mp3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audio" Target="../media/media12.mp3"/><Relationship Id="rId11" Type="http://schemas.openxmlformats.org/officeDocument/2006/relationships/image" Target="../media/image31.png"/><Relationship Id="rId5" Type="http://schemas.microsoft.com/office/2007/relationships/media" Target="../media/media12.mp3"/><Relationship Id="rId10" Type="http://schemas.openxmlformats.org/officeDocument/2006/relationships/notesSlide" Target="../notesSlides/notesSlide6.xml"/><Relationship Id="rId4" Type="http://schemas.openxmlformats.org/officeDocument/2006/relationships/audio" Target="../media/media11.mp3"/><Relationship Id="rId9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microsoft.com/office/2007/relationships/media" Target="../media/media14.wav"/><Relationship Id="rId1" Type="http://schemas.openxmlformats.org/officeDocument/2006/relationships/audio" Target="NULL" TargetMode="External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3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14.png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microsoft.com/office/2007/relationships/hdphoto" Target="../media/hdphoto2.wdp"/><Relationship Id="rId7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jpeg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2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D7D9197-3518-27FB-EA9C-825824097E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186" y="733921"/>
            <a:ext cx="3101975" cy="30935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E40883D-7AFB-F9D5-3074-07A5B8FD4EAD}"/>
              </a:ext>
            </a:extLst>
          </p:cNvPr>
          <p:cNvSpPr txBox="1"/>
          <p:nvPr/>
        </p:nvSpPr>
        <p:spPr>
          <a:xfrm>
            <a:off x="663645" y="4173539"/>
            <a:ext cx="27430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VN" sz="2800" dirty="0">
                <a:latin typeface="Century Gothic" panose="020B0502020202020204" pitchFamily="34" charset="0"/>
              </a:rPr>
              <a:t>Katya - </a:t>
            </a:r>
            <a:r>
              <a:rPr lang="en-VN" sz="2800" i="1" dirty="0">
                <a:latin typeface="Century Gothic" panose="020B0502020202020204" pitchFamily="34" charset="0"/>
              </a:rPr>
              <a:t>Florida</a:t>
            </a: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EF67B68A-99E1-7FB6-F31A-299D1FD1A2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645606" y="1095154"/>
            <a:ext cx="2814638" cy="2965615"/>
          </a:xfrm>
          <a:prstGeom prst="rect">
            <a:avLst/>
          </a:prstGeom>
        </p:spPr>
      </p:pic>
      <p:pic>
        <p:nvPicPr>
          <p:cNvPr id="11" name="Picture 7">
            <a:extLst>
              <a:ext uri="{FF2B5EF4-FFF2-40B4-BE49-F238E27FC236}">
                <a16:creationId xmlns:a16="http://schemas.microsoft.com/office/drawing/2014/main" id="{239E58F6-CEEC-37C4-10B1-5B205DBDEE7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022589">
            <a:off x="3886511" y="1954437"/>
            <a:ext cx="1611087" cy="65249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16F45BE-6569-044F-6E42-F2C742BFE4F3}"/>
              </a:ext>
            </a:extLst>
          </p:cNvPr>
          <p:cNvSpPr txBox="1"/>
          <p:nvPr/>
        </p:nvSpPr>
        <p:spPr>
          <a:xfrm>
            <a:off x="5855044" y="4173539"/>
            <a:ext cx="26052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VN" sz="2800" dirty="0">
                <a:latin typeface="Century Gothic" panose="020B0502020202020204" pitchFamily="34" charset="0"/>
              </a:rPr>
              <a:t>Katya’s house</a:t>
            </a:r>
            <a:endParaRPr lang="en-VN" sz="2800" i="1" dirty="0">
              <a:latin typeface="Century Gothic" panose="020B0502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6C83A5B-C781-DFA2-8BD3-58E31ADC71B7}"/>
              </a:ext>
            </a:extLst>
          </p:cNvPr>
          <p:cNvSpPr txBox="1"/>
          <p:nvPr/>
        </p:nvSpPr>
        <p:spPr>
          <a:xfrm rot="1001895">
            <a:off x="3764248" y="1635099"/>
            <a:ext cx="12955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dirty="0">
                <a:latin typeface="Century Gothic" panose="020B0502020202020204" pitchFamily="34" charset="0"/>
              </a:rPr>
              <a:t>l</a:t>
            </a:r>
            <a:r>
              <a:rPr lang="en-VN" sz="1800" dirty="0">
                <a:latin typeface="Century Gothic" panose="020B0502020202020204" pitchFamily="34" charset="0"/>
              </a:rPr>
              <a:t>et’s go to</a:t>
            </a:r>
            <a:endParaRPr lang="en-VN" sz="1800" i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4375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12" grpId="1"/>
      <p:bldP spid="1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19EA298-347B-5C83-9768-358646B050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7087" y="1177172"/>
            <a:ext cx="3795677" cy="2789155"/>
          </a:xfrm>
          <a:prstGeom prst="rect">
            <a:avLst/>
          </a:prstGeom>
          <a:ln>
            <a:solidFill>
              <a:schemeClr val="accent5">
                <a:lumMod val="75000"/>
                <a:lumOff val="25000"/>
              </a:schemeClr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16C1FC5B-BE48-36EA-C073-450F21C363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13427387">
            <a:off x="4638588" y="431531"/>
            <a:ext cx="538949" cy="1018632"/>
          </a:xfrm>
          <a:prstGeom prst="rect">
            <a:avLst/>
          </a:prstGeom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901C2094-43A0-55F3-A032-6A0D10692089}"/>
              </a:ext>
            </a:extLst>
          </p:cNvPr>
          <p:cNvSpPr/>
          <p:nvPr/>
        </p:nvSpPr>
        <p:spPr>
          <a:xfrm>
            <a:off x="5651713" y="386699"/>
            <a:ext cx="1844311" cy="676626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200" b="1" dirty="0">
                <a:solidFill>
                  <a:schemeClr val="accent6"/>
                </a:solidFill>
              </a:rPr>
              <a:t>picture</a:t>
            </a:r>
          </a:p>
        </p:txBody>
      </p:sp>
      <p:pic>
        <p:nvPicPr>
          <p:cNvPr id="7" name="Picture 5">
            <a:extLst>
              <a:ext uri="{FF2B5EF4-FFF2-40B4-BE49-F238E27FC236}">
                <a16:creationId xmlns:a16="http://schemas.microsoft.com/office/drawing/2014/main" id="{3DC78800-CCFE-3F8D-FDAA-42C010D38E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455046" y="173772"/>
            <a:ext cx="393334" cy="425854"/>
          </a:xfrm>
          <a:prstGeom prst="rect">
            <a:avLst/>
          </a:prstGeom>
        </p:spPr>
      </p:pic>
      <p:pic>
        <p:nvPicPr>
          <p:cNvPr id="8" name="Picture 5">
            <a:extLst>
              <a:ext uri="{FF2B5EF4-FFF2-40B4-BE49-F238E27FC236}">
                <a16:creationId xmlns:a16="http://schemas.microsoft.com/office/drawing/2014/main" id="{6E63C826-9C30-97E5-15F8-4D82341F1B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4750296">
            <a:off x="2155267" y="1836822"/>
            <a:ext cx="538949" cy="1018632"/>
          </a:xfrm>
          <a:prstGeom prst="rect">
            <a:avLst/>
          </a:prstGeom>
        </p:spPr>
      </p:pic>
      <p:pic>
        <p:nvPicPr>
          <p:cNvPr id="9" name="Picture 5">
            <a:extLst>
              <a:ext uri="{FF2B5EF4-FFF2-40B4-BE49-F238E27FC236}">
                <a16:creationId xmlns:a16="http://schemas.microsoft.com/office/drawing/2014/main" id="{070D730B-A389-15EE-A134-04994D5A6F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4750296" flipH="1" flipV="1">
            <a:off x="6375745" y="2685102"/>
            <a:ext cx="443130" cy="889939"/>
          </a:xfrm>
          <a:prstGeom prst="rect">
            <a:avLst/>
          </a:prstGeom>
        </p:spPr>
      </p:pic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04EDF3D2-5F9A-C129-652C-6C9BCA2697D0}"/>
              </a:ext>
            </a:extLst>
          </p:cNvPr>
          <p:cNvSpPr/>
          <p:nvPr/>
        </p:nvSpPr>
        <p:spPr>
          <a:xfrm>
            <a:off x="531073" y="1397352"/>
            <a:ext cx="1844311" cy="676626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200" b="1" dirty="0">
                <a:solidFill>
                  <a:schemeClr val="accent6"/>
                </a:solidFill>
              </a:rPr>
              <a:t>lamp</a:t>
            </a:r>
          </a:p>
        </p:txBody>
      </p:sp>
      <p:pic>
        <p:nvPicPr>
          <p:cNvPr id="12" name="Picture 5">
            <a:extLst>
              <a:ext uri="{FF2B5EF4-FFF2-40B4-BE49-F238E27FC236}">
                <a16:creationId xmlns:a16="http://schemas.microsoft.com/office/drawing/2014/main" id="{B4D189A1-E417-7BD3-3BA0-B22BCA891C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334406" y="1184425"/>
            <a:ext cx="393334" cy="425854"/>
          </a:xfrm>
          <a:prstGeom prst="rect">
            <a:avLst/>
          </a:prstGeom>
        </p:spPr>
      </p:pic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1F0D8EC2-BA4F-DAF5-8941-7F5B7AE43BCE}"/>
              </a:ext>
            </a:extLst>
          </p:cNvPr>
          <p:cNvSpPr/>
          <p:nvPr/>
        </p:nvSpPr>
        <p:spPr>
          <a:xfrm>
            <a:off x="6710492" y="3553411"/>
            <a:ext cx="2019622" cy="676626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 dirty="0">
                <a:solidFill>
                  <a:schemeClr val="accent6"/>
                </a:solidFill>
              </a:rPr>
              <a:t>c</a:t>
            </a:r>
            <a:r>
              <a:rPr lang="en-VN" sz="2500" b="1" dirty="0">
                <a:solidFill>
                  <a:schemeClr val="accent6"/>
                </a:solidFill>
              </a:rPr>
              <a:t>hest</a:t>
            </a:r>
          </a:p>
          <a:p>
            <a:pPr algn="ctr"/>
            <a:r>
              <a:rPr lang="en-US" sz="2500" b="1" dirty="0">
                <a:solidFill>
                  <a:schemeClr val="accent6"/>
                </a:solidFill>
              </a:rPr>
              <a:t>o</a:t>
            </a:r>
            <a:r>
              <a:rPr lang="en-VN" sz="2500" b="1" dirty="0">
                <a:solidFill>
                  <a:schemeClr val="accent6"/>
                </a:solidFill>
              </a:rPr>
              <a:t>f drawers</a:t>
            </a:r>
          </a:p>
        </p:txBody>
      </p:sp>
      <p:pic>
        <p:nvPicPr>
          <p:cNvPr id="14" name="Picture 5">
            <a:extLst>
              <a:ext uri="{FF2B5EF4-FFF2-40B4-BE49-F238E27FC236}">
                <a16:creationId xmlns:a16="http://schemas.microsoft.com/office/drawing/2014/main" id="{120CEEB5-E585-42C9-06F9-8464F695AD3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6513825" y="3340484"/>
            <a:ext cx="393334" cy="425854"/>
          </a:xfrm>
          <a:prstGeom prst="rect">
            <a:avLst/>
          </a:prstGeom>
        </p:spPr>
      </p:pic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DEECE00C-FDE0-70A1-9018-F19811D3B7CF}"/>
              </a:ext>
            </a:extLst>
          </p:cNvPr>
          <p:cNvSpPr/>
          <p:nvPr/>
        </p:nvSpPr>
        <p:spPr>
          <a:xfrm>
            <a:off x="3242722" y="4390066"/>
            <a:ext cx="2598821" cy="442762"/>
          </a:xfrm>
          <a:prstGeom prst="round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accent5"/>
                </a:solidFill>
                <a:latin typeface="Century Gothic" panose="020B0502020202020204" pitchFamily="34" charset="0"/>
              </a:rPr>
              <a:t>bedroom</a:t>
            </a:r>
            <a:endParaRPr lang="en-VN" sz="2400" b="1" dirty="0">
              <a:solidFill>
                <a:schemeClr val="accent5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9159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9AE54C1-D2A3-31DA-FC5F-F2813BBB4D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1600" y="1117600"/>
            <a:ext cx="3860800" cy="29083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28EF9C92-FC29-5B9B-28EB-287DD177A6C6}"/>
              </a:ext>
            </a:extLst>
          </p:cNvPr>
          <p:cNvSpPr/>
          <p:nvPr/>
        </p:nvSpPr>
        <p:spPr>
          <a:xfrm>
            <a:off x="3256676" y="4316008"/>
            <a:ext cx="2598821" cy="442762"/>
          </a:xfrm>
          <a:prstGeom prst="round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accent5"/>
                </a:solidFill>
                <a:latin typeface="Century Gothic" panose="020B0502020202020204" pitchFamily="34" charset="0"/>
              </a:rPr>
              <a:t>bathroom</a:t>
            </a:r>
            <a:endParaRPr lang="en-VN" sz="2400" b="1" dirty="0">
              <a:solidFill>
                <a:schemeClr val="accent5"/>
              </a:solidFill>
              <a:latin typeface="Century Gothic" panose="020B0502020202020204" pitchFamily="34" charset="0"/>
            </a:endParaRPr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D315EC83-A632-DBB8-EB46-D775869850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17100726" flipH="1" flipV="1">
            <a:off x="1835621" y="2442079"/>
            <a:ext cx="596732" cy="1127844"/>
          </a:xfrm>
          <a:prstGeom prst="rect">
            <a:avLst/>
          </a:prstGeom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77DB9C67-E431-9245-8801-34B09DEDC7E3}"/>
              </a:ext>
            </a:extLst>
          </p:cNvPr>
          <p:cNvSpPr/>
          <p:nvPr/>
        </p:nvSpPr>
        <p:spPr>
          <a:xfrm>
            <a:off x="589873" y="1773179"/>
            <a:ext cx="1844311" cy="676626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200" b="1" dirty="0">
                <a:solidFill>
                  <a:schemeClr val="accent6"/>
                </a:solidFill>
              </a:rPr>
              <a:t>bath</a:t>
            </a:r>
          </a:p>
        </p:txBody>
      </p:sp>
      <p:pic>
        <p:nvPicPr>
          <p:cNvPr id="7" name="Picture 5">
            <a:extLst>
              <a:ext uri="{FF2B5EF4-FFF2-40B4-BE49-F238E27FC236}">
                <a16:creationId xmlns:a16="http://schemas.microsoft.com/office/drawing/2014/main" id="{F64363FE-CE09-726A-6295-3452040F74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393206" y="1560252"/>
            <a:ext cx="393334" cy="425854"/>
          </a:xfrm>
          <a:prstGeom prst="rect">
            <a:avLst/>
          </a:prstGeom>
        </p:spPr>
      </p:pic>
      <p:pic>
        <p:nvPicPr>
          <p:cNvPr id="8" name="Picture 5">
            <a:extLst>
              <a:ext uri="{FF2B5EF4-FFF2-40B4-BE49-F238E27FC236}">
                <a16:creationId xmlns:a16="http://schemas.microsoft.com/office/drawing/2014/main" id="{9F674BF5-4ECB-13A8-DD0C-0F6C358B98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21239893" flipH="1" flipV="1">
            <a:off x="4976386" y="1070479"/>
            <a:ext cx="596732" cy="1127844"/>
          </a:xfrm>
          <a:prstGeom prst="rect">
            <a:avLst/>
          </a:prstGeom>
        </p:spPr>
      </p:pic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F0D64F22-1655-551B-D7E1-6987B0C80C77}"/>
              </a:ext>
            </a:extLst>
          </p:cNvPr>
          <p:cNvSpPr/>
          <p:nvPr/>
        </p:nvSpPr>
        <p:spPr>
          <a:xfrm>
            <a:off x="5658830" y="371761"/>
            <a:ext cx="1844311" cy="676626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200" b="1" dirty="0">
                <a:solidFill>
                  <a:schemeClr val="accent6"/>
                </a:solidFill>
              </a:rPr>
              <a:t>sink</a:t>
            </a:r>
          </a:p>
        </p:txBody>
      </p:sp>
      <p:pic>
        <p:nvPicPr>
          <p:cNvPr id="10" name="Picture 5">
            <a:extLst>
              <a:ext uri="{FF2B5EF4-FFF2-40B4-BE49-F238E27FC236}">
                <a16:creationId xmlns:a16="http://schemas.microsoft.com/office/drawing/2014/main" id="{63C6D15D-9F88-E56E-DD7D-68B9D117949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462163" y="158834"/>
            <a:ext cx="393334" cy="425854"/>
          </a:xfrm>
          <a:prstGeom prst="rect">
            <a:avLst/>
          </a:prstGeom>
        </p:spPr>
      </p:pic>
      <p:pic>
        <p:nvPicPr>
          <p:cNvPr id="11" name="Picture 5">
            <a:extLst>
              <a:ext uri="{FF2B5EF4-FFF2-40B4-BE49-F238E27FC236}">
                <a16:creationId xmlns:a16="http://schemas.microsoft.com/office/drawing/2014/main" id="{8F4420E9-576F-C173-85B3-1CD725BA58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4953675" flipH="1" flipV="1">
            <a:off x="6411449" y="2386694"/>
            <a:ext cx="596732" cy="1127844"/>
          </a:xfrm>
          <a:prstGeom prst="rect">
            <a:avLst/>
          </a:prstGeom>
        </p:spPr>
      </p:pic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5C225451-26C7-1AB6-F48A-1984BD4FBCC4}"/>
              </a:ext>
            </a:extLst>
          </p:cNvPr>
          <p:cNvSpPr/>
          <p:nvPr/>
        </p:nvSpPr>
        <p:spPr>
          <a:xfrm>
            <a:off x="7000613" y="3522466"/>
            <a:ext cx="1844311" cy="676626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200" b="1" dirty="0">
                <a:solidFill>
                  <a:schemeClr val="accent6"/>
                </a:solidFill>
              </a:rPr>
              <a:t>toilet</a:t>
            </a:r>
          </a:p>
        </p:txBody>
      </p:sp>
      <p:pic>
        <p:nvPicPr>
          <p:cNvPr id="13" name="Picture 5">
            <a:extLst>
              <a:ext uri="{FF2B5EF4-FFF2-40B4-BE49-F238E27FC236}">
                <a16:creationId xmlns:a16="http://schemas.microsoft.com/office/drawing/2014/main" id="{D2820BEA-3CFC-70B0-6723-567362D5D6C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6803946" y="3309539"/>
            <a:ext cx="393334" cy="425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024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3443C3A-5BB0-C245-D1DD-7B06F16499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1506" y="1475232"/>
            <a:ext cx="3660988" cy="2680970"/>
          </a:xfrm>
          <a:prstGeom prst="rect">
            <a:avLst/>
          </a:prstGeom>
          <a:ln>
            <a:solidFill>
              <a:schemeClr val="accent5">
                <a:lumMod val="75000"/>
                <a:lumOff val="2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5">
            <a:extLst>
              <a:ext uri="{FF2B5EF4-FFF2-40B4-BE49-F238E27FC236}">
                <a16:creationId xmlns:a16="http://schemas.microsoft.com/office/drawing/2014/main" id="{EBB270DE-DD0E-DDF3-84CA-AAD32D9AB9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16793305">
            <a:off x="6418994" y="2039702"/>
            <a:ext cx="538949" cy="1018632"/>
          </a:xfrm>
          <a:prstGeom prst="rect">
            <a:avLst/>
          </a:prstGeom>
        </p:spPr>
      </p:pic>
      <p:pic>
        <p:nvPicPr>
          <p:cNvPr id="9" name="Picture 5">
            <a:extLst>
              <a:ext uri="{FF2B5EF4-FFF2-40B4-BE49-F238E27FC236}">
                <a16:creationId xmlns:a16="http://schemas.microsoft.com/office/drawing/2014/main" id="{DF7534BF-591F-8B7F-0444-46E0333C87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12600000">
            <a:off x="4760689" y="667724"/>
            <a:ext cx="538949" cy="1018632"/>
          </a:xfrm>
          <a:prstGeom prst="rect">
            <a:avLst/>
          </a:prstGeom>
        </p:spPr>
      </p:pic>
      <p:pic>
        <p:nvPicPr>
          <p:cNvPr id="10" name="Picture 5">
            <a:extLst>
              <a:ext uri="{FF2B5EF4-FFF2-40B4-BE49-F238E27FC236}">
                <a16:creationId xmlns:a16="http://schemas.microsoft.com/office/drawing/2014/main" id="{93EF35A0-67AD-838E-6087-CC88270548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15055944" flipH="1" flipV="1">
            <a:off x="2591149" y="1953767"/>
            <a:ext cx="596732" cy="1127844"/>
          </a:xfrm>
          <a:prstGeom prst="rect">
            <a:avLst/>
          </a:prstGeom>
        </p:spPr>
      </p:pic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11231F84-4F95-C98E-FF07-64A81E214558}"/>
              </a:ext>
            </a:extLst>
          </p:cNvPr>
          <p:cNvSpPr/>
          <p:nvPr/>
        </p:nvSpPr>
        <p:spPr>
          <a:xfrm>
            <a:off x="649507" y="1374843"/>
            <a:ext cx="1844311" cy="676626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200" b="1" dirty="0">
                <a:solidFill>
                  <a:schemeClr val="accent6"/>
                </a:solidFill>
              </a:rPr>
              <a:t>sofa</a:t>
            </a:r>
          </a:p>
        </p:txBody>
      </p:sp>
      <p:pic>
        <p:nvPicPr>
          <p:cNvPr id="12" name="Picture 5">
            <a:extLst>
              <a:ext uri="{FF2B5EF4-FFF2-40B4-BE49-F238E27FC236}">
                <a16:creationId xmlns:a16="http://schemas.microsoft.com/office/drawing/2014/main" id="{4AB3065B-2732-B273-D9AB-05749D66149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452840" y="1161916"/>
            <a:ext cx="393334" cy="425854"/>
          </a:xfrm>
          <a:prstGeom prst="rect">
            <a:avLst/>
          </a:prstGeom>
        </p:spPr>
      </p:pic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0F134A1A-5CF2-B121-3714-479D7A8B3702}"/>
              </a:ext>
            </a:extLst>
          </p:cNvPr>
          <p:cNvSpPr/>
          <p:nvPr/>
        </p:nvSpPr>
        <p:spPr>
          <a:xfrm>
            <a:off x="5613393" y="496069"/>
            <a:ext cx="1844311" cy="676626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200" b="1" dirty="0">
                <a:solidFill>
                  <a:schemeClr val="accent6"/>
                </a:solidFill>
              </a:rPr>
              <a:t>picture</a:t>
            </a:r>
          </a:p>
        </p:txBody>
      </p:sp>
      <p:pic>
        <p:nvPicPr>
          <p:cNvPr id="14" name="Picture 5">
            <a:extLst>
              <a:ext uri="{FF2B5EF4-FFF2-40B4-BE49-F238E27FC236}">
                <a16:creationId xmlns:a16="http://schemas.microsoft.com/office/drawing/2014/main" id="{FB9FAEE9-0B2A-A90F-5728-504FE1C1BF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416726" y="283142"/>
            <a:ext cx="393334" cy="425854"/>
          </a:xfrm>
          <a:prstGeom prst="rect">
            <a:avLst/>
          </a:prstGeom>
        </p:spPr>
      </p:pic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0E1286ED-C189-62CD-C0DE-7E2CE17AB24C}"/>
              </a:ext>
            </a:extLst>
          </p:cNvPr>
          <p:cNvSpPr/>
          <p:nvPr/>
        </p:nvSpPr>
        <p:spPr>
          <a:xfrm>
            <a:off x="6884938" y="3053222"/>
            <a:ext cx="1844311" cy="676626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200" b="1" dirty="0">
                <a:solidFill>
                  <a:schemeClr val="accent6"/>
                </a:solidFill>
              </a:rPr>
              <a:t>lamp</a:t>
            </a:r>
          </a:p>
        </p:txBody>
      </p:sp>
      <p:pic>
        <p:nvPicPr>
          <p:cNvPr id="16" name="Picture 5">
            <a:extLst>
              <a:ext uri="{FF2B5EF4-FFF2-40B4-BE49-F238E27FC236}">
                <a16:creationId xmlns:a16="http://schemas.microsoft.com/office/drawing/2014/main" id="{D264D9BE-B97F-BA6F-97C9-6F64034F111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6688271" y="2840295"/>
            <a:ext cx="393334" cy="425854"/>
          </a:xfrm>
          <a:prstGeom prst="rect">
            <a:avLst/>
          </a:prstGeom>
        </p:spPr>
      </p:pic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A3919CDD-2F59-E019-27D6-C9825BC7C3B5}"/>
              </a:ext>
            </a:extLst>
          </p:cNvPr>
          <p:cNvSpPr/>
          <p:nvPr/>
        </p:nvSpPr>
        <p:spPr>
          <a:xfrm>
            <a:off x="3242722" y="4390066"/>
            <a:ext cx="2598821" cy="442762"/>
          </a:xfrm>
          <a:prstGeom prst="round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accent5"/>
                </a:solidFill>
                <a:latin typeface="Century Gothic" panose="020B0502020202020204" pitchFamily="34" charset="0"/>
              </a:rPr>
              <a:t>l</a:t>
            </a:r>
            <a:r>
              <a:rPr lang="en-VN" sz="2400" b="1" dirty="0">
                <a:solidFill>
                  <a:schemeClr val="accent5"/>
                </a:solidFill>
                <a:latin typeface="Century Gothic" panose="020B0502020202020204" pitchFamily="34" charset="0"/>
              </a:rPr>
              <a:t>iving room</a:t>
            </a:r>
          </a:p>
        </p:txBody>
      </p:sp>
    </p:spTree>
    <p:extLst>
      <p:ext uri="{BB962C8B-B14F-4D97-AF65-F5344CB8AC3E}">
        <p14:creationId xmlns:p14="http://schemas.microsoft.com/office/powerpoint/2010/main" val="812188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9E8A5A-071B-E909-8F01-E7F626CF29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268300"/>
            <a:ext cx="7704000" cy="580200"/>
          </a:xfrm>
        </p:spPr>
        <p:txBody>
          <a:bodyPr/>
          <a:lstStyle/>
          <a:p>
            <a:r>
              <a:rPr lang="en-US" sz="3000" dirty="0"/>
              <a:t>Check your answer</a:t>
            </a:r>
            <a:endParaRPr lang="en-VN" sz="3000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C58E0B9F-AD3B-5A36-CC09-B634B0F95B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2913700"/>
              </p:ext>
            </p:extLst>
          </p:nvPr>
        </p:nvGraphicFramePr>
        <p:xfrm>
          <a:off x="554715" y="1044472"/>
          <a:ext cx="8034570" cy="3616428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6069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069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069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0691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0691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54077">
                <a:tc>
                  <a:txBody>
                    <a:bodyPr/>
                    <a:lstStyle/>
                    <a:p>
                      <a:pPr algn="ctr"/>
                      <a:r>
                        <a:rPr lang="en-US" sz="2200" b="1" i="0" dirty="0">
                          <a:solidFill>
                            <a:sysClr val="windowText" lastClr="000000"/>
                          </a:solidFill>
                          <a:latin typeface="Century Gothic" panose="020B0502020202020204" pitchFamily="34" charset="0"/>
                        </a:rPr>
                        <a:t>hall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i="0" dirty="0">
                          <a:solidFill>
                            <a:sysClr val="windowText" lastClr="000000"/>
                          </a:solidFill>
                          <a:latin typeface="Century Gothic" panose="020B0502020202020204" pitchFamily="34" charset="0"/>
                        </a:rPr>
                        <a:t>kitchen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i="0" dirty="0">
                          <a:solidFill>
                            <a:sysClr val="windowText" lastClr="000000"/>
                          </a:solidFill>
                          <a:latin typeface="Century Gothic" panose="020B0502020202020204" pitchFamily="34" charset="0"/>
                        </a:rPr>
                        <a:t>bedroom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i="0" dirty="0">
                          <a:solidFill>
                            <a:sysClr val="windowText" lastClr="000000"/>
                          </a:solidFill>
                          <a:latin typeface="Century Gothic" panose="020B0502020202020204" pitchFamily="34" charset="0"/>
                        </a:rPr>
                        <a:t>bathroom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i="0" dirty="0">
                          <a:solidFill>
                            <a:sysClr val="windowText" lastClr="000000"/>
                          </a:solidFill>
                          <a:latin typeface="Century Gothic" panose="020B0502020202020204" pitchFamily="34" charset="0"/>
                        </a:rPr>
                        <a:t>living room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6235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2297FAC2-BA6E-2667-F58B-E017626E49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37277"/>
            <a:ext cx="9144000" cy="378245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2DD3E70-E655-A6D6-489B-C8A8BD89F466}"/>
              </a:ext>
            </a:extLst>
          </p:cNvPr>
          <p:cNvSpPr txBox="1"/>
          <p:nvPr/>
        </p:nvSpPr>
        <p:spPr>
          <a:xfrm>
            <a:off x="720000" y="2077278"/>
            <a:ext cx="12678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2000" dirty="0">
                <a:latin typeface="Century Gothic" panose="020B0502020202020204" pitchFamily="34" charset="0"/>
              </a:rPr>
              <a:t>picture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55ADE6E-D282-420F-22B2-BE1F43272156}"/>
              </a:ext>
            </a:extLst>
          </p:cNvPr>
          <p:cNvSpPr txBox="1"/>
          <p:nvPr/>
        </p:nvSpPr>
        <p:spPr>
          <a:xfrm>
            <a:off x="2369895" y="2077278"/>
            <a:ext cx="12678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2000" dirty="0">
                <a:latin typeface="Century Gothic" panose="020B0502020202020204" pitchFamily="34" charset="0"/>
              </a:rPr>
              <a:t>fridge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F1357FA-4083-B073-49F2-20F55031C477}"/>
              </a:ext>
            </a:extLst>
          </p:cNvPr>
          <p:cNvSpPr txBox="1"/>
          <p:nvPr/>
        </p:nvSpPr>
        <p:spPr>
          <a:xfrm>
            <a:off x="2178860" y="2852686"/>
            <a:ext cx="16498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2000" dirty="0">
                <a:latin typeface="Century Gothic" panose="020B0502020202020204" pitchFamily="34" charset="0"/>
              </a:rPr>
              <a:t>dishwasher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79F59C8-785A-5239-A13B-EE25F631D26C}"/>
              </a:ext>
            </a:extLst>
          </p:cNvPr>
          <p:cNvSpPr txBox="1"/>
          <p:nvPr/>
        </p:nvSpPr>
        <p:spPr>
          <a:xfrm>
            <a:off x="2178860" y="3697512"/>
            <a:ext cx="16498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entury Gothic" panose="020B0502020202020204" pitchFamily="34" charset="0"/>
              </a:rPr>
              <a:t>cupboard</a:t>
            </a:r>
            <a:endParaRPr lang="en-VN" sz="2000" dirty="0">
              <a:latin typeface="Century Gothic" panose="020B0502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480862B-2937-D033-DE98-A354C2E55D5C}"/>
              </a:ext>
            </a:extLst>
          </p:cNvPr>
          <p:cNvSpPr txBox="1"/>
          <p:nvPr/>
        </p:nvSpPr>
        <p:spPr>
          <a:xfrm>
            <a:off x="3994040" y="2077278"/>
            <a:ext cx="12678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2000" dirty="0">
                <a:latin typeface="Century Gothic" panose="020B0502020202020204" pitchFamily="34" charset="0"/>
              </a:rPr>
              <a:t>picture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2EBAFFC-6E0B-DCC4-D13A-2DCACB385BBC}"/>
              </a:ext>
            </a:extLst>
          </p:cNvPr>
          <p:cNvSpPr txBox="1"/>
          <p:nvPr/>
        </p:nvSpPr>
        <p:spPr>
          <a:xfrm>
            <a:off x="3803005" y="2852686"/>
            <a:ext cx="16498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entury Gothic" panose="020B0502020202020204" pitchFamily="34" charset="0"/>
              </a:rPr>
              <a:t>c</a:t>
            </a:r>
            <a:r>
              <a:rPr lang="en-VN" sz="2000" dirty="0">
                <a:latin typeface="Century Gothic" panose="020B0502020202020204" pitchFamily="34" charset="0"/>
              </a:rPr>
              <a:t>hest of drawers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E3E8C6F-C5CA-4E49-E55D-44B6589C0F52}"/>
              </a:ext>
            </a:extLst>
          </p:cNvPr>
          <p:cNvSpPr txBox="1"/>
          <p:nvPr/>
        </p:nvSpPr>
        <p:spPr>
          <a:xfrm>
            <a:off x="3803005" y="3697512"/>
            <a:ext cx="16498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entury Gothic" panose="020B0502020202020204" pitchFamily="34" charset="0"/>
              </a:rPr>
              <a:t>lamp</a:t>
            </a:r>
            <a:endParaRPr lang="en-VN" sz="2000" dirty="0">
              <a:latin typeface="Century Gothic" panose="020B0502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521AFAE-58C5-DF18-6A9B-7C44A1DDD92E}"/>
              </a:ext>
            </a:extLst>
          </p:cNvPr>
          <p:cNvSpPr txBox="1"/>
          <p:nvPr/>
        </p:nvSpPr>
        <p:spPr>
          <a:xfrm>
            <a:off x="5594240" y="2107095"/>
            <a:ext cx="12678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2000" dirty="0">
                <a:latin typeface="Century Gothic" panose="020B0502020202020204" pitchFamily="34" charset="0"/>
              </a:rPr>
              <a:t>sink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F170D3A-56F0-0F29-8F3F-E90BF6405F15}"/>
              </a:ext>
            </a:extLst>
          </p:cNvPr>
          <p:cNvSpPr txBox="1"/>
          <p:nvPr/>
        </p:nvSpPr>
        <p:spPr>
          <a:xfrm>
            <a:off x="5403205" y="2882503"/>
            <a:ext cx="16498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entury Gothic" panose="020B0502020202020204" pitchFamily="34" charset="0"/>
              </a:rPr>
              <a:t>bath</a:t>
            </a:r>
            <a:endParaRPr lang="en-VN" sz="2000" dirty="0">
              <a:latin typeface="Century Gothic" panose="020B0502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09B63A1-ED2B-6366-DC9A-A8A3B385B5E5}"/>
              </a:ext>
            </a:extLst>
          </p:cNvPr>
          <p:cNvSpPr txBox="1"/>
          <p:nvPr/>
        </p:nvSpPr>
        <p:spPr>
          <a:xfrm>
            <a:off x="5427150" y="3735815"/>
            <a:ext cx="16498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entury Gothic" panose="020B0502020202020204" pitchFamily="34" charset="0"/>
              </a:rPr>
              <a:t>toilet</a:t>
            </a:r>
            <a:endParaRPr lang="en-VN" sz="2000" dirty="0">
              <a:latin typeface="Century Gothic" panose="020B0502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A444D8E-50C5-FF39-6591-FB7D5EDC2BBE}"/>
              </a:ext>
            </a:extLst>
          </p:cNvPr>
          <p:cNvSpPr txBox="1"/>
          <p:nvPr/>
        </p:nvSpPr>
        <p:spPr>
          <a:xfrm>
            <a:off x="7144744" y="2136913"/>
            <a:ext cx="12678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2000" dirty="0">
                <a:latin typeface="Century Gothic" panose="020B0502020202020204" pitchFamily="34" charset="0"/>
              </a:rPr>
              <a:t>sofa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53D1815-7683-0867-D344-C8545C9098D8}"/>
              </a:ext>
            </a:extLst>
          </p:cNvPr>
          <p:cNvSpPr txBox="1"/>
          <p:nvPr/>
        </p:nvSpPr>
        <p:spPr>
          <a:xfrm>
            <a:off x="6953709" y="2912321"/>
            <a:ext cx="16498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entury Gothic" panose="020B0502020202020204" pitchFamily="34" charset="0"/>
              </a:rPr>
              <a:t>picture</a:t>
            </a:r>
            <a:endParaRPr lang="en-VN" sz="2000" dirty="0">
              <a:latin typeface="Century Gothic" panose="020B0502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45BADF1-35F2-2C71-DE12-6739CB44D94D}"/>
              </a:ext>
            </a:extLst>
          </p:cNvPr>
          <p:cNvSpPr txBox="1"/>
          <p:nvPr/>
        </p:nvSpPr>
        <p:spPr>
          <a:xfrm>
            <a:off x="6977654" y="3765633"/>
            <a:ext cx="16498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entury Gothic" panose="020B0502020202020204" pitchFamily="34" charset="0"/>
              </a:rPr>
              <a:t>lamp</a:t>
            </a:r>
            <a:endParaRPr lang="en-VN" sz="20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9067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9E8A5A-071B-E909-8F01-E7F626CF29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8570" y="395802"/>
            <a:ext cx="7704000" cy="580200"/>
          </a:xfrm>
        </p:spPr>
        <p:txBody>
          <a:bodyPr/>
          <a:lstStyle/>
          <a:p>
            <a:r>
              <a:rPr lang="en-US" sz="2500" dirty="0"/>
              <a:t>In groups, add more things for each room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C58E0B9F-AD3B-5A36-CC09-B634B0F95B9E}"/>
              </a:ext>
            </a:extLst>
          </p:cNvPr>
          <p:cNvGraphicFramePr>
            <a:graphicFrameLocks noGrp="1"/>
          </p:cNvGraphicFramePr>
          <p:nvPr/>
        </p:nvGraphicFramePr>
        <p:xfrm>
          <a:off x="554715" y="1044472"/>
          <a:ext cx="8034570" cy="3616428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6069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069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069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0691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0691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54077">
                <a:tc>
                  <a:txBody>
                    <a:bodyPr/>
                    <a:lstStyle/>
                    <a:p>
                      <a:pPr algn="ctr"/>
                      <a:r>
                        <a:rPr lang="en-US" sz="2200" b="1" i="0" dirty="0">
                          <a:solidFill>
                            <a:sysClr val="windowText" lastClr="000000"/>
                          </a:solidFill>
                          <a:latin typeface="Century Gothic" panose="020B0502020202020204" pitchFamily="34" charset="0"/>
                        </a:rPr>
                        <a:t>hall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i="0" dirty="0">
                          <a:solidFill>
                            <a:sysClr val="windowText" lastClr="000000"/>
                          </a:solidFill>
                          <a:latin typeface="Century Gothic" panose="020B0502020202020204" pitchFamily="34" charset="0"/>
                        </a:rPr>
                        <a:t>kitchen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i="0" dirty="0">
                          <a:solidFill>
                            <a:sysClr val="windowText" lastClr="000000"/>
                          </a:solidFill>
                          <a:latin typeface="Century Gothic" panose="020B0502020202020204" pitchFamily="34" charset="0"/>
                        </a:rPr>
                        <a:t>bedroom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i="0" dirty="0">
                          <a:solidFill>
                            <a:sysClr val="windowText" lastClr="000000"/>
                          </a:solidFill>
                          <a:latin typeface="Century Gothic" panose="020B0502020202020204" pitchFamily="34" charset="0"/>
                        </a:rPr>
                        <a:t>bathroom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i="0" dirty="0">
                          <a:solidFill>
                            <a:sysClr val="windowText" lastClr="000000"/>
                          </a:solidFill>
                          <a:latin typeface="Century Gothic" panose="020B0502020202020204" pitchFamily="34" charset="0"/>
                        </a:rPr>
                        <a:t>living room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6235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2297FAC2-BA6E-2667-F58B-E017626E49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37277"/>
            <a:ext cx="9144000" cy="378245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2DD3E70-E655-A6D6-489B-C8A8BD89F466}"/>
              </a:ext>
            </a:extLst>
          </p:cNvPr>
          <p:cNvSpPr txBox="1"/>
          <p:nvPr/>
        </p:nvSpPr>
        <p:spPr>
          <a:xfrm>
            <a:off x="720000" y="2077278"/>
            <a:ext cx="12678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VN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cs typeface="Arial"/>
                <a:sym typeface="Arial"/>
              </a:rPr>
              <a:t>picture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55ADE6E-D282-420F-22B2-BE1F43272156}"/>
              </a:ext>
            </a:extLst>
          </p:cNvPr>
          <p:cNvSpPr txBox="1"/>
          <p:nvPr/>
        </p:nvSpPr>
        <p:spPr>
          <a:xfrm>
            <a:off x="2369895" y="2077278"/>
            <a:ext cx="12678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VN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cs typeface="Arial"/>
                <a:sym typeface="Arial"/>
              </a:rPr>
              <a:t>fridge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F1357FA-4083-B073-49F2-20F55031C477}"/>
              </a:ext>
            </a:extLst>
          </p:cNvPr>
          <p:cNvSpPr txBox="1"/>
          <p:nvPr/>
        </p:nvSpPr>
        <p:spPr>
          <a:xfrm>
            <a:off x="2178860" y="2852686"/>
            <a:ext cx="16498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VN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cs typeface="Arial"/>
                <a:sym typeface="Arial"/>
              </a:rPr>
              <a:t>dishwasher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79F59C8-785A-5239-A13B-EE25F631D26C}"/>
              </a:ext>
            </a:extLst>
          </p:cNvPr>
          <p:cNvSpPr txBox="1"/>
          <p:nvPr/>
        </p:nvSpPr>
        <p:spPr>
          <a:xfrm>
            <a:off x="2178860" y="3697512"/>
            <a:ext cx="16498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cs typeface="Arial"/>
                <a:sym typeface="Arial"/>
              </a:rPr>
              <a:t>cupboard</a:t>
            </a:r>
            <a:endParaRPr kumimoji="0" lang="en-VN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B0502020202020204" pitchFamily="34" charset="0"/>
              <a:cs typeface="Arial"/>
              <a:sym typeface="Arial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480862B-2937-D033-DE98-A354C2E55D5C}"/>
              </a:ext>
            </a:extLst>
          </p:cNvPr>
          <p:cNvSpPr txBox="1"/>
          <p:nvPr/>
        </p:nvSpPr>
        <p:spPr>
          <a:xfrm>
            <a:off x="3994040" y="2077278"/>
            <a:ext cx="12678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VN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cs typeface="Arial"/>
                <a:sym typeface="Arial"/>
              </a:rPr>
              <a:t>picture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2EBAFFC-6E0B-DCC4-D13A-2DCACB385BBC}"/>
              </a:ext>
            </a:extLst>
          </p:cNvPr>
          <p:cNvSpPr txBox="1"/>
          <p:nvPr/>
        </p:nvSpPr>
        <p:spPr>
          <a:xfrm>
            <a:off x="3803005" y="2852686"/>
            <a:ext cx="16498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cs typeface="Arial"/>
                <a:sym typeface="Arial"/>
              </a:rPr>
              <a:t>c</a:t>
            </a:r>
            <a:r>
              <a:rPr kumimoji="0" lang="en-VN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cs typeface="Arial"/>
                <a:sym typeface="Arial"/>
              </a:rPr>
              <a:t>hest of drawers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E3E8C6F-C5CA-4E49-E55D-44B6589C0F52}"/>
              </a:ext>
            </a:extLst>
          </p:cNvPr>
          <p:cNvSpPr txBox="1"/>
          <p:nvPr/>
        </p:nvSpPr>
        <p:spPr>
          <a:xfrm>
            <a:off x="3803005" y="3697512"/>
            <a:ext cx="16498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cs typeface="Arial"/>
                <a:sym typeface="Arial"/>
              </a:rPr>
              <a:t>lamp</a:t>
            </a:r>
            <a:endParaRPr kumimoji="0" lang="en-VN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B0502020202020204" pitchFamily="34" charset="0"/>
              <a:cs typeface="Arial"/>
              <a:sym typeface="Arial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521AFAE-58C5-DF18-6A9B-7C44A1DDD92E}"/>
              </a:ext>
            </a:extLst>
          </p:cNvPr>
          <p:cNvSpPr txBox="1"/>
          <p:nvPr/>
        </p:nvSpPr>
        <p:spPr>
          <a:xfrm>
            <a:off x="5594240" y="2107095"/>
            <a:ext cx="12678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VN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cs typeface="Arial"/>
                <a:sym typeface="Arial"/>
              </a:rPr>
              <a:t>sink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F170D3A-56F0-0F29-8F3F-E90BF6405F15}"/>
              </a:ext>
            </a:extLst>
          </p:cNvPr>
          <p:cNvSpPr txBox="1"/>
          <p:nvPr/>
        </p:nvSpPr>
        <p:spPr>
          <a:xfrm>
            <a:off x="5403205" y="2882503"/>
            <a:ext cx="16498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cs typeface="Arial"/>
                <a:sym typeface="Arial"/>
              </a:rPr>
              <a:t>bath</a:t>
            </a:r>
            <a:endParaRPr kumimoji="0" lang="en-VN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B0502020202020204" pitchFamily="34" charset="0"/>
              <a:cs typeface="Arial"/>
              <a:sym typeface="Arial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09B63A1-ED2B-6366-DC9A-A8A3B385B5E5}"/>
              </a:ext>
            </a:extLst>
          </p:cNvPr>
          <p:cNvSpPr txBox="1"/>
          <p:nvPr/>
        </p:nvSpPr>
        <p:spPr>
          <a:xfrm>
            <a:off x="5427150" y="3735815"/>
            <a:ext cx="16498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cs typeface="Arial"/>
                <a:sym typeface="Arial"/>
              </a:rPr>
              <a:t>toilet</a:t>
            </a:r>
            <a:endParaRPr kumimoji="0" lang="en-VN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B0502020202020204" pitchFamily="34" charset="0"/>
              <a:cs typeface="Arial"/>
              <a:sym typeface="Arial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A444D8E-50C5-FF39-6591-FB7D5EDC2BBE}"/>
              </a:ext>
            </a:extLst>
          </p:cNvPr>
          <p:cNvSpPr txBox="1"/>
          <p:nvPr/>
        </p:nvSpPr>
        <p:spPr>
          <a:xfrm>
            <a:off x="7144744" y="2136913"/>
            <a:ext cx="12678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VN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cs typeface="Arial"/>
                <a:sym typeface="Arial"/>
              </a:rPr>
              <a:t>sofa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53D1815-7683-0867-D344-C8545C9098D8}"/>
              </a:ext>
            </a:extLst>
          </p:cNvPr>
          <p:cNvSpPr txBox="1"/>
          <p:nvPr/>
        </p:nvSpPr>
        <p:spPr>
          <a:xfrm>
            <a:off x="6953709" y="2912321"/>
            <a:ext cx="16498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cs typeface="Arial"/>
                <a:sym typeface="Arial"/>
              </a:rPr>
              <a:t>picture</a:t>
            </a:r>
            <a:endParaRPr kumimoji="0" lang="en-VN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B0502020202020204" pitchFamily="34" charset="0"/>
              <a:cs typeface="Arial"/>
              <a:sym typeface="Arial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45BADF1-35F2-2C71-DE12-6739CB44D94D}"/>
              </a:ext>
            </a:extLst>
          </p:cNvPr>
          <p:cNvSpPr txBox="1"/>
          <p:nvPr/>
        </p:nvSpPr>
        <p:spPr>
          <a:xfrm>
            <a:off x="6977654" y="3765633"/>
            <a:ext cx="16498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cs typeface="Arial"/>
                <a:sym typeface="Arial"/>
              </a:rPr>
              <a:t>lamp</a:t>
            </a:r>
            <a:endParaRPr kumimoji="0" lang="en-VN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B0502020202020204" pitchFamily="34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90149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p54"/>
          <p:cNvSpPr txBox="1">
            <a:spLocks noGrp="1"/>
          </p:cNvSpPr>
          <p:nvPr>
            <p:ph type="title" idx="2"/>
          </p:nvPr>
        </p:nvSpPr>
        <p:spPr>
          <a:xfrm>
            <a:off x="1410150" y="1302506"/>
            <a:ext cx="1582500" cy="11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1368" name="Google Shape;1368;p54"/>
          <p:cNvSpPr txBox="1">
            <a:spLocks noGrp="1"/>
          </p:cNvSpPr>
          <p:nvPr>
            <p:ph type="subTitle" idx="1"/>
          </p:nvPr>
        </p:nvSpPr>
        <p:spPr>
          <a:xfrm>
            <a:off x="715100" y="3700606"/>
            <a:ext cx="5142600" cy="41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n-US" dirty="0"/>
              <a:t>pronounce the final sounds </a:t>
            </a:r>
            <a:r>
              <a:rPr lang="en-US" b="1" dirty="0">
                <a:solidFill>
                  <a:srgbClr val="0070C0"/>
                </a:solidFill>
              </a:rPr>
              <a:t>/s/ </a:t>
            </a:r>
            <a:r>
              <a:rPr lang="en-US" dirty="0"/>
              <a:t>and </a:t>
            </a:r>
            <a:r>
              <a:rPr lang="en-US" b="1" dirty="0">
                <a:solidFill>
                  <a:srgbClr val="0070C0"/>
                </a:solidFill>
              </a:rPr>
              <a:t>/z/ </a:t>
            </a:r>
            <a:r>
              <a:rPr lang="en-US" dirty="0"/>
              <a:t>correctly</a:t>
            </a:r>
          </a:p>
        </p:txBody>
      </p:sp>
      <p:sp>
        <p:nvSpPr>
          <p:cNvPr id="1369" name="Google Shape;1369;p54"/>
          <p:cNvSpPr txBox="1">
            <a:spLocks noGrp="1"/>
          </p:cNvSpPr>
          <p:nvPr>
            <p:ph type="title"/>
          </p:nvPr>
        </p:nvSpPr>
        <p:spPr>
          <a:xfrm>
            <a:off x="715100" y="2789806"/>
            <a:ext cx="5142600" cy="83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PRONUNCIATION</a:t>
            </a:r>
            <a:endParaRPr dirty="0"/>
          </a:p>
        </p:txBody>
      </p:sp>
      <p:sp>
        <p:nvSpPr>
          <p:cNvPr id="1456" name="Google Shape;1456;p54"/>
          <p:cNvSpPr/>
          <p:nvPr/>
        </p:nvSpPr>
        <p:spPr>
          <a:xfrm rot="4198256">
            <a:off x="5352637" y="1351552"/>
            <a:ext cx="969465" cy="903928"/>
          </a:xfrm>
          <a:custGeom>
            <a:avLst/>
            <a:gdLst/>
            <a:ahLst/>
            <a:cxnLst/>
            <a:rect l="l" t="t" r="r" b="b"/>
            <a:pathLst>
              <a:path w="22473" h="21244" extrusionOk="0">
                <a:moveTo>
                  <a:pt x="13532" y="1"/>
                </a:moveTo>
                <a:cubicBezTo>
                  <a:pt x="12810" y="1"/>
                  <a:pt x="12838" y="1091"/>
                  <a:pt x="13558" y="1152"/>
                </a:cubicBezTo>
                <a:cubicBezTo>
                  <a:pt x="14605" y="1241"/>
                  <a:pt x="15652" y="1329"/>
                  <a:pt x="16699" y="1418"/>
                </a:cubicBezTo>
                <a:cubicBezTo>
                  <a:pt x="17512" y="1521"/>
                  <a:pt x="18321" y="1646"/>
                  <a:pt x="19129" y="1808"/>
                </a:cubicBezTo>
                <a:cubicBezTo>
                  <a:pt x="10563" y="5504"/>
                  <a:pt x="2228" y="11139"/>
                  <a:pt x="62" y="20791"/>
                </a:cubicBezTo>
                <a:cubicBezTo>
                  <a:pt x="0" y="21065"/>
                  <a:pt x="224" y="21244"/>
                  <a:pt x="437" y="21244"/>
                </a:cubicBezTo>
                <a:cubicBezTo>
                  <a:pt x="579" y="21244"/>
                  <a:pt x="716" y="21165"/>
                  <a:pt x="763" y="20984"/>
                </a:cubicBezTo>
                <a:cubicBezTo>
                  <a:pt x="3298" y="11212"/>
                  <a:pt x="12093" y="5771"/>
                  <a:pt x="20916" y="2266"/>
                </a:cubicBezTo>
                <a:lnTo>
                  <a:pt x="20916" y="2266"/>
                </a:lnTo>
                <a:cubicBezTo>
                  <a:pt x="20426" y="4081"/>
                  <a:pt x="20176" y="5886"/>
                  <a:pt x="20186" y="7800"/>
                </a:cubicBezTo>
                <a:cubicBezTo>
                  <a:pt x="20187" y="8130"/>
                  <a:pt x="20433" y="8293"/>
                  <a:pt x="20682" y="8293"/>
                </a:cubicBezTo>
                <a:cubicBezTo>
                  <a:pt x="20933" y="8293"/>
                  <a:pt x="21188" y="8128"/>
                  <a:pt x="21205" y="7800"/>
                </a:cubicBezTo>
                <a:cubicBezTo>
                  <a:pt x="21314" y="5608"/>
                  <a:pt x="21672" y="3519"/>
                  <a:pt x="22348" y="1429"/>
                </a:cubicBezTo>
                <a:cubicBezTo>
                  <a:pt x="22473" y="1050"/>
                  <a:pt x="22148" y="738"/>
                  <a:pt x="21800" y="708"/>
                </a:cubicBezTo>
                <a:cubicBezTo>
                  <a:pt x="20153" y="567"/>
                  <a:pt x="18508" y="425"/>
                  <a:pt x="16863" y="285"/>
                </a:cubicBezTo>
                <a:cubicBezTo>
                  <a:pt x="15772" y="141"/>
                  <a:pt x="14673" y="42"/>
                  <a:pt x="13558" y="1"/>
                </a:cubicBezTo>
                <a:cubicBezTo>
                  <a:pt x="13549" y="1"/>
                  <a:pt x="13541" y="1"/>
                  <a:pt x="1353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57" name="Google Shape;1457;p54"/>
          <p:cNvGrpSpPr/>
          <p:nvPr/>
        </p:nvGrpSpPr>
        <p:grpSpPr>
          <a:xfrm rot="-6413350">
            <a:off x="7785910" y="4199986"/>
            <a:ext cx="544451" cy="564866"/>
            <a:chOff x="1034561" y="4751869"/>
            <a:chExt cx="1018510" cy="1056702"/>
          </a:xfrm>
        </p:grpSpPr>
        <p:sp>
          <p:nvSpPr>
            <p:cNvPr id="1458" name="Google Shape;1458;p54"/>
            <p:cNvSpPr/>
            <p:nvPr/>
          </p:nvSpPr>
          <p:spPr>
            <a:xfrm rot="5505849">
              <a:off x="1202527" y="4598643"/>
              <a:ext cx="323158" cy="649449"/>
            </a:xfrm>
            <a:custGeom>
              <a:avLst/>
              <a:gdLst/>
              <a:ahLst/>
              <a:cxnLst/>
              <a:rect l="l" t="t" r="r" b="b"/>
              <a:pathLst>
                <a:path w="9899" h="19894" extrusionOk="0">
                  <a:moveTo>
                    <a:pt x="891" y="0"/>
                  </a:moveTo>
                  <a:cubicBezTo>
                    <a:pt x="441" y="0"/>
                    <a:pt x="1" y="386"/>
                    <a:pt x="154" y="941"/>
                  </a:cubicBezTo>
                  <a:cubicBezTo>
                    <a:pt x="1875" y="7280"/>
                    <a:pt x="5515" y="13473"/>
                    <a:pt x="8213" y="19467"/>
                  </a:cubicBezTo>
                  <a:cubicBezTo>
                    <a:pt x="8350" y="19769"/>
                    <a:pt x="8579" y="19893"/>
                    <a:pt x="8817" y="19893"/>
                  </a:cubicBezTo>
                  <a:cubicBezTo>
                    <a:pt x="9337" y="19893"/>
                    <a:pt x="9899" y="19298"/>
                    <a:pt x="9626" y="18652"/>
                  </a:cubicBezTo>
                  <a:cubicBezTo>
                    <a:pt x="7072" y="12694"/>
                    <a:pt x="4971" y="5849"/>
                    <a:pt x="1531" y="362"/>
                  </a:cubicBezTo>
                  <a:cubicBezTo>
                    <a:pt x="1373" y="110"/>
                    <a:pt x="1131" y="0"/>
                    <a:pt x="891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54"/>
            <p:cNvSpPr/>
            <p:nvPr/>
          </p:nvSpPr>
          <p:spPr>
            <a:xfrm rot="5505849">
              <a:off x="1314843" y="4975190"/>
              <a:ext cx="426121" cy="481358"/>
            </a:xfrm>
            <a:custGeom>
              <a:avLst/>
              <a:gdLst/>
              <a:ahLst/>
              <a:cxnLst/>
              <a:rect l="l" t="t" r="r" b="b"/>
              <a:pathLst>
                <a:path w="13053" h="14745" extrusionOk="0">
                  <a:moveTo>
                    <a:pt x="1096" y="1"/>
                  </a:moveTo>
                  <a:cubicBezTo>
                    <a:pt x="490" y="1"/>
                    <a:pt x="1" y="802"/>
                    <a:pt x="500" y="1413"/>
                  </a:cubicBezTo>
                  <a:cubicBezTo>
                    <a:pt x="4050" y="5795"/>
                    <a:pt x="7871" y="9924"/>
                    <a:pt x="11275" y="14415"/>
                  </a:cubicBezTo>
                  <a:cubicBezTo>
                    <a:pt x="11454" y="14648"/>
                    <a:pt x="11700" y="14745"/>
                    <a:pt x="11941" y="14745"/>
                  </a:cubicBezTo>
                  <a:cubicBezTo>
                    <a:pt x="12509" y="14745"/>
                    <a:pt x="13053" y="14208"/>
                    <a:pt x="12634" y="13637"/>
                  </a:cubicBezTo>
                  <a:cubicBezTo>
                    <a:pt x="9283" y="9001"/>
                    <a:pt x="5788" y="4238"/>
                    <a:pt x="1659" y="254"/>
                  </a:cubicBezTo>
                  <a:cubicBezTo>
                    <a:pt x="1477" y="76"/>
                    <a:pt x="1281" y="1"/>
                    <a:pt x="1096" y="1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" name="Google Shape;1460;p54"/>
            <p:cNvSpPr/>
            <p:nvPr/>
          </p:nvSpPr>
          <p:spPr>
            <a:xfrm rot="5505849">
              <a:off x="1530129" y="5289352"/>
              <a:ext cx="632408" cy="394194"/>
            </a:xfrm>
            <a:custGeom>
              <a:avLst/>
              <a:gdLst/>
              <a:ahLst/>
              <a:cxnLst/>
              <a:rect l="l" t="t" r="r" b="b"/>
              <a:pathLst>
                <a:path w="19372" h="12075" extrusionOk="0">
                  <a:moveTo>
                    <a:pt x="1129" y="1"/>
                  </a:moveTo>
                  <a:cubicBezTo>
                    <a:pt x="518" y="1"/>
                    <a:pt x="0" y="771"/>
                    <a:pt x="566" y="1245"/>
                  </a:cubicBezTo>
                  <a:cubicBezTo>
                    <a:pt x="5600" y="5610"/>
                    <a:pt x="11884" y="8833"/>
                    <a:pt x="17734" y="11966"/>
                  </a:cubicBezTo>
                  <a:cubicBezTo>
                    <a:pt x="17873" y="12041"/>
                    <a:pt x="18010" y="12074"/>
                    <a:pt x="18139" y="12074"/>
                  </a:cubicBezTo>
                  <a:cubicBezTo>
                    <a:pt x="18883" y="12074"/>
                    <a:pt x="19371" y="10983"/>
                    <a:pt x="18585" y="10535"/>
                  </a:cubicBezTo>
                  <a:cubicBezTo>
                    <a:pt x="12753" y="7276"/>
                    <a:pt x="7321" y="3237"/>
                    <a:pt x="1471" y="86"/>
                  </a:cubicBezTo>
                  <a:cubicBezTo>
                    <a:pt x="1358" y="27"/>
                    <a:pt x="1242" y="1"/>
                    <a:pt x="1129" y="1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61" name="Google Shape;1461;p54"/>
          <p:cNvGrpSpPr/>
          <p:nvPr/>
        </p:nvGrpSpPr>
        <p:grpSpPr>
          <a:xfrm>
            <a:off x="451455" y="1023794"/>
            <a:ext cx="3499916" cy="1748270"/>
            <a:chOff x="5252055" y="806413"/>
            <a:chExt cx="3499916" cy="1748270"/>
          </a:xfrm>
        </p:grpSpPr>
        <p:sp>
          <p:nvSpPr>
            <p:cNvPr id="1462" name="Google Shape;1462;p54"/>
            <p:cNvSpPr/>
            <p:nvPr/>
          </p:nvSpPr>
          <p:spPr>
            <a:xfrm>
              <a:off x="5943788" y="806413"/>
              <a:ext cx="2011419" cy="1748270"/>
            </a:xfrm>
            <a:custGeom>
              <a:avLst/>
              <a:gdLst/>
              <a:ahLst/>
              <a:cxnLst/>
              <a:rect l="l" t="t" r="r" b="b"/>
              <a:pathLst>
                <a:path w="57465" h="49947" extrusionOk="0">
                  <a:moveTo>
                    <a:pt x="21844" y="2685"/>
                  </a:moveTo>
                  <a:cubicBezTo>
                    <a:pt x="34403" y="2862"/>
                    <a:pt x="44113" y="8287"/>
                    <a:pt x="49878" y="16231"/>
                  </a:cubicBezTo>
                  <a:cubicBezTo>
                    <a:pt x="57465" y="26684"/>
                    <a:pt x="53046" y="43475"/>
                    <a:pt x="37542" y="47820"/>
                  </a:cubicBezTo>
                  <a:cubicBezTo>
                    <a:pt x="34796" y="48424"/>
                    <a:pt x="32248" y="48705"/>
                    <a:pt x="29894" y="48705"/>
                  </a:cubicBezTo>
                  <a:cubicBezTo>
                    <a:pt x="2491" y="48705"/>
                    <a:pt x="1437" y="10705"/>
                    <a:pt x="21844" y="2685"/>
                  </a:cubicBezTo>
                  <a:close/>
                  <a:moveTo>
                    <a:pt x="29966" y="0"/>
                  </a:moveTo>
                  <a:cubicBezTo>
                    <a:pt x="27354" y="0"/>
                    <a:pt x="24946" y="385"/>
                    <a:pt x="22748" y="1088"/>
                  </a:cubicBezTo>
                  <a:lnTo>
                    <a:pt x="22748" y="1088"/>
                  </a:lnTo>
                  <a:cubicBezTo>
                    <a:pt x="21925" y="1040"/>
                    <a:pt x="21098" y="1016"/>
                    <a:pt x="20268" y="1016"/>
                  </a:cubicBezTo>
                  <a:cubicBezTo>
                    <a:pt x="19307" y="1016"/>
                    <a:pt x="18343" y="1048"/>
                    <a:pt x="17377" y="1114"/>
                  </a:cubicBezTo>
                  <a:cubicBezTo>
                    <a:pt x="16046" y="1204"/>
                    <a:pt x="15998" y="2839"/>
                    <a:pt x="17362" y="2839"/>
                  </a:cubicBezTo>
                  <a:cubicBezTo>
                    <a:pt x="17367" y="2839"/>
                    <a:pt x="17372" y="2839"/>
                    <a:pt x="17377" y="2839"/>
                  </a:cubicBezTo>
                  <a:cubicBezTo>
                    <a:pt x="17893" y="2797"/>
                    <a:pt x="18406" y="2763"/>
                    <a:pt x="18914" y="2738"/>
                  </a:cubicBezTo>
                  <a:lnTo>
                    <a:pt x="18914" y="2738"/>
                  </a:lnTo>
                  <a:cubicBezTo>
                    <a:pt x="1" y="13184"/>
                    <a:pt x="1557" y="49946"/>
                    <a:pt x="29633" y="49946"/>
                  </a:cubicBezTo>
                  <a:cubicBezTo>
                    <a:pt x="30474" y="49946"/>
                    <a:pt x="31338" y="49913"/>
                    <a:pt x="32226" y="49846"/>
                  </a:cubicBezTo>
                  <a:cubicBezTo>
                    <a:pt x="47595" y="48678"/>
                    <a:pt x="56886" y="35913"/>
                    <a:pt x="54555" y="24084"/>
                  </a:cubicBezTo>
                  <a:cubicBezTo>
                    <a:pt x="52210" y="12164"/>
                    <a:pt x="40323" y="3484"/>
                    <a:pt x="26452" y="1464"/>
                  </a:cubicBezTo>
                  <a:lnTo>
                    <a:pt x="26452" y="1464"/>
                  </a:lnTo>
                  <a:cubicBezTo>
                    <a:pt x="27572" y="1297"/>
                    <a:pt x="28739" y="1210"/>
                    <a:pt x="29954" y="1210"/>
                  </a:cubicBezTo>
                  <a:cubicBezTo>
                    <a:pt x="31097" y="1210"/>
                    <a:pt x="32282" y="1287"/>
                    <a:pt x="33509" y="1447"/>
                  </a:cubicBezTo>
                  <a:cubicBezTo>
                    <a:pt x="33555" y="1453"/>
                    <a:pt x="33600" y="1456"/>
                    <a:pt x="33643" y="1456"/>
                  </a:cubicBezTo>
                  <a:cubicBezTo>
                    <a:pt x="34479" y="1456"/>
                    <a:pt x="34803" y="402"/>
                    <a:pt x="33906" y="279"/>
                  </a:cubicBezTo>
                  <a:cubicBezTo>
                    <a:pt x="32545" y="91"/>
                    <a:pt x="31232" y="0"/>
                    <a:pt x="29966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4"/>
                </a:solidFill>
              </a:endParaRPr>
            </a:p>
          </p:txBody>
        </p:sp>
        <p:grpSp>
          <p:nvGrpSpPr>
            <p:cNvPr id="1463" name="Google Shape;1463;p54"/>
            <p:cNvGrpSpPr/>
            <p:nvPr/>
          </p:nvGrpSpPr>
          <p:grpSpPr>
            <a:xfrm>
              <a:off x="5252055" y="1151817"/>
              <a:ext cx="3499916" cy="959370"/>
              <a:chOff x="403855" y="1151817"/>
              <a:chExt cx="3499916" cy="959370"/>
            </a:xfrm>
          </p:grpSpPr>
          <p:grpSp>
            <p:nvGrpSpPr>
              <p:cNvPr id="1464" name="Google Shape;1464;p54"/>
              <p:cNvGrpSpPr/>
              <p:nvPr/>
            </p:nvGrpSpPr>
            <p:grpSpPr>
              <a:xfrm rot="-8642493">
                <a:off x="3090736" y="1282747"/>
                <a:ext cx="672302" cy="697511"/>
                <a:chOff x="889113" y="4024631"/>
                <a:chExt cx="1018510" cy="1056702"/>
              </a:xfrm>
            </p:grpSpPr>
            <p:sp>
              <p:nvSpPr>
                <p:cNvPr id="1465" name="Google Shape;1465;p54"/>
                <p:cNvSpPr/>
                <p:nvPr/>
              </p:nvSpPr>
              <p:spPr>
                <a:xfrm rot="5505849">
                  <a:off x="1057079" y="3871405"/>
                  <a:ext cx="323158" cy="6494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99" h="19894" extrusionOk="0">
                      <a:moveTo>
                        <a:pt x="891" y="0"/>
                      </a:moveTo>
                      <a:cubicBezTo>
                        <a:pt x="441" y="0"/>
                        <a:pt x="1" y="386"/>
                        <a:pt x="154" y="941"/>
                      </a:cubicBezTo>
                      <a:cubicBezTo>
                        <a:pt x="1875" y="7280"/>
                        <a:pt x="5515" y="13473"/>
                        <a:pt x="8213" y="19467"/>
                      </a:cubicBezTo>
                      <a:cubicBezTo>
                        <a:pt x="8350" y="19769"/>
                        <a:pt x="8579" y="19893"/>
                        <a:pt x="8817" y="19893"/>
                      </a:cubicBezTo>
                      <a:cubicBezTo>
                        <a:pt x="9337" y="19893"/>
                        <a:pt x="9899" y="19298"/>
                        <a:pt x="9626" y="18652"/>
                      </a:cubicBezTo>
                      <a:cubicBezTo>
                        <a:pt x="7072" y="12694"/>
                        <a:pt x="4971" y="5849"/>
                        <a:pt x="1531" y="362"/>
                      </a:cubicBezTo>
                      <a:cubicBezTo>
                        <a:pt x="1373" y="110"/>
                        <a:pt x="1131" y="0"/>
                        <a:pt x="891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66" name="Google Shape;1466;p54"/>
                <p:cNvSpPr/>
                <p:nvPr/>
              </p:nvSpPr>
              <p:spPr>
                <a:xfrm rot="5505849">
                  <a:off x="1169396" y="4247952"/>
                  <a:ext cx="426121" cy="4813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53" h="14745" extrusionOk="0">
                      <a:moveTo>
                        <a:pt x="1096" y="1"/>
                      </a:moveTo>
                      <a:cubicBezTo>
                        <a:pt x="490" y="1"/>
                        <a:pt x="1" y="802"/>
                        <a:pt x="500" y="1413"/>
                      </a:cubicBezTo>
                      <a:cubicBezTo>
                        <a:pt x="4050" y="5795"/>
                        <a:pt x="7871" y="9924"/>
                        <a:pt x="11275" y="14415"/>
                      </a:cubicBezTo>
                      <a:cubicBezTo>
                        <a:pt x="11454" y="14648"/>
                        <a:pt x="11700" y="14745"/>
                        <a:pt x="11941" y="14745"/>
                      </a:cubicBezTo>
                      <a:cubicBezTo>
                        <a:pt x="12509" y="14745"/>
                        <a:pt x="13053" y="14208"/>
                        <a:pt x="12634" y="13637"/>
                      </a:cubicBezTo>
                      <a:cubicBezTo>
                        <a:pt x="9283" y="9001"/>
                        <a:pt x="5788" y="4238"/>
                        <a:pt x="1659" y="254"/>
                      </a:cubicBezTo>
                      <a:cubicBezTo>
                        <a:pt x="1477" y="76"/>
                        <a:pt x="1281" y="1"/>
                        <a:pt x="1096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67" name="Google Shape;1467;p54"/>
                <p:cNvSpPr/>
                <p:nvPr/>
              </p:nvSpPr>
              <p:spPr>
                <a:xfrm rot="5505849">
                  <a:off x="1384681" y="4562114"/>
                  <a:ext cx="632408" cy="3941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72" h="12075" extrusionOk="0">
                      <a:moveTo>
                        <a:pt x="1129" y="1"/>
                      </a:moveTo>
                      <a:cubicBezTo>
                        <a:pt x="518" y="1"/>
                        <a:pt x="0" y="771"/>
                        <a:pt x="566" y="1245"/>
                      </a:cubicBezTo>
                      <a:cubicBezTo>
                        <a:pt x="5600" y="5610"/>
                        <a:pt x="11884" y="8833"/>
                        <a:pt x="17734" y="11966"/>
                      </a:cubicBezTo>
                      <a:cubicBezTo>
                        <a:pt x="17873" y="12041"/>
                        <a:pt x="18010" y="12074"/>
                        <a:pt x="18139" y="12074"/>
                      </a:cubicBezTo>
                      <a:cubicBezTo>
                        <a:pt x="18883" y="12074"/>
                        <a:pt x="19371" y="10983"/>
                        <a:pt x="18585" y="10535"/>
                      </a:cubicBezTo>
                      <a:cubicBezTo>
                        <a:pt x="12753" y="7276"/>
                        <a:pt x="7321" y="3237"/>
                        <a:pt x="1471" y="86"/>
                      </a:cubicBezTo>
                      <a:cubicBezTo>
                        <a:pt x="1358" y="27"/>
                        <a:pt x="1242" y="1"/>
                        <a:pt x="1129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468" name="Google Shape;1468;p54"/>
              <p:cNvGrpSpPr/>
              <p:nvPr/>
            </p:nvGrpSpPr>
            <p:grpSpPr>
              <a:xfrm rot="8642493" flipH="1">
                <a:off x="544588" y="1282747"/>
                <a:ext cx="672302" cy="697511"/>
                <a:chOff x="889113" y="4024631"/>
                <a:chExt cx="1018510" cy="1056702"/>
              </a:xfrm>
            </p:grpSpPr>
            <p:sp>
              <p:nvSpPr>
                <p:cNvPr id="1469" name="Google Shape;1469;p54"/>
                <p:cNvSpPr/>
                <p:nvPr/>
              </p:nvSpPr>
              <p:spPr>
                <a:xfrm rot="5505849">
                  <a:off x="1057079" y="3871405"/>
                  <a:ext cx="323158" cy="6494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99" h="19894" extrusionOk="0">
                      <a:moveTo>
                        <a:pt x="891" y="0"/>
                      </a:moveTo>
                      <a:cubicBezTo>
                        <a:pt x="441" y="0"/>
                        <a:pt x="1" y="386"/>
                        <a:pt x="154" y="941"/>
                      </a:cubicBezTo>
                      <a:cubicBezTo>
                        <a:pt x="1875" y="7280"/>
                        <a:pt x="5515" y="13473"/>
                        <a:pt x="8213" y="19467"/>
                      </a:cubicBezTo>
                      <a:cubicBezTo>
                        <a:pt x="8350" y="19769"/>
                        <a:pt x="8579" y="19893"/>
                        <a:pt x="8817" y="19893"/>
                      </a:cubicBezTo>
                      <a:cubicBezTo>
                        <a:pt x="9337" y="19893"/>
                        <a:pt x="9899" y="19298"/>
                        <a:pt x="9626" y="18652"/>
                      </a:cubicBezTo>
                      <a:cubicBezTo>
                        <a:pt x="7072" y="12694"/>
                        <a:pt x="4971" y="5849"/>
                        <a:pt x="1531" y="362"/>
                      </a:cubicBezTo>
                      <a:cubicBezTo>
                        <a:pt x="1373" y="110"/>
                        <a:pt x="1131" y="0"/>
                        <a:pt x="891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70" name="Google Shape;1470;p54"/>
                <p:cNvSpPr/>
                <p:nvPr/>
              </p:nvSpPr>
              <p:spPr>
                <a:xfrm rot="5505849">
                  <a:off x="1169396" y="4247952"/>
                  <a:ext cx="426121" cy="4813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53" h="14745" extrusionOk="0">
                      <a:moveTo>
                        <a:pt x="1096" y="1"/>
                      </a:moveTo>
                      <a:cubicBezTo>
                        <a:pt x="490" y="1"/>
                        <a:pt x="1" y="802"/>
                        <a:pt x="500" y="1413"/>
                      </a:cubicBezTo>
                      <a:cubicBezTo>
                        <a:pt x="4050" y="5795"/>
                        <a:pt x="7871" y="9924"/>
                        <a:pt x="11275" y="14415"/>
                      </a:cubicBezTo>
                      <a:cubicBezTo>
                        <a:pt x="11454" y="14648"/>
                        <a:pt x="11700" y="14745"/>
                        <a:pt x="11941" y="14745"/>
                      </a:cubicBezTo>
                      <a:cubicBezTo>
                        <a:pt x="12509" y="14745"/>
                        <a:pt x="13053" y="14208"/>
                        <a:pt x="12634" y="13637"/>
                      </a:cubicBezTo>
                      <a:cubicBezTo>
                        <a:pt x="9283" y="9001"/>
                        <a:pt x="5788" y="4238"/>
                        <a:pt x="1659" y="254"/>
                      </a:cubicBezTo>
                      <a:cubicBezTo>
                        <a:pt x="1477" y="76"/>
                        <a:pt x="1281" y="1"/>
                        <a:pt x="1096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71" name="Google Shape;1471;p54"/>
                <p:cNvSpPr/>
                <p:nvPr/>
              </p:nvSpPr>
              <p:spPr>
                <a:xfrm rot="5505849">
                  <a:off x="1384681" y="4562114"/>
                  <a:ext cx="632408" cy="3941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72" h="12075" extrusionOk="0">
                      <a:moveTo>
                        <a:pt x="1129" y="1"/>
                      </a:moveTo>
                      <a:cubicBezTo>
                        <a:pt x="518" y="1"/>
                        <a:pt x="0" y="771"/>
                        <a:pt x="566" y="1245"/>
                      </a:cubicBezTo>
                      <a:cubicBezTo>
                        <a:pt x="5600" y="5610"/>
                        <a:pt x="11884" y="8833"/>
                        <a:pt x="17734" y="11966"/>
                      </a:cubicBezTo>
                      <a:cubicBezTo>
                        <a:pt x="17873" y="12041"/>
                        <a:pt x="18010" y="12074"/>
                        <a:pt x="18139" y="12074"/>
                      </a:cubicBezTo>
                      <a:cubicBezTo>
                        <a:pt x="18883" y="12074"/>
                        <a:pt x="19371" y="10983"/>
                        <a:pt x="18585" y="10535"/>
                      </a:cubicBezTo>
                      <a:cubicBezTo>
                        <a:pt x="12753" y="7276"/>
                        <a:pt x="7321" y="3237"/>
                        <a:pt x="1471" y="86"/>
                      </a:cubicBezTo>
                      <a:cubicBezTo>
                        <a:pt x="1358" y="27"/>
                        <a:pt x="1242" y="1"/>
                        <a:pt x="1129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sp>
        <p:nvSpPr>
          <p:cNvPr id="1472" name="Google Shape;1472;p54"/>
          <p:cNvSpPr/>
          <p:nvPr/>
        </p:nvSpPr>
        <p:spPr>
          <a:xfrm rot="10653506">
            <a:off x="745757" y="3486268"/>
            <a:ext cx="4814535" cy="217184"/>
          </a:xfrm>
          <a:custGeom>
            <a:avLst/>
            <a:gdLst/>
            <a:ahLst/>
            <a:cxnLst/>
            <a:rect l="l" t="t" r="r" b="b"/>
            <a:pathLst>
              <a:path w="19372" h="12075" extrusionOk="0">
                <a:moveTo>
                  <a:pt x="1129" y="1"/>
                </a:moveTo>
                <a:cubicBezTo>
                  <a:pt x="518" y="1"/>
                  <a:pt x="0" y="771"/>
                  <a:pt x="566" y="1245"/>
                </a:cubicBezTo>
                <a:cubicBezTo>
                  <a:pt x="5600" y="5610"/>
                  <a:pt x="11884" y="8833"/>
                  <a:pt x="17734" y="11966"/>
                </a:cubicBezTo>
                <a:cubicBezTo>
                  <a:pt x="17873" y="12041"/>
                  <a:pt x="18010" y="12074"/>
                  <a:pt x="18139" y="12074"/>
                </a:cubicBezTo>
                <a:cubicBezTo>
                  <a:pt x="18883" y="12074"/>
                  <a:pt x="19371" y="10983"/>
                  <a:pt x="18585" y="10535"/>
                </a:cubicBezTo>
                <a:cubicBezTo>
                  <a:pt x="12753" y="7276"/>
                  <a:pt x="7321" y="3237"/>
                  <a:pt x="1471" y="86"/>
                </a:cubicBezTo>
                <a:cubicBezTo>
                  <a:pt x="1358" y="27"/>
                  <a:pt x="1242" y="1"/>
                  <a:pt x="112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9" name="Picture 5">
            <a:extLst>
              <a:ext uri="{FF2B5EF4-FFF2-40B4-BE49-F238E27FC236}">
                <a16:creationId xmlns:a16="http://schemas.microsoft.com/office/drawing/2014/main" id="{805AC9E2-E921-FF6F-BAC3-AC7CFEA873A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301165" y="1258897"/>
            <a:ext cx="2099519" cy="3026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224370"/>
      </p:ext>
    </p:extLst>
  </p:cSld>
  <p:clrMapOvr>
    <a:masterClrMapping/>
  </p:clrMapOvr>
  <p:transition spd="med">
    <p:pull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E09C860-694D-8B17-B59F-BD76DB14DF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782" y="230198"/>
            <a:ext cx="8026435" cy="935991"/>
          </a:xfrm>
        </p:spPr>
        <p:txBody>
          <a:bodyPr/>
          <a:lstStyle/>
          <a:p>
            <a:pPr algn="l"/>
            <a:r>
              <a:rPr lang="en-VN" sz="2300" dirty="0"/>
              <a:t>Ex 4. Listen and repeat the words.</a:t>
            </a:r>
            <a:br>
              <a:rPr lang="en-VN" sz="2300" dirty="0"/>
            </a:br>
            <a:r>
              <a:rPr lang="en-VN" sz="2300" dirty="0"/>
              <a:t>Pay attention to the final -s sounds.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40C1B768-0D86-7E84-B16C-04E3BDA8420A}"/>
              </a:ext>
            </a:extLst>
          </p:cNvPr>
          <p:cNvSpPr/>
          <p:nvPr/>
        </p:nvSpPr>
        <p:spPr>
          <a:xfrm>
            <a:off x="1973179" y="1166189"/>
            <a:ext cx="2162101" cy="676626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000" dirty="0">
                <a:solidFill>
                  <a:schemeClr val="accent6"/>
                </a:solidFill>
                <a:latin typeface="Century Gothic" panose="020B0502020202020204" pitchFamily="34" charset="0"/>
              </a:rPr>
              <a:t>lamps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1540A257-B9D4-88FF-706D-345279A9AD17}"/>
              </a:ext>
            </a:extLst>
          </p:cNvPr>
          <p:cNvSpPr/>
          <p:nvPr/>
        </p:nvSpPr>
        <p:spPr>
          <a:xfrm>
            <a:off x="1973179" y="2168937"/>
            <a:ext cx="2162101" cy="676626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000" dirty="0">
                <a:solidFill>
                  <a:schemeClr val="accent6"/>
                </a:solidFill>
                <a:latin typeface="Century Gothic" panose="020B0502020202020204" pitchFamily="34" charset="0"/>
              </a:rPr>
              <a:t>sinks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E80CD449-915B-8678-E867-D566613C346C}"/>
              </a:ext>
            </a:extLst>
          </p:cNvPr>
          <p:cNvSpPr/>
          <p:nvPr/>
        </p:nvSpPr>
        <p:spPr>
          <a:xfrm>
            <a:off x="1973179" y="3171685"/>
            <a:ext cx="2162101" cy="676626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000" dirty="0">
                <a:solidFill>
                  <a:schemeClr val="accent6"/>
                </a:solidFill>
                <a:latin typeface="Century Gothic" panose="020B0502020202020204" pitchFamily="34" charset="0"/>
              </a:rPr>
              <a:t>flats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9FCB863B-5EB0-81E7-CB71-937BAB63F177}"/>
              </a:ext>
            </a:extLst>
          </p:cNvPr>
          <p:cNvSpPr/>
          <p:nvPr/>
        </p:nvSpPr>
        <p:spPr>
          <a:xfrm>
            <a:off x="1973179" y="4174433"/>
            <a:ext cx="2162101" cy="676626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000" dirty="0">
                <a:solidFill>
                  <a:schemeClr val="accent6"/>
                </a:solidFill>
                <a:latin typeface="Century Gothic" panose="020B0502020202020204" pitchFamily="34" charset="0"/>
              </a:rPr>
              <a:t>toilets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26E1401D-4AC1-4375-BD7A-F8B884814236}"/>
              </a:ext>
            </a:extLst>
          </p:cNvPr>
          <p:cNvSpPr/>
          <p:nvPr/>
        </p:nvSpPr>
        <p:spPr>
          <a:xfrm>
            <a:off x="5658077" y="1166189"/>
            <a:ext cx="2504616" cy="676626"/>
          </a:xfrm>
          <a:prstGeom prst="roundRect">
            <a:avLst/>
          </a:prstGeom>
          <a:solidFill>
            <a:srgbClr val="6CC7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000" dirty="0">
                <a:solidFill>
                  <a:schemeClr val="accent6"/>
                </a:solidFill>
                <a:latin typeface="Century Gothic" panose="020B0502020202020204" pitchFamily="34" charset="0"/>
              </a:rPr>
              <a:t>cupboards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84A52F54-0555-4AEB-6DD9-B22ED4A1F2A8}"/>
              </a:ext>
            </a:extLst>
          </p:cNvPr>
          <p:cNvSpPr/>
          <p:nvPr/>
        </p:nvSpPr>
        <p:spPr>
          <a:xfrm>
            <a:off x="5658077" y="2168937"/>
            <a:ext cx="2504616" cy="676626"/>
          </a:xfrm>
          <a:prstGeom prst="roundRect">
            <a:avLst/>
          </a:prstGeom>
          <a:solidFill>
            <a:srgbClr val="6CC7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000" dirty="0">
                <a:solidFill>
                  <a:schemeClr val="accent6"/>
                </a:solidFill>
                <a:latin typeface="Century Gothic" panose="020B0502020202020204" pitchFamily="34" charset="0"/>
              </a:rPr>
              <a:t>sofas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42F2F28C-C119-B621-8D25-657ADF25D90C}"/>
              </a:ext>
            </a:extLst>
          </p:cNvPr>
          <p:cNvSpPr/>
          <p:nvPr/>
        </p:nvSpPr>
        <p:spPr>
          <a:xfrm>
            <a:off x="5658077" y="3171685"/>
            <a:ext cx="2504616" cy="676626"/>
          </a:xfrm>
          <a:prstGeom prst="roundRect">
            <a:avLst/>
          </a:prstGeom>
          <a:solidFill>
            <a:srgbClr val="6CC7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000" dirty="0">
                <a:solidFill>
                  <a:schemeClr val="accent6"/>
                </a:solidFill>
                <a:latin typeface="Century Gothic" panose="020B0502020202020204" pitchFamily="34" charset="0"/>
              </a:rPr>
              <a:t>kitchens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D4997B56-34CF-F91B-A21C-B1BA9DA73105}"/>
              </a:ext>
            </a:extLst>
          </p:cNvPr>
          <p:cNvSpPr/>
          <p:nvPr/>
        </p:nvSpPr>
        <p:spPr>
          <a:xfrm>
            <a:off x="5658077" y="4174433"/>
            <a:ext cx="2504616" cy="676626"/>
          </a:xfrm>
          <a:prstGeom prst="roundRect">
            <a:avLst/>
          </a:prstGeom>
          <a:solidFill>
            <a:srgbClr val="6CC7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000" dirty="0">
                <a:solidFill>
                  <a:schemeClr val="accent6"/>
                </a:solidFill>
                <a:latin typeface="Century Gothic" panose="020B0502020202020204" pitchFamily="34" charset="0"/>
              </a:rPr>
              <a:t>rooms</a:t>
            </a:r>
          </a:p>
        </p:txBody>
      </p:sp>
      <p:pic>
        <p:nvPicPr>
          <p:cNvPr id="16" name="20201130_tienganh6_kntt_B1_11" descr="20201130_tienganh6_kntt_B1_11">
            <a:hlinkClick r:id="" action="ppaction://media"/>
            <a:extLst>
              <a:ext uri="{FF2B5EF4-FFF2-40B4-BE49-F238E27FC236}">
                <a16:creationId xmlns:a16="http://schemas.microsoft.com/office/drawing/2014/main" id="{BCF69540-19AE-4650-251A-5B6BBD934C5A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5926.6503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559826" y="230198"/>
            <a:ext cx="812800" cy="812800"/>
          </a:xfrm>
          <a:prstGeom prst="rect">
            <a:avLst/>
          </a:prstGeom>
        </p:spPr>
      </p:pic>
      <p:pic>
        <p:nvPicPr>
          <p:cNvPr id="18" name="Picture 7">
            <a:extLst>
              <a:ext uri="{FF2B5EF4-FFF2-40B4-BE49-F238E27FC236}">
                <a16:creationId xmlns:a16="http://schemas.microsoft.com/office/drawing/2014/main" id="{747F1E90-D5D2-EA04-533B-8EF7B979F5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538625" y="1196938"/>
            <a:ext cx="615127" cy="615127"/>
          </a:xfrm>
          <a:prstGeom prst="rect">
            <a:avLst/>
          </a:prstGeom>
        </p:spPr>
      </p:pic>
      <p:pic>
        <p:nvPicPr>
          <p:cNvPr id="21" name="Picture 7">
            <a:extLst>
              <a:ext uri="{FF2B5EF4-FFF2-40B4-BE49-F238E27FC236}">
                <a16:creationId xmlns:a16="http://schemas.microsoft.com/office/drawing/2014/main" id="{AC002665-2252-F91B-2ED4-45738EE76BC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538625" y="2156308"/>
            <a:ext cx="615127" cy="615127"/>
          </a:xfrm>
          <a:prstGeom prst="rect">
            <a:avLst/>
          </a:prstGeom>
        </p:spPr>
      </p:pic>
      <p:pic>
        <p:nvPicPr>
          <p:cNvPr id="22" name="Picture 7">
            <a:extLst>
              <a:ext uri="{FF2B5EF4-FFF2-40B4-BE49-F238E27FC236}">
                <a16:creationId xmlns:a16="http://schemas.microsoft.com/office/drawing/2014/main" id="{6B2AFF80-A172-42C4-B7BF-205CF95BB7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523635" y="3160649"/>
            <a:ext cx="615127" cy="615127"/>
          </a:xfrm>
          <a:prstGeom prst="rect">
            <a:avLst/>
          </a:prstGeom>
        </p:spPr>
      </p:pic>
      <p:pic>
        <p:nvPicPr>
          <p:cNvPr id="23" name="Picture 7">
            <a:extLst>
              <a:ext uri="{FF2B5EF4-FFF2-40B4-BE49-F238E27FC236}">
                <a16:creationId xmlns:a16="http://schemas.microsoft.com/office/drawing/2014/main" id="{8A093325-D39A-DF90-1209-7B1F1E9F994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523635" y="4224950"/>
            <a:ext cx="615127" cy="615127"/>
          </a:xfrm>
          <a:prstGeom prst="rect">
            <a:avLst/>
          </a:prstGeom>
        </p:spPr>
      </p:pic>
      <p:pic>
        <p:nvPicPr>
          <p:cNvPr id="24" name="Picture 7">
            <a:extLst>
              <a:ext uri="{FF2B5EF4-FFF2-40B4-BE49-F238E27FC236}">
                <a16:creationId xmlns:a16="http://schemas.microsoft.com/office/drawing/2014/main" id="{987ECCE0-0676-9675-E898-9B96374D25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226205" y="1181948"/>
            <a:ext cx="615127" cy="615127"/>
          </a:xfrm>
          <a:prstGeom prst="rect">
            <a:avLst/>
          </a:prstGeom>
        </p:spPr>
      </p:pic>
      <p:pic>
        <p:nvPicPr>
          <p:cNvPr id="25" name="Picture 7">
            <a:extLst>
              <a:ext uri="{FF2B5EF4-FFF2-40B4-BE49-F238E27FC236}">
                <a16:creationId xmlns:a16="http://schemas.microsoft.com/office/drawing/2014/main" id="{388308E5-8BEC-2738-1275-FFBE94F9012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226205" y="2141318"/>
            <a:ext cx="615127" cy="615127"/>
          </a:xfrm>
          <a:prstGeom prst="rect">
            <a:avLst/>
          </a:prstGeom>
        </p:spPr>
      </p:pic>
      <p:pic>
        <p:nvPicPr>
          <p:cNvPr id="26" name="Picture 7">
            <a:extLst>
              <a:ext uri="{FF2B5EF4-FFF2-40B4-BE49-F238E27FC236}">
                <a16:creationId xmlns:a16="http://schemas.microsoft.com/office/drawing/2014/main" id="{E9D7BFDC-A6CB-07B3-F09A-2E81B0300BD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211215" y="3145659"/>
            <a:ext cx="615127" cy="615127"/>
          </a:xfrm>
          <a:prstGeom prst="rect">
            <a:avLst/>
          </a:prstGeom>
        </p:spPr>
      </p:pic>
      <p:pic>
        <p:nvPicPr>
          <p:cNvPr id="27" name="Picture 7">
            <a:extLst>
              <a:ext uri="{FF2B5EF4-FFF2-40B4-BE49-F238E27FC236}">
                <a16:creationId xmlns:a16="http://schemas.microsoft.com/office/drawing/2014/main" id="{F1827EBE-9DBF-1085-653C-A93CAAF737E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211215" y="4209960"/>
            <a:ext cx="615127" cy="615127"/>
          </a:xfrm>
          <a:prstGeom prst="rect">
            <a:avLst/>
          </a:prstGeom>
        </p:spPr>
      </p:pic>
      <p:pic>
        <p:nvPicPr>
          <p:cNvPr id="20" name="20201130_tienganh6_kntt_B1_11" descr="20201130_tienganh6_kntt_B1_11">
            <a:hlinkClick r:id="" action="ppaction://media"/>
            <a:extLst>
              <a:ext uri="{FF2B5EF4-FFF2-40B4-BE49-F238E27FC236}">
                <a16:creationId xmlns:a16="http://schemas.microsoft.com/office/drawing/2014/main" id="{6E38C940-B64D-6160-FC7F-3EBB577ED0C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0517.6189" end="20429.5816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66659" y="911134"/>
            <a:ext cx="812800" cy="812800"/>
          </a:xfrm>
          <a:prstGeom prst="rect">
            <a:avLst/>
          </a:prstGeom>
        </p:spPr>
      </p:pic>
      <p:pic>
        <p:nvPicPr>
          <p:cNvPr id="29" name="20201130_tienganh6_kntt_B1_11" descr="20201130_tienganh6_kntt_B1_11">
            <a:hlinkClick r:id="" action="ppaction://media"/>
            <a:extLst>
              <a:ext uri="{FF2B5EF4-FFF2-40B4-BE49-F238E27FC236}">
                <a16:creationId xmlns:a16="http://schemas.microsoft.com/office/drawing/2014/main" id="{E9EE08F9-60FA-A6AB-AC3D-D0AFE8C926B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3535.1851" end="17487.0232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55150" y="1987766"/>
            <a:ext cx="812800" cy="812800"/>
          </a:xfrm>
          <a:prstGeom prst="rect">
            <a:avLst/>
          </a:prstGeom>
        </p:spPr>
      </p:pic>
      <p:pic>
        <p:nvPicPr>
          <p:cNvPr id="30" name="20201130_tienganh6_kntt_B1_11" descr="20201130_tienganh6_kntt_B1_11">
            <a:hlinkClick r:id="" action="ppaction://media"/>
            <a:extLst>
              <a:ext uri="{FF2B5EF4-FFF2-40B4-BE49-F238E27FC236}">
                <a16:creationId xmlns:a16="http://schemas.microsoft.com/office/drawing/2014/main" id="{C02A0E10-FBA2-E81D-6688-87E44328EDAA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6776.7182" end="14425.4384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66659" y="2916915"/>
            <a:ext cx="812800" cy="812800"/>
          </a:xfrm>
          <a:prstGeom prst="rect">
            <a:avLst/>
          </a:prstGeom>
        </p:spPr>
      </p:pic>
      <p:pic>
        <p:nvPicPr>
          <p:cNvPr id="31" name="20201130_tienganh6_kntt_B1_11" descr="20201130_tienganh6_kntt_B1_11">
            <a:hlinkClick r:id="" action="ppaction://media"/>
            <a:extLst>
              <a:ext uri="{FF2B5EF4-FFF2-40B4-BE49-F238E27FC236}">
                <a16:creationId xmlns:a16="http://schemas.microsoft.com/office/drawing/2014/main" id="{7C05346B-B8A1-B1FC-18A4-A9271A61F622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9798.158" end="11099.0374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51911" y="3964050"/>
            <a:ext cx="812800" cy="812800"/>
          </a:xfrm>
          <a:prstGeom prst="rect">
            <a:avLst/>
          </a:prstGeom>
        </p:spPr>
      </p:pic>
      <p:pic>
        <p:nvPicPr>
          <p:cNvPr id="32" name="20201130_tienganh6_kntt_B1_11" descr="20201130_tienganh6_kntt_B1_11">
            <a:hlinkClick r:id="" action="ppaction://media"/>
            <a:extLst>
              <a:ext uri="{FF2B5EF4-FFF2-40B4-BE49-F238E27FC236}">
                <a16:creationId xmlns:a16="http://schemas.microsoft.com/office/drawing/2014/main" id="{A1D194FB-EFAE-20F6-EB27-0BAF1F014260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2764.3104" end="8531.1657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285889" y="966850"/>
            <a:ext cx="812800" cy="812800"/>
          </a:xfrm>
          <a:prstGeom prst="rect">
            <a:avLst/>
          </a:prstGeom>
        </p:spPr>
      </p:pic>
      <p:pic>
        <p:nvPicPr>
          <p:cNvPr id="33" name="20201130_tienganh6_kntt_B1_11" descr="20201130_tienganh6_kntt_B1_11">
            <a:hlinkClick r:id="" action="ppaction://media"/>
            <a:extLst>
              <a:ext uri="{FF2B5EF4-FFF2-40B4-BE49-F238E27FC236}">
                <a16:creationId xmlns:a16="http://schemas.microsoft.com/office/drawing/2014/main" id="{FFA45A54-BAC7-FB3F-CB2B-89AE525571AE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5372.6793" end="6949.6638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285889" y="2059050"/>
            <a:ext cx="812800" cy="812800"/>
          </a:xfrm>
          <a:prstGeom prst="rect">
            <a:avLst/>
          </a:prstGeom>
        </p:spPr>
      </p:pic>
      <p:pic>
        <p:nvPicPr>
          <p:cNvPr id="34" name="20201130_tienganh6_kntt_B1_11" descr="20201130_tienganh6_kntt_B1_11">
            <a:hlinkClick r:id="" action="ppaction://media"/>
            <a:extLst>
              <a:ext uri="{FF2B5EF4-FFF2-40B4-BE49-F238E27FC236}">
                <a16:creationId xmlns:a16="http://schemas.microsoft.com/office/drawing/2014/main" id="{DE44D343-47BB-C1FE-EC3E-0FE455736616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8457.506" end="3849.342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285889" y="3151250"/>
            <a:ext cx="812800" cy="812800"/>
          </a:xfrm>
          <a:prstGeom prst="rect">
            <a:avLst/>
          </a:prstGeom>
        </p:spPr>
      </p:pic>
      <p:pic>
        <p:nvPicPr>
          <p:cNvPr id="35" name="20201130_tienganh6_kntt_B1_11" descr="20201130_tienganh6_kntt_B1_11">
            <a:hlinkClick r:id="" action="ppaction://media"/>
            <a:extLst>
              <a:ext uri="{FF2B5EF4-FFF2-40B4-BE49-F238E27FC236}">
                <a16:creationId xmlns:a16="http://schemas.microsoft.com/office/drawing/2014/main" id="{8AFDF2DB-5823-B981-E2CC-A97431C492DC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1240.893" end="579.637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260489" y="421805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377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337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3316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3241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3061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2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3366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1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audio>
              <p:cMediaNode vol="8000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2968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0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8" dur="1941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9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audio>
              <p:cMediaNode vol="8000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7" dur="1956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8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0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audio>
              <p:cMediaNode vol="80000">
                <p:cTn id="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2443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7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9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14605"/>
        </a:solidFill>
        <a:effectLst/>
      </p:bgPr>
    </p:bg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034ECF7-EFCC-4446-9E9C-4FD83B38E969}"/>
              </a:ext>
            </a:extLst>
          </p:cNvPr>
          <p:cNvSpPr txBox="1"/>
          <p:nvPr/>
        </p:nvSpPr>
        <p:spPr>
          <a:xfrm>
            <a:off x="1952166" y="855991"/>
            <a:ext cx="208525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en-US" sz="3000" b="1" kern="1200" dirty="0">
                <a:ea typeface="+mn-ea"/>
                <a:cs typeface="+mn-cs"/>
              </a:rPr>
              <a:t>lam</a:t>
            </a:r>
            <a:r>
              <a:rPr lang="en-US" sz="3000" b="1" kern="1200" dirty="0">
                <a:solidFill>
                  <a:srgbClr val="0070C0"/>
                </a:solidFill>
                <a:ea typeface="+mn-ea"/>
                <a:cs typeface="+mn-cs"/>
              </a:rPr>
              <a:t>p</a:t>
            </a:r>
            <a:r>
              <a:rPr lang="en-US" sz="3000" b="1" u="sng" kern="1200" dirty="0">
                <a:solidFill>
                  <a:srgbClr val="FF0000"/>
                </a:solidFill>
                <a:ea typeface="+mn-ea"/>
                <a:cs typeface="+mn-cs"/>
              </a:rPr>
              <a:t>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F06494B-B3B0-41BE-B351-BAECFFE647C5}"/>
              </a:ext>
            </a:extLst>
          </p:cNvPr>
          <p:cNvSpPr txBox="1"/>
          <p:nvPr/>
        </p:nvSpPr>
        <p:spPr>
          <a:xfrm>
            <a:off x="1952166" y="1915491"/>
            <a:ext cx="170029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en-US" sz="3000" b="1" kern="1200" dirty="0">
                <a:ea typeface="+mn-ea"/>
                <a:cs typeface="+mn-cs"/>
              </a:rPr>
              <a:t>sin</a:t>
            </a:r>
            <a:r>
              <a:rPr lang="en-US" sz="3000" b="1" kern="1200" dirty="0">
                <a:solidFill>
                  <a:srgbClr val="0070C0"/>
                </a:solidFill>
                <a:ea typeface="+mn-ea"/>
                <a:cs typeface="+mn-cs"/>
              </a:rPr>
              <a:t>k</a:t>
            </a:r>
            <a:r>
              <a:rPr lang="en-US" sz="3000" b="1" u="sng" kern="1200" dirty="0">
                <a:solidFill>
                  <a:srgbClr val="FF0000"/>
                </a:solidFill>
                <a:ea typeface="+mn-ea"/>
                <a:cs typeface="+mn-cs"/>
              </a:rPr>
              <a:t>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B753B9-2134-4089-9B39-EBD9D32144FD}"/>
              </a:ext>
            </a:extLst>
          </p:cNvPr>
          <p:cNvSpPr txBox="1"/>
          <p:nvPr/>
        </p:nvSpPr>
        <p:spPr>
          <a:xfrm>
            <a:off x="2014881" y="2837255"/>
            <a:ext cx="195982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en-US" sz="3000" b="1" kern="1200" dirty="0">
                <a:ea typeface="+mn-ea"/>
                <a:cs typeface="+mn-cs"/>
              </a:rPr>
              <a:t>fla</a:t>
            </a:r>
            <a:r>
              <a:rPr lang="en-US" sz="3000" b="1" kern="1200" dirty="0">
                <a:solidFill>
                  <a:srgbClr val="0070C0"/>
                </a:solidFill>
                <a:ea typeface="+mn-ea"/>
                <a:cs typeface="+mn-cs"/>
              </a:rPr>
              <a:t>t</a:t>
            </a:r>
            <a:r>
              <a:rPr lang="en-US" sz="3000" b="1" u="sng" kern="1200" dirty="0">
                <a:solidFill>
                  <a:srgbClr val="FF0000"/>
                </a:solidFill>
                <a:ea typeface="+mn-ea"/>
                <a:cs typeface="+mn-cs"/>
              </a:rPr>
              <a:t>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41539" y="334894"/>
            <a:ext cx="8292861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buClrTx/>
            </a:pPr>
            <a:r>
              <a:rPr lang="en-US" sz="2700" b="1" kern="1200" dirty="0">
                <a:solidFill>
                  <a:schemeClr val="accent5"/>
                </a:solidFill>
                <a:latin typeface="Century Gothic" panose="020B0502020202020204" pitchFamily="34" charset="0"/>
                <a:ea typeface="+mn-ea"/>
                <a:cs typeface="+mn-cs"/>
              </a:rPr>
              <a:t>Final sounds: /s/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6B753B9-2134-4089-9B39-EBD9D32144FD}"/>
              </a:ext>
            </a:extLst>
          </p:cNvPr>
          <p:cNvSpPr txBox="1"/>
          <p:nvPr/>
        </p:nvSpPr>
        <p:spPr>
          <a:xfrm>
            <a:off x="5720245" y="856956"/>
            <a:ext cx="195982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en-US" sz="3000" b="1" kern="1200" dirty="0">
                <a:ea typeface="+mn-ea"/>
                <a:cs typeface="+mn-cs"/>
              </a:rPr>
              <a:t>mon</a:t>
            </a:r>
            <a:r>
              <a:rPr lang="en-US" sz="3000" b="1" kern="1200" dirty="0">
                <a:solidFill>
                  <a:srgbClr val="0070C0"/>
                </a:solidFill>
                <a:ea typeface="+mn-ea"/>
                <a:cs typeface="+mn-cs"/>
              </a:rPr>
              <a:t>th</a:t>
            </a:r>
            <a:r>
              <a:rPr lang="en-US" sz="3000" b="1" u="sng" kern="1200" dirty="0">
                <a:solidFill>
                  <a:srgbClr val="FF0000"/>
                </a:solidFill>
                <a:ea typeface="+mn-ea"/>
                <a:cs typeface="+mn-cs"/>
              </a:rPr>
              <a:t>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6B753B9-2134-4089-9B39-EBD9D32144FD}"/>
              </a:ext>
            </a:extLst>
          </p:cNvPr>
          <p:cNvSpPr txBox="1"/>
          <p:nvPr/>
        </p:nvSpPr>
        <p:spPr>
          <a:xfrm>
            <a:off x="5720245" y="1866615"/>
            <a:ext cx="195982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en-US" sz="3000" b="1" kern="1200" dirty="0">
                <a:ea typeface="+mn-ea"/>
                <a:cs typeface="+mn-cs"/>
              </a:rPr>
              <a:t>lau</a:t>
            </a:r>
            <a:r>
              <a:rPr lang="en-US" sz="3000" b="1" kern="1200" dirty="0">
                <a:solidFill>
                  <a:srgbClr val="0070C0"/>
                </a:solidFill>
                <a:ea typeface="+mn-ea"/>
                <a:cs typeface="+mn-cs"/>
              </a:rPr>
              <a:t>gh</a:t>
            </a:r>
            <a:r>
              <a:rPr lang="en-US" sz="3000" b="1" u="sng" kern="1200" dirty="0">
                <a:solidFill>
                  <a:srgbClr val="FF0000"/>
                </a:solidFill>
                <a:ea typeface="+mn-ea"/>
                <a:cs typeface="+mn-cs"/>
              </a:rPr>
              <a:t>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034ECF7-EFCC-4446-9E9C-4FD83B38E969}"/>
              </a:ext>
            </a:extLst>
          </p:cNvPr>
          <p:cNvSpPr txBox="1"/>
          <p:nvPr/>
        </p:nvSpPr>
        <p:spPr>
          <a:xfrm>
            <a:off x="2365078" y="1358181"/>
            <a:ext cx="62971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en-US" sz="3000" b="1" i="1" kern="1200" dirty="0">
                <a:ea typeface="+mn-ea"/>
                <a:cs typeface="+mn-cs"/>
              </a:rPr>
              <a:t>/p/</a:t>
            </a:r>
            <a:endParaRPr lang="en-US" sz="3000" b="1" i="1" u="sng" kern="1200" dirty="0"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034ECF7-EFCC-4446-9E9C-4FD83B38E969}"/>
              </a:ext>
            </a:extLst>
          </p:cNvPr>
          <p:cNvSpPr txBox="1"/>
          <p:nvPr/>
        </p:nvSpPr>
        <p:spPr>
          <a:xfrm>
            <a:off x="2279353" y="2363244"/>
            <a:ext cx="62971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en-US" sz="3000" b="1" i="1" kern="1200" dirty="0">
                <a:ea typeface="+mn-ea"/>
                <a:cs typeface="+mn-cs"/>
              </a:rPr>
              <a:t>/k/</a:t>
            </a:r>
            <a:endParaRPr lang="en-US" sz="3000" b="1" i="1" u="sng" kern="1200" dirty="0">
              <a:ea typeface="+mn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034ECF7-EFCC-4446-9E9C-4FD83B38E969}"/>
              </a:ext>
            </a:extLst>
          </p:cNvPr>
          <p:cNvSpPr txBox="1"/>
          <p:nvPr/>
        </p:nvSpPr>
        <p:spPr>
          <a:xfrm>
            <a:off x="2279353" y="3285554"/>
            <a:ext cx="62971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en-US" sz="3000" b="1" i="1" kern="1200" dirty="0">
                <a:ea typeface="+mn-ea"/>
                <a:cs typeface="+mn-cs"/>
              </a:rPr>
              <a:t>/t/</a:t>
            </a:r>
            <a:endParaRPr lang="en-US" sz="3000" b="1" i="1" u="sng" kern="1200" dirty="0"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034ECF7-EFCC-4446-9E9C-4FD83B38E969}"/>
              </a:ext>
            </a:extLst>
          </p:cNvPr>
          <p:cNvSpPr txBox="1"/>
          <p:nvPr/>
        </p:nvSpPr>
        <p:spPr>
          <a:xfrm>
            <a:off x="6446017" y="1359146"/>
            <a:ext cx="62971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en-US" sz="3000" b="1" i="1" kern="1200" dirty="0">
                <a:ea typeface="+mn-ea"/>
                <a:cs typeface="+mn-cs"/>
              </a:rPr>
              <a:t>/</a:t>
            </a:r>
            <a:r>
              <a:rPr lang="el-GR" sz="3000" b="1" i="1" kern="1200" dirty="0">
                <a:ea typeface="+mn-ea"/>
                <a:cs typeface="+mn-cs"/>
              </a:rPr>
              <a:t>θ</a:t>
            </a:r>
            <a:r>
              <a:rPr lang="en-US" sz="3000" b="1" i="1" kern="1200" dirty="0">
                <a:ea typeface="+mn-ea"/>
                <a:cs typeface="+mn-cs"/>
              </a:rPr>
              <a:t>/</a:t>
            </a:r>
            <a:endParaRPr lang="en-US" sz="3000" b="1" i="1" u="sng" kern="1200" dirty="0"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034ECF7-EFCC-4446-9E9C-4FD83B38E969}"/>
              </a:ext>
            </a:extLst>
          </p:cNvPr>
          <p:cNvSpPr txBox="1"/>
          <p:nvPr/>
        </p:nvSpPr>
        <p:spPr>
          <a:xfrm>
            <a:off x="6268730" y="2397530"/>
            <a:ext cx="62971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en-US" sz="3000" b="1" i="1" kern="1200" dirty="0">
                <a:ea typeface="+mn-ea"/>
                <a:cs typeface="+mn-cs"/>
              </a:rPr>
              <a:t>/f/</a:t>
            </a:r>
            <a:endParaRPr lang="en-US" sz="3000" b="1" i="1" u="sng" kern="1200" dirty="0">
              <a:ea typeface="+mn-ea"/>
              <a:cs typeface="+mn-cs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366419" y="3962330"/>
            <a:ext cx="6846560" cy="830997"/>
          </a:xfrm>
          <a:prstGeom prst="rect">
            <a:avLst/>
          </a:prstGeom>
          <a:noFill/>
          <a:ln w="28575">
            <a:solidFill>
              <a:schemeClr val="accent5"/>
            </a:solidFill>
          </a:ln>
        </p:spPr>
        <p:txBody>
          <a:bodyPr wrap="square">
            <a:spAutoFit/>
          </a:bodyPr>
          <a:lstStyle/>
          <a:p>
            <a:pPr algn="ctr" defTabSz="685800">
              <a:buClrTx/>
            </a:pPr>
            <a:r>
              <a:rPr lang="en-US" sz="2400" kern="1200" dirty="0">
                <a:latin typeface="Century Gothic" panose="020B0502020202020204" pitchFamily="34" charset="0"/>
                <a:ea typeface="+mn-ea"/>
                <a:cs typeface="+mn-cs"/>
              </a:rPr>
              <a:t>Final -s is pronounced /s/ after </a:t>
            </a:r>
          </a:p>
          <a:p>
            <a:pPr algn="ctr" defTabSz="685800">
              <a:buClrTx/>
            </a:pPr>
            <a:r>
              <a:rPr lang="en-US" sz="2400" kern="1200" dirty="0">
                <a:latin typeface="Century Gothic" panose="020B0502020202020204" pitchFamily="34" charset="0"/>
                <a:ea typeface="+mn-ea"/>
                <a:cs typeface="+mn-cs"/>
              </a:rPr>
              <a:t>voiceless sounds </a:t>
            </a:r>
            <a:r>
              <a:rPr lang="en-US" sz="2400" b="1" kern="1200" dirty="0">
                <a:solidFill>
                  <a:srgbClr val="FF0000"/>
                </a:solidFill>
                <a:latin typeface="Century Gothic" panose="020B0502020202020204" pitchFamily="34" charset="0"/>
                <a:ea typeface="+mn-ea"/>
                <a:cs typeface="+mn-cs"/>
              </a:rPr>
              <a:t>(/t/, /p/, /k/, /f/, /θ/).</a:t>
            </a:r>
          </a:p>
        </p:txBody>
      </p:sp>
      <p:pic>
        <p:nvPicPr>
          <p:cNvPr id="18" name="lamps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490878" y="969049"/>
            <a:ext cx="304800" cy="304800"/>
          </a:xfrm>
          <a:prstGeom prst="rect">
            <a:avLst/>
          </a:prstGeom>
        </p:spPr>
      </p:pic>
      <p:pic>
        <p:nvPicPr>
          <p:cNvPr id="26" name="sinks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490878" y="2028548"/>
            <a:ext cx="304800" cy="304800"/>
          </a:xfrm>
          <a:prstGeom prst="rect">
            <a:avLst/>
          </a:prstGeom>
        </p:spPr>
      </p:pic>
      <p:pic>
        <p:nvPicPr>
          <p:cNvPr id="27" name="flats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490878" y="2950313"/>
            <a:ext cx="304800" cy="304800"/>
          </a:xfrm>
          <a:prstGeom prst="rect">
            <a:avLst/>
          </a:prstGeom>
        </p:spPr>
      </p:pic>
      <p:pic>
        <p:nvPicPr>
          <p:cNvPr id="28" name="months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5162461" y="970014"/>
            <a:ext cx="304800" cy="304800"/>
          </a:xfrm>
          <a:prstGeom prst="rect">
            <a:avLst/>
          </a:prstGeom>
        </p:spPr>
      </p:pic>
      <p:pic>
        <p:nvPicPr>
          <p:cNvPr id="29" name="laughs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5162461" y="1939741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141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7" dur="1152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>
                <p:cTn id="6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3" dur="1248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audio>
              <p:cMediaNode vol="80000">
                <p:cTn id="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9" dur="1272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audio>
              <p:cMediaNode vol="80000">
                <p:cTn id="8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5" dur="1224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audio>
              <p:cMediaNode vol="8000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1" dur="1224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audio>
              <p:cMediaNode vol="80000">
                <p:cTn id="9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</p:childTnLst>
        </p:cTn>
      </p:par>
    </p:tnLst>
    <p:bldLst>
      <p:bldP spid="6" grpId="0"/>
      <p:bldP spid="7" grpId="0"/>
      <p:bldP spid="8" grpId="0"/>
      <p:bldP spid="15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1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14605"/>
        </a:solidFill>
        <a:effectLst/>
      </p:bgPr>
    </p:bg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452871" y="334894"/>
            <a:ext cx="5124012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buClrTx/>
            </a:pPr>
            <a:r>
              <a:rPr lang="en-US" sz="2700" b="1" kern="1200" dirty="0">
                <a:solidFill>
                  <a:schemeClr val="accent5"/>
                </a:solidFill>
                <a:latin typeface="Century Gothic" panose="020B0502020202020204" pitchFamily="34" charset="0"/>
                <a:ea typeface="+mn-ea"/>
                <a:cs typeface="+mn-cs"/>
              </a:rPr>
              <a:t>Final sounds: /z/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034ECF7-EFCC-4446-9E9C-4FD83B38E969}"/>
              </a:ext>
            </a:extLst>
          </p:cNvPr>
          <p:cNvSpPr txBox="1"/>
          <p:nvPr/>
        </p:nvSpPr>
        <p:spPr>
          <a:xfrm>
            <a:off x="2630121" y="1696679"/>
            <a:ext cx="62971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en-US" sz="3000" b="1" i="1" kern="1200" dirty="0">
                <a:ea typeface="+mn-ea"/>
                <a:cs typeface="+mn-cs"/>
              </a:rPr>
              <a:t>/d/</a:t>
            </a:r>
            <a:endParaRPr lang="en-US" sz="3000" b="1" i="1" u="sng" kern="1200" dirty="0"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034ECF7-EFCC-4446-9E9C-4FD83B38E969}"/>
              </a:ext>
            </a:extLst>
          </p:cNvPr>
          <p:cNvSpPr txBox="1"/>
          <p:nvPr/>
        </p:nvSpPr>
        <p:spPr>
          <a:xfrm>
            <a:off x="2462485" y="2701742"/>
            <a:ext cx="101236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en-US" sz="3000" b="1" i="1" kern="1200" dirty="0">
                <a:ea typeface="+mn-ea"/>
                <a:cs typeface="+mn-cs"/>
              </a:rPr>
              <a:t>/m/</a:t>
            </a:r>
            <a:endParaRPr lang="en-US" sz="3000" b="1" i="1" u="sng" kern="1200" dirty="0">
              <a:ea typeface="+mn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034ECF7-EFCC-4446-9E9C-4FD83B38E969}"/>
              </a:ext>
            </a:extLst>
          </p:cNvPr>
          <p:cNvSpPr txBox="1"/>
          <p:nvPr/>
        </p:nvSpPr>
        <p:spPr>
          <a:xfrm>
            <a:off x="6345020" y="2836488"/>
            <a:ext cx="62971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en-US" sz="3000" b="1" i="1" kern="1200" dirty="0">
                <a:ea typeface="+mn-ea"/>
                <a:cs typeface="+mn-cs"/>
              </a:rPr>
              <a:t>/ə/</a:t>
            </a:r>
            <a:endParaRPr lang="en-US" sz="3000" b="1" i="1" u="sng" kern="1200" dirty="0"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034ECF7-EFCC-4446-9E9C-4FD83B38E969}"/>
              </a:ext>
            </a:extLst>
          </p:cNvPr>
          <p:cNvSpPr txBox="1"/>
          <p:nvPr/>
        </p:nvSpPr>
        <p:spPr>
          <a:xfrm>
            <a:off x="6271855" y="1711249"/>
            <a:ext cx="62971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en-US" sz="3000" b="1" i="1" kern="1200" dirty="0">
                <a:ea typeface="+mn-ea"/>
                <a:cs typeface="+mn-cs"/>
              </a:rPr>
              <a:t>/n/</a:t>
            </a:r>
            <a:endParaRPr lang="en-US" sz="3000" b="1" i="1" u="sng" kern="1200" dirty="0">
              <a:ea typeface="+mn-ea"/>
              <a:cs typeface="+mn-cs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42093" y="3816870"/>
            <a:ext cx="8035676" cy="800219"/>
          </a:xfrm>
          <a:prstGeom prst="rect">
            <a:avLst/>
          </a:prstGeom>
          <a:noFill/>
          <a:ln w="19050">
            <a:solidFill>
              <a:schemeClr val="accent5"/>
            </a:solidFill>
          </a:ln>
        </p:spPr>
        <p:txBody>
          <a:bodyPr wrap="square">
            <a:spAutoFit/>
          </a:bodyPr>
          <a:lstStyle/>
          <a:p>
            <a:pPr defTabSz="685800">
              <a:buClrTx/>
            </a:pPr>
            <a:r>
              <a:rPr lang="en-US" sz="2300" kern="1200" dirty="0">
                <a:latin typeface="Century Gothic" panose="020B0502020202020204" pitchFamily="34" charset="0"/>
                <a:ea typeface="+mn-ea"/>
                <a:cs typeface="+mn-cs"/>
              </a:rPr>
              <a:t>Final -s is pronounced /z/ after voiced sounds </a:t>
            </a:r>
          </a:p>
          <a:p>
            <a:pPr defTabSz="685800">
              <a:buClrTx/>
            </a:pPr>
            <a:r>
              <a:rPr lang="en-US" sz="2300" b="1" kern="1200" dirty="0">
                <a:solidFill>
                  <a:srgbClr val="FF0000"/>
                </a:solidFill>
                <a:latin typeface="Century Gothic" panose="020B0502020202020204" pitchFamily="34" charset="0"/>
                <a:ea typeface="+mn-ea"/>
                <a:cs typeface="+mn-cs"/>
              </a:rPr>
              <a:t>(/b/, /d/, /g/, /n/, /m/, /l/, etc.) and any vowel sounds</a:t>
            </a:r>
            <a:r>
              <a:rPr lang="en-US" sz="2300" b="1" kern="1200" dirty="0">
                <a:latin typeface="Century Gothic" panose="020B0502020202020204" pitchFamily="34" charset="0"/>
                <a:ea typeface="+mn-ea"/>
                <a:cs typeface="+mn-cs"/>
              </a:rPr>
              <a:t>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DF8C74C-1A01-4675-9CFD-D9E6C75C3BD7}"/>
              </a:ext>
            </a:extLst>
          </p:cNvPr>
          <p:cNvSpPr txBox="1"/>
          <p:nvPr/>
        </p:nvSpPr>
        <p:spPr>
          <a:xfrm>
            <a:off x="1474715" y="1283730"/>
            <a:ext cx="208525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en-US" sz="2700" b="1" kern="1200" dirty="0">
                <a:ea typeface="+mn-ea"/>
                <a:cs typeface="+mn-cs"/>
              </a:rPr>
              <a:t>cupboar</a:t>
            </a:r>
            <a:r>
              <a:rPr lang="en-US" sz="2700" b="1" kern="1200" dirty="0">
                <a:solidFill>
                  <a:srgbClr val="0070C0"/>
                </a:solidFill>
                <a:ea typeface="+mn-ea"/>
                <a:cs typeface="+mn-cs"/>
              </a:rPr>
              <a:t>d</a:t>
            </a:r>
            <a:r>
              <a:rPr lang="en-US" sz="2700" b="1" u="sng" kern="1200" dirty="0">
                <a:solidFill>
                  <a:srgbClr val="FF0000"/>
                </a:solidFill>
                <a:ea typeface="+mn-ea"/>
                <a:cs typeface="+mn-cs"/>
              </a:rPr>
              <a:t>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D84AC95-17B3-404A-8978-42C910FF71E2}"/>
              </a:ext>
            </a:extLst>
          </p:cNvPr>
          <p:cNvSpPr txBox="1"/>
          <p:nvPr/>
        </p:nvSpPr>
        <p:spPr>
          <a:xfrm>
            <a:off x="5968988" y="2360203"/>
            <a:ext cx="170029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en-US" sz="2700" b="1" kern="1200" dirty="0">
                <a:ea typeface="+mn-ea"/>
                <a:cs typeface="+mn-cs"/>
              </a:rPr>
              <a:t>sof</a:t>
            </a:r>
            <a:r>
              <a:rPr lang="en-US" sz="2700" b="1" kern="1200" dirty="0">
                <a:solidFill>
                  <a:srgbClr val="0070C0"/>
                </a:solidFill>
                <a:ea typeface="+mn-ea"/>
                <a:cs typeface="+mn-cs"/>
              </a:rPr>
              <a:t>a</a:t>
            </a:r>
            <a:r>
              <a:rPr lang="en-US" sz="2700" b="1" u="sng" kern="1200" dirty="0">
                <a:solidFill>
                  <a:srgbClr val="FF0000"/>
                </a:solidFill>
                <a:ea typeface="+mn-ea"/>
                <a:cs typeface="+mn-cs"/>
              </a:rPr>
              <a:t>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3A54F78-8121-4543-8730-B86F2E1315C9}"/>
              </a:ext>
            </a:extLst>
          </p:cNvPr>
          <p:cNvSpPr txBox="1"/>
          <p:nvPr/>
        </p:nvSpPr>
        <p:spPr>
          <a:xfrm>
            <a:off x="5436135" y="1303846"/>
            <a:ext cx="195982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en-US" sz="2700" b="1" kern="1200" dirty="0">
                <a:ea typeface="+mn-ea"/>
                <a:cs typeface="+mn-cs"/>
              </a:rPr>
              <a:t>kitche</a:t>
            </a:r>
            <a:r>
              <a:rPr lang="en-US" sz="2700" b="1" kern="1200" dirty="0">
                <a:solidFill>
                  <a:srgbClr val="0070C0"/>
                </a:solidFill>
                <a:ea typeface="+mn-ea"/>
                <a:cs typeface="+mn-cs"/>
              </a:rPr>
              <a:t>n</a:t>
            </a:r>
            <a:r>
              <a:rPr lang="en-US" sz="2700" b="1" u="sng" kern="1200" dirty="0">
                <a:solidFill>
                  <a:srgbClr val="FF0000"/>
                </a:solidFill>
                <a:ea typeface="+mn-ea"/>
                <a:cs typeface="+mn-cs"/>
              </a:rPr>
              <a:t>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8B20A4E-A346-4BE6-BE1A-DF280EE0C328}"/>
              </a:ext>
            </a:extLst>
          </p:cNvPr>
          <p:cNvSpPr txBox="1"/>
          <p:nvPr/>
        </p:nvSpPr>
        <p:spPr>
          <a:xfrm>
            <a:off x="2125003" y="2317834"/>
            <a:ext cx="134984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en-US" sz="2700" b="1" kern="1200" dirty="0">
                <a:ea typeface="+mn-ea"/>
                <a:cs typeface="+mn-cs"/>
              </a:rPr>
              <a:t>roo</a:t>
            </a:r>
            <a:r>
              <a:rPr lang="en-US" sz="2700" b="1" kern="1200" dirty="0">
                <a:solidFill>
                  <a:srgbClr val="0070C0"/>
                </a:solidFill>
                <a:ea typeface="+mn-ea"/>
                <a:cs typeface="+mn-cs"/>
              </a:rPr>
              <a:t>m</a:t>
            </a:r>
            <a:r>
              <a:rPr lang="en-US" sz="2700" b="1" u="sng" kern="1200" dirty="0">
                <a:solidFill>
                  <a:srgbClr val="FF0000"/>
                </a:solidFill>
                <a:ea typeface="+mn-ea"/>
                <a:cs typeface="+mn-cs"/>
              </a:rPr>
              <a:t>s</a:t>
            </a:r>
          </a:p>
        </p:txBody>
      </p:sp>
      <p:pic>
        <p:nvPicPr>
          <p:cNvPr id="3" name="cupboards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69914" y="1373703"/>
            <a:ext cx="304800" cy="304800"/>
          </a:xfrm>
          <a:prstGeom prst="rect">
            <a:avLst/>
          </a:prstGeom>
        </p:spPr>
      </p:pic>
      <p:pic>
        <p:nvPicPr>
          <p:cNvPr id="4" name="kitchens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118135" y="1389556"/>
            <a:ext cx="304800" cy="304800"/>
          </a:xfrm>
          <a:prstGeom prst="rect">
            <a:avLst/>
          </a:prstGeom>
        </p:spPr>
      </p:pic>
      <p:pic>
        <p:nvPicPr>
          <p:cNvPr id="5" name="rooms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804927" y="2468684"/>
            <a:ext cx="304800" cy="304800"/>
          </a:xfrm>
          <a:prstGeom prst="rect">
            <a:avLst/>
          </a:prstGeom>
        </p:spPr>
      </p:pic>
      <p:pic>
        <p:nvPicPr>
          <p:cNvPr id="9" name="sofas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515850" y="2484537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932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7" dur="110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3" dur="12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6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115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5" dur="124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7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5" grpId="0"/>
      <p:bldP spid="21" grpId="0"/>
      <p:bldP spid="22" grpId="0"/>
      <p:bldP spid="23" grpId="0"/>
      <p:bldP spid="25" grpId="0"/>
      <p:bldP spid="17" grpId="0" animBg="1"/>
      <p:bldP spid="18" grpId="0"/>
      <p:bldP spid="26" grpId="0"/>
      <p:bldP spid="27" grpId="0"/>
      <p:bldP spid="2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56D9044-2E8A-476A-BD6B-F11592AD7AE2}"/>
              </a:ext>
            </a:extLst>
          </p:cNvPr>
          <p:cNvSpPr/>
          <p:nvPr/>
        </p:nvSpPr>
        <p:spPr>
          <a:xfrm>
            <a:off x="333838" y="1105626"/>
            <a:ext cx="8495837" cy="2575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sz="1800" b="1" i="1" dirty="0"/>
              <a:t>Mi: </a:t>
            </a:r>
            <a:r>
              <a:rPr lang="en-US" sz="1800" dirty="0"/>
              <a:t>Mum, are you home?</a:t>
            </a:r>
          </a:p>
          <a:p>
            <a:pPr>
              <a:lnSpc>
                <a:spcPct val="130000"/>
              </a:lnSpc>
            </a:pPr>
            <a:r>
              <a:rPr lang="en-US" sz="1800" b="1" i="1" dirty="0"/>
              <a:t>Mum: </a:t>
            </a:r>
            <a:r>
              <a:rPr lang="en-US" sz="1800" dirty="0"/>
              <a:t>Yes, honey. I’m in the kitchen. I’ve bought these new bowls and chopsticks.</a:t>
            </a:r>
          </a:p>
          <a:p>
            <a:pPr>
              <a:lnSpc>
                <a:spcPct val="130000"/>
              </a:lnSpc>
            </a:pPr>
            <a:r>
              <a:rPr lang="en-US" sz="1800" b="1" i="1" dirty="0"/>
              <a:t>Mi: </a:t>
            </a:r>
            <a:r>
              <a:rPr lang="en-US" sz="1800" dirty="0"/>
              <a:t>They’re beautiful, Mum. Where did you buy them?</a:t>
            </a:r>
          </a:p>
          <a:p>
            <a:pPr>
              <a:lnSpc>
                <a:spcPct val="130000"/>
              </a:lnSpc>
            </a:pPr>
            <a:r>
              <a:rPr lang="en-US" sz="1800" b="1" i="1" dirty="0"/>
              <a:t>Mum: </a:t>
            </a:r>
            <a:r>
              <a:rPr lang="en-US" sz="1800" dirty="0"/>
              <a:t>In the department store near our house. They have a lot of things for homes. </a:t>
            </a:r>
          </a:p>
          <a:p>
            <a:pPr>
              <a:lnSpc>
                <a:spcPct val="130000"/>
              </a:lnSpc>
            </a:pPr>
            <a:r>
              <a:rPr lang="en-US" sz="1800" b="1" i="1" dirty="0"/>
              <a:t>Mi: </a:t>
            </a:r>
            <a:r>
              <a:rPr lang="en-US" sz="1800" dirty="0"/>
              <a:t>Don’t forget we need two lamps for my bedroom, Mum. </a:t>
            </a:r>
          </a:p>
          <a:p>
            <a:pPr>
              <a:lnSpc>
                <a:spcPct val="130000"/>
              </a:lnSpc>
            </a:pPr>
            <a:r>
              <a:rPr lang="en-US" sz="1800" b="1" i="1" dirty="0"/>
              <a:t>Mum: </a:t>
            </a:r>
            <a:r>
              <a:rPr lang="en-US" sz="1800" dirty="0"/>
              <a:t>Let’s go there this weekend.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F44CAF8-E4EB-4103-B5FE-CAF30E9083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7523357"/>
              </p:ext>
            </p:extLst>
          </p:nvPr>
        </p:nvGraphicFramePr>
        <p:xfrm>
          <a:off x="5262740" y="3377565"/>
          <a:ext cx="3639720" cy="1570547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8155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41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434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ysClr val="windowText" lastClr="000000"/>
                          </a:solidFill>
                        </a:rPr>
                        <a:t>/s/ </a:t>
                      </a:r>
                      <a:endParaRPr lang="en-US" sz="24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accent5">
                          <a:lumMod val="90000"/>
                          <a:lumOff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90000"/>
                          <a:lumOff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90000"/>
                          <a:lumOff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90000"/>
                          <a:lumOff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CC7C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ysClr val="windowText" lastClr="000000"/>
                          </a:solidFill>
                        </a:rPr>
                        <a:t>/z/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accent5">
                          <a:lumMod val="90000"/>
                          <a:lumOff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90000"/>
                          <a:lumOff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90000"/>
                          <a:lumOff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90000"/>
                          <a:lumOff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CC7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6207"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accent5">
                          <a:lumMod val="90000"/>
                          <a:lumOff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90000"/>
                          <a:lumOff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90000"/>
                          <a:lumOff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90000"/>
                          <a:lumOff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accent5">
                          <a:lumMod val="90000"/>
                          <a:lumOff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90000"/>
                          <a:lumOff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90000"/>
                          <a:lumOff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90000"/>
                          <a:lumOff val="1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EB9C916-F6B8-47E2-8D35-3E8BC0DE7CA7}"/>
              </a:ext>
            </a:extLst>
          </p:cNvPr>
          <p:cNvCxnSpPr>
            <a:cxnSpLocks/>
          </p:cNvCxnSpPr>
          <p:nvPr/>
        </p:nvCxnSpPr>
        <p:spPr>
          <a:xfrm>
            <a:off x="6446800" y="1805940"/>
            <a:ext cx="593408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0BF5958-7466-4AF5-8D43-2F4F0C3D968C}"/>
              </a:ext>
            </a:extLst>
          </p:cNvPr>
          <p:cNvCxnSpPr>
            <a:cxnSpLocks/>
          </p:cNvCxnSpPr>
          <p:nvPr/>
        </p:nvCxnSpPr>
        <p:spPr>
          <a:xfrm>
            <a:off x="7554184" y="1814513"/>
            <a:ext cx="1071937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88111B8-CA95-4A0E-B8D5-2C4B609C5C9D}"/>
              </a:ext>
            </a:extLst>
          </p:cNvPr>
          <p:cNvCxnSpPr>
            <a:cxnSpLocks/>
          </p:cNvCxnSpPr>
          <p:nvPr/>
        </p:nvCxnSpPr>
        <p:spPr>
          <a:xfrm>
            <a:off x="7029450" y="2528888"/>
            <a:ext cx="593408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5D621BB-28A3-4D35-9F0E-D88E792FFA78}"/>
              </a:ext>
            </a:extLst>
          </p:cNvPr>
          <p:cNvCxnSpPr>
            <a:cxnSpLocks/>
          </p:cNvCxnSpPr>
          <p:nvPr/>
        </p:nvCxnSpPr>
        <p:spPr>
          <a:xfrm>
            <a:off x="412433" y="2867501"/>
            <a:ext cx="676275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A89FF2E-2735-4526-A7CC-63800525C0C7}"/>
              </a:ext>
            </a:extLst>
          </p:cNvPr>
          <p:cNvCxnSpPr>
            <a:cxnSpLocks/>
          </p:cNvCxnSpPr>
          <p:nvPr/>
        </p:nvCxnSpPr>
        <p:spPr>
          <a:xfrm>
            <a:off x="3384905" y="3236935"/>
            <a:ext cx="593408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AEAC9C32-A832-4EF0-92B8-4C05D5CC9284}"/>
              </a:ext>
            </a:extLst>
          </p:cNvPr>
          <p:cNvSpPr txBox="1"/>
          <p:nvPr/>
        </p:nvSpPr>
        <p:spPr>
          <a:xfrm>
            <a:off x="5793414" y="3923578"/>
            <a:ext cx="8826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rgbClr val="549EA4"/>
                </a:solidFill>
              </a:rPr>
              <a:t>bowls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D904929-3298-47AF-8F5B-A17CCCDBE0D0}"/>
              </a:ext>
            </a:extLst>
          </p:cNvPr>
          <p:cNvSpPr txBox="1"/>
          <p:nvPr/>
        </p:nvSpPr>
        <p:spPr>
          <a:xfrm>
            <a:off x="5793413" y="4369637"/>
            <a:ext cx="10339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rgbClr val="549EA4"/>
                </a:solidFill>
              </a:rPr>
              <a:t>lamps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8626AD1-F308-4224-B94A-516CB5294DF8}"/>
              </a:ext>
            </a:extLst>
          </p:cNvPr>
          <p:cNvSpPr txBox="1"/>
          <p:nvPr/>
        </p:nvSpPr>
        <p:spPr>
          <a:xfrm>
            <a:off x="7353300" y="3903699"/>
            <a:ext cx="14320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rgbClr val="549EA4"/>
                </a:solidFill>
              </a:rPr>
              <a:t>chopsticks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94A05AF-9F6D-4AD0-A426-C41DF16DF91B}"/>
              </a:ext>
            </a:extLst>
          </p:cNvPr>
          <p:cNvSpPr txBox="1"/>
          <p:nvPr/>
        </p:nvSpPr>
        <p:spPr>
          <a:xfrm>
            <a:off x="7622858" y="4247994"/>
            <a:ext cx="8826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rgbClr val="549EA4"/>
                </a:solidFill>
              </a:rPr>
              <a:t>things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1C61AC2-16DE-4F2E-8A94-BAADF405017C}"/>
              </a:ext>
            </a:extLst>
          </p:cNvPr>
          <p:cNvSpPr txBox="1"/>
          <p:nvPr/>
        </p:nvSpPr>
        <p:spPr>
          <a:xfrm>
            <a:off x="7592199" y="4563714"/>
            <a:ext cx="10339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rgbClr val="549EA4"/>
                </a:solidFill>
              </a:rPr>
              <a:t>homes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60F4B80-FA37-960D-FE36-D8B30C096D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838" y="242889"/>
            <a:ext cx="8292282" cy="580200"/>
          </a:xfrm>
        </p:spPr>
        <p:txBody>
          <a:bodyPr/>
          <a:lstStyle/>
          <a:p>
            <a:pPr lvl="0" algn="l">
              <a:defRPr/>
            </a:pPr>
            <a:r>
              <a:rPr lang="en-US" sz="2000" b="1" dirty="0">
                <a:latin typeface="Century Gothic" panose="020B0502020202020204" pitchFamily="34" charset="0"/>
              </a:rPr>
              <a:t>Ex 5 (</a:t>
            </a:r>
            <a:r>
              <a:rPr lang="en-US" sz="2000" b="1" dirty="0" err="1">
                <a:latin typeface="Century Gothic" panose="020B0502020202020204" pitchFamily="34" charset="0"/>
              </a:rPr>
              <a:t>pg</a:t>
            </a:r>
            <a:r>
              <a:rPr lang="en-US" sz="2000" b="1" dirty="0">
                <a:latin typeface="Century Gothic" panose="020B0502020202020204" pitchFamily="34" charset="0"/>
              </a:rPr>
              <a:t> 18) Underline the final -s in the words and put them into the correct column. </a:t>
            </a:r>
          </a:p>
        </p:txBody>
      </p:sp>
      <p:pic>
        <p:nvPicPr>
          <p:cNvPr id="8" name="20201130_tienganh6_kntt_B1_12" descr="20201130_tienganh6_kntt_B1_12">
            <a:hlinkClick r:id="" action="ppaction://media"/>
            <a:extLst>
              <a:ext uri="{FF2B5EF4-FFF2-40B4-BE49-F238E27FC236}">
                <a16:creationId xmlns:a16="http://schemas.microsoft.com/office/drawing/2014/main" id="{2869DEB0-35B4-2B93-530A-E32C923BDB43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6005.7631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933707" y="584849"/>
            <a:ext cx="593406" cy="593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35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43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16" grpId="0"/>
      <p:bldP spid="17" grpId="0"/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 Tour of My House! (ESL)" descr="A Tour of My House! (ESL)">
            <a:hlinkClick r:id="" action="ppaction://media"/>
            <a:extLst>
              <a:ext uri="{FF2B5EF4-FFF2-40B4-BE49-F238E27FC236}">
                <a16:creationId xmlns:a16="http://schemas.microsoft.com/office/drawing/2014/main" id="{206B1161-8363-5D3A-F51C-800405BFABB4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93847.14290000001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24607" y="376401"/>
            <a:ext cx="6894786" cy="3878317"/>
          </a:xfrm>
          <a:prstGeom prst="rect">
            <a:avLst/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softEdge">
            <a:bevelT w="203200" h="101600" prst="cross"/>
            <a:contourClr>
              <a:srgbClr val="FFFFFF"/>
            </a:contourClr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CF8F818-ECED-D55D-B2E6-EDA2F9B1A3C6}"/>
              </a:ext>
            </a:extLst>
          </p:cNvPr>
          <p:cNvSpPr txBox="1"/>
          <p:nvPr/>
        </p:nvSpPr>
        <p:spPr>
          <a:xfrm>
            <a:off x="883616" y="4373235"/>
            <a:ext cx="737676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2500" dirty="0">
                <a:latin typeface="Century Gothic" panose="020B0502020202020204" pitchFamily="34" charset="0"/>
              </a:rPr>
              <a:t>How many rooms are there in Katya’s house?</a:t>
            </a:r>
            <a:endParaRPr lang="en-VN" sz="2500" i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8806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9307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B7D8C410-6272-A177-7BF2-5E41B6F36F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3542644"/>
              </p:ext>
            </p:extLst>
          </p:nvPr>
        </p:nvGraphicFramePr>
        <p:xfrm>
          <a:off x="448918" y="1086523"/>
          <a:ext cx="8246164" cy="3716161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4123082">
                  <a:extLst>
                    <a:ext uri="{9D8B030D-6E8A-4147-A177-3AD203B41FA5}">
                      <a16:colId xmlns:a16="http://schemas.microsoft.com/office/drawing/2014/main" val="2336117071"/>
                    </a:ext>
                  </a:extLst>
                </a:gridCol>
                <a:gridCol w="4123082">
                  <a:extLst>
                    <a:ext uri="{9D8B030D-6E8A-4147-A177-3AD203B41FA5}">
                      <a16:colId xmlns:a16="http://schemas.microsoft.com/office/drawing/2014/main" val="651729957"/>
                    </a:ext>
                  </a:extLst>
                </a:gridCol>
              </a:tblGrid>
              <a:tr h="653235">
                <a:tc>
                  <a:txBody>
                    <a:bodyPr/>
                    <a:lstStyle/>
                    <a:p>
                      <a:pPr algn="ctr"/>
                      <a:r>
                        <a:rPr lang="en-US" sz="4000" b="1" i="0" dirty="0">
                          <a:solidFill>
                            <a:schemeClr val="accent5"/>
                          </a:solidFill>
                          <a:latin typeface="Century Gothic" panose="020B0502020202020204" pitchFamily="34" charset="0"/>
                        </a:rPr>
                        <a:t>/s/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CC7C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i="0" dirty="0">
                          <a:solidFill>
                            <a:schemeClr val="accent5"/>
                          </a:solidFill>
                          <a:latin typeface="Century Gothic" panose="020B0502020202020204" pitchFamily="34" charset="0"/>
                        </a:rPr>
                        <a:t>/z/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CC7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0133174"/>
                  </a:ext>
                </a:extLst>
              </a:tr>
              <a:tr h="1683027">
                <a:tc>
                  <a:txBody>
                    <a:bodyPr/>
                    <a:lstStyle/>
                    <a:p>
                      <a:r>
                        <a:rPr lang="en-US" sz="2400" b="0" i="0" dirty="0">
                          <a:solidFill>
                            <a:schemeClr val="accent5"/>
                          </a:solidFill>
                          <a:latin typeface="Century Gothic" panose="020B0502020202020204" pitchFamily="34" charset="0"/>
                        </a:rPr>
                        <a:t>Final -s is pronounced /s/ after voiceless sounds </a:t>
                      </a:r>
                    </a:p>
                    <a:p>
                      <a:r>
                        <a:rPr lang="en-US" sz="2400" b="0" i="0" u="none" strike="noStrike" cap="none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  <a:sym typeface="Arial"/>
                        </a:rPr>
                        <a:t>(/t/, /p/, /k/, /f/, /</a:t>
                      </a:r>
                      <a:r>
                        <a:rPr lang="en-US" sz="2400" b="0" i="0" u="none" strike="noStrike" cap="none" dirty="0" err="1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  <a:sym typeface="Arial"/>
                        </a:rPr>
                        <a:t>θ</a:t>
                      </a:r>
                      <a:r>
                        <a:rPr lang="en-US" sz="2400" b="0" i="0" u="none" strike="noStrike" cap="none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  <a:sym typeface="Arial"/>
                        </a:rPr>
                        <a:t>/)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0" i="0" dirty="0">
                          <a:solidFill>
                            <a:schemeClr val="accent5"/>
                          </a:solidFill>
                          <a:latin typeface="Century Gothic" panose="020B0502020202020204" pitchFamily="34" charset="0"/>
                        </a:rPr>
                        <a:t>Final -s is pronounced /z/ after voiced sounds </a:t>
                      </a:r>
                      <a:r>
                        <a:rPr lang="en-US" sz="2400" b="0" i="0" dirty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entury Gothic" panose="020B0502020202020204" pitchFamily="34" charset="0"/>
                        </a:rPr>
                        <a:t>(/b/, /d/, /g/, /n/, /m/, /l/, etc.) and any vowel sounds.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0668618"/>
                  </a:ext>
                </a:extLst>
              </a:tr>
              <a:tr h="1332094">
                <a:tc>
                  <a:txBody>
                    <a:bodyPr/>
                    <a:lstStyle/>
                    <a:p>
                      <a:r>
                        <a:rPr lang="en-US" sz="2400" b="0" i="0" dirty="0" err="1">
                          <a:solidFill>
                            <a:schemeClr val="accent5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E.g</a:t>
                      </a:r>
                      <a:r>
                        <a:rPr lang="en-US" sz="2400" b="0" i="0" dirty="0">
                          <a:solidFill>
                            <a:schemeClr val="accent5"/>
                          </a:solidFill>
                          <a:effectLst/>
                          <a:latin typeface="Century Gothic" panose="020B0502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: cats, lamps, books, months</a:t>
                      </a:r>
                    </a:p>
                    <a:p>
                      <a:endParaRPr lang="en-US" sz="2400" b="0" i="0" dirty="0">
                        <a:solidFill>
                          <a:schemeClr val="accent5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0" i="0" dirty="0" err="1">
                          <a:solidFill>
                            <a:schemeClr val="accent5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E.g</a:t>
                      </a:r>
                      <a:r>
                        <a:rPr lang="en-US" sz="2400" b="0" i="0" dirty="0">
                          <a:solidFill>
                            <a:schemeClr val="accent5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: beds, dogs, cans, rooms, videos, cookers, bees</a:t>
                      </a:r>
                      <a:endParaRPr lang="en-US" sz="2400" b="0" i="0" dirty="0">
                        <a:solidFill>
                          <a:schemeClr val="accent5"/>
                        </a:solidFill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4108652"/>
                  </a:ext>
                </a:extLst>
              </a:tr>
            </a:tbl>
          </a:graphicData>
        </a:graphic>
      </p:graphicFrame>
      <p:sp>
        <p:nvSpPr>
          <p:cNvPr id="4" name="Title 4">
            <a:extLst>
              <a:ext uri="{FF2B5EF4-FFF2-40B4-BE49-F238E27FC236}">
                <a16:creationId xmlns:a16="http://schemas.microsoft.com/office/drawing/2014/main" id="{93830021-B69D-D405-6992-6410AB0E47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918" y="340816"/>
            <a:ext cx="8026435" cy="598141"/>
          </a:xfrm>
        </p:spPr>
        <p:txBody>
          <a:bodyPr/>
          <a:lstStyle/>
          <a:p>
            <a:pPr algn="l"/>
            <a:r>
              <a:rPr lang="en-VN" sz="3200" dirty="0"/>
              <a:t>SUMMARY</a:t>
            </a:r>
          </a:p>
        </p:txBody>
      </p:sp>
    </p:spTree>
    <p:extLst>
      <p:ext uri="{BB962C8B-B14F-4D97-AF65-F5344CB8AC3E}">
        <p14:creationId xmlns:p14="http://schemas.microsoft.com/office/powerpoint/2010/main" val="6133221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1" name="Google Shape;2221;p73"/>
          <p:cNvSpPr/>
          <p:nvPr/>
        </p:nvSpPr>
        <p:spPr>
          <a:xfrm rot="9419983" flipH="1">
            <a:off x="842582" y="2125204"/>
            <a:ext cx="3048359" cy="1636981"/>
          </a:xfrm>
          <a:custGeom>
            <a:avLst/>
            <a:gdLst/>
            <a:ahLst/>
            <a:cxnLst/>
            <a:rect l="l" t="t" r="r" b="b"/>
            <a:pathLst>
              <a:path w="210071" h="82745" extrusionOk="0">
                <a:moveTo>
                  <a:pt x="14361" y="59936"/>
                </a:moveTo>
                <a:lnTo>
                  <a:pt x="14361" y="59936"/>
                </a:lnTo>
                <a:cubicBezTo>
                  <a:pt x="14343" y="60027"/>
                  <a:pt x="14270" y="60117"/>
                  <a:pt x="14198" y="60172"/>
                </a:cubicBezTo>
                <a:cubicBezTo>
                  <a:pt x="14252" y="60099"/>
                  <a:pt x="14289" y="60045"/>
                  <a:pt x="14307" y="59990"/>
                </a:cubicBezTo>
                <a:cubicBezTo>
                  <a:pt x="14325" y="59972"/>
                  <a:pt x="14343" y="59954"/>
                  <a:pt x="14361" y="59936"/>
                </a:cubicBezTo>
                <a:close/>
                <a:moveTo>
                  <a:pt x="8023" y="66220"/>
                </a:moveTo>
                <a:cubicBezTo>
                  <a:pt x="8023" y="66238"/>
                  <a:pt x="8041" y="66274"/>
                  <a:pt x="8041" y="66274"/>
                </a:cubicBezTo>
                <a:cubicBezTo>
                  <a:pt x="8023" y="66274"/>
                  <a:pt x="8023" y="66256"/>
                  <a:pt x="8023" y="66256"/>
                </a:cubicBezTo>
                <a:lnTo>
                  <a:pt x="8023" y="66220"/>
                </a:lnTo>
                <a:close/>
                <a:moveTo>
                  <a:pt x="25390" y="68339"/>
                </a:moveTo>
                <a:cubicBezTo>
                  <a:pt x="25806" y="68375"/>
                  <a:pt x="26223" y="68411"/>
                  <a:pt x="26639" y="68448"/>
                </a:cubicBezTo>
                <a:cubicBezTo>
                  <a:pt x="26349" y="68538"/>
                  <a:pt x="26042" y="68611"/>
                  <a:pt x="25752" y="68683"/>
                </a:cubicBezTo>
                <a:cubicBezTo>
                  <a:pt x="25408" y="68755"/>
                  <a:pt x="25064" y="68828"/>
                  <a:pt x="24720" y="68882"/>
                </a:cubicBezTo>
                <a:cubicBezTo>
                  <a:pt x="24665" y="68900"/>
                  <a:pt x="24357" y="68936"/>
                  <a:pt x="24158" y="68955"/>
                </a:cubicBezTo>
                <a:cubicBezTo>
                  <a:pt x="24575" y="68755"/>
                  <a:pt x="24991" y="68538"/>
                  <a:pt x="25390" y="68339"/>
                </a:cubicBezTo>
                <a:close/>
                <a:moveTo>
                  <a:pt x="187893" y="0"/>
                </a:moveTo>
                <a:cubicBezTo>
                  <a:pt x="186516" y="0"/>
                  <a:pt x="185138" y="178"/>
                  <a:pt x="183794" y="555"/>
                </a:cubicBezTo>
                <a:cubicBezTo>
                  <a:pt x="182158" y="464"/>
                  <a:pt x="180518" y="421"/>
                  <a:pt x="178876" y="421"/>
                </a:cubicBezTo>
                <a:cubicBezTo>
                  <a:pt x="168777" y="421"/>
                  <a:pt x="158599" y="2048"/>
                  <a:pt x="148770" y="4105"/>
                </a:cubicBezTo>
                <a:cubicBezTo>
                  <a:pt x="137107" y="6568"/>
                  <a:pt x="125626" y="9809"/>
                  <a:pt x="114144" y="12996"/>
                </a:cubicBezTo>
                <a:cubicBezTo>
                  <a:pt x="91435" y="19298"/>
                  <a:pt x="68671" y="25818"/>
                  <a:pt x="46614" y="34148"/>
                </a:cubicBezTo>
                <a:cubicBezTo>
                  <a:pt x="40910" y="36303"/>
                  <a:pt x="35277" y="38585"/>
                  <a:pt x="29700" y="41012"/>
                </a:cubicBezTo>
                <a:cubicBezTo>
                  <a:pt x="24683" y="43203"/>
                  <a:pt x="19613" y="45430"/>
                  <a:pt x="14904" y="48201"/>
                </a:cubicBezTo>
                <a:cubicBezTo>
                  <a:pt x="10214" y="50954"/>
                  <a:pt x="5687" y="54395"/>
                  <a:pt x="2572" y="58886"/>
                </a:cubicBezTo>
                <a:cubicBezTo>
                  <a:pt x="761" y="61475"/>
                  <a:pt x="0" y="64536"/>
                  <a:pt x="471" y="67651"/>
                </a:cubicBezTo>
                <a:cubicBezTo>
                  <a:pt x="851" y="70095"/>
                  <a:pt x="2191" y="72305"/>
                  <a:pt x="3876" y="74080"/>
                </a:cubicBezTo>
                <a:cubicBezTo>
                  <a:pt x="7335" y="77701"/>
                  <a:pt x="12206" y="79549"/>
                  <a:pt x="16969" y="80671"/>
                </a:cubicBezTo>
                <a:cubicBezTo>
                  <a:pt x="22314" y="81953"/>
                  <a:pt x="27832" y="82528"/>
                  <a:pt x="33319" y="82528"/>
                </a:cubicBezTo>
                <a:cubicBezTo>
                  <a:pt x="33724" y="82528"/>
                  <a:pt x="34130" y="82525"/>
                  <a:pt x="34535" y="82519"/>
                </a:cubicBezTo>
                <a:cubicBezTo>
                  <a:pt x="35096" y="82519"/>
                  <a:pt x="35640" y="82500"/>
                  <a:pt x="36183" y="82482"/>
                </a:cubicBezTo>
                <a:cubicBezTo>
                  <a:pt x="38451" y="82657"/>
                  <a:pt x="40725" y="82744"/>
                  <a:pt x="43004" y="82744"/>
                </a:cubicBezTo>
                <a:cubicBezTo>
                  <a:pt x="44747" y="82744"/>
                  <a:pt x="46494" y="82693"/>
                  <a:pt x="48244" y="82591"/>
                </a:cubicBezTo>
                <a:cubicBezTo>
                  <a:pt x="59870" y="81939"/>
                  <a:pt x="71460" y="79748"/>
                  <a:pt x="82797" y="77158"/>
                </a:cubicBezTo>
                <a:cubicBezTo>
                  <a:pt x="94079" y="74605"/>
                  <a:pt x="105180" y="71399"/>
                  <a:pt x="116173" y="67814"/>
                </a:cubicBezTo>
                <a:cubicBezTo>
                  <a:pt x="119432" y="66745"/>
                  <a:pt x="122692" y="65641"/>
                  <a:pt x="125934" y="64500"/>
                </a:cubicBezTo>
                <a:cubicBezTo>
                  <a:pt x="131022" y="63123"/>
                  <a:pt x="136093" y="61729"/>
                  <a:pt x="141146" y="60262"/>
                </a:cubicBezTo>
                <a:cubicBezTo>
                  <a:pt x="153859" y="56604"/>
                  <a:pt x="166499" y="52692"/>
                  <a:pt x="179049" y="48473"/>
                </a:cubicBezTo>
                <a:cubicBezTo>
                  <a:pt x="185188" y="46408"/>
                  <a:pt x="191653" y="44579"/>
                  <a:pt x="197340" y="41428"/>
                </a:cubicBezTo>
                <a:cubicBezTo>
                  <a:pt x="202628" y="38513"/>
                  <a:pt x="207427" y="33732"/>
                  <a:pt x="208803" y="27665"/>
                </a:cubicBezTo>
                <a:cubicBezTo>
                  <a:pt x="210071" y="22069"/>
                  <a:pt x="208151" y="16854"/>
                  <a:pt x="205145" y="12272"/>
                </a:cubicBezTo>
                <a:cubicBezTo>
                  <a:pt x="204927" y="11692"/>
                  <a:pt x="204692" y="11113"/>
                  <a:pt x="204402" y="10533"/>
                </a:cubicBezTo>
                <a:cubicBezTo>
                  <a:pt x="202700" y="7075"/>
                  <a:pt x="199712" y="4068"/>
                  <a:pt x="196325" y="2221"/>
                </a:cubicBezTo>
                <a:cubicBezTo>
                  <a:pt x="193739" y="805"/>
                  <a:pt x="190818" y="0"/>
                  <a:pt x="187893" y="0"/>
                </a:cubicBezTo>
                <a:close/>
              </a:path>
            </a:pathLst>
          </a:custGeom>
          <a:solidFill>
            <a:srgbClr val="FFA0AF">
              <a:alpha val="813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4" name="Google Shape;2244;p73"/>
          <p:cNvSpPr/>
          <p:nvPr/>
        </p:nvSpPr>
        <p:spPr>
          <a:xfrm rot="-7248368">
            <a:off x="3541066" y="3940118"/>
            <a:ext cx="805546" cy="782997"/>
          </a:xfrm>
          <a:custGeom>
            <a:avLst/>
            <a:gdLst/>
            <a:ahLst/>
            <a:cxnLst/>
            <a:rect l="l" t="t" r="r" b="b"/>
            <a:pathLst>
              <a:path w="22473" h="21244" extrusionOk="0">
                <a:moveTo>
                  <a:pt x="13532" y="1"/>
                </a:moveTo>
                <a:cubicBezTo>
                  <a:pt x="12810" y="1"/>
                  <a:pt x="12838" y="1091"/>
                  <a:pt x="13558" y="1152"/>
                </a:cubicBezTo>
                <a:cubicBezTo>
                  <a:pt x="14605" y="1241"/>
                  <a:pt x="15652" y="1329"/>
                  <a:pt x="16699" y="1418"/>
                </a:cubicBezTo>
                <a:cubicBezTo>
                  <a:pt x="17512" y="1521"/>
                  <a:pt x="18321" y="1646"/>
                  <a:pt x="19129" y="1808"/>
                </a:cubicBezTo>
                <a:cubicBezTo>
                  <a:pt x="10563" y="5504"/>
                  <a:pt x="2228" y="11139"/>
                  <a:pt x="62" y="20791"/>
                </a:cubicBezTo>
                <a:cubicBezTo>
                  <a:pt x="0" y="21065"/>
                  <a:pt x="224" y="21244"/>
                  <a:pt x="437" y="21244"/>
                </a:cubicBezTo>
                <a:cubicBezTo>
                  <a:pt x="579" y="21244"/>
                  <a:pt x="716" y="21165"/>
                  <a:pt x="763" y="20984"/>
                </a:cubicBezTo>
                <a:cubicBezTo>
                  <a:pt x="3298" y="11212"/>
                  <a:pt x="12093" y="5771"/>
                  <a:pt x="20916" y="2266"/>
                </a:cubicBezTo>
                <a:lnTo>
                  <a:pt x="20916" y="2266"/>
                </a:lnTo>
                <a:cubicBezTo>
                  <a:pt x="20426" y="4081"/>
                  <a:pt x="20176" y="5886"/>
                  <a:pt x="20186" y="7800"/>
                </a:cubicBezTo>
                <a:cubicBezTo>
                  <a:pt x="20187" y="8130"/>
                  <a:pt x="20433" y="8293"/>
                  <a:pt x="20682" y="8293"/>
                </a:cubicBezTo>
                <a:cubicBezTo>
                  <a:pt x="20933" y="8293"/>
                  <a:pt x="21188" y="8128"/>
                  <a:pt x="21205" y="7800"/>
                </a:cubicBezTo>
                <a:cubicBezTo>
                  <a:pt x="21314" y="5608"/>
                  <a:pt x="21672" y="3519"/>
                  <a:pt x="22348" y="1429"/>
                </a:cubicBezTo>
                <a:cubicBezTo>
                  <a:pt x="22473" y="1050"/>
                  <a:pt x="22148" y="738"/>
                  <a:pt x="21800" y="708"/>
                </a:cubicBezTo>
                <a:cubicBezTo>
                  <a:pt x="20153" y="567"/>
                  <a:pt x="18508" y="425"/>
                  <a:pt x="16863" y="285"/>
                </a:cubicBezTo>
                <a:cubicBezTo>
                  <a:pt x="15772" y="141"/>
                  <a:pt x="14673" y="42"/>
                  <a:pt x="13558" y="1"/>
                </a:cubicBezTo>
                <a:cubicBezTo>
                  <a:pt x="13549" y="1"/>
                  <a:pt x="13541" y="1"/>
                  <a:pt x="1353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5" name="Google Shape;2245;p73"/>
          <p:cNvSpPr/>
          <p:nvPr/>
        </p:nvSpPr>
        <p:spPr>
          <a:xfrm rot="10370682">
            <a:off x="5656789" y="4495477"/>
            <a:ext cx="2648584" cy="308747"/>
          </a:xfrm>
          <a:custGeom>
            <a:avLst/>
            <a:gdLst/>
            <a:ahLst/>
            <a:cxnLst/>
            <a:rect l="l" t="t" r="r" b="b"/>
            <a:pathLst>
              <a:path w="19372" h="12075" extrusionOk="0">
                <a:moveTo>
                  <a:pt x="1129" y="1"/>
                </a:moveTo>
                <a:cubicBezTo>
                  <a:pt x="518" y="1"/>
                  <a:pt x="0" y="771"/>
                  <a:pt x="566" y="1245"/>
                </a:cubicBezTo>
                <a:cubicBezTo>
                  <a:pt x="5600" y="5610"/>
                  <a:pt x="11884" y="8833"/>
                  <a:pt x="17734" y="11966"/>
                </a:cubicBezTo>
                <a:cubicBezTo>
                  <a:pt x="17873" y="12041"/>
                  <a:pt x="18010" y="12074"/>
                  <a:pt x="18139" y="12074"/>
                </a:cubicBezTo>
                <a:cubicBezTo>
                  <a:pt x="18883" y="12074"/>
                  <a:pt x="19371" y="10983"/>
                  <a:pt x="18585" y="10535"/>
                </a:cubicBezTo>
                <a:cubicBezTo>
                  <a:pt x="12753" y="7276"/>
                  <a:pt x="7321" y="3237"/>
                  <a:pt x="1471" y="86"/>
                </a:cubicBezTo>
                <a:cubicBezTo>
                  <a:pt x="1358" y="27"/>
                  <a:pt x="1242" y="1"/>
                  <a:pt x="112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46" name="Google Shape;2246;p73"/>
          <p:cNvGrpSpPr/>
          <p:nvPr/>
        </p:nvGrpSpPr>
        <p:grpSpPr>
          <a:xfrm>
            <a:off x="284939" y="2025324"/>
            <a:ext cx="4378924" cy="816530"/>
            <a:chOff x="284939" y="2025324"/>
            <a:chExt cx="4378924" cy="816530"/>
          </a:xfrm>
        </p:grpSpPr>
        <p:grpSp>
          <p:nvGrpSpPr>
            <p:cNvPr id="2247" name="Google Shape;2247;p73"/>
            <p:cNvGrpSpPr/>
            <p:nvPr/>
          </p:nvGrpSpPr>
          <p:grpSpPr>
            <a:xfrm rot="-3877550" flipH="1">
              <a:off x="3971637" y="2130040"/>
              <a:ext cx="585160" cy="607102"/>
              <a:chOff x="1034561" y="4751869"/>
              <a:chExt cx="1018510" cy="1056702"/>
            </a:xfrm>
          </p:grpSpPr>
          <p:sp>
            <p:nvSpPr>
              <p:cNvPr id="2248" name="Google Shape;2248;p73"/>
              <p:cNvSpPr/>
              <p:nvPr/>
            </p:nvSpPr>
            <p:spPr>
              <a:xfrm rot="5505849">
                <a:off x="1202527" y="4598643"/>
                <a:ext cx="323158" cy="649449"/>
              </a:xfrm>
              <a:custGeom>
                <a:avLst/>
                <a:gdLst/>
                <a:ahLst/>
                <a:cxnLst/>
                <a:rect l="l" t="t" r="r" b="b"/>
                <a:pathLst>
                  <a:path w="9899" h="19894" extrusionOk="0">
                    <a:moveTo>
                      <a:pt x="891" y="0"/>
                    </a:moveTo>
                    <a:cubicBezTo>
                      <a:pt x="441" y="0"/>
                      <a:pt x="1" y="386"/>
                      <a:pt x="154" y="941"/>
                    </a:cubicBezTo>
                    <a:cubicBezTo>
                      <a:pt x="1875" y="7280"/>
                      <a:pt x="5515" y="13473"/>
                      <a:pt x="8213" y="19467"/>
                    </a:cubicBezTo>
                    <a:cubicBezTo>
                      <a:pt x="8350" y="19769"/>
                      <a:pt x="8579" y="19893"/>
                      <a:pt x="8817" y="19893"/>
                    </a:cubicBezTo>
                    <a:cubicBezTo>
                      <a:pt x="9337" y="19893"/>
                      <a:pt x="9899" y="19298"/>
                      <a:pt x="9626" y="18652"/>
                    </a:cubicBezTo>
                    <a:cubicBezTo>
                      <a:pt x="7072" y="12694"/>
                      <a:pt x="4971" y="5849"/>
                      <a:pt x="1531" y="362"/>
                    </a:cubicBezTo>
                    <a:cubicBezTo>
                      <a:pt x="1373" y="110"/>
                      <a:pt x="1131" y="0"/>
                      <a:pt x="89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9" name="Google Shape;2249;p73"/>
              <p:cNvSpPr/>
              <p:nvPr/>
            </p:nvSpPr>
            <p:spPr>
              <a:xfrm rot="5505849">
                <a:off x="1314843" y="4975190"/>
                <a:ext cx="426121" cy="481358"/>
              </a:xfrm>
              <a:custGeom>
                <a:avLst/>
                <a:gdLst/>
                <a:ahLst/>
                <a:cxnLst/>
                <a:rect l="l" t="t" r="r" b="b"/>
                <a:pathLst>
                  <a:path w="13053" h="14745" extrusionOk="0">
                    <a:moveTo>
                      <a:pt x="1096" y="1"/>
                    </a:moveTo>
                    <a:cubicBezTo>
                      <a:pt x="490" y="1"/>
                      <a:pt x="1" y="802"/>
                      <a:pt x="500" y="1413"/>
                    </a:cubicBezTo>
                    <a:cubicBezTo>
                      <a:pt x="4050" y="5795"/>
                      <a:pt x="7871" y="9924"/>
                      <a:pt x="11275" y="14415"/>
                    </a:cubicBezTo>
                    <a:cubicBezTo>
                      <a:pt x="11454" y="14648"/>
                      <a:pt x="11700" y="14745"/>
                      <a:pt x="11941" y="14745"/>
                    </a:cubicBezTo>
                    <a:cubicBezTo>
                      <a:pt x="12509" y="14745"/>
                      <a:pt x="13053" y="14208"/>
                      <a:pt x="12634" y="13637"/>
                    </a:cubicBezTo>
                    <a:cubicBezTo>
                      <a:pt x="9283" y="9001"/>
                      <a:pt x="5788" y="4238"/>
                      <a:pt x="1659" y="254"/>
                    </a:cubicBezTo>
                    <a:cubicBezTo>
                      <a:pt x="1477" y="76"/>
                      <a:pt x="1281" y="1"/>
                      <a:pt x="109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0" name="Google Shape;2250;p73"/>
              <p:cNvSpPr/>
              <p:nvPr/>
            </p:nvSpPr>
            <p:spPr>
              <a:xfrm rot="5505849">
                <a:off x="1530129" y="5289352"/>
                <a:ext cx="632408" cy="394194"/>
              </a:xfrm>
              <a:custGeom>
                <a:avLst/>
                <a:gdLst/>
                <a:ahLst/>
                <a:cxnLst/>
                <a:rect l="l" t="t" r="r" b="b"/>
                <a:pathLst>
                  <a:path w="19372" h="12075" extrusionOk="0">
                    <a:moveTo>
                      <a:pt x="1129" y="1"/>
                    </a:moveTo>
                    <a:cubicBezTo>
                      <a:pt x="518" y="1"/>
                      <a:pt x="0" y="771"/>
                      <a:pt x="566" y="1245"/>
                    </a:cubicBezTo>
                    <a:cubicBezTo>
                      <a:pt x="5600" y="5610"/>
                      <a:pt x="11884" y="8833"/>
                      <a:pt x="17734" y="11966"/>
                    </a:cubicBezTo>
                    <a:cubicBezTo>
                      <a:pt x="17873" y="12041"/>
                      <a:pt x="18010" y="12074"/>
                      <a:pt x="18139" y="12074"/>
                    </a:cubicBezTo>
                    <a:cubicBezTo>
                      <a:pt x="18883" y="12074"/>
                      <a:pt x="19371" y="10983"/>
                      <a:pt x="18585" y="10535"/>
                    </a:cubicBezTo>
                    <a:cubicBezTo>
                      <a:pt x="12753" y="7276"/>
                      <a:pt x="7321" y="3237"/>
                      <a:pt x="1471" y="86"/>
                    </a:cubicBezTo>
                    <a:cubicBezTo>
                      <a:pt x="1358" y="27"/>
                      <a:pt x="1242" y="1"/>
                      <a:pt x="112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51" name="Google Shape;2251;p73"/>
            <p:cNvGrpSpPr/>
            <p:nvPr/>
          </p:nvGrpSpPr>
          <p:grpSpPr>
            <a:xfrm rot="3503589">
              <a:off x="404219" y="2130040"/>
              <a:ext cx="585157" cy="607098"/>
              <a:chOff x="1034561" y="4751869"/>
              <a:chExt cx="1018510" cy="1056702"/>
            </a:xfrm>
          </p:grpSpPr>
          <p:sp>
            <p:nvSpPr>
              <p:cNvPr id="2252" name="Google Shape;2252;p73"/>
              <p:cNvSpPr/>
              <p:nvPr/>
            </p:nvSpPr>
            <p:spPr>
              <a:xfrm rot="5505849">
                <a:off x="1202527" y="4598643"/>
                <a:ext cx="323158" cy="649449"/>
              </a:xfrm>
              <a:custGeom>
                <a:avLst/>
                <a:gdLst/>
                <a:ahLst/>
                <a:cxnLst/>
                <a:rect l="l" t="t" r="r" b="b"/>
                <a:pathLst>
                  <a:path w="9899" h="19894" extrusionOk="0">
                    <a:moveTo>
                      <a:pt x="891" y="0"/>
                    </a:moveTo>
                    <a:cubicBezTo>
                      <a:pt x="441" y="0"/>
                      <a:pt x="1" y="386"/>
                      <a:pt x="154" y="941"/>
                    </a:cubicBezTo>
                    <a:cubicBezTo>
                      <a:pt x="1875" y="7280"/>
                      <a:pt x="5515" y="13473"/>
                      <a:pt x="8213" y="19467"/>
                    </a:cubicBezTo>
                    <a:cubicBezTo>
                      <a:pt x="8350" y="19769"/>
                      <a:pt x="8579" y="19893"/>
                      <a:pt x="8817" y="19893"/>
                    </a:cubicBezTo>
                    <a:cubicBezTo>
                      <a:pt x="9337" y="19893"/>
                      <a:pt x="9899" y="19298"/>
                      <a:pt x="9626" y="18652"/>
                    </a:cubicBezTo>
                    <a:cubicBezTo>
                      <a:pt x="7072" y="12694"/>
                      <a:pt x="4971" y="5849"/>
                      <a:pt x="1531" y="362"/>
                    </a:cubicBezTo>
                    <a:cubicBezTo>
                      <a:pt x="1373" y="110"/>
                      <a:pt x="1131" y="0"/>
                      <a:pt x="89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3" name="Google Shape;2253;p73"/>
              <p:cNvSpPr/>
              <p:nvPr/>
            </p:nvSpPr>
            <p:spPr>
              <a:xfrm rot="5505849">
                <a:off x="1314843" y="4975190"/>
                <a:ext cx="426121" cy="481358"/>
              </a:xfrm>
              <a:custGeom>
                <a:avLst/>
                <a:gdLst/>
                <a:ahLst/>
                <a:cxnLst/>
                <a:rect l="l" t="t" r="r" b="b"/>
                <a:pathLst>
                  <a:path w="13053" h="14745" extrusionOk="0">
                    <a:moveTo>
                      <a:pt x="1096" y="1"/>
                    </a:moveTo>
                    <a:cubicBezTo>
                      <a:pt x="490" y="1"/>
                      <a:pt x="1" y="802"/>
                      <a:pt x="500" y="1413"/>
                    </a:cubicBezTo>
                    <a:cubicBezTo>
                      <a:pt x="4050" y="5795"/>
                      <a:pt x="7871" y="9924"/>
                      <a:pt x="11275" y="14415"/>
                    </a:cubicBezTo>
                    <a:cubicBezTo>
                      <a:pt x="11454" y="14648"/>
                      <a:pt x="11700" y="14745"/>
                      <a:pt x="11941" y="14745"/>
                    </a:cubicBezTo>
                    <a:cubicBezTo>
                      <a:pt x="12509" y="14745"/>
                      <a:pt x="13053" y="14208"/>
                      <a:pt x="12634" y="13637"/>
                    </a:cubicBezTo>
                    <a:cubicBezTo>
                      <a:pt x="9283" y="9001"/>
                      <a:pt x="5788" y="4238"/>
                      <a:pt x="1659" y="254"/>
                    </a:cubicBezTo>
                    <a:cubicBezTo>
                      <a:pt x="1477" y="76"/>
                      <a:pt x="1281" y="1"/>
                      <a:pt x="109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4" name="Google Shape;2254;p73"/>
              <p:cNvSpPr/>
              <p:nvPr/>
            </p:nvSpPr>
            <p:spPr>
              <a:xfrm rot="5505849">
                <a:off x="1530129" y="5289352"/>
                <a:ext cx="632408" cy="394194"/>
              </a:xfrm>
              <a:custGeom>
                <a:avLst/>
                <a:gdLst/>
                <a:ahLst/>
                <a:cxnLst/>
                <a:rect l="l" t="t" r="r" b="b"/>
                <a:pathLst>
                  <a:path w="19372" h="12075" extrusionOk="0">
                    <a:moveTo>
                      <a:pt x="1129" y="1"/>
                    </a:moveTo>
                    <a:cubicBezTo>
                      <a:pt x="518" y="1"/>
                      <a:pt x="0" y="771"/>
                      <a:pt x="566" y="1245"/>
                    </a:cubicBezTo>
                    <a:cubicBezTo>
                      <a:pt x="5600" y="5610"/>
                      <a:pt x="11884" y="8833"/>
                      <a:pt x="17734" y="11966"/>
                    </a:cubicBezTo>
                    <a:cubicBezTo>
                      <a:pt x="17873" y="12041"/>
                      <a:pt x="18010" y="12074"/>
                      <a:pt x="18139" y="12074"/>
                    </a:cubicBezTo>
                    <a:cubicBezTo>
                      <a:pt x="18883" y="12074"/>
                      <a:pt x="19371" y="10983"/>
                      <a:pt x="18585" y="10535"/>
                    </a:cubicBezTo>
                    <a:cubicBezTo>
                      <a:pt x="12753" y="7276"/>
                      <a:pt x="7321" y="3237"/>
                      <a:pt x="1471" y="86"/>
                    </a:cubicBezTo>
                    <a:cubicBezTo>
                      <a:pt x="1358" y="27"/>
                      <a:pt x="1242" y="1"/>
                      <a:pt x="112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102" name="Picture 6">
            <a:extLst>
              <a:ext uri="{FF2B5EF4-FFF2-40B4-BE49-F238E27FC236}">
                <a16:creationId xmlns:a16="http://schemas.microsoft.com/office/drawing/2014/main" id="{A4F45FD9-56FC-B559-AB7D-F5BCB670217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879943" y="2098370"/>
            <a:ext cx="3074599" cy="753277"/>
          </a:xfrm>
          <a:prstGeom prst="rect">
            <a:avLst/>
          </a:prstGeom>
        </p:spPr>
      </p:pic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C45B6C5E-0D1D-6DDC-E5A8-BA37F77E4B06}"/>
              </a:ext>
            </a:extLst>
          </p:cNvPr>
          <p:cNvSpPr/>
          <p:nvPr/>
        </p:nvSpPr>
        <p:spPr>
          <a:xfrm>
            <a:off x="5068009" y="858644"/>
            <a:ext cx="3529581" cy="3434025"/>
          </a:xfrm>
          <a:prstGeom prst="roundRect">
            <a:avLst>
              <a:gd name="adj" fmla="val 6925"/>
            </a:avLst>
          </a:prstGeom>
          <a:solidFill>
            <a:srgbClr val="6CC7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dirty="0"/>
          </a:p>
        </p:txBody>
      </p:sp>
      <p:pic>
        <p:nvPicPr>
          <p:cNvPr id="106" name="Picture 8">
            <a:extLst>
              <a:ext uri="{FF2B5EF4-FFF2-40B4-BE49-F238E27FC236}">
                <a16:creationId xmlns:a16="http://schemas.microsoft.com/office/drawing/2014/main" id="{F8F543EB-82B4-0ABE-F20B-1E57B274E0C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782540" y="474455"/>
            <a:ext cx="976651" cy="95006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95D4953-5694-865C-CF53-4A75E4B4168F}"/>
              </a:ext>
            </a:extLst>
          </p:cNvPr>
          <p:cNvSpPr txBox="1"/>
          <p:nvPr/>
        </p:nvSpPr>
        <p:spPr>
          <a:xfrm>
            <a:off x="5187282" y="1542765"/>
            <a:ext cx="331278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accent6"/>
                </a:solidFill>
                <a:latin typeface="Pangolin" pitchFamily="2" charset="77"/>
              </a:rPr>
              <a:t>* Learn all of the words by heart and make sentences using them </a:t>
            </a:r>
          </a:p>
          <a:p>
            <a:endParaRPr lang="en-US" sz="1800" dirty="0">
              <a:solidFill>
                <a:schemeClr val="accent6"/>
              </a:solidFill>
              <a:latin typeface="Pangolin" pitchFamily="2" charset="77"/>
            </a:endParaRPr>
          </a:p>
          <a:p>
            <a:r>
              <a:rPr lang="en-US" sz="1800" dirty="0">
                <a:solidFill>
                  <a:schemeClr val="accent6"/>
                </a:solidFill>
                <a:latin typeface="Pangolin" pitchFamily="2" charset="77"/>
              </a:rPr>
              <a:t>* Practice saying the words and sentences in front of a mirror, record and then listen again</a:t>
            </a:r>
          </a:p>
          <a:p>
            <a:endParaRPr lang="en-US" sz="1800" dirty="0">
              <a:solidFill>
                <a:schemeClr val="accent6"/>
              </a:solidFill>
              <a:latin typeface="Pangolin" pitchFamily="2" charset="77"/>
            </a:endParaRPr>
          </a:p>
          <a:p>
            <a:r>
              <a:rPr lang="en-US" sz="1800" dirty="0">
                <a:solidFill>
                  <a:schemeClr val="accent6"/>
                </a:solidFill>
                <a:latin typeface="Pangolin" pitchFamily="2" charset="77"/>
              </a:rPr>
              <a:t>* Do Part A – Exercise 1,2 in Workbook</a:t>
            </a:r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08F3F6D-C26D-2737-36C1-A5D7B6BE66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717" y="517803"/>
            <a:ext cx="7432565" cy="462569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76AE0E3-3368-48AD-9FF9-2AD383695546}"/>
              </a:ext>
            </a:extLst>
          </p:cNvPr>
          <p:cNvSpPr txBox="1"/>
          <p:nvPr/>
        </p:nvSpPr>
        <p:spPr>
          <a:xfrm>
            <a:off x="266330" y="195309"/>
            <a:ext cx="2805344" cy="461665"/>
          </a:xfrm>
          <a:prstGeom prst="rect">
            <a:avLst/>
          </a:prstGeom>
          <a:solidFill>
            <a:schemeClr val="bg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VN" sz="2400" dirty="0">
                <a:latin typeface="Franklin Gothic Medium" panose="020B0603020102020204" pitchFamily="34" charset="0"/>
              </a:rPr>
              <a:t>Check your answer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B795E73-EDF2-2903-B8E4-A7000E620F1D}"/>
              </a:ext>
            </a:extLst>
          </p:cNvPr>
          <p:cNvSpPr txBox="1"/>
          <p:nvPr/>
        </p:nvSpPr>
        <p:spPr>
          <a:xfrm>
            <a:off x="1275988" y="3549127"/>
            <a:ext cx="17666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3"/>
                </a:solidFill>
                <a:latin typeface="Century Gothic" panose="020B0502020202020204" pitchFamily="34" charset="0"/>
              </a:rPr>
              <a:t>l</a:t>
            </a:r>
            <a:r>
              <a:rPr lang="en-VN" sz="2000" b="1" dirty="0">
                <a:solidFill>
                  <a:schemeClr val="accent3"/>
                </a:solidFill>
                <a:latin typeface="Century Gothic" panose="020B0502020202020204" pitchFamily="34" charset="0"/>
              </a:rPr>
              <a:t>iving room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647F985-69D9-E6CF-68D6-A07C9057FF9D}"/>
              </a:ext>
            </a:extLst>
          </p:cNvPr>
          <p:cNvSpPr txBox="1"/>
          <p:nvPr/>
        </p:nvSpPr>
        <p:spPr>
          <a:xfrm>
            <a:off x="1305016" y="2358746"/>
            <a:ext cx="14543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3"/>
                </a:solidFill>
                <a:latin typeface="Century Gothic" panose="020B0502020202020204" pitchFamily="34" charset="0"/>
              </a:rPr>
              <a:t>bedroom</a:t>
            </a:r>
            <a:endParaRPr lang="en-VN" sz="2000" b="1" dirty="0">
              <a:solidFill>
                <a:schemeClr val="accent3"/>
              </a:solidFill>
              <a:latin typeface="Century Gothic" panose="020B0502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79519B5-C92F-9E5D-D0D3-050F61A6C9F8}"/>
              </a:ext>
            </a:extLst>
          </p:cNvPr>
          <p:cNvSpPr txBox="1"/>
          <p:nvPr/>
        </p:nvSpPr>
        <p:spPr>
          <a:xfrm>
            <a:off x="6702639" y="2430541"/>
            <a:ext cx="14543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3"/>
                </a:solidFill>
                <a:latin typeface="Century Gothic" panose="020B0502020202020204" pitchFamily="34" charset="0"/>
              </a:rPr>
              <a:t>bathroom</a:t>
            </a:r>
            <a:endParaRPr lang="en-VN" sz="2000" b="1" dirty="0">
              <a:solidFill>
                <a:schemeClr val="accent3"/>
              </a:solidFill>
              <a:latin typeface="Century Gothic" panose="020B0502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5B31FFC-FF3C-0146-7C16-7016B9127BCE}"/>
              </a:ext>
            </a:extLst>
          </p:cNvPr>
          <p:cNvSpPr txBox="1"/>
          <p:nvPr/>
        </p:nvSpPr>
        <p:spPr>
          <a:xfrm>
            <a:off x="6800294" y="3549127"/>
            <a:ext cx="14543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3"/>
                </a:solidFill>
                <a:latin typeface="Century Gothic" panose="020B0502020202020204" pitchFamily="34" charset="0"/>
              </a:rPr>
              <a:t>kitchen</a:t>
            </a:r>
            <a:endParaRPr lang="en-VN" sz="2000" b="1" dirty="0">
              <a:solidFill>
                <a:schemeClr val="accent3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4" name="mp3-output-ttsfree(dot)com" descr="mp3-output-ttsfree(dot)com">
            <a:hlinkClick r:id="" action="ppaction://media"/>
            <a:extLst>
              <a:ext uri="{FF2B5EF4-FFF2-40B4-BE49-F238E27FC236}">
                <a16:creationId xmlns:a16="http://schemas.microsoft.com/office/drawing/2014/main" id="{CBC7A57A-0BCE-C776-A12E-39138377874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3874.5176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37424" y="825190"/>
            <a:ext cx="812800" cy="812800"/>
          </a:xfrm>
          <a:prstGeom prst="rect">
            <a:avLst/>
          </a:prstGeom>
        </p:spPr>
      </p:pic>
      <p:pic>
        <p:nvPicPr>
          <p:cNvPr id="15" name="mp3-output-ttsfree(dot)com" descr="mp3-output-ttsfree(dot)com">
            <a:hlinkClick r:id="" action="ppaction://media"/>
            <a:extLst>
              <a:ext uri="{FF2B5EF4-FFF2-40B4-BE49-F238E27FC236}">
                <a16:creationId xmlns:a16="http://schemas.microsoft.com/office/drawing/2014/main" id="{1B48B926-FD28-2EEF-F063-E10C26A3EABE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781.9839" end="2977.216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37424" y="1791979"/>
            <a:ext cx="812800" cy="812800"/>
          </a:xfrm>
          <a:prstGeom prst="rect">
            <a:avLst/>
          </a:prstGeom>
        </p:spPr>
      </p:pic>
      <p:pic>
        <p:nvPicPr>
          <p:cNvPr id="16" name="mp3-output-ttsfree(dot)com" descr="mp3-output-ttsfree(dot)com">
            <a:hlinkClick r:id="" action="ppaction://media"/>
            <a:extLst>
              <a:ext uri="{FF2B5EF4-FFF2-40B4-BE49-F238E27FC236}">
                <a16:creationId xmlns:a16="http://schemas.microsoft.com/office/drawing/2014/main" id="{E4556D89-C482-7221-BE02-B6897741EBAC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510.0877" end="2206.6229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73001" y="2758768"/>
            <a:ext cx="812800" cy="812800"/>
          </a:xfrm>
          <a:prstGeom prst="rect">
            <a:avLst/>
          </a:prstGeom>
        </p:spPr>
      </p:pic>
      <p:pic>
        <p:nvPicPr>
          <p:cNvPr id="17" name="mp3-output-ttsfree(dot)com" descr="mp3-output-ttsfree(dot)com">
            <a:hlinkClick r:id="" action="ppaction://media"/>
            <a:extLst>
              <a:ext uri="{FF2B5EF4-FFF2-40B4-BE49-F238E27FC236}">
                <a16:creationId xmlns:a16="http://schemas.microsoft.com/office/drawing/2014/main" id="{DCDE4366-FB29-D7A3-33AE-CFF614706883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314.2022" end="1360.67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48489" y="3725557"/>
            <a:ext cx="812800" cy="812800"/>
          </a:xfrm>
          <a:prstGeom prst="rect">
            <a:avLst/>
          </a:prstGeom>
        </p:spPr>
      </p:pic>
      <p:pic>
        <p:nvPicPr>
          <p:cNvPr id="18" name="mp3-output-ttsfree(dot)com" descr="mp3-output-ttsfree(dot)com">
            <a:hlinkClick r:id="" action="ppaction://media"/>
            <a:extLst>
              <a:ext uri="{FF2B5EF4-FFF2-40B4-BE49-F238E27FC236}">
                <a16:creationId xmlns:a16="http://schemas.microsoft.com/office/drawing/2014/main" id="{1087AF70-74BE-7790-D105-9588056C83BE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158.0938" end="637.809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48489" y="4538357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263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78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828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87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749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7" grpId="0"/>
      <p:bldP spid="10" grpId="0"/>
      <p:bldP spid="11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41"/>
          <p:cNvSpPr txBox="1">
            <a:spLocks noGrp="1"/>
          </p:cNvSpPr>
          <p:nvPr>
            <p:ph type="ctrTitle"/>
          </p:nvPr>
        </p:nvSpPr>
        <p:spPr>
          <a:xfrm>
            <a:off x="715100" y="839800"/>
            <a:ext cx="4217700" cy="4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/>
              <a:t>UNIT 2</a:t>
            </a:r>
            <a:endParaRPr sz="4000" dirty="0"/>
          </a:p>
        </p:txBody>
      </p:sp>
      <p:sp>
        <p:nvSpPr>
          <p:cNvPr id="236" name="Google Shape;236;p41"/>
          <p:cNvSpPr txBox="1">
            <a:spLocks noGrp="1"/>
          </p:cNvSpPr>
          <p:nvPr>
            <p:ph type="subTitle" idx="1"/>
          </p:nvPr>
        </p:nvSpPr>
        <p:spPr>
          <a:xfrm>
            <a:off x="715100" y="3798475"/>
            <a:ext cx="3872100" cy="37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/>
              <a:t>School year 2022 - 2023</a:t>
            </a:r>
            <a:endParaRPr b="1" dirty="0"/>
          </a:p>
        </p:txBody>
      </p:sp>
      <p:sp>
        <p:nvSpPr>
          <p:cNvPr id="237" name="Google Shape;237;p41"/>
          <p:cNvSpPr txBox="1">
            <a:spLocks noGrp="1"/>
          </p:cNvSpPr>
          <p:nvPr>
            <p:ph type="subTitle" idx="2"/>
          </p:nvPr>
        </p:nvSpPr>
        <p:spPr>
          <a:xfrm>
            <a:off x="715100" y="1502128"/>
            <a:ext cx="4217700" cy="122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/>
              <a:t>MY HOUSE</a:t>
            </a:r>
            <a:endParaRPr sz="6000" dirty="0"/>
          </a:p>
        </p:txBody>
      </p:sp>
      <p:grpSp>
        <p:nvGrpSpPr>
          <p:cNvPr id="427" name="Google Shape;427;p41"/>
          <p:cNvGrpSpPr/>
          <p:nvPr/>
        </p:nvGrpSpPr>
        <p:grpSpPr>
          <a:xfrm rot="21267459">
            <a:off x="4742411" y="628160"/>
            <a:ext cx="4248598" cy="3736897"/>
            <a:chOff x="5061998" y="1241138"/>
            <a:chExt cx="3559775" cy="2825613"/>
          </a:xfrm>
        </p:grpSpPr>
        <p:grpSp>
          <p:nvGrpSpPr>
            <p:cNvPr id="428" name="Google Shape;428;p41"/>
            <p:cNvGrpSpPr/>
            <p:nvPr/>
          </p:nvGrpSpPr>
          <p:grpSpPr>
            <a:xfrm>
              <a:off x="5061998" y="3501943"/>
              <a:ext cx="544394" cy="564807"/>
              <a:chOff x="5061998" y="3501943"/>
              <a:chExt cx="544394" cy="564807"/>
            </a:xfrm>
          </p:grpSpPr>
          <p:sp>
            <p:nvSpPr>
              <p:cNvPr id="429" name="Google Shape;429;p41"/>
              <p:cNvSpPr/>
              <p:nvPr/>
            </p:nvSpPr>
            <p:spPr>
              <a:xfrm rot="5505849">
                <a:off x="5151775" y="3420044"/>
                <a:ext cx="172728" cy="347131"/>
              </a:xfrm>
              <a:custGeom>
                <a:avLst/>
                <a:gdLst/>
                <a:ahLst/>
                <a:cxnLst/>
                <a:rect l="l" t="t" r="r" b="b"/>
                <a:pathLst>
                  <a:path w="9899" h="19894" extrusionOk="0">
                    <a:moveTo>
                      <a:pt x="891" y="0"/>
                    </a:moveTo>
                    <a:cubicBezTo>
                      <a:pt x="441" y="0"/>
                      <a:pt x="1" y="386"/>
                      <a:pt x="154" y="941"/>
                    </a:cubicBezTo>
                    <a:cubicBezTo>
                      <a:pt x="1875" y="7280"/>
                      <a:pt x="5515" y="13473"/>
                      <a:pt x="8213" y="19467"/>
                    </a:cubicBezTo>
                    <a:cubicBezTo>
                      <a:pt x="8350" y="19769"/>
                      <a:pt x="8579" y="19893"/>
                      <a:pt x="8817" y="19893"/>
                    </a:cubicBezTo>
                    <a:cubicBezTo>
                      <a:pt x="9337" y="19893"/>
                      <a:pt x="9899" y="19298"/>
                      <a:pt x="9626" y="18652"/>
                    </a:cubicBezTo>
                    <a:cubicBezTo>
                      <a:pt x="7072" y="12694"/>
                      <a:pt x="4971" y="5849"/>
                      <a:pt x="1531" y="362"/>
                    </a:cubicBezTo>
                    <a:cubicBezTo>
                      <a:pt x="1373" y="110"/>
                      <a:pt x="1131" y="0"/>
                      <a:pt x="89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0" name="Google Shape;430;p41"/>
              <p:cNvSpPr/>
              <p:nvPr/>
            </p:nvSpPr>
            <p:spPr>
              <a:xfrm rot="5505849">
                <a:off x="5211809" y="3621309"/>
                <a:ext cx="227762" cy="257286"/>
              </a:xfrm>
              <a:custGeom>
                <a:avLst/>
                <a:gdLst/>
                <a:ahLst/>
                <a:cxnLst/>
                <a:rect l="l" t="t" r="r" b="b"/>
                <a:pathLst>
                  <a:path w="13053" h="14745" extrusionOk="0">
                    <a:moveTo>
                      <a:pt x="1096" y="1"/>
                    </a:moveTo>
                    <a:cubicBezTo>
                      <a:pt x="490" y="1"/>
                      <a:pt x="1" y="802"/>
                      <a:pt x="500" y="1413"/>
                    </a:cubicBezTo>
                    <a:cubicBezTo>
                      <a:pt x="4050" y="5795"/>
                      <a:pt x="7871" y="9924"/>
                      <a:pt x="11275" y="14415"/>
                    </a:cubicBezTo>
                    <a:cubicBezTo>
                      <a:pt x="11454" y="14648"/>
                      <a:pt x="11700" y="14745"/>
                      <a:pt x="11941" y="14745"/>
                    </a:cubicBezTo>
                    <a:cubicBezTo>
                      <a:pt x="12509" y="14745"/>
                      <a:pt x="13053" y="14208"/>
                      <a:pt x="12634" y="13637"/>
                    </a:cubicBezTo>
                    <a:cubicBezTo>
                      <a:pt x="9283" y="9001"/>
                      <a:pt x="5788" y="4238"/>
                      <a:pt x="1659" y="254"/>
                    </a:cubicBezTo>
                    <a:cubicBezTo>
                      <a:pt x="1477" y="76"/>
                      <a:pt x="1281" y="1"/>
                      <a:pt x="109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1" name="Google Shape;431;p41"/>
              <p:cNvSpPr/>
              <p:nvPr/>
            </p:nvSpPr>
            <p:spPr>
              <a:xfrm rot="5505849">
                <a:off x="5326879" y="3789228"/>
                <a:ext cx="338022" cy="210697"/>
              </a:xfrm>
              <a:custGeom>
                <a:avLst/>
                <a:gdLst/>
                <a:ahLst/>
                <a:cxnLst/>
                <a:rect l="l" t="t" r="r" b="b"/>
                <a:pathLst>
                  <a:path w="19372" h="12075" extrusionOk="0">
                    <a:moveTo>
                      <a:pt x="1129" y="1"/>
                    </a:moveTo>
                    <a:cubicBezTo>
                      <a:pt x="518" y="1"/>
                      <a:pt x="0" y="771"/>
                      <a:pt x="566" y="1245"/>
                    </a:cubicBezTo>
                    <a:cubicBezTo>
                      <a:pt x="5600" y="5610"/>
                      <a:pt x="11884" y="8833"/>
                      <a:pt x="17734" y="11966"/>
                    </a:cubicBezTo>
                    <a:cubicBezTo>
                      <a:pt x="17873" y="12041"/>
                      <a:pt x="18010" y="12074"/>
                      <a:pt x="18139" y="12074"/>
                    </a:cubicBezTo>
                    <a:cubicBezTo>
                      <a:pt x="18883" y="12074"/>
                      <a:pt x="19371" y="10983"/>
                      <a:pt x="18585" y="10535"/>
                    </a:cubicBezTo>
                    <a:cubicBezTo>
                      <a:pt x="12753" y="7276"/>
                      <a:pt x="7321" y="3237"/>
                      <a:pt x="1471" y="86"/>
                    </a:cubicBezTo>
                    <a:cubicBezTo>
                      <a:pt x="1358" y="27"/>
                      <a:pt x="1242" y="1"/>
                      <a:pt x="112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 cmpd="sng">
                <a:solidFill>
                  <a:schemeClr val="accent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32" name="Google Shape;432;p41"/>
            <p:cNvGrpSpPr/>
            <p:nvPr/>
          </p:nvGrpSpPr>
          <p:grpSpPr>
            <a:xfrm rot="9899999">
              <a:off x="7893268" y="1313995"/>
              <a:ext cx="652065" cy="676516"/>
              <a:chOff x="889113" y="4024631"/>
              <a:chExt cx="1018510" cy="1056702"/>
            </a:xfrm>
          </p:grpSpPr>
          <p:sp>
            <p:nvSpPr>
              <p:cNvPr id="433" name="Google Shape;433;p41"/>
              <p:cNvSpPr/>
              <p:nvPr/>
            </p:nvSpPr>
            <p:spPr>
              <a:xfrm rot="5505849">
                <a:off x="1057079" y="3871405"/>
                <a:ext cx="323158" cy="649449"/>
              </a:xfrm>
              <a:custGeom>
                <a:avLst/>
                <a:gdLst/>
                <a:ahLst/>
                <a:cxnLst/>
                <a:rect l="l" t="t" r="r" b="b"/>
                <a:pathLst>
                  <a:path w="9899" h="19894" extrusionOk="0">
                    <a:moveTo>
                      <a:pt x="891" y="0"/>
                    </a:moveTo>
                    <a:cubicBezTo>
                      <a:pt x="441" y="0"/>
                      <a:pt x="1" y="386"/>
                      <a:pt x="154" y="941"/>
                    </a:cubicBezTo>
                    <a:cubicBezTo>
                      <a:pt x="1875" y="7280"/>
                      <a:pt x="5515" y="13473"/>
                      <a:pt x="8213" y="19467"/>
                    </a:cubicBezTo>
                    <a:cubicBezTo>
                      <a:pt x="8350" y="19769"/>
                      <a:pt x="8579" y="19893"/>
                      <a:pt x="8817" y="19893"/>
                    </a:cubicBezTo>
                    <a:cubicBezTo>
                      <a:pt x="9337" y="19893"/>
                      <a:pt x="9899" y="19298"/>
                      <a:pt x="9626" y="18652"/>
                    </a:cubicBezTo>
                    <a:cubicBezTo>
                      <a:pt x="7072" y="12694"/>
                      <a:pt x="4971" y="5849"/>
                      <a:pt x="1531" y="362"/>
                    </a:cubicBezTo>
                    <a:cubicBezTo>
                      <a:pt x="1373" y="110"/>
                      <a:pt x="1131" y="0"/>
                      <a:pt x="89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4" name="Google Shape;434;p41"/>
              <p:cNvSpPr/>
              <p:nvPr/>
            </p:nvSpPr>
            <p:spPr>
              <a:xfrm rot="5505849">
                <a:off x="1169396" y="4247952"/>
                <a:ext cx="426121" cy="481358"/>
              </a:xfrm>
              <a:custGeom>
                <a:avLst/>
                <a:gdLst/>
                <a:ahLst/>
                <a:cxnLst/>
                <a:rect l="l" t="t" r="r" b="b"/>
                <a:pathLst>
                  <a:path w="13053" h="14745" extrusionOk="0">
                    <a:moveTo>
                      <a:pt x="1096" y="1"/>
                    </a:moveTo>
                    <a:cubicBezTo>
                      <a:pt x="490" y="1"/>
                      <a:pt x="1" y="802"/>
                      <a:pt x="500" y="1413"/>
                    </a:cubicBezTo>
                    <a:cubicBezTo>
                      <a:pt x="4050" y="5795"/>
                      <a:pt x="7871" y="9924"/>
                      <a:pt x="11275" y="14415"/>
                    </a:cubicBezTo>
                    <a:cubicBezTo>
                      <a:pt x="11454" y="14648"/>
                      <a:pt x="11700" y="14745"/>
                      <a:pt x="11941" y="14745"/>
                    </a:cubicBezTo>
                    <a:cubicBezTo>
                      <a:pt x="12509" y="14745"/>
                      <a:pt x="13053" y="14208"/>
                      <a:pt x="12634" y="13637"/>
                    </a:cubicBezTo>
                    <a:cubicBezTo>
                      <a:pt x="9283" y="9001"/>
                      <a:pt x="5788" y="4238"/>
                      <a:pt x="1659" y="254"/>
                    </a:cubicBezTo>
                    <a:cubicBezTo>
                      <a:pt x="1477" y="76"/>
                      <a:pt x="1281" y="1"/>
                      <a:pt x="109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5" name="Google Shape;435;p41"/>
              <p:cNvSpPr/>
              <p:nvPr/>
            </p:nvSpPr>
            <p:spPr>
              <a:xfrm rot="5505849">
                <a:off x="1384681" y="4562114"/>
                <a:ext cx="632408" cy="394194"/>
              </a:xfrm>
              <a:custGeom>
                <a:avLst/>
                <a:gdLst/>
                <a:ahLst/>
                <a:cxnLst/>
                <a:rect l="l" t="t" r="r" b="b"/>
                <a:pathLst>
                  <a:path w="19372" h="12075" extrusionOk="0">
                    <a:moveTo>
                      <a:pt x="1129" y="1"/>
                    </a:moveTo>
                    <a:cubicBezTo>
                      <a:pt x="518" y="1"/>
                      <a:pt x="0" y="771"/>
                      <a:pt x="566" y="1245"/>
                    </a:cubicBezTo>
                    <a:cubicBezTo>
                      <a:pt x="5600" y="5610"/>
                      <a:pt x="11884" y="8833"/>
                      <a:pt x="17734" y="11966"/>
                    </a:cubicBezTo>
                    <a:cubicBezTo>
                      <a:pt x="17873" y="12041"/>
                      <a:pt x="18010" y="12074"/>
                      <a:pt x="18139" y="12074"/>
                    </a:cubicBezTo>
                    <a:cubicBezTo>
                      <a:pt x="18883" y="12074"/>
                      <a:pt x="19371" y="10983"/>
                      <a:pt x="18585" y="10535"/>
                    </a:cubicBezTo>
                    <a:cubicBezTo>
                      <a:pt x="12753" y="7276"/>
                      <a:pt x="7321" y="3237"/>
                      <a:pt x="1471" y="86"/>
                    </a:cubicBezTo>
                    <a:cubicBezTo>
                      <a:pt x="1358" y="27"/>
                      <a:pt x="1242" y="1"/>
                      <a:pt x="112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436" name="Google Shape;436;p41"/>
          <p:cNvSpPr txBox="1"/>
          <p:nvPr/>
        </p:nvSpPr>
        <p:spPr>
          <a:xfrm>
            <a:off x="715100" y="2568440"/>
            <a:ext cx="4217700" cy="8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 i="1" dirty="0">
                <a:solidFill>
                  <a:schemeClr val="accent5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Lesson 2 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 i="1" dirty="0">
                <a:solidFill>
                  <a:schemeClr val="accent5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A closer look 2</a:t>
            </a:r>
          </a:p>
        </p:txBody>
      </p:sp>
      <p:sp>
        <p:nvSpPr>
          <p:cNvPr id="437" name="Google Shape;437;p41"/>
          <p:cNvSpPr/>
          <p:nvPr/>
        </p:nvSpPr>
        <p:spPr>
          <a:xfrm rot="10370649">
            <a:off x="719958" y="2419116"/>
            <a:ext cx="2054323" cy="206521"/>
          </a:xfrm>
          <a:custGeom>
            <a:avLst/>
            <a:gdLst/>
            <a:ahLst/>
            <a:cxnLst/>
            <a:rect l="l" t="t" r="r" b="b"/>
            <a:pathLst>
              <a:path w="19372" h="12075" extrusionOk="0">
                <a:moveTo>
                  <a:pt x="1129" y="1"/>
                </a:moveTo>
                <a:cubicBezTo>
                  <a:pt x="518" y="1"/>
                  <a:pt x="0" y="771"/>
                  <a:pt x="566" y="1245"/>
                </a:cubicBezTo>
                <a:cubicBezTo>
                  <a:pt x="5600" y="5610"/>
                  <a:pt x="11884" y="8833"/>
                  <a:pt x="17734" y="11966"/>
                </a:cubicBezTo>
                <a:cubicBezTo>
                  <a:pt x="17873" y="12041"/>
                  <a:pt x="18010" y="12074"/>
                  <a:pt x="18139" y="12074"/>
                </a:cubicBezTo>
                <a:cubicBezTo>
                  <a:pt x="18883" y="12074"/>
                  <a:pt x="19371" y="10983"/>
                  <a:pt x="18585" y="10535"/>
                </a:cubicBezTo>
                <a:cubicBezTo>
                  <a:pt x="12753" y="7276"/>
                  <a:pt x="7321" y="3237"/>
                  <a:pt x="1471" y="86"/>
                </a:cubicBezTo>
                <a:cubicBezTo>
                  <a:pt x="1358" y="27"/>
                  <a:pt x="1242" y="1"/>
                  <a:pt x="112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8" name="Google Shape;438;p41"/>
          <p:cNvSpPr/>
          <p:nvPr/>
        </p:nvSpPr>
        <p:spPr>
          <a:xfrm rot="10589547">
            <a:off x="712776" y="3580317"/>
            <a:ext cx="3908115" cy="206506"/>
          </a:xfrm>
          <a:custGeom>
            <a:avLst/>
            <a:gdLst/>
            <a:ahLst/>
            <a:cxnLst/>
            <a:rect l="l" t="t" r="r" b="b"/>
            <a:pathLst>
              <a:path w="19372" h="12075" extrusionOk="0">
                <a:moveTo>
                  <a:pt x="1129" y="1"/>
                </a:moveTo>
                <a:cubicBezTo>
                  <a:pt x="518" y="1"/>
                  <a:pt x="0" y="771"/>
                  <a:pt x="566" y="1245"/>
                </a:cubicBezTo>
                <a:cubicBezTo>
                  <a:pt x="5600" y="5610"/>
                  <a:pt x="11884" y="8833"/>
                  <a:pt x="17734" y="11966"/>
                </a:cubicBezTo>
                <a:cubicBezTo>
                  <a:pt x="17873" y="12041"/>
                  <a:pt x="18010" y="12074"/>
                  <a:pt x="18139" y="12074"/>
                </a:cubicBezTo>
                <a:cubicBezTo>
                  <a:pt x="18883" y="12074"/>
                  <a:pt x="19371" y="10983"/>
                  <a:pt x="18585" y="10535"/>
                </a:cubicBezTo>
                <a:cubicBezTo>
                  <a:pt x="12753" y="7276"/>
                  <a:pt x="7321" y="3237"/>
                  <a:pt x="1471" y="86"/>
                </a:cubicBezTo>
                <a:cubicBezTo>
                  <a:pt x="1358" y="27"/>
                  <a:pt x="1242" y="1"/>
                  <a:pt x="112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08" name="Picture 4">
            <a:extLst>
              <a:ext uri="{FF2B5EF4-FFF2-40B4-BE49-F238E27FC236}">
                <a16:creationId xmlns:a16="http://schemas.microsoft.com/office/drawing/2014/main" id="{42768B6A-7A24-CACA-4CCF-C47DCF96F78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065309" y="936674"/>
            <a:ext cx="3227053" cy="2706691"/>
          </a:xfrm>
          <a:prstGeom prst="rect">
            <a:avLst/>
          </a:prstGeom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900" decel="100000" fill="hold"/>
                                        <p:tgtEl>
                                          <p:spTgt spid="2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" grpId="0"/>
      <p:bldP spid="236" grpId="0" build="p"/>
      <p:bldP spid="237" grpId="0" build="p"/>
      <p:bldP spid="43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A9AB5F8-D7C8-D7D7-1AD1-76BD89AD9C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VN" dirty="0"/>
              <a:t>Objectives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C966D83A-187F-D0D1-92EB-ABE5AA4D2E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2062" y="1322787"/>
            <a:ext cx="8239875" cy="484800"/>
          </a:xfrm>
        </p:spPr>
        <p:txBody>
          <a:bodyPr/>
          <a:lstStyle/>
          <a:p>
            <a:r>
              <a:rPr lang="en-VN" sz="2500" dirty="0">
                <a:solidFill>
                  <a:schemeClr val="accent5"/>
                </a:solidFill>
              </a:rPr>
              <a:t>By the end of this lesson, students will be able to: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BD0F3069-398D-58E7-709F-0F98D15D77BA}"/>
              </a:ext>
            </a:extLst>
          </p:cNvPr>
          <p:cNvSpPr>
            <a:spLocks noGrp="1"/>
          </p:cNvSpPr>
          <p:nvPr>
            <p:ph type="subTitle" idx="2"/>
          </p:nvPr>
        </p:nvSpPr>
        <p:spPr>
          <a:xfrm>
            <a:off x="1687789" y="2340852"/>
            <a:ext cx="7511116" cy="623400"/>
          </a:xfrm>
        </p:spPr>
        <p:txBody>
          <a:bodyPr anchor="ctr"/>
          <a:lstStyle/>
          <a:p>
            <a:pPr marL="50800" indent="0" algn="l">
              <a:lnSpc>
                <a:spcPct val="150000"/>
              </a:lnSpc>
            </a:pPr>
            <a:r>
              <a:rPr lang="en-US" sz="2500" dirty="0"/>
              <a:t>use the words for </a:t>
            </a:r>
            <a:r>
              <a:rPr lang="en-US" sz="2500" b="1" dirty="0">
                <a:solidFill>
                  <a:srgbClr val="0070C0"/>
                </a:solidFill>
              </a:rPr>
              <a:t>rooms</a:t>
            </a:r>
            <a:r>
              <a:rPr lang="en-US" sz="2500" dirty="0"/>
              <a:t> and </a:t>
            </a:r>
            <a:r>
              <a:rPr lang="en-US" sz="2500" b="1" dirty="0">
                <a:solidFill>
                  <a:srgbClr val="0070C0"/>
                </a:solidFill>
              </a:rPr>
              <a:t>furniture</a:t>
            </a:r>
          </a:p>
        </p:txBody>
      </p:sp>
      <p:pic>
        <p:nvPicPr>
          <p:cNvPr id="10" name="Picture 2" descr="Máy tính Biểu tượng, mục Tiêu công Ty Bán hàng Bullseye Chứng nhiếp ảnh -  mục tiêu png tải về - Miễn phí trong suốt Văn Bản png Tải về.">
            <a:extLst>
              <a:ext uri="{FF2B5EF4-FFF2-40B4-BE49-F238E27FC236}">
                <a16:creationId xmlns:a16="http://schemas.microsoft.com/office/drawing/2014/main" id="{DB5672F5-FB88-B146-F429-2056E77342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412" b="96176" l="10000" r="90000">
                        <a14:foregroundMark x1="35333" y1="16912" x2="35333" y2="16912"/>
                        <a14:foregroundMark x1="43111" y1="49706" x2="43111" y2="49706"/>
                        <a14:foregroundMark x1="52111" y1="49265" x2="52111" y2="49265"/>
                        <a14:foregroundMark x1="77889" y1="4412" x2="77889" y2="4412"/>
                        <a14:foregroundMark x1="42222" y1="96176" x2="42222" y2="96176"/>
                        <a14:foregroundMark x1="44667" y1="30735" x2="44667" y2="307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00" y="2340852"/>
            <a:ext cx="858840" cy="648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Máy tính Biểu tượng, mục Tiêu công Ty Bán hàng Bullseye Chứng nhiếp ảnh -  mục tiêu png tải về - Miễn phí trong suốt Văn Bản png Tải về.">
            <a:extLst>
              <a:ext uri="{FF2B5EF4-FFF2-40B4-BE49-F238E27FC236}">
                <a16:creationId xmlns:a16="http://schemas.microsoft.com/office/drawing/2014/main" id="{11FF1DA1-1041-1A68-CEFD-0C596292DE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412" b="96176" l="10000" r="90000">
                        <a14:foregroundMark x1="35333" y1="16912" x2="35333" y2="16912"/>
                        <a14:foregroundMark x1="43111" y1="49706" x2="43111" y2="49706"/>
                        <a14:foregroundMark x1="52111" y1="49265" x2="52111" y2="49265"/>
                        <a14:foregroundMark x1="77889" y1="4412" x2="77889" y2="4412"/>
                        <a14:foregroundMark x1="42222" y1="96176" x2="42222" y2="96176"/>
                        <a14:foregroundMark x1="44667" y1="30735" x2="44667" y2="307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00" y="3491354"/>
            <a:ext cx="858840" cy="648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ubtitle 6">
            <a:extLst>
              <a:ext uri="{FF2B5EF4-FFF2-40B4-BE49-F238E27FC236}">
                <a16:creationId xmlns:a16="http://schemas.microsoft.com/office/drawing/2014/main" id="{BDD97988-3D7F-71F0-3E8B-94120BE71536}"/>
              </a:ext>
            </a:extLst>
          </p:cNvPr>
          <p:cNvSpPr txBox="1">
            <a:spLocks/>
          </p:cNvSpPr>
          <p:nvPr/>
        </p:nvSpPr>
        <p:spPr>
          <a:xfrm>
            <a:off x="1687789" y="3418091"/>
            <a:ext cx="7819466" cy="6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Nunito Sans"/>
              <a:buNone/>
              <a:defRPr sz="1400" b="0" i="0" u="none" strike="noStrike" cap="none">
                <a:solidFill>
                  <a:schemeClr val="accent5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Nunito Sans"/>
              <a:buNone/>
              <a:defRPr sz="1400" b="0" i="0" u="none" strike="noStrike" cap="none">
                <a:solidFill>
                  <a:schemeClr val="accent5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Nunito Sans"/>
              <a:buNone/>
              <a:defRPr sz="1400" b="0" i="0" u="none" strike="noStrike" cap="none">
                <a:solidFill>
                  <a:schemeClr val="accent5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Nunito Sans"/>
              <a:buNone/>
              <a:defRPr sz="1400" b="0" i="0" u="none" strike="noStrike" cap="none">
                <a:solidFill>
                  <a:schemeClr val="accent5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Nunito Sans"/>
              <a:buNone/>
              <a:defRPr sz="1400" b="0" i="0" u="none" strike="noStrike" cap="none">
                <a:solidFill>
                  <a:schemeClr val="accent5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Nunito Sans"/>
              <a:buNone/>
              <a:defRPr sz="1400" b="0" i="0" u="none" strike="noStrike" cap="none">
                <a:solidFill>
                  <a:schemeClr val="accent5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Nunito Sans"/>
              <a:buNone/>
              <a:defRPr sz="1400" b="0" i="0" u="none" strike="noStrike" cap="none">
                <a:solidFill>
                  <a:schemeClr val="accent5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Nunito Sans"/>
              <a:buNone/>
              <a:defRPr sz="1400" b="0" i="0" u="none" strike="noStrike" cap="none">
                <a:solidFill>
                  <a:schemeClr val="accent5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Nunito Sans"/>
              <a:buNone/>
              <a:defRPr sz="1400" b="0" i="0" u="none" strike="noStrike" cap="none">
                <a:solidFill>
                  <a:schemeClr val="accent5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>
            <a:pPr marL="50800" indent="0" algn="l">
              <a:lnSpc>
                <a:spcPct val="150000"/>
              </a:lnSpc>
            </a:pPr>
            <a:r>
              <a:rPr lang="en-US" sz="2500" dirty="0"/>
              <a:t>pronounce the final sounds </a:t>
            </a:r>
            <a:r>
              <a:rPr lang="en-US" sz="2500" b="1" dirty="0">
                <a:solidFill>
                  <a:srgbClr val="0070C0"/>
                </a:solidFill>
              </a:rPr>
              <a:t>/s/</a:t>
            </a:r>
            <a:r>
              <a:rPr lang="en-US" sz="2500" dirty="0"/>
              <a:t> and </a:t>
            </a:r>
            <a:r>
              <a:rPr lang="en-US" sz="2500" b="1" dirty="0">
                <a:solidFill>
                  <a:srgbClr val="0070C0"/>
                </a:solidFill>
              </a:rPr>
              <a:t>/z/ </a:t>
            </a:r>
            <a:r>
              <a:rPr lang="en-US" sz="2500" dirty="0"/>
              <a:t>correctly</a:t>
            </a:r>
            <a:endParaRPr lang="en-US" sz="25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4615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2" name="Google Shape;682;p45"/>
          <p:cNvGrpSpPr/>
          <p:nvPr/>
        </p:nvGrpSpPr>
        <p:grpSpPr>
          <a:xfrm>
            <a:off x="5252055" y="1023794"/>
            <a:ext cx="3499916" cy="1748270"/>
            <a:chOff x="5252055" y="806413"/>
            <a:chExt cx="3499916" cy="1748270"/>
          </a:xfrm>
        </p:grpSpPr>
        <p:sp>
          <p:nvSpPr>
            <p:cNvPr id="683" name="Google Shape;683;p45"/>
            <p:cNvSpPr/>
            <p:nvPr/>
          </p:nvSpPr>
          <p:spPr>
            <a:xfrm>
              <a:off x="5943788" y="806413"/>
              <a:ext cx="2011419" cy="1748270"/>
            </a:xfrm>
            <a:custGeom>
              <a:avLst/>
              <a:gdLst/>
              <a:ahLst/>
              <a:cxnLst/>
              <a:rect l="l" t="t" r="r" b="b"/>
              <a:pathLst>
                <a:path w="57465" h="49947" extrusionOk="0">
                  <a:moveTo>
                    <a:pt x="21844" y="2685"/>
                  </a:moveTo>
                  <a:cubicBezTo>
                    <a:pt x="34403" y="2862"/>
                    <a:pt x="44113" y="8287"/>
                    <a:pt x="49878" y="16231"/>
                  </a:cubicBezTo>
                  <a:cubicBezTo>
                    <a:pt x="57465" y="26684"/>
                    <a:pt x="53046" y="43475"/>
                    <a:pt x="37542" y="47820"/>
                  </a:cubicBezTo>
                  <a:cubicBezTo>
                    <a:pt x="34796" y="48424"/>
                    <a:pt x="32248" y="48705"/>
                    <a:pt x="29894" y="48705"/>
                  </a:cubicBezTo>
                  <a:cubicBezTo>
                    <a:pt x="2491" y="48705"/>
                    <a:pt x="1437" y="10705"/>
                    <a:pt x="21844" y="2685"/>
                  </a:cubicBezTo>
                  <a:close/>
                  <a:moveTo>
                    <a:pt x="29966" y="0"/>
                  </a:moveTo>
                  <a:cubicBezTo>
                    <a:pt x="27354" y="0"/>
                    <a:pt x="24946" y="385"/>
                    <a:pt x="22748" y="1088"/>
                  </a:cubicBezTo>
                  <a:lnTo>
                    <a:pt x="22748" y="1088"/>
                  </a:lnTo>
                  <a:cubicBezTo>
                    <a:pt x="21925" y="1040"/>
                    <a:pt x="21098" y="1016"/>
                    <a:pt x="20268" y="1016"/>
                  </a:cubicBezTo>
                  <a:cubicBezTo>
                    <a:pt x="19307" y="1016"/>
                    <a:pt x="18343" y="1048"/>
                    <a:pt x="17377" y="1114"/>
                  </a:cubicBezTo>
                  <a:cubicBezTo>
                    <a:pt x="16046" y="1204"/>
                    <a:pt x="15998" y="2839"/>
                    <a:pt x="17362" y="2839"/>
                  </a:cubicBezTo>
                  <a:cubicBezTo>
                    <a:pt x="17367" y="2839"/>
                    <a:pt x="17372" y="2839"/>
                    <a:pt x="17377" y="2839"/>
                  </a:cubicBezTo>
                  <a:cubicBezTo>
                    <a:pt x="17893" y="2797"/>
                    <a:pt x="18406" y="2763"/>
                    <a:pt x="18914" y="2738"/>
                  </a:cubicBezTo>
                  <a:lnTo>
                    <a:pt x="18914" y="2738"/>
                  </a:lnTo>
                  <a:cubicBezTo>
                    <a:pt x="1" y="13184"/>
                    <a:pt x="1557" y="49946"/>
                    <a:pt x="29633" y="49946"/>
                  </a:cubicBezTo>
                  <a:cubicBezTo>
                    <a:pt x="30474" y="49946"/>
                    <a:pt x="31338" y="49913"/>
                    <a:pt x="32226" y="49846"/>
                  </a:cubicBezTo>
                  <a:cubicBezTo>
                    <a:pt x="47595" y="48678"/>
                    <a:pt x="56886" y="35913"/>
                    <a:pt x="54555" y="24084"/>
                  </a:cubicBezTo>
                  <a:cubicBezTo>
                    <a:pt x="52210" y="12164"/>
                    <a:pt x="40323" y="3484"/>
                    <a:pt x="26452" y="1464"/>
                  </a:cubicBezTo>
                  <a:lnTo>
                    <a:pt x="26452" y="1464"/>
                  </a:lnTo>
                  <a:cubicBezTo>
                    <a:pt x="27572" y="1297"/>
                    <a:pt x="28739" y="1210"/>
                    <a:pt x="29954" y="1210"/>
                  </a:cubicBezTo>
                  <a:cubicBezTo>
                    <a:pt x="31097" y="1210"/>
                    <a:pt x="32282" y="1287"/>
                    <a:pt x="33509" y="1447"/>
                  </a:cubicBezTo>
                  <a:cubicBezTo>
                    <a:pt x="33555" y="1453"/>
                    <a:pt x="33600" y="1456"/>
                    <a:pt x="33643" y="1456"/>
                  </a:cubicBezTo>
                  <a:cubicBezTo>
                    <a:pt x="34479" y="1456"/>
                    <a:pt x="34803" y="402"/>
                    <a:pt x="33906" y="279"/>
                  </a:cubicBezTo>
                  <a:cubicBezTo>
                    <a:pt x="32545" y="91"/>
                    <a:pt x="31232" y="0"/>
                    <a:pt x="29966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4"/>
                </a:solidFill>
              </a:endParaRPr>
            </a:p>
          </p:txBody>
        </p:sp>
        <p:grpSp>
          <p:nvGrpSpPr>
            <p:cNvPr id="684" name="Google Shape;684;p45"/>
            <p:cNvGrpSpPr/>
            <p:nvPr/>
          </p:nvGrpSpPr>
          <p:grpSpPr>
            <a:xfrm>
              <a:off x="5252055" y="1151817"/>
              <a:ext cx="3499916" cy="959370"/>
              <a:chOff x="403855" y="1151817"/>
              <a:chExt cx="3499916" cy="959370"/>
            </a:xfrm>
          </p:grpSpPr>
          <p:grpSp>
            <p:nvGrpSpPr>
              <p:cNvPr id="685" name="Google Shape;685;p45"/>
              <p:cNvGrpSpPr/>
              <p:nvPr/>
            </p:nvGrpSpPr>
            <p:grpSpPr>
              <a:xfrm rot="-8642493">
                <a:off x="3090736" y="1282747"/>
                <a:ext cx="672302" cy="697511"/>
                <a:chOff x="889113" y="4024631"/>
                <a:chExt cx="1018510" cy="1056702"/>
              </a:xfrm>
            </p:grpSpPr>
            <p:sp>
              <p:nvSpPr>
                <p:cNvPr id="686" name="Google Shape;686;p45"/>
                <p:cNvSpPr/>
                <p:nvPr/>
              </p:nvSpPr>
              <p:spPr>
                <a:xfrm rot="5505849">
                  <a:off x="1057079" y="3871405"/>
                  <a:ext cx="323158" cy="6494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99" h="19894" extrusionOk="0">
                      <a:moveTo>
                        <a:pt x="891" y="0"/>
                      </a:moveTo>
                      <a:cubicBezTo>
                        <a:pt x="441" y="0"/>
                        <a:pt x="1" y="386"/>
                        <a:pt x="154" y="941"/>
                      </a:cubicBezTo>
                      <a:cubicBezTo>
                        <a:pt x="1875" y="7280"/>
                        <a:pt x="5515" y="13473"/>
                        <a:pt x="8213" y="19467"/>
                      </a:cubicBezTo>
                      <a:cubicBezTo>
                        <a:pt x="8350" y="19769"/>
                        <a:pt x="8579" y="19893"/>
                        <a:pt x="8817" y="19893"/>
                      </a:cubicBezTo>
                      <a:cubicBezTo>
                        <a:pt x="9337" y="19893"/>
                        <a:pt x="9899" y="19298"/>
                        <a:pt x="9626" y="18652"/>
                      </a:cubicBezTo>
                      <a:cubicBezTo>
                        <a:pt x="7072" y="12694"/>
                        <a:pt x="4971" y="5849"/>
                        <a:pt x="1531" y="362"/>
                      </a:cubicBezTo>
                      <a:cubicBezTo>
                        <a:pt x="1373" y="110"/>
                        <a:pt x="1131" y="0"/>
                        <a:pt x="891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7" name="Google Shape;687;p45"/>
                <p:cNvSpPr/>
                <p:nvPr/>
              </p:nvSpPr>
              <p:spPr>
                <a:xfrm rot="5505849">
                  <a:off x="1169396" y="4247952"/>
                  <a:ext cx="426121" cy="4813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53" h="14745" extrusionOk="0">
                      <a:moveTo>
                        <a:pt x="1096" y="1"/>
                      </a:moveTo>
                      <a:cubicBezTo>
                        <a:pt x="490" y="1"/>
                        <a:pt x="1" y="802"/>
                        <a:pt x="500" y="1413"/>
                      </a:cubicBezTo>
                      <a:cubicBezTo>
                        <a:pt x="4050" y="5795"/>
                        <a:pt x="7871" y="9924"/>
                        <a:pt x="11275" y="14415"/>
                      </a:cubicBezTo>
                      <a:cubicBezTo>
                        <a:pt x="11454" y="14648"/>
                        <a:pt x="11700" y="14745"/>
                        <a:pt x="11941" y="14745"/>
                      </a:cubicBezTo>
                      <a:cubicBezTo>
                        <a:pt x="12509" y="14745"/>
                        <a:pt x="13053" y="14208"/>
                        <a:pt x="12634" y="13637"/>
                      </a:cubicBezTo>
                      <a:cubicBezTo>
                        <a:pt x="9283" y="9001"/>
                        <a:pt x="5788" y="4238"/>
                        <a:pt x="1659" y="254"/>
                      </a:cubicBezTo>
                      <a:cubicBezTo>
                        <a:pt x="1477" y="76"/>
                        <a:pt x="1281" y="1"/>
                        <a:pt x="1096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8" name="Google Shape;688;p45"/>
                <p:cNvSpPr/>
                <p:nvPr/>
              </p:nvSpPr>
              <p:spPr>
                <a:xfrm rot="5505849">
                  <a:off x="1384681" y="4562114"/>
                  <a:ext cx="632408" cy="3941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72" h="12075" extrusionOk="0">
                      <a:moveTo>
                        <a:pt x="1129" y="1"/>
                      </a:moveTo>
                      <a:cubicBezTo>
                        <a:pt x="518" y="1"/>
                        <a:pt x="0" y="771"/>
                        <a:pt x="566" y="1245"/>
                      </a:cubicBezTo>
                      <a:cubicBezTo>
                        <a:pt x="5600" y="5610"/>
                        <a:pt x="11884" y="8833"/>
                        <a:pt x="17734" y="11966"/>
                      </a:cubicBezTo>
                      <a:cubicBezTo>
                        <a:pt x="17873" y="12041"/>
                        <a:pt x="18010" y="12074"/>
                        <a:pt x="18139" y="12074"/>
                      </a:cubicBezTo>
                      <a:cubicBezTo>
                        <a:pt x="18883" y="12074"/>
                        <a:pt x="19371" y="10983"/>
                        <a:pt x="18585" y="10535"/>
                      </a:cubicBezTo>
                      <a:cubicBezTo>
                        <a:pt x="12753" y="7276"/>
                        <a:pt x="7321" y="3237"/>
                        <a:pt x="1471" y="86"/>
                      </a:cubicBezTo>
                      <a:cubicBezTo>
                        <a:pt x="1358" y="27"/>
                        <a:pt x="1242" y="1"/>
                        <a:pt x="1129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689" name="Google Shape;689;p45"/>
              <p:cNvGrpSpPr/>
              <p:nvPr/>
            </p:nvGrpSpPr>
            <p:grpSpPr>
              <a:xfrm rot="8642493" flipH="1">
                <a:off x="544588" y="1282747"/>
                <a:ext cx="672302" cy="697511"/>
                <a:chOff x="889113" y="4024631"/>
                <a:chExt cx="1018510" cy="1056702"/>
              </a:xfrm>
            </p:grpSpPr>
            <p:sp>
              <p:nvSpPr>
                <p:cNvPr id="690" name="Google Shape;690;p45"/>
                <p:cNvSpPr/>
                <p:nvPr/>
              </p:nvSpPr>
              <p:spPr>
                <a:xfrm rot="5505849">
                  <a:off x="1057079" y="3871405"/>
                  <a:ext cx="323158" cy="6494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99" h="19894" extrusionOk="0">
                      <a:moveTo>
                        <a:pt x="891" y="0"/>
                      </a:moveTo>
                      <a:cubicBezTo>
                        <a:pt x="441" y="0"/>
                        <a:pt x="1" y="386"/>
                        <a:pt x="154" y="941"/>
                      </a:cubicBezTo>
                      <a:cubicBezTo>
                        <a:pt x="1875" y="7280"/>
                        <a:pt x="5515" y="13473"/>
                        <a:pt x="8213" y="19467"/>
                      </a:cubicBezTo>
                      <a:cubicBezTo>
                        <a:pt x="8350" y="19769"/>
                        <a:pt x="8579" y="19893"/>
                        <a:pt x="8817" y="19893"/>
                      </a:cubicBezTo>
                      <a:cubicBezTo>
                        <a:pt x="9337" y="19893"/>
                        <a:pt x="9899" y="19298"/>
                        <a:pt x="9626" y="18652"/>
                      </a:cubicBezTo>
                      <a:cubicBezTo>
                        <a:pt x="7072" y="12694"/>
                        <a:pt x="4971" y="5849"/>
                        <a:pt x="1531" y="362"/>
                      </a:cubicBezTo>
                      <a:cubicBezTo>
                        <a:pt x="1373" y="110"/>
                        <a:pt x="1131" y="0"/>
                        <a:pt x="891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91" name="Google Shape;691;p45"/>
                <p:cNvSpPr/>
                <p:nvPr/>
              </p:nvSpPr>
              <p:spPr>
                <a:xfrm rot="5505849">
                  <a:off x="1169396" y="4247952"/>
                  <a:ext cx="426121" cy="4813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53" h="14745" extrusionOk="0">
                      <a:moveTo>
                        <a:pt x="1096" y="1"/>
                      </a:moveTo>
                      <a:cubicBezTo>
                        <a:pt x="490" y="1"/>
                        <a:pt x="1" y="802"/>
                        <a:pt x="500" y="1413"/>
                      </a:cubicBezTo>
                      <a:cubicBezTo>
                        <a:pt x="4050" y="5795"/>
                        <a:pt x="7871" y="9924"/>
                        <a:pt x="11275" y="14415"/>
                      </a:cubicBezTo>
                      <a:cubicBezTo>
                        <a:pt x="11454" y="14648"/>
                        <a:pt x="11700" y="14745"/>
                        <a:pt x="11941" y="14745"/>
                      </a:cubicBezTo>
                      <a:cubicBezTo>
                        <a:pt x="12509" y="14745"/>
                        <a:pt x="13053" y="14208"/>
                        <a:pt x="12634" y="13637"/>
                      </a:cubicBezTo>
                      <a:cubicBezTo>
                        <a:pt x="9283" y="9001"/>
                        <a:pt x="5788" y="4238"/>
                        <a:pt x="1659" y="254"/>
                      </a:cubicBezTo>
                      <a:cubicBezTo>
                        <a:pt x="1477" y="76"/>
                        <a:pt x="1281" y="1"/>
                        <a:pt x="1096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92" name="Google Shape;692;p45"/>
                <p:cNvSpPr/>
                <p:nvPr/>
              </p:nvSpPr>
              <p:spPr>
                <a:xfrm rot="5505849">
                  <a:off x="1384681" y="4562114"/>
                  <a:ext cx="632408" cy="3941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372" h="12075" extrusionOk="0">
                      <a:moveTo>
                        <a:pt x="1129" y="1"/>
                      </a:moveTo>
                      <a:cubicBezTo>
                        <a:pt x="518" y="1"/>
                        <a:pt x="0" y="771"/>
                        <a:pt x="566" y="1245"/>
                      </a:cubicBezTo>
                      <a:cubicBezTo>
                        <a:pt x="5600" y="5610"/>
                        <a:pt x="11884" y="8833"/>
                        <a:pt x="17734" y="11966"/>
                      </a:cubicBezTo>
                      <a:cubicBezTo>
                        <a:pt x="17873" y="12041"/>
                        <a:pt x="18010" y="12074"/>
                        <a:pt x="18139" y="12074"/>
                      </a:cubicBezTo>
                      <a:cubicBezTo>
                        <a:pt x="18883" y="12074"/>
                        <a:pt x="19371" y="10983"/>
                        <a:pt x="18585" y="10535"/>
                      </a:cubicBezTo>
                      <a:cubicBezTo>
                        <a:pt x="12753" y="7276"/>
                        <a:pt x="7321" y="3237"/>
                        <a:pt x="1471" y="86"/>
                      </a:cubicBezTo>
                      <a:cubicBezTo>
                        <a:pt x="1358" y="27"/>
                        <a:pt x="1242" y="1"/>
                        <a:pt x="1129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sp>
        <p:nvSpPr>
          <p:cNvPr id="693" name="Google Shape;693;p45"/>
          <p:cNvSpPr txBox="1">
            <a:spLocks noGrp="1"/>
          </p:cNvSpPr>
          <p:nvPr>
            <p:ph type="title"/>
          </p:nvPr>
        </p:nvSpPr>
        <p:spPr>
          <a:xfrm flipH="1">
            <a:off x="3286300" y="2789806"/>
            <a:ext cx="5142600" cy="83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VOCABULARY</a:t>
            </a:r>
            <a:endParaRPr dirty="0"/>
          </a:p>
        </p:txBody>
      </p:sp>
      <p:sp>
        <p:nvSpPr>
          <p:cNvPr id="694" name="Google Shape;694;p45"/>
          <p:cNvSpPr txBox="1">
            <a:spLocks noGrp="1"/>
          </p:cNvSpPr>
          <p:nvPr>
            <p:ph type="title" idx="2"/>
          </p:nvPr>
        </p:nvSpPr>
        <p:spPr>
          <a:xfrm flipH="1">
            <a:off x="6222863" y="1312031"/>
            <a:ext cx="1582500" cy="11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695" name="Google Shape;695;p45"/>
          <p:cNvSpPr txBox="1">
            <a:spLocks noGrp="1"/>
          </p:cNvSpPr>
          <p:nvPr>
            <p:ph type="subTitle" idx="1"/>
          </p:nvPr>
        </p:nvSpPr>
        <p:spPr>
          <a:xfrm flipH="1">
            <a:off x="3286300" y="3700606"/>
            <a:ext cx="5142600" cy="41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n-US" sz="2000" dirty="0"/>
              <a:t>use the words for </a:t>
            </a:r>
            <a:r>
              <a:rPr lang="en-US" sz="2000" b="1" dirty="0">
                <a:solidFill>
                  <a:srgbClr val="0070C0"/>
                </a:solidFill>
              </a:rPr>
              <a:t>rooms </a:t>
            </a:r>
            <a:r>
              <a:rPr lang="en-US" sz="2000" dirty="0"/>
              <a:t>and </a:t>
            </a:r>
            <a:r>
              <a:rPr lang="en-US" sz="2000" b="1" dirty="0">
                <a:solidFill>
                  <a:srgbClr val="0070C0"/>
                </a:solidFill>
              </a:rPr>
              <a:t>furniture</a:t>
            </a:r>
          </a:p>
        </p:txBody>
      </p:sp>
      <p:sp>
        <p:nvSpPr>
          <p:cNvPr id="696" name="Google Shape;696;p45"/>
          <p:cNvSpPr/>
          <p:nvPr/>
        </p:nvSpPr>
        <p:spPr>
          <a:xfrm rot="10653495">
            <a:off x="3717356" y="3488527"/>
            <a:ext cx="4709590" cy="206518"/>
          </a:xfrm>
          <a:custGeom>
            <a:avLst/>
            <a:gdLst/>
            <a:ahLst/>
            <a:cxnLst/>
            <a:rect l="l" t="t" r="r" b="b"/>
            <a:pathLst>
              <a:path w="19372" h="12075" extrusionOk="0">
                <a:moveTo>
                  <a:pt x="1129" y="1"/>
                </a:moveTo>
                <a:cubicBezTo>
                  <a:pt x="518" y="1"/>
                  <a:pt x="0" y="771"/>
                  <a:pt x="566" y="1245"/>
                </a:cubicBezTo>
                <a:cubicBezTo>
                  <a:pt x="5600" y="5610"/>
                  <a:pt x="11884" y="8833"/>
                  <a:pt x="17734" y="11966"/>
                </a:cubicBezTo>
                <a:cubicBezTo>
                  <a:pt x="17873" y="12041"/>
                  <a:pt x="18010" y="12074"/>
                  <a:pt x="18139" y="12074"/>
                </a:cubicBezTo>
                <a:cubicBezTo>
                  <a:pt x="18883" y="12074"/>
                  <a:pt x="19371" y="10983"/>
                  <a:pt x="18585" y="10535"/>
                </a:cubicBezTo>
                <a:cubicBezTo>
                  <a:pt x="12753" y="7276"/>
                  <a:pt x="7321" y="3237"/>
                  <a:pt x="1471" y="86"/>
                </a:cubicBezTo>
                <a:cubicBezTo>
                  <a:pt x="1358" y="27"/>
                  <a:pt x="1242" y="1"/>
                  <a:pt x="112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55" name="Google Shape;755;p45"/>
          <p:cNvGrpSpPr/>
          <p:nvPr/>
        </p:nvGrpSpPr>
        <p:grpSpPr>
          <a:xfrm rot="5400000">
            <a:off x="307686" y="1301824"/>
            <a:ext cx="544393" cy="564807"/>
            <a:chOff x="1034561" y="4751869"/>
            <a:chExt cx="1018510" cy="1056702"/>
          </a:xfrm>
        </p:grpSpPr>
        <p:sp>
          <p:nvSpPr>
            <p:cNvPr id="756" name="Google Shape;756;p45"/>
            <p:cNvSpPr/>
            <p:nvPr/>
          </p:nvSpPr>
          <p:spPr>
            <a:xfrm rot="5505849">
              <a:off x="1202527" y="4598643"/>
              <a:ext cx="323158" cy="649449"/>
            </a:xfrm>
            <a:custGeom>
              <a:avLst/>
              <a:gdLst/>
              <a:ahLst/>
              <a:cxnLst/>
              <a:rect l="l" t="t" r="r" b="b"/>
              <a:pathLst>
                <a:path w="9899" h="19894" extrusionOk="0">
                  <a:moveTo>
                    <a:pt x="891" y="0"/>
                  </a:moveTo>
                  <a:cubicBezTo>
                    <a:pt x="441" y="0"/>
                    <a:pt x="1" y="386"/>
                    <a:pt x="154" y="941"/>
                  </a:cubicBezTo>
                  <a:cubicBezTo>
                    <a:pt x="1875" y="7280"/>
                    <a:pt x="5515" y="13473"/>
                    <a:pt x="8213" y="19467"/>
                  </a:cubicBezTo>
                  <a:cubicBezTo>
                    <a:pt x="8350" y="19769"/>
                    <a:pt x="8579" y="19893"/>
                    <a:pt x="8817" y="19893"/>
                  </a:cubicBezTo>
                  <a:cubicBezTo>
                    <a:pt x="9337" y="19893"/>
                    <a:pt x="9899" y="19298"/>
                    <a:pt x="9626" y="18652"/>
                  </a:cubicBezTo>
                  <a:cubicBezTo>
                    <a:pt x="7072" y="12694"/>
                    <a:pt x="4971" y="5849"/>
                    <a:pt x="1531" y="362"/>
                  </a:cubicBezTo>
                  <a:cubicBezTo>
                    <a:pt x="1373" y="110"/>
                    <a:pt x="1131" y="0"/>
                    <a:pt x="891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45"/>
            <p:cNvSpPr/>
            <p:nvPr/>
          </p:nvSpPr>
          <p:spPr>
            <a:xfrm rot="5505849">
              <a:off x="1314843" y="4975190"/>
              <a:ext cx="426121" cy="481358"/>
            </a:xfrm>
            <a:custGeom>
              <a:avLst/>
              <a:gdLst/>
              <a:ahLst/>
              <a:cxnLst/>
              <a:rect l="l" t="t" r="r" b="b"/>
              <a:pathLst>
                <a:path w="13053" h="14745" extrusionOk="0">
                  <a:moveTo>
                    <a:pt x="1096" y="1"/>
                  </a:moveTo>
                  <a:cubicBezTo>
                    <a:pt x="490" y="1"/>
                    <a:pt x="1" y="802"/>
                    <a:pt x="500" y="1413"/>
                  </a:cubicBezTo>
                  <a:cubicBezTo>
                    <a:pt x="4050" y="5795"/>
                    <a:pt x="7871" y="9924"/>
                    <a:pt x="11275" y="14415"/>
                  </a:cubicBezTo>
                  <a:cubicBezTo>
                    <a:pt x="11454" y="14648"/>
                    <a:pt x="11700" y="14745"/>
                    <a:pt x="11941" y="14745"/>
                  </a:cubicBezTo>
                  <a:cubicBezTo>
                    <a:pt x="12509" y="14745"/>
                    <a:pt x="13053" y="14208"/>
                    <a:pt x="12634" y="13637"/>
                  </a:cubicBezTo>
                  <a:cubicBezTo>
                    <a:pt x="9283" y="9001"/>
                    <a:pt x="5788" y="4238"/>
                    <a:pt x="1659" y="254"/>
                  </a:cubicBezTo>
                  <a:cubicBezTo>
                    <a:pt x="1477" y="76"/>
                    <a:pt x="1281" y="1"/>
                    <a:pt x="1096" y="1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45"/>
            <p:cNvSpPr/>
            <p:nvPr/>
          </p:nvSpPr>
          <p:spPr>
            <a:xfrm rot="5505849">
              <a:off x="1530129" y="5289352"/>
              <a:ext cx="632408" cy="394194"/>
            </a:xfrm>
            <a:custGeom>
              <a:avLst/>
              <a:gdLst/>
              <a:ahLst/>
              <a:cxnLst/>
              <a:rect l="l" t="t" r="r" b="b"/>
              <a:pathLst>
                <a:path w="19372" h="12075" extrusionOk="0">
                  <a:moveTo>
                    <a:pt x="1129" y="1"/>
                  </a:moveTo>
                  <a:cubicBezTo>
                    <a:pt x="518" y="1"/>
                    <a:pt x="0" y="771"/>
                    <a:pt x="566" y="1245"/>
                  </a:cubicBezTo>
                  <a:cubicBezTo>
                    <a:pt x="5600" y="5610"/>
                    <a:pt x="11884" y="8833"/>
                    <a:pt x="17734" y="11966"/>
                  </a:cubicBezTo>
                  <a:cubicBezTo>
                    <a:pt x="17873" y="12041"/>
                    <a:pt x="18010" y="12074"/>
                    <a:pt x="18139" y="12074"/>
                  </a:cubicBezTo>
                  <a:cubicBezTo>
                    <a:pt x="18883" y="12074"/>
                    <a:pt x="19371" y="10983"/>
                    <a:pt x="18585" y="10535"/>
                  </a:cubicBezTo>
                  <a:cubicBezTo>
                    <a:pt x="12753" y="7276"/>
                    <a:pt x="7321" y="3237"/>
                    <a:pt x="1471" y="86"/>
                  </a:cubicBezTo>
                  <a:cubicBezTo>
                    <a:pt x="1358" y="27"/>
                    <a:pt x="1242" y="1"/>
                    <a:pt x="1129" y="1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59" name="Google Shape;759;p45"/>
          <p:cNvSpPr/>
          <p:nvPr/>
        </p:nvSpPr>
        <p:spPr>
          <a:xfrm rot="4499924">
            <a:off x="2798190" y="1863705"/>
            <a:ext cx="1050979" cy="979976"/>
          </a:xfrm>
          <a:custGeom>
            <a:avLst/>
            <a:gdLst/>
            <a:ahLst/>
            <a:cxnLst/>
            <a:rect l="l" t="t" r="r" b="b"/>
            <a:pathLst>
              <a:path w="22473" h="21244" extrusionOk="0">
                <a:moveTo>
                  <a:pt x="13532" y="1"/>
                </a:moveTo>
                <a:cubicBezTo>
                  <a:pt x="12810" y="1"/>
                  <a:pt x="12838" y="1091"/>
                  <a:pt x="13558" y="1152"/>
                </a:cubicBezTo>
                <a:cubicBezTo>
                  <a:pt x="14605" y="1241"/>
                  <a:pt x="15652" y="1329"/>
                  <a:pt x="16699" y="1418"/>
                </a:cubicBezTo>
                <a:cubicBezTo>
                  <a:pt x="17512" y="1521"/>
                  <a:pt x="18321" y="1646"/>
                  <a:pt x="19129" y="1808"/>
                </a:cubicBezTo>
                <a:cubicBezTo>
                  <a:pt x="10563" y="5504"/>
                  <a:pt x="2228" y="11139"/>
                  <a:pt x="62" y="20791"/>
                </a:cubicBezTo>
                <a:cubicBezTo>
                  <a:pt x="0" y="21065"/>
                  <a:pt x="224" y="21244"/>
                  <a:pt x="437" y="21244"/>
                </a:cubicBezTo>
                <a:cubicBezTo>
                  <a:pt x="579" y="21244"/>
                  <a:pt x="716" y="21165"/>
                  <a:pt x="763" y="20984"/>
                </a:cubicBezTo>
                <a:cubicBezTo>
                  <a:pt x="3298" y="11212"/>
                  <a:pt x="12093" y="5771"/>
                  <a:pt x="20916" y="2266"/>
                </a:cubicBezTo>
                <a:lnTo>
                  <a:pt x="20916" y="2266"/>
                </a:lnTo>
                <a:cubicBezTo>
                  <a:pt x="20426" y="4081"/>
                  <a:pt x="20176" y="5886"/>
                  <a:pt x="20186" y="7800"/>
                </a:cubicBezTo>
                <a:cubicBezTo>
                  <a:pt x="20187" y="8130"/>
                  <a:pt x="20433" y="8293"/>
                  <a:pt x="20682" y="8293"/>
                </a:cubicBezTo>
                <a:cubicBezTo>
                  <a:pt x="20933" y="8293"/>
                  <a:pt x="21188" y="8128"/>
                  <a:pt x="21205" y="7800"/>
                </a:cubicBezTo>
                <a:cubicBezTo>
                  <a:pt x="21314" y="5608"/>
                  <a:pt x="21672" y="3519"/>
                  <a:pt x="22348" y="1429"/>
                </a:cubicBezTo>
                <a:cubicBezTo>
                  <a:pt x="22473" y="1050"/>
                  <a:pt x="22148" y="738"/>
                  <a:pt x="21800" y="708"/>
                </a:cubicBezTo>
                <a:cubicBezTo>
                  <a:pt x="20153" y="567"/>
                  <a:pt x="18508" y="425"/>
                  <a:pt x="16863" y="285"/>
                </a:cubicBezTo>
                <a:cubicBezTo>
                  <a:pt x="15772" y="141"/>
                  <a:pt x="14673" y="42"/>
                  <a:pt x="13558" y="1"/>
                </a:cubicBezTo>
                <a:cubicBezTo>
                  <a:pt x="13549" y="1"/>
                  <a:pt x="13541" y="1"/>
                  <a:pt x="1353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0" name="Picture 4">
            <a:extLst>
              <a:ext uri="{FF2B5EF4-FFF2-40B4-BE49-F238E27FC236}">
                <a16:creationId xmlns:a16="http://schemas.microsoft.com/office/drawing/2014/main" id="{2EDEC7B9-958A-FE88-4040-21403A0823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793003" y="90444"/>
            <a:ext cx="2011420" cy="4037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74241"/>
      </p:ext>
    </p:extLst>
  </p:cSld>
  <p:clrMapOvr>
    <a:masterClrMapping/>
  </p:clrMapOvr>
  <p:transition spd="med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9" name="Google Shape;1059;p47"/>
          <p:cNvSpPr txBox="1">
            <a:spLocks noGrp="1"/>
          </p:cNvSpPr>
          <p:nvPr>
            <p:ph type="subTitle" idx="4294967295"/>
          </p:nvPr>
        </p:nvSpPr>
        <p:spPr>
          <a:xfrm>
            <a:off x="266361" y="281206"/>
            <a:ext cx="6221525" cy="9493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None/>
            </a:pPr>
            <a:r>
              <a:rPr lang="en-US" sz="2300" b="1" dirty="0">
                <a:solidFill>
                  <a:srgbClr val="002060"/>
                </a:solidFill>
                <a:cs typeface="Arial"/>
                <a:sym typeface="Arial"/>
              </a:rPr>
              <a:t>In 3 minutes. Put these things in each room. </a:t>
            </a:r>
          </a:p>
          <a:p>
            <a:pPr marL="0" lvl="0" indent="0">
              <a:buNone/>
            </a:pPr>
            <a:r>
              <a:rPr lang="en-US" sz="2300" b="1" dirty="0">
                <a:solidFill>
                  <a:srgbClr val="002060"/>
                </a:solidFill>
                <a:cs typeface="Arial"/>
                <a:sym typeface="Arial"/>
              </a:rPr>
              <a:t>(You may use a word more than one)</a:t>
            </a:r>
            <a:endParaRPr sz="2300" dirty="0">
              <a:solidFill>
                <a:srgbClr val="002060"/>
              </a:solidFill>
            </a:endParaRPr>
          </a:p>
        </p:txBody>
      </p:sp>
      <p:sp>
        <p:nvSpPr>
          <p:cNvPr id="194" name="TextBox 193">
            <a:extLst>
              <a:ext uri="{FF2B5EF4-FFF2-40B4-BE49-F238E27FC236}">
                <a16:creationId xmlns:a16="http://schemas.microsoft.com/office/drawing/2014/main" id="{35612A09-7328-55C2-3293-18055E8F7326}"/>
              </a:ext>
            </a:extLst>
          </p:cNvPr>
          <p:cNvSpPr txBox="1"/>
          <p:nvPr/>
        </p:nvSpPr>
        <p:spPr>
          <a:xfrm>
            <a:off x="6174579" y="1289826"/>
            <a:ext cx="2703060" cy="3631763"/>
          </a:xfrm>
          <a:prstGeom prst="rect">
            <a:avLst/>
          </a:prstGeom>
          <a:noFill/>
          <a:ln w="12700">
            <a:solidFill>
              <a:schemeClr val="accent5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300" dirty="0">
                <a:solidFill>
                  <a:srgbClr val="333333"/>
                </a:solidFill>
                <a:latin typeface="Century Gothic" panose="020B0502020202020204" pitchFamily="34" charset="0"/>
              </a:rPr>
              <a:t>lamp</a:t>
            </a:r>
          </a:p>
          <a:p>
            <a:pPr algn="ctr"/>
            <a:r>
              <a:rPr lang="en-US" sz="2300" dirty="0">
                <a:solidFill>
                  <a:srgbClr val="333333"/>
                </a:solidFill>
                <a:latin typeface="Century Gothic" panose="020B0502020202020204" pitchFamily="34" charset="0"/>
              </a:rPr>
              <a:t>picture</a:t>
            </a:r>
          </a:p>
          <a:p>
            <a:pPr algn="ctr"/>
            <a:r>
              <a:rPr lang="en-US" sz="2300" dirty="0">
                <a:solidFill>
                  <a:srgbClr val="333333"/>
                </a:solidFill>
                <a:latin typeface="Century Gothic" panose="020B0502020202020204" pitchFamily="34" charset="0"/>
              </a:rPr>
              <a:t>chest of drawers</a:t>
            </a:r>
          </a:p>
          <a:p>
            <a:pPr algn="ctr"/>
            <a:r>
              <a:rPr lang="en-US" sz="2300" dirty="0">
                <a:solidFill>
                  <a:srgbClr val="333333"/>
                </a:solidFill>
                <a:latin typeface="Century Gothic" panose="020B0502020202020204" pitchFamily="34" charset="0"/>
              </a:rPr>
              <a:t>sofa</a:t>
            </a:r>
          </a:p>
          <a:p>
            <a:pPr algn="ctr"/>
            <a:r>
              <a:rPr lang="en-US" sz="2300" dirty="0">
                <a:solidFill>
                  <a:srgbClr val="333333"/>
                </a:solidFill>
                <a:latin typeface="Century Gothic" panose="020B0502020202020204" pitchFamily="34" charset="0"/>
              </a:rPr>
              <a:t>fridge</a:t>
            </a:r>
          </a:p>
          <a:p>
            <a:pPr algn="ctr"/>
            <a:r>
              <a:rPr lang="en-US" sz="2300" dirty="0">
                <a:solidFill>
                  <a:srgbClr val="333333"/>
                </a:solidFill>
                <a:latin typeface="Century Gothic" panose="020B0502020202020204" pitchFamily="34" charset="0"/>
              </a:rPr>
              <a:t>cupboard</a:t>
            </a:r>
          </a:p>
          <a:p>
            <a:pPr algn="ctr"/>
            <a:r>
              <a:rPr lang="en-US" sz="2300" dirty="0">
                <a:solidFill>
                  <a:srgbClr val="333333"/>
                </a:solidFill>
                <a:latin typeface="Century Gothic" panose="020B0502020202020204" pitchFamily="34" charset="0"/>
              </a:rPr>
              <a:t>dishwasher</a:t>
            </a:r>
          </a:p>
          <a:p>
            <a:pPr algn="ctr"/>
            <a:r>
              <a:rPr lang="en-US" sz="2300" dirty="0">
                <a:solidFill>
                  <a:srgbClr val="333333"/>
                </a:solidFill>
                <a:latin typeface="Century Gothic" panose="020B0502020202020204" pitchFamily="34" charset="0"/>
              </a:rPr>
              <a:t>sink</a:t>
            </a:r>
          </a:p>
          <a:p>
            <a:pPr algn="ctr"/>
            <a:r>
              <a:rPr lang="en-US" sz="2300" dirty="0">
                <a:solidFill>
                  <a:srgbClr val="333333"/>
                </a:solidFill>
                <a:latin typeface="Century Gothic" panose="020B0502020202020204" pitchFamily="34" charset="0"/>
              </a:rPr>
              <a:t>bath</a:t>
            </a:r>
          </a:p>
          <a:p>
            <a:pPr algn="ctr"/>
            <a:r>
              <a:rPr lang="en-US" sz="2300" dirty="0">
                <a:solidFill>
                  <a:srgbClr val="333333"/>
                </a:solidFill>
                <a:latin typeface="Century Gothic" panose="020B0502020202020204" pitchFamily="34" charset="0"/>
              </a:rPr>
              <a:t>toilet</a:t>
            </a:r>
            <a:endParaRPr lang="en-US" sz="2300" i="0" dirty="0">
              <a:solidFill>
                <a:srgbClr val="333333"/>
              </a:solidFill>
              <a:effectLst/>
              <a:latin typeface="Century Gothic" panose="020B0502020202020204" pitchFamily="34" charset="0"/>
            </a:endParaRPr>
          </a:p>
        </p:txBody>
      </p:sp>
      <p:pic>
        <p:nvPicPr>
          <p:cNvPr id="200" name="Picture 199">
            <a:extLst>
              <a:ext uri="{FF2B5EF4-FFF2-40B4-BE49-F238E27FC236}">
                <a16:creationId xmlns:a16="http://schemas.microsoft.com/office/drawing/2014/main" id="{372617F1-F318-9DAE-C0F3-39C0C4A676F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61" y="1289826"/>
            <a:ext cx="5773202" cy="359298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3 Minute Timer" descr="3 Minute Timer">
            <a:hlinkClick r:id="" action="ppaction://media"/>
            <a:extLst>
              <a:ext uri="{FF2B5EF4-FFF2-40B4-BE49-F238E27FC236}">
                <a16:creationId xmlns:a16="http://schemas.microsoft.com/office/drawing/2014/main" id="{E9B6A46B-BF81-FB6E-9B05-82325612209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937829" y="241300"/>
            <a:ext cx="1687689" cy="94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69451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1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1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1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500"/>
                                        <p:tgtEl>
                                          <p:spTgt spid="19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2" dur="500"/>
                                        <p:tgtEl>
                                          <p:spTgt spid="19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7" dur="500"/>
                                        <p:tgtEl>
                                          <p:spTgt spid="19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2" dur="500"/>
                                        <p:tgtEl>
                                          <p:spTgt spid="19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6" dur="19511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5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s.sachmem.vn/public/images/v2/TA6T1SHS/U2-ACL1-1_2.png">
            <a:extLst>
              <a:ext uri="{FF2B5EF4-FFF2-40B4-BE49-F238E27FC236}">
                <a16:creationId xmlns:a16="http://schemas.microsoft.com/office/drawing/2014/main" id="{8E42F207-24F2-63A3-A703-CCA5BB8A6E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7152" b="96592" l="44609" r="66363">
                        <a14:foregroundMark x1="64882" y1="86671" x2="64882" y2="86671"/>
                        <a14:foregroundMark x1="49393" y1="75167" x2="49962" y2="83871"/>
                        <a14:foregroundMark x1="50797" y1="72794" x2="54897" y2="72915"/>
                        <a14:foregroundMark x1="53683" y1="72368" x2="53683" y2="72368"/>
                        <a14:foregroundMark x1="53759" y1="72002" x2="56150" y2="75837"/>
                        <a14:foregroundMark x1="56226" y1="74376" x2="56226" y2="74376"/>
                        <a14:foregroundMark x1="54100" y1="71881" x2="56074" y2="75533"/>
                        <a14:foregroundMark x1="54404" y1="71881" x2="54404" y2="71881"/>
                        <a14:foregroundMark x1="54822" y1="71881" x2="54822" y2="71881"/>
                        <a14:foregroundMark x1="55087" y1="71759" x2="55087" y2="71759"/>
                        <a14:foregroundMark x1="55581" y1="71759" x2="55581" y2="76506"/>
                        <a14:foregroundMark x1="50532" y1="86123" x2="50532" y2="86123"/>
                        <a14:foregroundMark x1="50797" y1="86549" x2="50797" y2="86549"/>
                        <a14:foregroundMark x1="51860" y1="86123" x2="51860" y2="86123"/>
                        <a14:foregroundMark x1="61276" y1="96713" x2="61276" y2="96713"/>
                        <a14:foregroundMark x1="59947" y1="95496" x2="61655" y2="95618"/>
                        <a14:foregroundMark x1="61769" y1="95800" x2="61769" y2="95800"/>
                        <a14:foregroundMark x1="61769" y1="96592" x2="65376" y2="88801"/>
                        <a14:foregroundMark x1="55657" y1="72368" x2="57289" y2="77602"/>
                        <a14:foregroundMark x1="57289" y1="77602" x2="65528" y2="85879"/>
                        <a14:foregroundMark x1="55581" y1="72368" x2="55581" y2="72368"/>
                        <a14:foregroundMark x1="56150" y1="73159" x2="56150" y2="74620"/>
                        <a14:foregroundMark x1="55505" y1="71881" x2="56150" y2="74254"/>
                        <a14:foregroundMark x1="56492" y1="74498" x2="55657" y2="72002"/>
                        <a14:foregroundMark x1="56226" y1="73828" x2="53341" y2="71759"/>
                        <a14:foregroundMark x1="54100" y1="71211" x2="54100" y2="71211"/>
                        <a14:foregroundMark x1="54328" y1="71455" x2="54328" y2="71455"/>
                        <a14:foregroundMark x1="54518" y1="71576" x2="50569" y2="68351"/>
                        <a14:foregroundMark x1="50569" y1="68351" x2="50038" y2="66829"/>
                        <a14:foregroundMark x1="48481" y1="62325" x2="48405" y2="75959"/>
                        <a14:foregroundMark x1="47760" y1="61290" x2="47646" y2="71881"/>
                        <a14:foregroundMark x1="46773" y1="62082" x2="46659" y2="75289"/>
                        <a14:foregroundMark x1="45178" y1="61960" x2="45178" y2="72794"/>
                        <a14:foregroundMark x1="45444" y1="60377" x2="49734" y2="60499"/>
                        <a14:foregroundMark x1="47418" y1="58247" x2="51595" y2="58369"/>
                        <a14:foregroundMark x1="51595" y1="58369" x2="51860" y2="58491"/>
                        <a14:foregroundMark x1="45748" y1="57456" x2="51025" y2="57578"/>
                        <a14:foregroundMark x1="45027" y1="58004" x2="45027" y2="61960"/>
                        <a14:foregroundMark x1="44609" y1="57334" x2="44609" y2="57334"/>
                        <a14:foregroundMark x1="44875" y1="57334" x2="44875" y2="57334"/>
                        <a14:foregroundMark x1="44951" y1="69872" x2="44989" y2="76080"/>
                        <a14:foregroundMark x1="44989" y1="76080" x2="47684" y2="79793"/>
                        <a14:foregroundMark x1="47684" y1="79793" x2="48823" y2="80037"/>
                        <a14:foregroundMark x1="47418" y1="79550" x2="47418" y2="79550"/>
                        <a14:foregroundMark x1="45254" y1="79550" x2="48254" y2="79671"/>
                        <a14:foregroundMark x1="53607" y1="62508" x2="53607" y2="68290"/>
                        <a14:foregroundMark x1="53607" y1="68290" x2="53607" y2="68290"/>
                        <a14:foregroundMark x1="52202" y1="58369" x2="53834" y2="58491"/>
                        <a14:foregroundMark x1="51291" y1="57334" x2="55087" y2="58004"/>
                        <a14:foregroundMark x1="55087" y1="57882" x2="54897" y2="65794"/>
                        <a14:foregroundMark x1="55581" y1="60621" x2="55581" y2="60621"/>
                        <a14:foregroundMark x1="55505" y1="58795" x2="55505" y2="64455"/>
                        <a14:foregroundMark x1="55391" y1="59586" x2="55315" y2="66342"/>
                        <a14:foregroundMark x1="55505" y1="64881" x2="55505" y2="71455"/>
                        <a14:foregroundMark x1="56720" y1="75533" x2="58200" y2="78089"/>
                        <a14:foregroundMark x1="57479" y1="76872" x2="59681" y2="78211"/>
                        <a14:foregroundMark x1="61276" y1="81132" x2="63326" y2="83201"/>
                        <a14:foregroundMark x1="62491" y1="82288" x2="65793" y2="86245"/>
                        <a14:foregroundMark x1="62149" y1="82410" x2="65072" y2="85636"/>
                        <a14:foregroundMark x1="65072" y1="85636" x2="64579" y2="91357"/>
                        <a14:foregroundMark x1="64579" y1="91357" x2="62642" y2="96287"/>
                        <a14:foregroundMark x1="62642" y1="96287" x2="62339" y2="96592"/>
                        <a14:foregroundMark x1="65718" y1="88618" x2="65718" y2="88618"/>
                        <a14:foregroundMark x1="65642" y1="88618" x2="65642" y2="88618"/>
                        <a14:foregroundMark x1="62339" y1="81923" x2="63895" y2="83384"/>
                        <a14:foregroundMark x1="63895" y1="83384" x2="64389" y2="84175"/>
                        <a14:foregroundMark x1="64389" y1="83993" x2="65528" y2="85332"/>
                        <a14:foregroundMark x1="64541" y1="84662" x2="61655" y2="81376"/>
                        <a14:foregroundMark x1="61655" y1="81376" x2="61655" y2="81376"/>
                        <a14:foregroundMark x1="62491" y1="81923" x2="65528" y2="85149"/>
                        <a14:foregroundMark x1="65528" y1="85149" x2="66021" y2="86123"/>
                        <a14:foregroundMark x1="64237" y1="83993" x2="66363" y2="88558"/>
                        <a14:foregroundMark x1="66363" y1="88558" x2="66021" y2="87158"/>
                        <a14:foregroundMark x1="66021" y1="87036" x2="66021" y2="87036"/>
                        <a14:foregroundMark x1="49886" y1="72915" x2="49886" y2="72915"/>
                        <a14:foregroundMark x1="49886" y1="73585" x2="49393" y2="73828"/>
                        <a14:foregroundMark x1="45748" y1="75837" x2="45748" y2="75837"/>
                        <a14:foregroundMark x1="55581" y1="58369" x2="55087" y2="57456"/>
                        <a14:foregroundMark x1="55581" y1="57578" x2="55581" y2="57578"/>
                        <a14:foregroundMark x1="55998" y1="57699" x2="55998" y2="57699"/>
                        <a14:foregroundMark x1="55809" y1="57212" x2="55809" y2="57212"/>
                        <a14:foregroundMark x1="55809" y1="57578" x2="55809" y2="57578"/>
                        <a14:foregroundMark x1="55885" y1="57578" x2="55885" y2="57578"/>
                        <a14:foregroundMark x1="55885" y1="57882" x2="55885" y2="57882"/>
                        <a14:foregroundMark x1="55885" y1="57882" x2="55885" y2="57882"/>
                        <a14:backgroundMark x1="63060" y1="81741" x2="63060" y2="81741"/>
                        <a14:backgroundMark x1="62491" y1="81132" x2="62491" y2="81132"/>
                        <a14:backgroundMark x1="62339" y1="81132" x2="62339" y2="81132"/>
                        <a14:backgroundMark x1="62073" y1="81132" x2="62073" y2="81132"/>
                        <a14:backgroundMark x1="56720" y1="58125" x2="56720" y2="573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863" t="56969" r="33771"/>
          <a:stretch/>
        </p:blipFill>
        <p:spPr bwMode="auto">
          <a:xfrm>
            <a:off x="1335446" y="1284638"/>
            <a:ext cx="2891277" cy="3632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1EA846B6-E029-C133-2733-188F7E212D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102" y="311975"/>
            <a:ext cx="4164235" cy="580200"/>
          </a:xfrm>
        </p:spPr>
        <p:txBody>
          <a:bodyPr/>
          <a:lstStyle/>
          <a:p>
            <a:pPr algn="l"/>
            <a:r>
              <a:rPr lang="en-VN" sz="2800" dirty="0"/>
              <a:t>Check your answer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E057830F-E387-49C5-F73C-9176054730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2970265">
            <a:off x="3274604" y="1244722"/>
            <a:ext cx="1230157" cy="1178714"/>
          </a:xfrm>
          <a:prstGeom prst="rect">
            <a:avLst/>
          </a:prstGeom>
        </p:spPr>
      </p:pic>
      <p:pic>
        <p:nvPicPr>
          <p:cNvPr id="1028" name="Picture 4" descr="Picture of a Picture with a Landscape. Hanging on a Nail on the Wall. Stock  Vector - Illustration of clouds, presentation: 147322035">
            <a:extLst>
              <a:ext uri="{FF2B5EF4-FFF2-40B4-BE49-F238E27FC236}">
                <a16:creationId xmlns:a16="http://schemas.microsoft.com/office/drawing/2014/main" id="{0B76F8BC-98B0-8479-4363-56F9821720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460" y="389341"/>
            <a:ext cx="3038894" cy="3084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9F8ACFC6-21F5-27DC-05A0-384498EDE622}"/>
              </a:ext>
            </a:extLst>
          </p:cNvPr>
          <p:cNvSpPr/>
          <p:nvPr/>
        </p:nvSpPr>
        <p:spPr>
          <a:xfrm>
            <a:off x="5487907" y="3731602"/>
            <a:ext cx="2540000" cy="676626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200" b="1" dirty="0">
                <a:solidFill>
                  <a:schemeClr val="accent6"/>
                </a:solidFill>
              </a:rPr>
              <a:t>picture</a:t>
            </a:r>
          </a:p>
        </p:txBody>
      </p:sp>
      <p:pic>
        <p:nvPicPr>
          <p:cNvPr id="14" name="Picture 5">
            <a:extLst>
              <a:ext uri="{FF2B5EF4-FFF2-40B4-BE49-F238E27FC236}">
                <a16:creationId xmlns:a16="http://schemas.microsoft.com/office/drawing/2014/main" id="{A782AD16-90BD-85DD-5FD3-1BBC48B2A8F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291240" y="3518675"/>
            <a:ext cx="393334" cy="425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920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6070E78-500F-8A4D-D4F1-87D46B4FB1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5875" y="1076463"/>
            <a:ext cx="4272249" cy="299057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D879B977-12B5-5406-E675-617AFAC655C9}"/>
              </a:ext>
            </a:extLst>
          </p:cNvPr>
          <p:cNvSpPr/>
          <p:nvPr/>
        </p:nvSpPr>
        <p:spPr>
          <a:xfrm>
            <a:off x="3242722" y="4390066"/>
            <a:ext cx="2598821" cy="442762"/>
          </a:xfrm>
          <a:prstGeom prst="round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accent5"/>
                </a:solidFill>
                <a:latin typeface="Century Gothic" panose="020B0502020202020204" pitchFamily="34" charset="0"/>
              </a:rPr>
              <a:t>kitchen</a:t>
            </a:r>
            <a:endParaRPr lang="en-VN" sz="2400" b="1" dirty="0">
              <a:solidFill>
                <a:schemeClr val="accent5"/>
              </a:solidFill>
              <a:latin typeface="Century Gothic" panose="020B0502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55560DE-3DB5-392B-53D4-AFE3B69360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16513468" flipH="1" flipV="1">
            <a:off x="1837288" y="2237074"/>
            <a:ext cx="402650" cy="761022"/>
          </a:xfrm>
          <a:prstGeom prst="rect">
            <a:avLst/>
          </a:prstGeom>
        </p:spPr>
      </p:pic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57397BED-3580-2305-DE11-B4ED0515B0E9}"/>
              </a:ext>
            </a:extLst>
          </p:cNvPr>
          <p:cNvSpPr/>
          <p:nvPr/>
        </p:nvSpPr>
        <p:spPr>
          <a:xfrm>
            <a:off x="481180" y="1614153"/>
            <a:ext cx="1844311" cy="676626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200" b="1" dirty="0">
                <a:solidFill>
                  <a:schemeClr val="accent6"/>
                </a:solidFill>
              </a:rPr>
              <a:t>fridge</a:t>
            </a:r>
          </a:p>
        </p:txBody>
      </p:sp>
      <p:pic>
        <p:nvPicPr>
          <p:cNvPr id="8" name="Picture 5">
            <a:extLst>
              <a:ext uri="{FF2B5EF4-FFF2-40B4-BE49-F238E27FC236}">
                <a16:creationId xmlns:a16="http://schemas.microsoft.com/office/drawing/2014/main" id="{C0168B05-1374-F375-21ED-2C7D7A42067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84513" y="1401226"/>
            <a:ext cx="393334" cy="425854"/>
          </a:xfrm>
          <a:prstGeom prst="rect">
            <a:avLst/>
          </a:prstGeom>
        </p:spPr>
      </p:pic>
      <p:pic>
        <p:nvPicPr>
          <p:cNvPr id="9" name="Picture 5">
            <a:extLst>
              <a:ext uri="{FF2B5EF4-FFF2-40B4-BE49-F238E27FC236}">
                <a16:creationId xmlns:a16="http://schemas.microsoft.com/office/drawing/2014/main" id="{5CCF7528-20E8-C127-9974-65903E5872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5578126" flipH="1" flipV="1">
            <a:off x="6613247" y="1233934"/>
            <a:ext cx="359732" cy="946120"/>
          </a:xfrm>
          <a:prstGeom prst="rect">
            <a:avLst/>
          </a:prstGeom>
        </p:spPr>
      </p:pic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039A7ECF-6D47-D1A3-E1F8-0B47F608EAAD}"/>
              </a:ext>
            </a:extLst>
          </p:cNvPr>
          <p:cNvSpPr/>
          <p:nvPr/>
        </p:nvSpPr>
        <p:spPr>
          <a:xfrm>
            <a:off x="7060885" y="2180683"/>
            <a:ext cx="1844311" cy="676626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600" b="1" dirty="0">
                <a:solidFill>
                  <a:schemeClr val="accent6"/>
                </a:solidFill>
              </a:rPr>
              <a:t>cupboard</a:t>
            </a:r>
          </a:p>
        </p:txBody>
      </p:sp>
      <p:pic>
        <p:nvPicPr>
          <p:cNvPr id="11" name="Picture 5">
            <a:extLst>
              <a:ext uri="{FF2B5EF4-FFF2-40B4-BE49-F238E27FC236}">
                <a16:creationId xmlns:a16="http://schemas.microsoft.com/office/drawing/2014/main" id="{DAAFE569-15AC-97DF-87AA-F7824C296EB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6864218" y="1967756"/>
            <a:ext cx="393334" cy="425854"/>
          </a:xfrm>
          <a:prstGeom prst="rect">
            <a:avLst/>
          </a:prstGeom>
        </p:spPr>
      </p:pic>
      <p:pic>
        <p:nvPicPr>
          <p:cNvPr id="12" name="Picture 5">
            <a:extLst>
              <a:ext uri="{FF2B5EF4-FFF2-40B4-BE49-F238E27FC236}">
                <a16:creationId xmlns:a16="http://schemas.microsoft.com/office/drawing/2014/main" id="{B29A75DE-BB93-6B2A-4FD4-316FEAC2A1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11247387">
            <a:off x="3923063" y="672260"/>
            <a:ext cx="571100" cy="1767263"/>
          </a:xfrm>
          <a:prstGeom prst="rect">
            <a:avLst/>
          </a:prstGeom>
        </p:spPr>
      </p:pic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21AA1B48-0C40-B0CF-491C-94834C97763A}"/>
              </a:ext>
            </a:extLst>
          </p:cNvPr>
          <p:cNvSpPr/>
          <p:nvPr/>
        </p:nvSpPr>
        <p:spPr>
          <a:xfrm>
            <a:off x="4778418" y="446195"/>
            <a:ext cx="2685869" cy="525797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600" b="1" dirty="0">
                <a:solidFill>
                  <a:schemeClr val="accent6"/>
                </a:solidFill>
              </a:rPr>
              <a:t>dishwasher</a:t>
            </a:r>
          </a:p>
        </p:txBody>
      </p:sp>
      <p:pic>
        <p:nvPicPr>
          <p:cNvPr id="14" name="Picture 5">
            <a:extLst>
              <a:ext uri="{FF2B5EF4-FFF2-40B4-BE49-F238E27FC236}">
                <a16:creationId xmlns:a16="http://schemas.microsoft.com/office/drawing/2014/main" id="{08E9EB05-BE40-2AA2-9A1B-DE517C60BD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4581751" y="233268"/>
            <a:ext cx="393334" cy="425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706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3" grpId="0" animBg="1"/>
    </p:bldLst>
  </p:timing>
</p:sld>
</file>

<file path=ppt/theme/theme1.xml><?xml version="1.0" encoding="utf-8"?>
<a:theme xmlns:a="http://schemas.openxmlformats.org/drawingml/2006/main" name="Sourdough September: How Is Bread Made? A Workshop for the Whole Family by Slidesgo">
  <a:themeElements>
    <a:clrScheme name="Simple Light">
      <a:dk1>
        <a:srgbClr val="F9E4CD"/>
      </a:dk1>
      <a:lt1>
        <a:srgbClr val="FFC153"/>
      </a:lt1>
      <a:dk2>
        <a:srgbClr val="F3AD6E"/>
      </a:dk2>
      <a:lt2>
        <a:srgbClr val="D9894D"/>
      </a:lt2>
      <a:accent1>
        <a:srgbClr val="FFA0AF"/>
      </a:accent1>
      <a:accent2>
        <a:srgbClr val="E96767"/>
      </a:accent2>
      <a:accent3>
        <a:srgbClr val="F55B5B"/>
      </a:accent3>
      <a:accent4>
        <a:srgbClr val="84A1AA"/>
      </a:accent4>
      <a:accent5>
        <a:srgbClr val="462E1A"/>
      </a:accent5>
      <a:accent6>
        <a:srgbClr val="FFFFFF"/>
      </a:accent6>
      <a:hlink>
        <a:srgbClr val="462E1A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</TotalTime>
  <Words>624</Words>
  <Application>Microsoft Macintosh PowerPoint</Application>
  <PresentationFormat>On-screen Show (16:9)</PresentationFormat>
  <Paragraphs>155</Paragraphs>
  <Slides>21</Slides>
  <Notes>8</Notes>
  <HiddenSlides>0</HiddenSlides>
  <MMClips>26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1" baseType="lpstr">
      <vt:lpstr>Arial</vt:lpstr>
      <vt:lpstr>Bebas Neue</vt:lpstr>
      <vt:lpstr>Amatic SC</vt:lpstr>
      <vt:lpstr>Century Gothic</vt:lpstr>
      <vt:lpstr>Pangolin</vt:lpstr>
      <vt:lpstr>Nunito Sans</vt:lpstr>
      <vt:lpstr>Franklin Gothic Medium</vt:lpstr>
      <vt:lpstr>Poppins Medium</vt:lpstr>
      <vt:lpstr>Poppins ExtraBold</vt:lpstr>
      <vt:lpstr>Sourdough September: How Is Bread Made? A Workshop for the Whole Family by Slidesgo</vt:lpstr>
      <vt:lpstr>PowerPoint Presentation</vt:lpstr>
      <vt:lpstr>PowerPoint Presentation</vt:lpstr>
      <vt:lpstr>PowerPoint Presentation</vt:lpstr>
      <vt:lpstr>UNIT 2</vt:lpstr>
      <vt:lpstr>Objectives</vt:lpstr>
      <vt:lpstr>VOCABULARY</vt:lpstr>
      <vt:lpstr>PowerPoint Presentation</vt:lpstr>
      <vt:lpstr>Check your answer</vt:lpstr>
      <vt:lpstr>PowerPoint Presentation</vt:lpstr>
      <vt:lpstr>PowerPoint Presentation</vt:lpstr>
      <vt:lpstr>PowerPoint Presentation</vt:lpstr>
      <vt:lpstr>PowerPoint Presentation</vt:lpstr>
      <vt:lpstr>Check your answer</vt:lpstr>
      <vt:lpstr>In groups, add more things for each room</vt:lpstr>
      <vt:lpstr>02</vt:lpstr>
      <vt:lpstr>Ex 4. Listen and repeat the words. Pay attention to the final -s sounds.</vt:lpstr>
      <vt:lpstr>PowerPoint Presentation</vt:lpstr>
      <vt:lpstr>PowerPoint Presentation</vt:lpstr>
      <vt:lpstr>Ex 5 (pg 18) Underline the final -s in the words and put them into the correct column. </vt:lpstr>
      <vt:lpstr>SUMMARY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2</dc:title>
  <cp:lastModifiedBy>Hanh Nguyen</cp:lastModifiedBy>
  <cp:revision>17</cp:revision>
  <dcterms:modified xsi:type="dcterms:W3CDTF">2022-08-31T09:58:08Z</dcterms:modified>
</cp:coreProperties>
</file>