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9" r:id="rId1"/>
  </p:sldMasterIdLst>
  <p:notesMasterIdLst>
    <p:notesMasterId r:id="rId15"/>
  </p:notesMasterIdLst>
  <p:sldIdLst>
    <p:sldId id="340" r:id="rId2"/>
    <p:sldId id="257" r:id="rId3"/>
    <p:sldId id="341" r:id="rId4"/>
    <p:sldId id="261" r:id="rId5"/>
    <p:sldId id="329" r:id="rId6"/>
    <p:sldId id="330" r:id="rId7"/>
    <p:sldId id="331" r:id="rId8"/>
    <p:sldId id="338" r:id="rId9"/>
    <p:sldId id="333" r:id="rId10"/>
    <p:sldId id="332" r:id="rId11"/>
    <p:sldId id="339" r:id="rId12"/>
    <p:sldId id="335" r:id="rId13"/>
    <p:sldId id="336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abriola" panose="04040605051002020D02" pitchFamily="82" charset="0"/>
      <p:regular r:id="rId20"/>
    </p:embeddedFont>
    <p:embeddedFont>
      <p:font typeface="Hammersmith One" panose="02010703030501060504" pitchFamily="2" charset="0"/>
      <p:regular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  <p:embeddedFont>
      <p:font typeface="Segoe Print" panose="02000600000000000000" pitchFamily="2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12E"/>
    <a:srgbClr val="913E11"/>
    <a:srgbClr val="E58777"/>
    <a:srgbClr val="550F2F"/>
    <a:srgbClr val="FFDF00"/>
    <a:srgbClr val="213A3B"/>
    <a:srgbClr val="A88193"/>
    <a:srgbClr val="C87800"/>
    <a:srgbClr val="3F474B"/>
    <a:srgbClr val="E2D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7EB0F-E01E-4200-8D7E-087007BF331D}">
  <a:tblStyle styleId="{E277EB0F-E01E-4200-8D7E-087007BF33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4BF23C2-E0E6-4355-98A9-B5832A5EBBC0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7E7"/>
          </a:solidFill>
        </a:fill>
      </a:tcStyle>
    </a:wholeTbl>
    <a:band1H>
      <a:tcTxStyle/>
      <a:tcStyle>
        <a:tcBdr/>
        <a:fill>
          <a:solidFill>
            <a:srgbClr val="E8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BD2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CBD2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F1653D3-1413-4968-B88C-FA4BAD019D3B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5B79F0-7A72-4888-AB05-A59C55C6F63C}" styleName="Table_3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7E8"/>
          </a:solidFill>
        </a:fill>
      </a:tcStyle>
    </a:wholeTbl>
    <a:band1H>
      <a:tcTxStyle/>
      <a:tcStyle>
        <a:tcBdr/>
        <a:fill>
          <a:solidFill>
            <a:srgbClr val="CECB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CB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C3A3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EC3A3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55B2DF7-0235-4E93-A94A-ADBD29B792A4}" styleName="Table_4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8B404D4-76E8-4718-82E8-77279DF36A25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19"/>
    <p:restoredTop sz="71056"/>
  </p:normalViewPr>
  <p:slideViewPr>
    <p:cSldViewPr snapToGrid="0">
      <p:cViewPr varScale="1">
        <p:scale>
          <a:sx n="64" d="100"/>
          <a:sy n="64" d="100"/>
        </p:scale>
        <p:origin x="10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VN" dirty="0"/>
              <a:t>Good afternoon, everyone. How are you today? Are you ok? Are you happy? I hope so.</a:t>
            </a:r>
          </a:p>
        </p:txBody>
      </p:sp>
    </p:spTree>
    <p:extLst>
      <p:ext uri="{BB962C8B-B14F-4D97-AF65-F5344CB8AC3E}">
        <p14:creationId xmlns:p14="http://schemas.microsoft.com/office/powerpoint/2010/main" val="142781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To start with our lesson today, let’s play a game together.</a:t>
            </a:r>
          </a:p>
          <a:p>
            <a:r>
              <a:rPr lang="en-VN" dirty="0"/>
              <a:t>Y</a:t>
            </a:r>
            <a:r>
              <a:rPr lang="en-US" dirty="0"/>
              <a:t>o</a:t>
            </a:r>
            <a:r>
              <a:rPr lang="en-VN" dirty="0"/>
              <a:t>u’re going to see five pictures, remmember them and tell me what they are.</a:t>
            </a:r>
          </a:p>
          <a:p>
            <a:r>
              <a:rPr lang="en-VN" dirty="0"/>
              <a:t>If you want them to appear fast, react like, medium react heart or angry slow? Right, medium.</a:t>
            </a:r>
          </a:p>
          <a:p>
            <a:r>
              <a:rPr lang="en-VN" dirty="0"/>
              <a:t>Let see if you can remmember all of them</a:t>
            </a:r>
          </a:p>
        </p:txBody>
      </p:sp>
    </p:spTree>
    <p:extLst>
      <p:ext uri="{BB962C8B-B14F-4D97-AF65-F5344CB8AC3E}">
        <p14:creationId xmlns:p14="http://schemas.microsoft.com/office/powerpoint/2010/main" val="298106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Here they are, now look and match the words/ phrases </a:t>
            </a:r>
            <a:r>
              <a:rPr lang="en-US" dirty="0"/>
              <a:t>with the pictures</a:t>
            </a:r>
          </a:p>
          <a:p>
            <a:r>
              <a:rPr lang="en-US" dirty="0"/>
              <a:t>Send your answers to me privately </a:t>
            </a:r>
          </a:p>
          <a:p>
            <a:r>
              <a:rPr lang="en-US" dirty="0"/>
              <a:t>Great, listen, repeat and check: </a:t>
            </a:r>
          </a:p>
          <a:p>
            <a:r>
              <a:rPr lang="en-US" dirty="0"/>
              <a:t>Number 1: Thanh </a:t>
            </a:r>
            <a:r>
              <a:rPr lang="en-US" dirty="0" err="1"/>
              <a:t>Xuân</a:t>
            </a:r>
            <a:endParaRPr lang="en-US" dirty="0"/>
          </a:p>
          <a:p>
            <a:r>
              <a:rPr lang="en-US" dirty="0"/>
              <a:t>Number 2: </a:t>
            </a:r>
            <a:r>
              <a:rPr lang="en-US" dirty="0" err="1"/>
              <a:t>Vĩnh</a:t>
            </a:r>
            <a:r>
              <a:rPr lang="en-US" dirty="0"/>
              <a:t> </a:t>
            </a:r>
            <a:r>
              <a:rPr lang="en-US" dirty="0" err="1"/>
              <a:t>phúc</a:t>
            </a:r>
            <a:r>
              <a:rPr lang="en-US" dirty="0"/>
              <a:t> </a:t>
            </a: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645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There is a tourist to our city, choose at least 3 places in our neighbourhood to answer his/ her question about them. </a:t>
            </a:r>
          </a:p>
        </p:txBody>
      </p:sp>
    </p:spTree>
    <p:extLst>
      <p:ext uri="{BB962C8B-B14F-4D97-AF65-F5344CB8AC3E}">
        <p14:creationId xmlns:p14="http://schemas.microsoft.com/office/powerpoint/2010/main" val="13288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Now let go to a market, what is it like?/ How is it? </a:t>
            </a:r>
          </a:p>
          <a:p>
            <a:pPr marL="158750" indent="0">
              <a:buNone/>
            </a:pPr>
            <a:r>
              <a:rPr lang="en-US" dirty="0"/>
              <a:t>It is </a:t>
            </a:r>
            <a:r>
              <a:rPr lang="en-US" dirty="0" err="1"/>
              <a:t>colourful</a:t>
            </a:r>
            <a:r>
              <a:rPr lang="en-US" dirty="0"/>
              <a:t> and clean. You can use </a:t>
            </a:r>
            <a:r>
              <a:rPr lang="en-US" dirty="0" err="1"/>
              <a:t>adjs</a:t>
            </a:r>
            <a:r>
              <a:rPr lang="en-US" dirty="0"/>
              <a:t> such as </a:t>
            </a:r>
            <a:r>
              <a:rPr lang="en-US" dirty="0" err="1"/>
              <a:t>colourful</a:t>
            </a:r>
            <a:r>
              <a:rPr lang="en-US" dirty="0"/>
              <a:t> and clean to describe a place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56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you help me to describe the following places using these adjective</a:t>
            </a:r>
          </a:p>
        </p:txBody>
      </p:sp>
    </p:spTree>
    <p:extLst>
      <p:ext uri="{BB962C8B-B14F-4D97-AF65-F5344CB8AC3E}">
        <p14:creationId xmlns:p14="http://schemas.microsoft.com/office/powerpoint/2010/main" val="3141937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828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Perfect! I want to know, in today lesson, what places did we talk about?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Giấy</a:t>
            </a:r>
            <a:r>
              <a:rPr lang="en-US" dirty="0"/>
              <a:t>, can you tell me? </a:t>
            </a:r>
          </a:p>
          <a:p>
            <a:r>
              <a:rPr lang="en-US" dirty="0"/>
              <a:t>Next, what is the art gallery like? … please? </a:t>
            </a:r>
          </a:p>
          <a:p>
            <a:r>
              <a:rPr lang="en-US" dirty="0"/>
              <a:t>Ok, then what is the cathedral like? </a:t>
            </a:r>
          </a:p>
          <a:p>
            <a:r>
              <a:rPr lang="en-US" dirty="0"/>
              <a:t>And finally, what is the railway station like? </a:t>
            </a:r>
          </a:p>
        </p:txBody>
      </p:sp>
    </p:spTree>
    <p:extLst>
      <p:ext uri="{BB962C8B-B14F-4D97-AF65-F5344CB8AC3E}">
        <p14:creationId xmlns:p14="http://schemas.microsoft.com/office/powerpoint/2010/main" val="3030738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-1411582" y="-1157400"/>
            <a:ext cx="4436782" cy="3714342"/>
          </a:xfrm>
          <a:custGeom>
            <a:avLst/>
            <a:gdLst/>
            <a:ahLst/>
            <a:cxnLst/>
            <a:rect l="l" t="t" r="r" b="b"/>
            <a:pathLst>
              <a:path w="61178" h="52038" extrusionOk="0">
                <a:moveTo>
                  <a:pt x="4170" y="12043"/>
                </a:moveTo>
                <a:cubicBezTo>
                  <a:pt x="7339" y="7239"/>
                  <a:pt x="14177" y="1"/>
                  <a:pt x="24184" y="5571"/>
                </a:cubicBezTo>
                <a:cubicBezTo>
                  <a:pt x="34191" y="11142"/>
                  <a:pt x="29988" y="17146"/>
                  <a:pt x="34024" y="21249"/>
                </a:cubicBezTo>
                <a:cubicBezTo>
                  <a:pt x="38061" y="25319"/>
                  <a:pt x="43198" y="25586"/>
                  <a:pt x="51103" y="27253"/>
                </a:cubicBezTo>
                <a:cubicBezTo>
                  <a:pt x="58976" y="28921"/>
                  <a:pt x="61177" y="36093"/>
                  <a:pt x="54472" y="41664"/>
                </a:cubicBezTo>
                <a:cubicBezTo>
                  <a:pt x="47801" y="47268"/>
                  <a:pt x="33758" y="52038"/>
                  <a:pt x="26819" y="46467"/>
                </a:cubicBezTo>
                <a:cubicBezTo>
                  <a:pt x="19848" y="40930"/>
                  <a:pt x="11108" y="34826"/>
                  <a:pt x="5537" y="31590"/>
                </a:cubicBezTo>
                <a:cubicBezTo>
                  <a:pt x="0" y="28388"/>
                  <a:pt x="967" y="16879"/>
                  <a:pt x="4170" y="120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062825" y="3370500"/>
            <a:ext cx="775608" cy="1012954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rgbClr val="A0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605425" y="342175"/>
            <a:ext cx="2052600" cy="2052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6412578" y="-640069"/>
            <a:ext cx="1962482" cy="1953284"/>
            <a:chOff x="386328" y="2672681"/>
            <a:chExt cx="1962482" cy="1953284"/>
          </a:xfrm>
        </p:grpSpPr>
        <p:sp>
          <p:nvSpPr>
            <p:cNvPr id="13" name="Google Shape;13;p2"/>
            <p:cNvSpPr/>
            <p:nvPr/>
          </p:nvSpPr>
          <p:spPr>
            <a:xfrm>
              <a:off x="602590" y="3031586"/>
              <a:ext cx="2321" cy="2364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86328" y="2672681"/>
              <a:ext cx="1962482" cy="1953284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5817" y="2846396"/>
              <a:ext cx="10401" cy="808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6269" y="2679600"/>
              <a:ext cx="308321" cy="260014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4642" y="2672681"/>
              <a:ext cx="309481" cy="266933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24131" y="2785411"/>
              <a:ext cx="117372" cy="69065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874810" y="2808447"/>
              <a:ext cx="6962" cy="131167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1868" y="3289279"/>
              <a:ext cx="2364" cy="4642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6292" y="3153513"/>
              <a:ext cx="88620" cy="55269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4963" y="2940732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13335" y="2940732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522825" y="2940732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1197" y="2975243"/>
              <a:ext cx="308321" cy="317518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9766" y="3559565"/>
              <a:ext cx="8080" cy="10401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7897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269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14642" y="3303075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24131" y="3301915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2503" y="3301915"/>
              <a:ext cx="207109" cy="353189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5525" y="3644703"/>
              <a:ext cx="209386" cy="35202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4963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13335" y="3644703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22825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31197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39569" y="3728681"/>
              <a:ext cx="6919" cy="10401"/>
            </a:xfrm>
            <a:custGeom>
              <a:avLst/>
              <a:gdLst/>
              <a:ahLst/>
              <a:cxnLst/>
              <a:rect l="l" t="t" r="r" b="b"/>
              <a:pathLst>
                <a:path w="161" h="242" extrusionOk="0">
                  <a:moveTo>
                    <a:pt x="81" y="1"/>
                  </a:moveTo>
                  <a:lnTo>
                    <a:pt x="0" y="161"/>
                  </a:lnTo>
                  <a:lnTo>
                    <a:pt x="134" y="241"/>
                  </a:lnTo>
                  <a:cubicBezTo>
                    <a:pt x="134" y="161"/>
                    <a:pt x="134" y="108"/>
                    <a:pt x="161" y="27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7897" y="4010528"/>
              <a:ext cx="308321" cy="314080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06269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14642" y="4010528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24131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32503" y="4095623"/>
              <a:ext cx="84021" cy="52948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0153" y="4437294"/>
              <a:ext cx="123131" cy="73663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55642" y="4352156"/>
              <a:ext cx="6962" cy="139247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113335" y="4352156"/>
              <a:ext cx="309481" cy="273810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22825" y="4352156"/>
              <a:ext cx="308321" cy="26577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31197" y="4437294"/>
              <a:ext cx="13839" cy="10401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/>
          <p:nvPr/>
        </p:nvSpPr>
        <p:spPr>
          <a:xfrm>
            <a:off x="-125" y="4599425"/>
            <a:ext cx="9144321" cy="595550"/>
          </a:xfrm>
          <a:custGeom>
            <a:avLst/>
            <a:gdLst/>
            <a:ahLst/>
            <a:cxnLst/>
            <a:rect l="l" t="t" r="r" b="b"/>
            <a:pathLst>
              <a:path w="287196" h="23822" extrusionOk="0">
                <a:moveTo>
                  <a:pt x="1" y="0"/>
                </a:moveTo>
                <a:lnTo>
                  <a:pt x="1" y="23822"/>
                </a:lnTo>
                <a:lnTo>
                  <a:pt x="287196" y="23822"/>
                </a:lnTo>
                <a:lnTo>
                  <a:pt x="287196" y="0"/>
                </a:lnTo>
                <a:close/>
              </a:path>
            </a:pathLst>
          </a:custGeom>
          <a:solidFill>
            <a:srgbClr val="C8A5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1283094" y="1290750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solidFill>
                  <a:srgbClr val="8068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283100" y="3394625"/>
            <a:ext cx="6577800" cy="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Manjari"/>
                <a:ea typeface="Manjari"/>
                <a:cs typeface="Manjari"/>
                <a:sym typeface="Manja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anjari"/>
              <a:buChar char="●"/>
              <a:defRPr sz="18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p4"/><Relationship Id="rId7" Type="http://schemas.openxmlformats.org/officeDocument/2006/relationships/image" Target="../media/image68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6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1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21" Type="http://schemas.openxmlformats.org/officeDocument/2006/relationships/image" Target="../media/image21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3.xml"/><Relationship Id="rId20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25.png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23" Type="http://schemas.openxmlformats.org/officeDocument/2006/relationships/hyperlink" Target="https://wordwall.net/play/24141/844/438" TargetMode="External"/><Relationship Id="rId10" Type="http://schemas.openxmlformats.org/officeDocument/2006/relationships/audio" Target="../media/media5.mp3"/><Relationship Id="rId19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svg"/><Relationship Id="rId2" Type="http://schemas.openxmlformats.org/officeDocument/2006/relationships/video" Target="../media/media8.mp4"/><Relationship Id="rId16" Type="http://schemas.openxmlformats.org/officeDocument/2006/relationships/image" Target="../media/image37.png"/><Relationship Id="rId1" Type="http://schemas.microsoft.com/office/2007/relationships/media" Target="../media/media8.mp4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5" Type="http://schemas.openxmlformats.org/officeDocument/2006/relationships/image" Target="../media/image36.sv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18" Type="http://schemas.openxmlformats.org/officeDocument/2006/relationships/image" Target="../media/image60.svg"/><Relationship Id="rId3" Type="http://schemas.openxmlformats.org/officeDocument/2006/relationships/image" Target="../media/image45.png"/><Relationship Id="rId21" Type="http://schemas.openxmlformats.org/officeDocument/2006/relationships/image" Target="../media/image63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8.sv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19" Type="http://schemas.openxmlformats.org/officeDocument/2006/relationships/image" Target="../media/image61.png"/><Relationship Id="rId4" Type="http://schemas.openxmlformats.org/officeDocument/2006/relationships/image" Target="../media/image46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Relationship Id="rId22" Type="http://schemas.openxmlformats.org/officeDocument/2006/relationships/image" Target="../media/image6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9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33507" y="-94311"/>
            <a:ext cx="938256" cy="27359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37000"/>
          </a:blip>
          <a:srcRect l="11709" r="11709"/>
          <a:stretch>
            <a:fillRect/>
          </a:stretch>
        </p:blipFill>
        <p:spPr>
          <a:xfrm rot="-5400000">
            <a:off x="1171740" y="-1090002"/>
            <a:ext cx="4046855" cy="731040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34837" y="3609376"/>
            <a:ext cx="4428630" cy="278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z="2700" spc="28" dirty="0">
                <a:solidFill>
                  <a:srgbClr val="213B3B"/>
                </a:solidFill>
                <a:latin typeface="Roboto"/>
              </a:rPr>
              <a:t>Lesson 2: A closer look 1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013055" y="4250171"/>
            <a:ext cx="1417982" cy="893329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353798" y="514350"/>
            <a:ext cx="2561602" cy="4046856"/>
          </a:xfrm>
          <a:prstGeom prst="rect">
            <a:avLst/>
          </a:prstGeom>
          <a:solidFill>
            <a:srgbClr val="213B3B"/>
          </a:solidFill>
        </p:spPr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1CAC80C-02F5-BB4D-AC71-9A5B167BE3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674019"/>
            <a:ext cx="2282068" cy="3703879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04A69483-8919-574F-9860-EC4798234D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17702" y="3877585"/>
            <a:ext cx="1364739" cy="129650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E74A1DCC-E65B-0D4B-9D23-772E72333F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922913" y="0"/>
            <a:ext cx="2442173" cy="866972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88EE81C3-917F-564A-8CD7-BCC981188296}"/>
              </a:ext>
            </a:extLst>
          </p:cNvPr>
          <p:cNvSpPr txBox="1"/>
          <p:nvPr/>
        </p:nvSpPr>
        <p:spPr>
          <a:xfrm>
            <a:off x="0" y="1619250"/>
            <a:ext cx="6353798" cy="1449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000" b="1" dirty="0">
                <a:solidFill>
                  <a:srgbClr val="714C47"/>
                </a:solidFill>
                <a:latin typeface="Special Elite Bold"/>
              </a:rPr>
              <a:t>Unit 4 </a:t>
            </a:r>
          </a:p>
          <a:p>
            <a:pPr algn="ctr">
              <a:lnSpc>
                <a:spcPts val="5600"/>
              </a:lnSpc>
            </a:pPr>
            <a:r>
              <a:rPr lang="en-US" sz="5000" b="1" dirty="0">
                <a:solidFill>
                  <a:srgbClr val="714C47"/>
                </a:solidFill>
                <a:latin typeface="Special Elite Bold"/>
              </a:rPr>
              <a:t>My </a:t>
            </a:r>
            <a:r>
              <a:rPr lang="en-US" sz="5000" b="1" dirty="0" err="1">
                <a:solidFill>
                  <a:srgbClr val="714C47"/>
                </a:solidFill>
                <a:latin typeface="Special Elite Bold"/>
              </a:rPr>
              <a:t>neighbourhood</a:t>
            </a:r>
            <a:endParaRPr lang="en-US" sz="5000" b="1" dirty="0">
              <a:solidFill>
                <a:srgbClr val="714C47"/>
              </a:solidFill>
              <a:latin typeface="Special Elite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6F3D-AF1C-4121-8A6A-67E069D64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338" y="1398642"/>
            <a:ext cx="7894354" cy="1371427"/>
          </a:xfrm>
        </p:spPr>
        <p:txBody>
          <a:bodyPr/>
          <a:lstStyle/>
          <a:p>
            <a:r>
              <a:rPr lang="en-US" sz="6000" dirty="0">
                <a:latin typeface="Segoe Print" panose="02000800000000000000" pitchFamily="2" charset="0"/>
              </a:rPr>
              <a:t>PRONUNCIATION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D2FE06B0-6DB0-4D1F-B03F-52EACF798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5025" y="2966812"/>
            <a:ext cx="208327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400" dirty="0">
                <a:latin typeface="Segoe Print" panose="02000800000000000000" pitchFamily="2" charset="0"/>
              </a:rPr>
              <a:t>/ ɪ /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F2FBF5F8-B5F9-4E37-ACC5-81CD977E4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1562" y="2966812"/>
            <a:ext cx="208327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400" dirty="0">
                <a:latin typeface="Segoe Print" panose="02000800000000000000" pitchFamily="2" charset="0"/>
              </a:rPr>
              <a:t>/ i: 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34E2CE-B047-4D29-90B2-A20132B6062F}"/>
              </a:ext>
            </a:extLst>
          </p:cNvPr>
          <p:cNvSpPr txBox="1"/>
          <p:nvPr/>
        </p:nvSpPr>
        <p:spPr>
          <a:xfrm>
            <a:off x="4012439" y="3059144"/>
            <a:ext cx="1664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Segoe Print" panose="02000800000000000000" pitchFamily="2" charset="0"/>
                <a:cs typeface="Calibri" panose="020F0502020204030204" pitchFamily="34" charset="0"/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1333014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3D6403-2C4A-4E06-BC2C-80D49B1D4BFB}"/>
              </a:ext>
            </a:extLst>
          </p:cNvPr>
          <p:cNvSpPr/>
          <p:nvPr/>
        </p:nvSpPr>
        <p:spPr>
          <a:xfrm>
            <a:off x="2244252" y="260029"/>
            <a:ext cx="4592662" cy="54959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Watch, listen and repeat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AED601EC-457D-4B43-9F4D-B3E40C4C2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8" y="4304343"/>
            <a:ext cx="45466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87800"/>
                </a:solidFill>
                <a:latin typeface="Segoe Print" panose="02000800000000000000" pitchFamily="2" charset="0"/>
              </a:rPr>
              <a:t>Short / </a:t>
            </a:r>
            <a:r>
              <a:rPr lang="en-US" sz="2400" dirty="0" err="1">
                <a:solidFill>
                  <a:srgbClr val="C87800"/>
                </a:solidFill>
                <a:latin typeface="Segoe Print" panose="02000800000000000000" pitchFamily="2" charset="0"/>
              </a:rPr>
              <a:t>ɪ</a:t>
            </a:r>
            <a:r>
              <a:rPr lang="en-US" sz="2400" dirty="0">
                <a:solidFill>
                  <a:srgbClr val="C87800"/>
                </a:solidFill>
                <a:latin typeface="Segoe Print" panose="02000800000000000000" pitchFamily="2" charset="0"/>
              </a:rPr>
              <a:t> /: </a:t>
            </a:r>
            <a:r>
              <a:rPr lang="en-US" sz="2400" dirty="0">
                <a:solidFill>
                  <a:srgbClr val="213A3B"/>
                </a:solidFill>
                <a:latin typeface="Segoe Print" panose="02000800000000000000" pitchFamily="2" charset="0"/>
              </a:rPr>
              <a:t>vowel sound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04A20EEE-FB0A-4AA2-B62B-69980D9B1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8855" y="4326618"/>
            <a:ext cx="4376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>
                <a:solidFill>
                  <a:srgbClr val="C87800"/>
                </a:solidFill>
                <a:latin typeface="Segoe Print" panose="02000800000000000000" pitchFamily="2" charset="0"/>
              </a:rPr>
              <a:t>Long / i: /: </a:t>
            </a:r>
            <a:r>
              <a:rPr lang="en-US" sz="2400" dirty="0">
                <a:solidFill>
                  <a:srgbClr val="213A3B"/>
                </a:solidFill>
                <a:latin typeface="Segoe Print" panose="02000800000000000000" pitchFamily="2" charset="0"/>
              </a:rPr>
              <a:t>vowel sound </a:t>
            </a:r>
          </a:p>
        </p:txBody>
      </p:sp>
      <p:pic>
        <p:nvPicPr>
          <p:cNvPr id="11" name="short I" descr="short I">
            <a:hlinkClick r:id="" action="ppaction://media"/>
            <a:extLst>
              <a:ext uri="{FF2B5EF4-FFF2-40B4-BE49-F238E27FC236}">
                <a16:creationId xmlns:a16="http://schemas.microsoft.com/office/drawing/2014/main" id="{E8A18071-7E9D-CD4A-940F-51E1DFC7C4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8" y="1504321"/>
            <a:ext cx="4563532" cy="2566987"/>
          </a:xfrm>
          <a:prstGeom prst="rect">
            <a:avLst/>
          </a:prstGeom>
        </p:spPr>
      </p:pic>
      <p:pic>
        <p:nvPicPr>
          <p:cNvPr id="12" name="long :i:mp4" descr="long :i:mp4">
            <a:hlinkClick r:id="" action="ppaction://media"/>
            <a:extLst>
              <a:ext uri="{FF2B5EF4-FFF2-40B4-BE49-F238E27FC236}">
                <a16:creationId xmlns:a16="http://schemas.microsoft.com/office/drawing/2014/main" id="{A6933FCB-B6C1-9040-B38A-24D27460820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55148" y="1504321"/>
            <a:ext cx="4563532" cy="256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9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893B68-6715-45A3-B05C-5A933671967E}"/>
              </a:ext>
            </a:extLst>
          </p:cNvPr>
          <p:cNvSpPr/>
          <p:nvPr/>
        </p:nvSpPr>
        <p:spPr>
          <a:xfrm>
            <a:off x="1365406" y="239396"/>
            <a:ext cx="6698756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4. Listen and put the words in the correct column.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257F0D-597F-4CE6-8918-09AB6A1A7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002403"/>
              </p:ext>
            </p:extLst>
          </p:nvPr>
        </p:nvGraphicFramePr>
        <p:xfrm>
          <a:off x="1335403" y="2032619"/>
          <a:ext cx="6473194" cy="279763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236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6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0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ɪ</a:t>
                      </a: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/i:/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5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0" marR="68580" marT="34281" marB="34281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140B9A-805C-45DC-B15F-D666F7E693B5}"/>
              </a:ext>
            </a:extLst>
          </p:cNvPr>
          <p:cNvSpPr/>
          <p:nvPr/>
        </p:nvSpPr>
        <p:spPr>
          <a:xfrm>
            <a:off x="1828801" y="839358"/>
            <a:ext cx="5570796" cy="1011744"/>
          </a:xfrm>
          <a:prstGeom prst="roundRect">
            <a:avLst/>
          </a:prstGeom>
          <a:solidFill>
            <a:schemeClr val="accent6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egoe Print" panose="020008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F4D4B-08C0-42A7-8420-E64977A9596F}"/>
              </a:ext>
            </a:extLst>
          </p:cNvPr>
          <p:cNvSpPr txBox="1"/>
          <p:nvPr/>
        </p:nvSpPr>
        <p:spPr>
          <a:xfrm>
            <a:off x="2129884" y="910604"/>
            <a:ext cx="1149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noisy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5CF2-7A59-4BF4-8EBB-A4B790A3A79F}"/>
              </a:ext>
            </a:extLst>
          </p:cNvPr>
          <p:cNvSpPr txBox="1"/>
          <p:nvPr/>
        </p:nvSpPr>
        <p:spPr>
          <a:xfrm>
            <a:off x="3101658" y="910604"/>
            <a:ext cx="1565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exciting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8CBD41-B3AE-45B5-955A-C80BC710B762}"/>
              </a:ext>
            </a:extLst>
          </p:cNvPr>
          <p:cNvSpPr txBox="1"/>
          <p:nvPr/>
        </p:nvSpPr>
        <p:spPr>
          <a:xfrm>
            <a:off x="4366100" y="910604"/>
            <a:ext cx="1821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expensive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B56541-443B-4197-B189-B3741194E350}"/>
              </a:ext>
            </a:extLst>
          </p:cNvPr>
          <p:cNvSpPr txBox="1"/>
          <p:nvPr/>
        </p:nvSpPr>
        <p:spPr>
          <a:xfrm>
            <a:off x="6034269" y="910604"/>
            <a:ext cx="115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clean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89CE2C-C5C8-4EB8-BDF2-24C44E4000A5}"/>
              </a:ext>
            </a:extLst>
          </p:cNvPr>
          <p:cNvSpPr txBox="1"/>
          <p:nvPr/>
        </p:nvSpPr>
        <p:spPr>
          <a:xfrm>
            <a:off x="2108932" y="1356309"/>
            <a:ext cx="126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cheap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938356-E8F4-437D-BF95-DAA3A3E1AB7B}"/>
              </a:ext>
            </a:extLst>
          </p:cNvPr>
          <p:cNvSpPr txBox="1"/>
          <p:nvPr/>
        </p:nvSpPr>
        <p:spPr>
          <a:xfrm>
            <a:off x="3090631" y="1356309"/>
            <a:ext cx="1624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peaceful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2A44D9-EE8F-475B-8BA2-E79EA7B92D7A}"/>
              </a:ext>
            </a:extLst>
          </p:cNvPr>
          <p:cNvSpPr txBox="1"/>
          <p:nvPr/>
        </p:nvSpPr>
        <p:spPr>
          <a:xfrm>
            <a:off x="4322726" y="1354623"/>
            <a:ext cx="2053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convenient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DB454E-87EE-41A2-8F4E-6BA38DF108BB}"/>
              </a:ext>
            </a:extLst>
          </p:cNvPr>
          <p:cNvSpPr txBox="1"/>
          <p:nvPr/>
        </p:nvSpPr>
        <p:spPr>
          <a:xfrm>
            <a:off x="5993947" y="1354623"/>
            <a:ext cx="1572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friendly </a:t>
            </a:r>
          </a:p>
        </p:txBody>
      </p:sp>
      <p:pic>
        <p:nvPicPr>
          <p:cNvPr id="13" name="Bản sao của B1_25">
            <a:hlinkClick r:id="" action="ppaction://media"/>
            <a:extLst>
              <a:ext uri="{FF2B5EF4-FFF2-40B4-BE49-F238E27FC236}">
                <a16:creationId xmlns:a16="http://schemas.microsoft.com/office/drawing/2014/main" id="{5CCA3C0B-3EB4-474E-811D-8D4CDD2A9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59258" y="91420"/>
            <a:ext cx="609532" cy="609532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47B533A-DA79-4724-BA16-1B17A66BF8BF}"/>
              </a:ext>
            </a:extLst>
          </p:cNvPr>
          <p:cNvSpPr/>
          <p:nvPr/>
        </p:nvSpPr>
        <p:spPr>
          <a:xfrm>
            <a:off x="1338450" y="239396"/>
            <a:ext cx="3396322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4. Listen and repeat.</a:t>
            </a:r>
          </a:p>
        </p:txBody>
      </p:sp>
    </p:spTree>
    <p:extLst>
      <p:ext uri="{BB962C8B-B14F-4D97-AF65-F5344CB8AC3E}">
        <p14:creationId xmlns:p14="http://schemas.microsoft.com/office/powerpoint/2010/main" val="347096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17284E-7 L 0.03611 0.3685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" y="1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17284E-7 L -0.09549 0.448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772 L -0.25173 0.5376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87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772 L -0.41076 0.5354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8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6.17284E-7 L -0.03923 0.3654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18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8.64198E-7 L 0.38351 0.3617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18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8.64198E-7 L 0.25416 0.4490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22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93827E-7 L 0.09549 0.5299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4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09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B01E96F-78FF-4C85-BFCE-418BD252980A}"/>
              </a:ext>
            </a:extLst>
          </p:cNvPr>
          <p:cNvSpPr/>
          <p:nvPr/>
        </p:nvSpPr>
        <p:spPr>
          <a:xfrm>
            <a:off x="4728776" y="3034623"/>
            <a:ext cx="4280711" cy="182731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Segoe Print" panose="020008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8994407-EBEB-460B-942A-A26F803518AD}"/>
              </a:ext>
            </a:extLst>
          </p:cNvPr>
          <p:cNvSpPr/>
          <p:nvPr/>
        </p:nvSpPr>
        <p:spPr>
          <a:xfrm>
            <a:off x="320040" y="1367742"/>
            <a:ext cx="4280711" cy="210939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C09D63A-7E3A-49F0-852A-C25E1FC9ED88}"/>
              </a:ext>
            </a:extLst>
          </p:cNvPr>
          <p:cNvSpPr/>
          <p:nvPr/>
        </p:nvSpPr>
        <p:spPr>
          <a:xfrm>
            <a:off x="226077" y="231339"/>
            <a:ext cx="4400503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5. Listen and underline.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C541F3-DAD5-40F0-82C1-96E1373F8ABE}"/>
              </a:ext>
            </a:extLst>
          </p:cNvPr>
          <p:cNvCxnSpPr/>
          <p:nvPr/>
        </p:nvCxnSpPr>
        <p:spPr>
          <a:xfrm>
            <a:off x="5478780" y="476053"/>
            <a:ext cx="6477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C1A4CB-943F-4585-B079-0FD174D77817}"/>
              </a:ext>
            </a:extLst>
          </p:cNvPr>
          <p:cNvCxnSpPr/>
          <p:nvPr/>
        </p:nvCxnSpPr>
        <p:spPr>
          <a:xfrm>
            <a:off x="7006308" y="476053"/>
            <a:ext cx="6477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4">
            <a:extLst>
              <a:ext uri="{FF2B5EF4-FFF2-40B4-BE49-F238E27FC236}">
                <a16:creationId xmlns:a16="http://schemas.microsoft.com/office/drawing/2014/main" id="{3B45AE57-C155-443F-AB13-97B299409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6001" y="194078"/>
            <a:ext cx="12098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</a:rPr>
              <a:t>/ ɪ /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6984185D-A4DD-4640-8248-3349D79B6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697" y="161038"/>
            <a:ext cx="12098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</a:rPr>
              <a:t>/ i: /</a:t>
            </a:r>
          </a:p>
        </p:txBody>
      </p:sp>
      <p:pic>
        <p:nvPicPr>
          <p:cNvPr id="8" name="Bản sao của B1_26">
            <a:hlinkClick r:id="" action="ppaction://media"/>
            <a:extLst>
              <a:ext uri="{FF2B5EF4-FFF2-40B4-BE49-F238E27FC236}">
                <a16:creationId xmlns:a16="http://schemas.microsoft.com/office/drawing/2014/main" id="{BD96BC7B-F8CC-49EA-A558-AA5F4B611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7811" y="161038"/>
            <a:ext cx="647700" cy="647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20E50CE-A3B3-400B-80BE-6D15A52AAABF}"/>
              </a:ext>
            </a:extLst>
          </p:cNvPr>
          <p:cNvSpPr txBox="1"/>
          <p:nvPr/>
        </p:nvSpPr>
        <p:spPr>
          <a:xfrm>
            <a:off x="2176895" y="791328"/>
            <a:ext cx="4790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Segoe Print" panose="02000800000000000000" pitchFamily="2" charset="0"/>
                <a:cs typeface="Calibri" panose="020F0502020204030204" pitchFamily="34" charset="0"/>
              </a:rPr>
              <a:t>MY NEIGHBOURHOOD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2E71F-7FB9-4AFD-AE00-6E86B8C1A69F}"/>
              </a:ext>
            </a:extLst>
          </p:cNvPr>
          <p:cNvSpPr txBox="1"/>
          <p:nvPr/>
        </p:nvSpPr>
        <p:spPr>
          <a:xfrm>
            <a:off x="343853" y="1416482"/>
            <a:ext cx="4790208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My city is very noisy.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There are lots of trees growing. 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The people here are busy.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It’s a lively place to live in.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0D24B-AAFB-4015-8660-9F5BE9C76FBE}"/>
              </a:ext>
            </a:extLst>
          </p:cNvPr>
          <p:cNvSpPr txBox="1"/>
          <p:nvPr/>
        </p:nvSpPr>
        <p:spPr>
          <a:xfrm>
            <a:off x="4874506" y="3052999"/>
            <a:ext cx="4197456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My village is very pretty.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There are lots of places to see.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The people here are friendly.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Segoe Print" panose="02000800000000000000" pitchFamily="2" charset="0"/>
                <a:cs typeface="Calibri" panose="020F0502020204030204" pitchFamily="34" charset="0"/>
              </a:rPr>
              <a:t>It’s a fantastic place to be.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168-49CC-4B1B-8A13-8F5120A9E1A1}"/>
              </a:ext>
            </a:extLst>
          </p:cNvPr>
          <p:cNvCxnSpPr>
            <a:cxnSpLocks/>
          </p:cNvCxnSpPr>
          <p:nvPr/>
        </p:nvCxnSpPr>
        <p:spPr>
          <a:xfrm>
            <a:off x="909018" y="1813065"/>
            <a:ext cx="4513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00DBBD2-F15E-4C34-B0DD-88E907AC034D}"/>
              </a:ext>
            </a:extLst>
          </p:cNvPr>
          <p:cNvCxnSpPr>
            <a:cxnSpLocks/>
          </p:cNvCxnSpPr>
          <p:nvPr/>
        </p:nvCxnSpPr>
        <p:spPr>
          <a:xfrm>
            <a:off x="2460395" y="1813065"/>
            <a:ext cx="5571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736E4C-8805-49B2-8316-B9AE5BA63E05}"/>
              </a:ext>
            </a:extLst>
          </p:cNvPr>
          <p:cNvCxnSpPr>
            <a:cxnSpLocks/>
          </p:cNvCxnSpPr>
          <p:nvPr/>
        </p:nvCxnSpPr>
        <p:spPr>
          <a:xfrm>
            <a:off x="3055166" y="2582901"/>
            <a:ext cx="5571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BB9B0B-0F8C-4A35-914C-0EFB2DD8D480}"/>
              </a:ext>
            </a:extLst>
          </p:cNvPr>
          <p:cNvCxnSpPr>
            <a:cxnSpLocks/>
          </p:cNvCxnSpPr>
          <p:nvPr/>
        </p:nvCxnSpPr>
        <p:spPr>
          <a:xfrm>
            <a:off x="1140402" y="3034622"/>
            <a:ext cx="62146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811D00F-051D-4D3C-B3D6-C33F9F3C58C0}"/>
              </a:ext>
            </a:extLst>
          </p:cNvPr>
          <p:cNvCxnSpPr>
            <a:cxnSpLocks/>
          </p:cNvCxnSpPr>
          <p:nvPr/>
        </p:nvCxnSpPr>
        <p:spPr>
          <a:xfrm>
            <a:off x="2951226" y="3034622"/>
            <a:ext cx="4186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620E17-DAE2-4E2B-8550-EC66BFA8218C}"/>
              </a:ext>
            </a:extLst>
          </p:cNvPr>
          <p:cNvCxnSpPr>
            <a:cxnSpLocks/>
          </p:cNvCxnSpPr>
          <p:nvPr/>
        </p:nvCxnSpPr>
        <p:spPr>
          <a:xfrm>
            <a:off x="3528486" y="3034622"/>
            <a:ext cx="21080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4E32CE1-68D4-45BB-98FB-95309145DD7F}"/>
              </a:ext>
            </a:extLst>
          </p:cNvPr>
          <p:cNvCxnSpPr>
            <a:cxnSpLocks/>
          </p:cNvCxnSpPr>
          <p:nvPr/>
        </p:nvCxnSpPr>
        <p:spPr>
          <a:xfrm>
            <a:off x="5457608" y="3511283"/>
            <a:ext cx="7831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095E898-A071-42DE-9BA3-F4F1EB638C86}"/>
              </a:ext>
            </a:extLst>
          </p:cNvPr>
          <p:cNvCxnSpPr>
            <a:cxnSpLocks/>
          </p:cNvCxnSpPr>
          <p:nvPr/>
        </p:nvCxnSpPr>
        <p:spPr>
          <a:xfrm>
            <a:off x="6329274" y="3503663"/>
            <a:ext cx="14010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44E6DE-E25B-48B0-889E-CE9C0EA95E70}"/>
              </a:ext>
            </a:extLst>
          </p:cNvPr>
          <p:cNvCxnSpPr>
            <a:cxnSpLocks/>
          </p:cNvCxnSpPr>
          <p:nvPr/>
        </p:nvCxnSpPr>
        <p:spPr>
          <a:xfrm>
            <a:off x="6612687" y="3496043"/>
            <a:ext cx="4525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40D0DA3-C507-4F0E-946D-430E71077EAF}"/>
              </a:ext>
            </a:extLst>
          </p:cNvPr>
          <p:cNvCxnSpPr>
            <a:cxnSpLocks/>
          </p:cNvCxnSpPr>
          <p:nvPr/>
        </p:nvCxnSpPr>
        <p:spPr>
          <a:xfrm>
            <a:off x="7185660" y="3492091"/>
            <a:ext cx="685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F2AE239-479E-4738-893E-06CB877B5BEB}"/>
              </a:ext>
            </a:extLst>
          </p:cNvPr>
          <p:cNvCxnSpPr>
            <a:cxnSpLocks/>
          </p:cNvCxnSpPr>
          <p:nvPr/>
        </p:nvCxnSpPr>
        <p:spPr>
          <a:xfrm>
            <a:off x="7603031" y="4266172"/>
            <a:ext cx="9372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3D1976B-C7BA-4A67-8776-E63356F6F6B5}"/>
              </a:ext>
            </a:extLst>
          </p:cNvPr>
          <p:cNvCxnSpPr>
            <a:cxnSpLocks/>
          </p:cNvCxnSpPr>
          <p:nvPr/>
        </p:nvCxnSpPr>
        <p:spPr>
          <a:xfrm>
            <a:off x="5644057" y="4713069"/>
            <a:ext cx="10972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BA5C198-D02A-40E5-B8BD-451BC8235F5D}"/>
              </a:ext>
            </a:extLst>
          </p:cNvPr>
          <p:cNvCxnSpPr>
            <a:cxnSpLocks/>
          </p:cNvCxnSpPr>
          <p:nvPr/>
        </p:nvCxnSpPr>
        <p:spPr>
          <a:xfrm>
            <a:off x="1484587" y="1813065"/>
            <a:ext cx="1624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22039CA-798F-42D5-937E-A8E4066328DA}"/>
              </a:ext>
            </a:extLst>
          </p:cNvPr>
          <p:cNvCxnSpPr>
            <a:cxnSpLocks/>
          </p:cNvCxnSpPr>
          <p:nvPr/>
        </p:nvCxnSpPr>
        <p:spPr>
          <a:xfrm>
            <a:off x="1844460" y="1813065"/>
            <a:ext cx="4648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1A247F4-8894-484D-8ECC-105786EC13F1}"/>
              </a:ext>
            </a:extLst>
          </p:cNvPr>
          <p:cNvCxnSpPr>
            <a:cxnSpLocks/>
          </p:cNvCxnSpPr>
          <p:nvPr/>
        </p:nvCxnSpPr>
        <p:spPr>
          <a:xfrm>
            <a:off x="2607687" y="2251326"/>
            <a:ext cx="55288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B36B125-3537-466C-AE7B-6A23F1264579}"/>
              </a:ext>
            </a:extLst>
          </p:cNvPr>
          <p:cNvCxnSpPr>
            <a:cxnSpLocks/>
          </p:cNvCxnSpPr>
          <p:nvPr/>
        </p:nvCxnSpPr>
        <p:spPr>
          <a:xfrm>
            <a:off x="984113" y="2582901"/>
            <a:ext cx="84821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E7E3815-1F4B-4FF5-8964-C704F4F79862}"/>
              </a:ext>
            </a:extLst>
          </p:cNvPr>
          <p:cNvCxnSpPr>
            <a:cxnSpLocks/>
          </p:cNvCxnSpPr>
          <p:nvPr/>
        </p:nvCxnSpPr>
        <p:spPr>
          <a:xfrm>
            <a:off x="8395511" y="3887843"/>
            <a:ext cx="43673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AB6A280-1FB8-4E1E-997E-0E3C21EF6BD1}"/>
              </a:ext>
            </a:extLst>
          </p:cNvPr>
          <p:cNvSpPr/>
          <p:nvPr/>
        </p:nvSpPr>
        <p:spPr>
          <a:xfrm>
            <a:off x="241892" y="263492"/>
            <a:ext cx="4062720" cy="44291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5. </a:t>
            </a:r>
            <a:r>
              <a:rPr lang="en-US" sz="2400" b="1" dirty="0" err="1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Practise</a:t>
            </a:r>
            <a:r>
              <a:rPr lang="en-US" sz="24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 the chant.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9C9F853-9DAC-49FA-A71A-32823CFEE979}"/>
              </a:ext>
            </a:extLst>
          </p:cNvPr>
          <p:cNvCxnSpPr>
            <a:cxnSpLocks/>
          </p:cNvCxnSpPr>
          <p:nvPr/>
        </p:nvCxnSpPr>
        <p:spPr>
          <a:xfrm>
            <a:off x="5478780" y="4266172"/>
            <a:ext cx="85049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7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  <p:bldP spid="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8C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2362672">
            <a:off x="8040142" y="4311387"/>
            <a:ext cx="688218" cy="6951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52000"/>
          </a:blip>
          <a:srcRect/>
          <a:stretch>
            <a:fillRect/>
          </a:stretch>
        </p:blipFill>
        <p:spPr>
          <a:xfrm>
            <a:off x="-56096" y="-380872"/>
            <a:ext cx="2994487" cy="47661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548501" y="37438"/>
            <a:ext cx="1643714" cy="1094459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42822" y="187435"/>
            <a:ext cx="2932872" cy="4055502"/>
          </a:xfrm>
          <a:prstGeom prst="rect">
            <a:avLst/>
          </a:prstGeom>
          <a:solidFill>
            <a:srgbClr val="213B3B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759351" y="2245447"/>
            <a:ext cx="1382089" cy="10361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400000">
            <a:off x="-306462" y="3510063"/>
            <a:ext cx="848859" cy="421249"/>
          </a:xfrm>
          <a:prstGeom prst="rect">
            <a:avLst/>
          </a:prstGeom>
        </p:spPr>
      </p:pic>
      <p:sp>
        <p:nvSpPr>
          <p:cNvPr id="45" name="Fast Button">
            <a:extLst>
              <a:ext uri="{FF2B5EF4-FFF2-40B4-BE49-F238E27FC236}">
                <a16:creationId xmlns:a16="http://schemas.microsoft.com/office/drawing/2014/main" id="{B0CDBAA7-A15A-FA4B-864F-462934D7047B}"/>
              </a:ext>
            </a:extLst>
          </p:cNvPr>
          <p:cNvSpPr/>
          <p:nvPr/>
        </p:nvSpPr>
        <p:spPr>
          <a:xfrm>
            <a:off x="5886446" y="336553"/>
            <a:ext cx="3257554" cy="49623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3800" b="1" spc="75" dirty="0">
                <a:solidFill>
                  <a:srgbClr val="3F474B"/>
                </a:solidFill>
                <a:latin typeface="Special Elite Bold"/>
                <a:ea typeface="Arial"/>
                <a:cs typeface="Arial"/>
              </a:rPr>
              <a:t>Flash Game</a:t>
            </a:r>
          </a:p>
        </p:txBody>
      </p:sp>
      <p:pic>
        <p:nvPicPr>
          <p:cNvPr id="63" name="Image 2">
            <a:extLst>
              <a:ext uri="{FF2B5EF4-FFF2-40B4-BE49-F238E27FC236}">
                <a16:creationId xmlns:a16="http://schemas.microsoft.com/office/drawing/2014/main" id="{76452792-4A46-2549-ADEF-114865ABA23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 bwMode="auto">
          <a:xfrm>
            <a:off x="240470" y="250470"/>
            <a:ext cx="2752668" cy="186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Image 4">
            <a:extLst>
              <a:ext uri="{FF2B5EF4-FFF2-40B4-BE49-F238E27FC236}">
                <a16:creationId xmlns:a16="http://schemas.microsoft.com/office/drawing/2014/main" id="{251FC1A1-7DD8-D64A-94D2-99CC4A97E21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 bwMode="auto">
          <a:xfrm>
            <a:off x="237035" y="2202958"/>
            <a:ext cx="2752668" cy="194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Image 5">
            <a:extLst>
              <a:ext uri="{FF2B5EF4-FFF2-40B4-BE49-F238E27FC236}">
                <a16:creationId xmlns:a16="http://schemas.microsoft.com/office/drawing/2014/main" id="{FCA7EC8C-E058-764E-8085-68B65FDEA63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 bwMode="auto">
          <a:xfrm>
            <a:off x="3233406" y="2245448"/>
            <a:ext cx="2741431" cy="188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Image 6">
            <a:extLst>
              <a:ext uri="{FF2B5EF4-FFF2-40B4-BE49-F238E27FC236}">
                <a16:creationId xmlns:a16="http://schemas.microsoft.com/office/drawing/2014/main" id="{69528E83-AD12-ED41-A7FB-6E69903462E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 bwMode="auto">
          <a:xfrm>
            <a:off x="6122244" y="1293183"/>
            <a:ext cx="2759017" cy="198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Fast Button">
            <a:extLst>
              <a:ext uri="{FF2B5EF4-FFF2-40B4-BE49-F238E27FC236}">
                <a16:creationId xmlns:a16="http://schemas.microsoft.com/office/drawing/2014/main" id="{AEDAA936-20C6-1D41-93D9-F5298041B8E5}"/>
              </a:ext>
            </a:extLst>
          </p:cNvPr>
          <p:cNvSpPr/>
          <p:nvPr/>
        </p:nvSpPr>
        <p:spPr>
          <a:xfrm>
            <a:off x="688995" y="4439316"/>
            <a:ext cx="2084517" cy="63789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3749" b="1" spc="75" dirty="0">
                <a:solidFill>
                  <a:srgbClr val="F6E9E1"/>
                </a:solidFill>
                <a:latin typeface="Special Elite Bold"/>
                <a:ea typeface="Arial"/>
                <a:cs typeface="Arial"/>
              </a:rPr>
              <a:t>Fast</a:t>
            </a:r>
          </a:p>
        </p:txBody>
      </p:sp>
      <p:sp>
        <p:nvSpPr>
          <p:cNvPr id="68" name="Medium Button">
            <a:extLst>
              <a:ext uri="{FF2B5EF4-FFF2-40B4-BE49-F238E27FC236}">
                <a16:creationId xmlns:a16="http://schemas.microsoft.com/office/drawing/2014/main" id="{49B63DA1-898B-C844-95FE-ABAF435162B0}"/>
              </a:ext>
            </a:extLst>
          </p:cNvPr>
          <p:cNvSpPr/>
          <p:nvPr/>
        </p:nvSpPr>
        <p:spPr>
          <a:xfrm>
            <a:off x="3494791" y="4454640"/>
            <a:ext cx="2084517" cy="63789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3749" b="1" spc="75" dirty="0">
                <a:solidFill>
                  <a:srgbClr val="F6E9E1"/>
                </a:solidFill>
                <a:latin typeface="Special Elite Bold"/>
                <a:ea typeface="Arial"/>
                <a:cs typeface="Arial"/>
              </a:rPr>
              <a:t>Medium</a:t>
            </a:r>
          </a:p>
        </p:txBody>
      </p:sp>
      <p:sp>
        <p:nvSpPr>
          <p:cNvPr id="69" name="Slow Button">
            <a:extLst>
              <a:ext uri="{FF2B5EF4-FFF2-40B4-BE49-F238E27FC236}">
                <a16:creationId xmlns:a16="http://schemas.microsoft.com/office/drawing/2014/main" id="{EC9A0428-0882-0742-92A4-0CBD103C2C9F}"/>
              </a:ext>
            </a:extLst>
          </p:cNvPr>
          <p:cNvSpPr/>
          <p:nvPr/>
        </p:nvSpPr>
        <p:spPr>
          <a:xfrm>
            <a:off x="6300588" y="4454640"/>
            <a:ext cx="1857580" cy="63789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3749" b="1" spc="75" dirty="0">
                <a:solidFill>
                  <a:srgbClr val="F6E9E1"/>
                </a:solidFill>
                <a:latin typeface="Special Elite Bold"/>
                <a:ea typeface="Arial"/>
                <a:cs typeface="Arial"/>
              </a:rPr>
              <a:t>Slow</a:t>
            </a:r>
          </a:p>
        </p:txBody>
      </p:sp>
      <p:pic>
        <p:nvPicPr>
          <p:cNvPr id="70" name="Image 3">
            <a:extLst>
              <a:ext uri="{FF2B5EF4-FFF2-40B4-BE49-F238E27FC236}">
                <a16:creationId xmlns:a16="http://schemas.microsoft.com/office/drawing/2014/main" id="{B9C22B14-56A0-C646-8B63-1180A11E3BC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 bwMode="auto">
          <a:xfrm>
            <a:off x="3233406" y="285031"/>
            <a:ext cx="2731126" cy="188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75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3955594"/>
            <a:ext cx="9144000" cy="1233525"/>
          </a:xfrm>
          <a:prstGeom prst="rect">
            <a:avLst/>
          </a:prstGeom>
          <a:solidFill>
            <a:srgbClr val="213B3B"/>
          </a:solidFill>
        </p:spPr>
      </p:sp>
      <p:sp>
        <p:nvSpPr>
          <p:cNvPr id="7" name="AutoShape 7"/>
          <p:cNvSpPr/>
          <p:nvPr/>
        </p:nvSpPr>
        <p:spPr>
          <a:xfrm>
            <a:off x="190556" y="2906527"/>
            <a:ext cx="2384514" cy="2093291"/>
          </a:xfrm>
          <a:prstGeom prst="rect">
            <a:avLst/>
          </a:prstGeom>
          <a:solidFill>
            <a:srgbClr val="F6E9E1"/>
          </a:solidFill>
        </p:spPr>
      </p:sp>
      <p:sp>
        <p:nvSpPr>
          <p:cNvPr id="9" name="AutoShape 9"/>
          <p:cNvSpPr/>
          <p:nvPr/>
        </p:nvSpPr>
        <p:spPr>
          <a:xfrm>
            <a:off x="3069839" y="738398"/>
            <a:ext cx="2600521" cy="1979393"/>
          </a:xfrm>
          <a:prstGeom prst="rect">
            <a:avLst/>
          </a:prstGeom>
          <a:solidFill>
            <a:srgbClr val="F6E9E1"/>
          </a:solidFill>
        </p:spPr>
      </p:sp>
      <p:sp>
        <p:nvSpPr>
          <p:cNvPr id="11" name="AutoShape 11"/>
          <p:cNvSpPr/>
          <p:nvPr/>
        </p:nvSpPr>
        <p:spPr>
          <a:xfrm>
            <a:off x="204794" y="746986"/>
            <a:ext cx="2384514" cy="1970806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13771" y="2812323"/>
            <a:ext cx="1279538" cy="19047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670520" y="639715"/>
            <a:ext cx="1164172" cy="187632"/>
          </a:xfrm>
          <a:prstGeom prst="rect">
            <a:avLst/>
          </a:prstGeom>
        </p:spPr>
      </p:pic>
      <p:pic>
        <p:nvPicPr>
          <p:cNvPr id="25" name="Image 2">
            <a:extLst>
              <a:ext uri="{FF2B5EF4-FFF2-40B4-BE49-F238E27FC236}">
                <a16:creationId xmlns:a16="http://schemas.microsoft.com/office/drawing/2014/main" id="{148D1CFC-3859-B64F-ACF0-ACF797F9499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 bwMode="auto">
          <a:xfrm>
            <a:off x="3160440" y="803231"/>
            <a:ext cx="2436036" cy="134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Image 3">
            <a:extLst>
              <a:ext uri="{FF2B5EF4-FFF2-40B4-BE49-F238E27FC236}">
                <a16:creationId xmlns:a16="http://schemas.microsoft.com/office/drawing/2014/main" id="{D9934D99-AE93-3940-B248-6EB3CC75BB0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 bwMode="auto">
          <a:xfrm>
            <a:off x="272682" y="796760"/>
            <a:ext cx="2237431" cy="135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4">
            <a:extLst>
              <a:ext uri="{FF2B5EF4-FFF2-40B4-BE49-F238E27FC236}">
                <a16:creationId xmlns:a16="http://schemas.microsoft.com/office/drawing/2014/main" id="{F86BEB36-DE85-814E-880E-099467669BB2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t="12517" r="6168"/>
          <a:stretch/>
        </p:blipFill>
        <p:spPr bwMode="auto">
          <a:xfrm>
            <a:off x="265342" y="2986183"/>
            <a:ext cx="2225040" cy="14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: Rounded Corners 6">
            <a:extLst>
              <a:ext uri="{FF2B5EF4-FFF2-40B4-BE49-F238E27FC236}">
                <a16:creationId xmlns:a16="http://schemas.microsoft.com/office/drawing/2014/main" id="{3F8C0941-145C-8E41-B6D2-3C6692928B99}"/>
              </a:ext>
            </a:extLst>
          </p:cNvPr>
          <p:cNvSpPr/>
          <p:nvPr/>
        </p:nvSpPr>
        <p:spPr>
          <a:xfrm>
            <a:off x="429142" y="59858"/>
            <a:ext cx="3015075" cy="56618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spc="60" dirty="0">
                <a:solidFill>
                  <a:schemeClr val="bg2">
                    <a:lumMod val="40000"/>
                    <a:lumOff val="60000"/>
                  </a:schemeClr>
                </a:solidFill>
                <a:latin typeface="Special Elite Bold"/>
                <a:cs typeface="Arial"/>
              </a:rPr>
              <a:t>Ex 1. Match places below with the pictures (p.40)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7D7FB1-27E9-E542-BFD4-0DA20AC2AF4F}"/>
              </a:ext>
            </a:extLst>
          </p:cNvPr>
          <p:cNvSpPr/>
          <p:nvPr/>
        </p:nvSpPr>
        <p:spPr>
          <a:xfrm>
            <a:off x="239055" y="2198259"/>
            <a:ext cx="2225040" cy="516517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4.</a:t>
            </a:r>
            <a:r>
              <a:rPr lang="en-US" sz="2000" dirty="0">
                <a:solidFill>
                  <a:srgbClr val="714C47"/>
                </a:solidFill>
              </a:rPr>
              <a:t> </a:t>
            </a:r>
            <a:r>
              <a:rPr lang="en-US" sz="20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Temple</a:t>
            </a:r>
          </a:p>
          <a:p>
            <a:pPr algn="ctr">
              <a:lnSpc>
                <a:spcPts val="2000"/>
              </a:lnSpc>
            </a:pP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/ˈ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tempəl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93938D-EDA2-D14B-9CB0-F5B1CE118152}"/>
              </a:ext>
            </a:extLst>
          </p:cNvPr>
          <p:cNvSpPr/>
          <p:nvPr/>
        </p:nvSpPr>
        <p:spPr>
          <a:xfrm>
            <a:off x="3086558" y="2198260"/>
            <a:ext cx="2509918" cy="55749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5. railway station</a:t>
            </a:r>
          </a:p>
          <a:p>
            <a:pPr algn="ctr">
              <a:lnSpc>
                <a:spcPts val="2000"/>
              </a:lnSpc>
            </a:pP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reɪl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 /ˈ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steɪʃən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D5D7B2C-6AEE-DE46-913F-BD6F9EADB6B5}"/>
              </a:ext>
            </a:extLst>
          </p:cNvPr>
          <p:cNvSpPr/>
          <p:nvPr/>
        </p:nvSpPr>
        <p:spPr>
          <a:xfrm>
            <a:off x="176837" y="4398008"/>
            <a:ext cx="2398233" cy="6993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24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1. square</a:t>
            </a:r>
          </a:p>
          <a:p>
            <a:pPr algn="ctr">
              <a:lnSpc>
                <a:spcPts val="2000"/>
              </a:lnSpc>
            </a:pP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skweə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37" name="Rectangle: Rounded Corners 13">
            <a:extLst>
              <a:ext uri="{FF2B5EF4-FFF2-40B4-BE49-F238E27FC236}">
                <a16:creationId xmlns:a16="http://schemas.microsoft.com/office/drawing/2014/main" id="{8D06186A-E103-8448-B4FA-318D25140EAB}"/>
              </a:ext>
            </a:extLst>
          </p:cNvPr>
          <p:cNvSpPr/>
          <p:nvPr/>
        </p:nvSpPr>
        <p:spPr>
          <a:xfrm>
            <a:off x="366130" y="71637"/>
            <a:ext cx="3079724" cy="5856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800" b="1" spc="60" dirty="0">
                <a:solidFill>
                  <a:srgbClr val="48312E"/>
                </a:solidFill>
                <a:latin typeface="Special Elite Bold"/>
                <a:ea typeface="Arial"/>
                <a:cs typeface="Arial"/>
              </a:rPr>
              <a:t>Ex 1. Listen, check and repeat the words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B9CD952-A463-2546-BFBF-ADC59E853B60}"/>
              </a:ext>
            </a:extLst>
          </p:cNvPr>
          <p:cNvSpPr/>
          <p:nvPr/>
        </p:nvSpPr>
        <p:spPr>
          <a:xfrm>
            <a:off x="114609" y="714207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a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F77D77A-8662-0548-8796-5BE582F272D7}"/>
              </a:ext>
            </a:extLst>
          </p:cNvPr>
          <p:cNvSpPr/>
          <p:nvPr/>
        </p:nvSpPr>
        <p:spPr>
          <a:xfrm>
            <a:off x="3043163" y="714091"/>
            <a:ext cx="339811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b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DADEA90-A160-A048-8A89-8460E31D5A11}"/>
              </a:ext>
            </a:extLst>
          </p:cNvPr>
          <p:cNvSpPr/>
          <p:nvPr/>
        </p:nvSpPr>
        <p:spPr>
          <a:xfrm>
            <a:off x="147115" y="2921083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c</a:t>
            </a:r>
          </a:p>
        </p:txBody>
      </p:sp>
      <p:sp>
        <p:nvSpPr>
          <p:cNvPr id="44" name="Speech Bubble: Rectangle with Corners Rounded 21">
            <a:extLst>
              <a:ext uri="{FF2B5EF4-FFF2-40B4-BE49-F238E27FC236}">
                <a16:creationId xmlns:a16="http://schemas.microsoft.com/office/drawing/2014/main" id="{B763E1AE-087B-2345-A44F-EA59D551D9BC}"/>
              </a:ext>
            </a:extLst>
          </p:cNvPr>
          <p:cNvSpPr/>
          <p:nvPr/>
        </p:nvSpPr>
        <p:spPr>
          <a:xfrm>
            <a:off x="5947099" y="941591"/>
            <a:ext cx="2673714" cy="1243158"/>
          </a:xfrm>
          <a:prstGeom prst="wedgeRoundRectCallout">
            <a:avLst>
              <a:gd name="adj1" fmla="val 42908"/>
              <a:gd name="adj2" fmla="val -64695"/>
              <a:gd name="adj3" fmla="val 16667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  <a:ea typeface="Arial"/>
                <a:cs typeface="Arial"/>
              </a:rPr>
              <a:t>Name some other places in your </a:t>
            </a:r>
            <a:r>
              <a:rPr lang="en-US" sz="2000" b="1" spc="6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  <a:ea typeface="Arial"/>
                <a:cs typeface="Arial"/>
              </a:rPr>
              <a:t>neighbouthood</a:t>
            </a:r>
            <a:endParaRPr lang="en-US" sz="2000" b="1" spc="60" dirty="0">
              <a:solidFill>
                <a:schemeClr val="accent3">
                  <a:lumMod val="20000"/>
                  <a:lumOff val="80000"/>
                </a:schemeClr>
              </a:solidFill>
              <a:latin typeface="Special Elite Bold"/>
              <a:ea typeface="Arial"/>
              <a:cs typeface="Arial"/>
            </a:endParaRPr>
          </a:p>
        </p:txBody>
      </p:sp>
      <p:pic>
        <p:nvPicPr>
          <p:cNvPr id="46" name="Picture 24">
            <a:extLst>
              <a:ext uri="{FF2B5EF4-FFF2-40B4-BE49-F238E27FC236}">
                <a16:creationId xmlns:a16="http://schemas.microsoft.com/office/drawing/2014/main" id="{0CA2C7B2-28C4-B04E-8333-E089B96BDB0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909673" y="659138"/>
            <a:ext cx="1056775" cy="208432"/>
          </a:xfrm>
          <a:prstGeom prst="rect">
            <a:avLst/>
          </a:prstGeom>
        </p:spPr>
      </p:pic>
      <p:sp>
        <p:nvSpPr>
          <p:cNvPr id="47" name="AutoShape 7">
            <a:extLst>
              <a:ext uri="{FF2B5EF4-FFF2-40B4-BE49-F238E27FC236}">
                <a16:creationId xmlns:a16="http://schemas.microsoft.com/office/drawing/2014/main" id="{FC5AB5DA-9F10-DA40-B5A5-E961A7F292DF}"/>
              </a:ext>
            </a:extLst>
          </p:cNvPr>
          <p:cNvSpPr/>
          <p:nvPr/>
        </p:nvSpPr>
        <p:spPr>
          <a:xfrm>
            <a:off x="3077929" y="2879715"/>
            <a:ext cx="2592431" cy="2137189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48" name="Picture 22">
            <a:extLst>
              <a:ext uri="{FF2B5EF4-FFF2-40B4-BE49-F238E27FC236}">
                <a16:creationId xmlns:a16="http://schemas.microsoft.com/office/drawing/2014/main" id="{03E134F2-C477-DB4D-BAC8-2CB278E3D74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575836" y="2779392"/>
            <a:ext cx="1279538" cy="210681"/>
          </a:xfrm>
          <a:prstGeom prst="rect">
            <a:avLst/>
          </a:prstGeom>
        </p:spPr>
      </p:pic>
      <p:pic>
        <p:nvPicPr>
          <p:cNvPr id="49" name="Image 5">
            <a:extLst>
              <a:ext uri="{FF2B5EF4-FFF2-40B4-BE49-F238E27FC236}">
                <a16:creationId xmlns:a16="http://schemas.microsoft.com/office/drawing/2014/main" id="{17574F6B-16AA-A64A-90B3-D08691423FA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 bwMode="auto">
          <a:xfrm>
            <a:off x="3166258" y="2955605"/>
            <a:ext cx="2430218" cy="146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CDB806D3-3926-6A4B-8519-42CF211576E9}"/>
              </a:ext>
            </a:extLst>
          </p:cNvPr>
          <p:cNvSpPr/>
          <p:nvPr/>
        </p:nvSpPr>
        <p:spPr>
          <a:xfrm>
            <a:off x="3054248" y="2884576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1C6E152-7D1E-BF4C-B3DD-956D3D5B2CEA}"/>
              </a:ext>
            </a:extLst>
          </p:cNvPr>
          <p:cNvSpPr/>
          <p:nvPr/>
        </p:nvSpPr>
        <p:spPr>
          <a:xfrm>
            <a:off x="3086557" y="4434470"/>
            <a:ext cx="2592431" cy="60395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3. Cathedral</a:t>
            </a:r>
          </a:p>
          <a:p>
            <a:pPr algn="ctr">
              <a:lnSpc>
                <a:spcPts val="2000"/>
              </a:lnSpc>
            </a:pP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kə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ˈ</a:t>
            </a:r>
            <a:r>
              <a:rPr lang="el-GR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θ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iːdrəl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</a:p>
        </p:txBody>
      </p:sp>
      <p:sp>
        <p:nvSpPr>
          <p:cNvPr id="59" name="AutoShape 7">
            <a:extLst>
              <a:ext uri="{FF2B5EF4-FFF2-40B4-BE49-F238E27FC236}">
                <a16:creationId xmlns:a16="http://schemas.microsoft.com/office/drawing/2014/main" id="{AED4FD17-6F66-F74C-B9AC-D00210C2EF8B}"/>
              </a:ext>
            </a:extLst>
          </p:cNvPr>
          <p:cNvSpPr/>
          <p:nvPr/>
        </p:nvSpPr>
        <p:spPr>
          <a:xfrm>
            <a:off x="6156571" y="2856927"/>
            <a:ext cx="2623108" cy="2159978"/>
          </a:xfrm>
          <a:prstGeom prst="rect">
            <a:avLst/>
          </a:prstGeom>
          <a:solidFill>
            <a:srgbClr val="F6E9E1"/>
          </a:solidFill>
        </p:spPr>
      </p:sp>
      <p:pic>
        <p:nvPicPr>
          <p:cNvPr id="60" name="Picture 22">
            <a:extLst>
              <a:ext uri="{FF2B5EF4-FFF2-40B4-BE49-F238E27FC236}">
                <a16:creationId xmlns:a16="http://schemas.microsoft.com/office/drawing/2014/main" id="{9613744E-DBA0-9946-90BE-12505F55E2F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713118" y="2755750"/>
            <a:ext cx="1279538" cy="212021"/>
          </a:xfrm>
          <a:prstGeom prst="rect">
            <a:avLst/>
          </a:prstGeom>
        </p:spPr>
      </p:pic>
      <p:pic>
        <p:nvPicPr>
          <p:cNvPr id="61" name="Image 6">
            <a:extLst>
              <a:ext uri="{FF2B5EF4-FFF2-40B4-BE49-F238E27FC236}">
                <a16:creationId xmlns:a16="http://schemas.microsoft.com/office/drawing/2014/main" id="{A28B119D-EC55-CF42-BDF2-7FE6436782BC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 bwMode="auto">
          <a:xfrm>
            <a:off x="6230800" y="2933904"/>
            <a:ext cx="2459990" cy="145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18AA51CE-2FD6-7E4E-BA1E-E69B3C744839}"/>
              </a:ext>
            </a:extLst>
          </p:cNvPr>
          <p:cNvSpPr/>
          <p:nvPr/>
        </p:nvSpPr>
        <p:spPr>
          <a:xfrm>
            <a:off x="6173219" y="2875779"/>
            <a:ext cx="314533" cy="306726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cs typeface="Arial"/>
              </a:rPr>
              <a:t>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78C47EC-7F97-9842-9B26-2808FA97DE62}"/>
              </a:ext>
            </a:extLst>
          </p:cNvPr>
          <p:cNvSpPr/>
          <p:nvPr/>
        </p:nvSpPr>
        <p:spPr>
          <a:xfrm>
            <a:off x="6134465" y="4407441"/>
            <a:ext cx="2623108" cy="62831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60" dirty="0">
                <a:solidFill>
                  <a:srgbClr val="714C47"/>
                </a:solidFill>
                <a:latin typeface="Special Elite Bold"/>
                <a:ea typeface="Arial"/>
                <a:cs typeface="Arial"/>
              </a:rPr>
              <a:t>2. art gallery</a:t>
            </a:r>
          </a:p>
          <a:p>
            <a:pPr algn="ctr">
              <a:lnSpc>
                <a:spcPts val="2000"/>
              </a:lnSpc>
            </a:pP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ɑːt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 ˈ</a:t>
            </a:r>
            <a:r>
              <a:rPr lang="en-US" sz="1800" b="1" spc="60" dirty="0" err="1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ɡæləri</a:t>
            </a:r>
            <a:r>
              <a:rPr lang="en-US" sz="1800" b="1" spc="60" dirty="0">
                <a:solidFill>
                  <a:schemeClr val="accent2"/>
                </a:solidFill>
                <a:latin typeface="Special Elite Bold"/>
                <a:ea typeface="Arial"/>
                <a:cs typeface="Arial"/>
              </a:rPr>
              <a:t>/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76059-7CE1-0849-9397-406022252C7E}"/>
              </a:ext>
            </a:extLst>
          </p:cNvPr>
          <p:cNvSpPr/>
          <p:nvPr/>
        </p:nvSpPr>
        <p:spPr>
          <a:xfrm>
            <a:off x="3505575" y="148756"/>
            <a:ext cx="58640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spc="60" dirty="0">
                <a:solidFill>
                  <a:srgbClr val="213A3B"/>
                </a:solidFill>
                <a:latin typeface="Special Elite Bold"/>
                <a:hlinkClick r:id="rId23"/>
              </a:rPr>
              <a:t>https://wordwall.net/play/24141/844/438</a:t>
            </a:r>
            <a:endParaRPr lang="en-US" sz="1600" b="1" i="1" spc="60" dirty="0">
              <a:solidFill>
                <a:srgbClr val="213A3B"/>
              </a:solidFill>
              <a:latin typeface="Special Elite Bold"/>
            </a:endParaRPr>
          </a:p>
        </p:txBody>
      </p:sp>
      <p:pic>
        <p:nvPicPr>
          <p:cNvPr id="3" name="Tiếng Anh 6 Tập 1 - Global Success - UNIT 4 MY NEIGHBOURHOOD - A CLOSER LOOK 1 - 1 Match the places below with the pictures. The.mp3" descr="Tiếng Anh 6 Tập 1 - Global Success - UNIT 4 MY NEIGHBOURHOOD - A CLOSER LOOK 1 - 1 Match the places below with the pictures. The.mp3">
            <a:hlinkClick r:id="" action="ppaction://media"/>
            <a:extLst>
              <a:ext uri="{FF2B5EF4-FFF2-40B4-BE49-F238E27FC236}">
                <a16:creationId xmlns:a16="http://schemas.microsoft.com/office/drawing/2014/main" id="{C9138F31-07A8-9046-B5CE-3DBFD3416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64418" y="-67954"/>
            <a:ext cx="831308" cy="831308"/>
          </a:xfrm>
          <a:prstGeom prst="rect">
            <a:avLst/>
          </a:prstGeom>
        </p:spPr>
      </p:pic>
      <p:pic>
        <p:nvPicPr>
          <p:cNvPr id="5" name="G6-U4-L2 Ex1.2.mp3" descr="G6-U4-L2 Ex1.2.mp3">
            <a:hlinkClick r:id="" action="ppaction://media"/>
            <a:extLst>
              <a:ext uri="{FF2B5EF4-FFF2-40B4-BE49-F238E27FC236}">
                <a16:creationId xmlns:a16="http://schemas.microsoft.com/office/drawing/2014/main" id="{7BE6EE00-D8C2-CE43-BBEA-A65306BBD6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73944" y="751515"/>
            <a:ext cx="812800" cy="812800"/>
          </a:xfrm>
          <a:prstGeom prst="rect">
            <a:avLst/>
          </a:prstGeom>
        </p:spPr>
      </p:pic>
      <p:sp>
        <p:nvSpPr>
          <p:cNvPr id="50" name="Rectangle: Rounded Corners 7">
            <a:extLst>
              <a:ext uri="{FF2B5EF4-FFF2-40B4-BE49-F238E27FC236}">
                <a16:creationId xmlns:a16="http://schemas.microsoft.com/office/drawing/2014/main" id="{1649942B-CD23-C048-8C38-833A953D2FE4}"/>
              </a:ext>
            </a:extLst>
          </p:cNvPr>
          <p:cNvSpPr/>
          <p:nvPr/>
        </p:nvSpPr>
        <p:spPr>
          <a:xfrm>
            <a:off x="5906561" y="829993"/>
            <a:ext cx="1505585" cy="417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1. square</a:t>
            </a:r>
          </a:p>
        </p:txBody>
      </p:sp>
      <p:sp>
        <p:nvSpPr>
          <p:cNvPr id="53" name="Rectangle: Rounded Corners 7">
            <a:extLst>
              <a:ext uri="{FF2B5EF4-FFF2-40B4-BE49-F238E27FC236}">
                <a16:creationId xmlns:a16="http://schemas.microsoft.com/office/drawing/2014/main" id="{C1F17449-9B81-E748-9291-E1267C626E45}"/>
              </a:ext>
            </a:extLst>
          </p:cNvPr>
          <p:cNvSpPr/>
          <p:nvPr/>
        </p:nvSpPr>
        <p:spPr>
          <a:xfrm>
            <a:off x="5906561" y="1166369"/>
            <a:ext cx="2236964" cy="4045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2. art gallery</a:t>
            </a:r>
          </a:p>
        </p:txBody>
      </p:sp>
      <p:sp>
        <p:nvSpPr>
          <p:cNvPr id="54" name="Rectangle: Rounded Corners 7">
            <a:extLst>
              <a:ext uri="{FF2B5EF4-FFF2-40B4-BE49-F238E27FC236}">
                <a16:creationId xmlns:a16="http://schemas.microsoft.com/office/drawing/2014/main" id="{36DD9A7C-843D-1F4B-B0AD-3F206ECEE922}"/>
              </a:ext>
            </a:extLst>
          </p:cNvPr>
          <p:cNvSpPr/>
          <p:nvPr/>
        </p:nvSpPr>
        <p:spPr>
          <a:xfrm>
            <a:off x="5910265" y="1485927"/>
            <a:ext cx="1938750" cy="375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3. cathedral </a:t>
            </a:r>
          </a:p>
        </p:txBody>
      </p:sp>
      <p:sp>
        <p:nvSpPr>
          <p:cNvPr id="55" name="Rectangle: Rounded Corners 7">
            <a:extLst>
              <a:ext uri="{FF2B5EF4-FFF2-40B4-BE49-F238E27FC236}">
                <a16:creationId xmlns:a16="http://schemas.microsoft.com/office/drawing/2014/main" id="{6A3DBC31-0CF1-574B-B165-B9EDC158BAF6}"/>
              </a:ext>
            </a:extLst>
          </p:cNvPr>
          <p:cNvSpPr/>
          <p:nvPr/>
        </p:nvSpPr>
        <p:spPr>
          <a:xfrm>
            <a:off x="5906561" y="1831317"/>
            <a:ext cx="1514155" cy="4045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4. temple </a:t>
            </a:r>
          </a:p>
        </p:txBody>
      </p:sp>
      <p:sp>
        <p:nvSpPr>
          <p:cNvPr id="56" name="Rectangle: Rounded Corners 7">
            <a:extLst>
              <a:ext uri="{FF2B5EF4-FFF2-40B4-BE49-F238E27FC236}">
                <a16:creationId xmlns:a16="http://schemas.microsoft.com/office/drawing/2014/main" id="{D587D7BF-A71F-6640-B2A2-B18F5F16B1C1}"/>
              </a:ext>
            </a:extLst>
          </p:cNvPr>
          <p:cNvSpPr/>
          <p:nvPr/>
        </p:nvSpPr>
        <p:spPr>
          <a:xfrm>
            <a:off x="5918741" y="2190929"/>
            <a:ext cx="2907159" cy="4175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spc="60" dirty="0"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5. railway station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6AF67F46-EAA1-E848-B228-6C2981638246}"/>
              </a:ext>
            </a:extLst>
          </p:cNvPr>
          <p:cNvSpPr/>
          <p:nvPr/>
        </p:nvSpPr>
        <p:spPr>
          <a:xfrm>
            <a:off x="5900791" y="710859"/>
            <a:ext cx="2766330" cy="19793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G6-U4-L2 Ex1.3.mp3" descr="G6-U4-L2 Ex1.3.mp3">
            <a:hlinkClick r:id="" action="ppaction://media"/>
            <a:extLst>
              <a:ext uri="{FF2B5EF4-FFF2-40B4-BE49-F238E27FC236}">
                <a16:creationId xmlns:a16="http://schemas.microsoft.com/office/drawing/2014/main" id="{158ACD62-5E73-6A4F-9C28-4A4903D66DA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81834" y="1575444"/>
            <a:ext cx="812800" cy="812800"/>
          </a:xfrm>
          <a:prstGeom prst="rect">
            <a:avLst/>
          </a:prstGeom>
        </p:spPr>
      </p:pic>
      <p:pic>
        <p:nvPicPr>
          <p:cNvPr id="10" name="G6-U4-L2 Ex1.4.mp3" descr="G6-U4-L2 Ex1.4.mp3">
            <a:hlinkClick r:id="" action="ppaction://media"/>
            <a:extLst>
              <a:ext uri="{FF2B5EF4-FFF2-40B4-BE49-F238E27FC236}">
                <a16:creationId xmlns:a16="http://schemas.microsoft.com/office/drawing/2014/main" id="{40A6B812-8974-1B4B-9CC5-CE7AE46D83E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28610" y="2311391"/>
            <a:ext cx="812800" cy="812800"/>
          </a:xfrm>
          <a:prstGeom prst="rect">
            <a:avLst/>
          </a:prstGeom>
        </p:spPr>
      </p:pic>
      <p:pic>
        <p:nvPicPr>
          <p:cNvPr id="12" name="G6-U4-L2 Ex1.5.mp3" descr="G6-U4-L2 Ex1.5.mp3">
            <a:hlinkClick r:id="" action="ppaction://media"/>
            <a:extLst>
              <a:ext uri="{FF2B5EF4-FFF2-40B4-BE49-F238E27FC236}">
                <a16:creationId xmlns:a16="http://schemas.microsoft.com/office/drawing/2014/main" id="{8CC96530-EE09-184D-8D4F-F28530C997E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67289" y="3182505"/>
            <a:ext cx="812800" cy="812800"/>
          </a:xfrm>
          <a:prstGeom prst="rect">
            <a:avLst/>
          </a:prstGeom>
        </p:spPr>
      </p:pic>
      <p:pic>
        <p:nvPicPr>
          <p:cNvPr id="13" name="G6-U4-L2 Ex1.6.mp3" descr="G6-U4-L2 Ex1.6.mp3">
            <a:hlinkClick r:id="" action="ppaction://media"/>
            <a:extLst>
              <a:ext uri="{FF2B5EF4-FFF2-40B4-BE49-F238E27FC236}">
                <a16:creationId xmlns:a16="http://schemas.microsoft.com/office/drawing/2014/main" id="{82B6AA7D-B787-F840-996B-667F7AEFF6C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824640" y="3799436"/>
            <a:ext cx="812800" cy="812800"/>
          </a:xfrm>
          <a:prstGeom prst="rect">
            <a:avLst/>
          </a:prstGeom>
        </p:spPr>
      </p:pic>
      <p:pic>
        <p:nvPicPr>
          <p:cNvPr id="14" name="G6-U4-L2 Ex1.7.mp3" descr="G6-U4-L2 Ex1.7.mp3">
            <a:hlinkClick r:id="" action="ppaction://media"/>
            <a:extLst>
              <a:ext uri="{FF2B5EF4-FFF2-40B4-BE49-F238E27FC236}">
                <a16:creationId xmlns:a16="http://schemas.microsoft.com/office/drawing/2014/main" id="{5EF65F2F-84B8-F140-9F6C-2602D15D6F8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935322" y="437631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8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6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4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4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7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95455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10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0" grpId="0" animBg="1"/>
      <p:bldP spid="30" grpId="1" animBg="1"/>
      <p:bldP spid="32" grpId="0" animBg="1"/>
      <p:bldP spid="33" grpId="0" animBg="1"/>
      <p:bldP spid="34" grpId="0"/>
      <p:bldP spid="37" grpId="0" animBg="1"/>
      <p:bldP spid="44" grpId="0" animBg="1"/>
      <p:bldP spid="52" grpId="0"/>
      <p:bldP spid="63" grpId="0" animBg="1"/>
      <p:bldP spid="50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82149189-4121-BA4E-871A-7942E20C51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87" b="10387"/>
          <a:stretch>
            <a:fillRect/>
          </a:stretch>
        </p:blipFill>
        <p:spPr>
          <a:xfrm>
            <a:off x="0" y="0"/>
            <a:ext cx="9145600" cy="51444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EE1D199D-444A-BA4C-A439-ABA42D91AE15}"/>
              </a:ext>
            </a:extLst>
          </p:cNvPr>
          <p:cNvGrpSpPr/>
          <p:nvPr/>
        </p:nvGrpSpPr>
        <p:grpSpPr>
          <a:xfrm>
            <a:off x="390030" y="162603"/>
            <a:ext cx="5823158" cy="708401"/>
            <a:chOff x="117887" y="336774"/>
            <a:chExt cx="5823158" cy="708401"/>
          </a:xfrm>
        </p:grpSpPr>
        <p:grpSp>
          <p:nvGrpSpPr>
            <p:cNvPr id="43" name="Group 6">
              <a:extLst>
                <a:ext uri="{FF2B5EF4-FFF2-40B4-BE49-F238E27FC236}">
                  <a16:creationId xmlns:a16="http://schemas.microsoft.com/office/drawing/2014/main" id="{7019B46F-D5B5-4146-B78C-9DA4BB1003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7887" y="405942"/>
              <a:ext cx="5823158" cy="639233"/>
              <a:chOff x="0" y="0"/>
              <a:chExt cx="3267456" cy="4614672"/>
            </a:xfrm>
          </p:grpSpPr>
          <p:sp>
            <p:nvSpPr>
              <p:cNvPr id="47" name="Freeform 7">
                <a:extLst>
                  <a:ext uri="{FF2B5EF4-FFF2-40B4-BE49-F238E27FC236}">
                    <a16:creationId xmlns:a16="http://schemas.microsoft.com/office/drawing/2014/main" id="{B731B970-3B2A-B249-8F9F-27EA57803F4E}"/>
                  </a:ext>
                </a:extLst>
              </p:cNvPr>
              <p:cNvSpPr/>
              <p:nvPr/>
            </p:nvSpPr>
            <p:spPr>
              <a:xfrm>
                <a:off x="0" y="0"/>
                <a:ext cx="3267456" cy="4618736"/>
              </a:xfrm>
              <a:custGeom>
                <a:avLst/>
                <a:gdLst/>
                <a:ahLst/>
                <a:cxnLst/>
                <a:rect l="l" t="t" r="r" b="b"/>
                <a:pathLst>
                  <a:path w="3267456" h="4618736">
                    <a:moveTo>
                      <a:pt x="3267456" y="4618736"/>
                    </a:moveTo>
                    <a:lnTo>
                      <a:pt x="0" y="4618736"/>
                    </a:lnTo>
                    <a:lnTo>
                      <a:pt x="0" y="0"/>
                    </a:lnTo>
                    <a:lnTo>
                      <a:pt x="3267456" y="0"/>
                    </a:lnTo>
                    <a:lnTo>
                      <a:pt x="3267456" y="4618736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4" r="-4"/>
                </a:stretch>
              </a:blipFill>
            </p:spPr>
          </p:sp>
          <p:sp>
            <p:nvSpPr>
              <p:cNvPr id="48" name="Freeform 8">
                <a:extLst>
                  <a:ext uri="{FF2B5EF4-FFF2-40B4-BE49-F238E27FC236}">
                    <a16:creationId xmlns:a16="http://schemas.microsoft.com/office/drawing/2014/main" id="{BF7FE4E5-257E-FF43-B8D2-E6EBCF2FF69B}"/>
                  </a:ext>
                </a:extLst>
              </p:cNvPr>
              <p:cNvSpPr/>
              <p:nvPr/>
            </p:nvSpPr>
            <p:spPr>
              <a:xfrm>
                <a:off x="56770" y="48203"/>
                <a:ext cx="3142190" cy="3592604"/>
              </a:xfrm>
              <a:custGeom>
                <a:avLst/>
                <a:gdLst/>
                <a:ahLst/>
                <a:cxnLst/>
                <a:rect l="l" t="t" r="r" b="b"/>
                <a:pathLst>
                  <a:path w="3142190" h="3592604">
                    <a:moveTo>
                      <a:pt x="3142190" y="35325"/>
                    </a:moveTo>
                    <a:lnTo>
                      <a:pt x="3106219" y="3592604"/>
                    </a:lnTo>
                    <a:lnTo>
                      <a:pt x="0" y="3558211"/>
                    </a:lnTo>
                    <a:lnTo>
                      <a:pt x="28183" y="0"/>
                    </a:lnTo>
                    <a:lnTo>
                      <a:pt x="3142190" y="35325"/>
                    </a:lnTo>
                    <a:close/>
                  </a:path>
                </a:pathLst>
              </a:custGeom>
              <a:solidFill>
                <a:srgbClr val="FF9983"/>
              </a:solidFill>
            </p:spPr>
          </p:sp>
        </p:grpSp>
        <p:pic>
          <p:nvPicPr>
            <p:cNvPr id="44" name="Picture 16">
              <a:extLst>
                <a:ext uri="{FF2B5EF4-FFF2-40B4-BE49-F238E27FC236}">
                  <a16:creationId xmlns:a16="http://schemas.microsoft.com/office/drawing/2014/main" id="{102FDA96-F6FC-D149-A8BE-E9C460C54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30710" y="401591"/>
              <a:ext cx="229528" cy="272546"/>
            </a:xfrm>
            <a:prstGeom prst="rect">
              <a:avLst/>
            </a:prstGeom>
          </p:spPr>
        </p:pic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F37A274-F9C1-F14E-A59E-188255A0BD64}"/>
                </a:ext>
              </a:extLst>
            </p:cNvPr>
            <p:cNvSpPr/>
            <p:nvPr/>
          </p:nvSpPr>
          <p:spPr>
            <a:xfrm>
              <a:off x="484914" y="473047"/>
              <a:ext cx="512987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700" b="1" spc="30" dirty="0">
                  <a:solidFill>
                    <a:schemeClr val="bg2">
                      <a:lumMod val="10000"/>
                    </a:schemeClr>
                  </a:solidFill>
                  <a:latin typeface="Special Elite Bold"/>
                </a:rPr>
                <a:t>Ex 2. Ask and answer (p.40)  </a:t>
              </a:r>
            </a:p>
          </p:txBody>
        </p:sp>
        <p:pic>
          <p:nvPicPr>
            <p:cNvPr id="46" name="Picture 16">
              <a:extLst>
                <a:ext uri="{FF2B5EF4-FFF2-40B4-BE49-F238E27FC236}">
                  <a16:creationId xmlns:a16="http://schemas.microsoft.com/office/drawing/2014/main" id="{C4B18077-757A-B746-91F0-68541ECAA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665526" y="336774"/>
              <a:ext cx="229528" cy="272546"/>
            </a:xfrm>
            <a:prstGeom prst="rect">
              <a:avLst/>
            </a:prstGeom>
          </p:spPr>
        </p:pic>
      </p:grpSp>
      <p:pic>
        <p:nvPicPr>
          <p:cNvPr id="49" name="Picture 28">
            <a:extLst>
              <a:ext uri="{FF2B5EF4-FFF2-40B4-BE49-F238E27FC236}">
                <a16:creationId xmlns:a16="http://schemas.microsoft.com/office/drawing/2014/main" id="{85B177E3-14CA-6E4F-ADFA-832F35924B1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662776" y="81083"/>
            <a:ext cx="711689" cy="708131"/>
          </a:xfrm>
          <a:prstGeom prst="rect">
            <a:avLst/>
          </a:prstGeom>
        </p:spPr>
      </p:pic>
      <p:pic>
        <p:nvPicPr>
          <p:cNvPr id="50" name="Picture 31">
            <a:extLst>
              <a:ext uri="{FF2B5EF4-FFF2-40B4-BE49-F238E27FC236}">
                <a16:creationId xmlns:a16="http://schemas.microsoft.com/office/drawing/2014/main" id="{0E207841-CED2-EB46-8AF2-7290D8463DE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2936"/>
          <a:stretch>
            <a:fillRect/>
          </a:stretch>
        </p:blipFill>
        <p:spPr>
          <a:xfrm rot="19986941">
            <a:off x="8714670" y="-220647"/>
            <a:ext cx="846808" cy="2431454"/>
          </a:xfrm>
          <a:prstGeom prst="rect">
            <a:avLst/>
          </a:prstGeom>
        </p:spPr>
      </p:pic>
      <p:pic>
        <p:nvPicPr>
          <p:cNvPr id="51" name="Picture 14">
            <a:extLst>
              <a:ext uri="{FF2B5EF4-FFF2-40B4-BE49-F238E27FC236}">
                <a16:creationId xmlns:a16="http://schemas.microsoft.com/office/drawing/2014/main" id="{54F1BB03-C68C-184B-A2B6-2FAFD891823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45182"/>
          <a:stretch>
            <a:fillRect/>
          </a:stretch>
        </p:blipFill>
        <p:spPr>
          <a:xfrm>
            <a:off x="8485826" y="1143000"/>
            <a:ext cx="687823" cy="17919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2D5164B4-F654-1F46-AB81-75FC6C85F49E}"/>
              </a:ext>
            </a:extLst>
          </p:cNvPr>
          <p:cNvSpPr txBox="1"/>
          <p:nvPr/>
        </p:nvSpPr>
        <p:spPr>
          <a:xfrm>
            <a:off x="520949" y="955920"/>
            <a:ext cx="7247818" cy="18678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ts val="3480"/>
              </a:lnSpc>
              <a:buClr>
                <a:srgbClr val="C87800"/>
              </a:buClr>
              <a:buFont typeface="Arial" panose="020B0604020202020204" pitchFamily="34" charset="0"/>
              <a:buChar char="•"/>
            </a:pPr>
            <a:r>
              <a:rPr lang="en-US" sz="2400" b="1" spc="60" dirty="0">
                <a:solidFill>
                  <a:srgbClr val="FFDF00"/>
                </a:solidFill>
                <a:latin typeface="Special Elite Bold"/>
              </a:rPr>
              <a:t>Choose at least 3 places</a:t>
            </a:r>
          </a:p>
          <a:p>
            <a:pPr marL="285750" indent="-285750">
              <a:lnSpc>
                <a:spcPts val="3480"/>
              </a:lnSpc>
              <a:buClr>
                <a:srgbClr val="C87800"/>
              </a:buClr>
              <a:buFont typeface="Arial" panose="020B0604020202020204" pitchFamily="34" charset="0"/>
              <a:buChar char="•"/>
            </a:pPr>
            <a:r>
              <a:rPr lang="en-US" sz="2400" b="1" spc="60" dirty="0">
                <a:solidFill>
                  <a:srgbClr val="FFDF00"/>
                </a:solidFill>
                <a:latin typeface="Special Elite Bold"/>
              </a:rPr>
              <a:t>Role play (A tourist and a local person)</a:t>
            </a:r>
          </a:p>
          <a:p>
            <a:pPr marL="285750" indent="-285750">
              <a:lnSpc>
                <a:spcPts val="3480"/>
              </a:lnSpc>
              <a:buClr>
                <a:srgbClr val="C87800"/>
              </a:buClr>
              <a:buFont typeface="Arial" panose="020B0604020202020204" pitchFamily="34" charset="0"/>
              <a:buChar char="•"/>
            </a:pPr>
            <a:r>
              <a:rPr lang="en-US" sz="2400" b="1" spc="60" dirty="0">
                <a:solidFill>
                  <a:srgbClr val="FFDF00"/>
                </a:solidFill>
                <a:latin typeface="Special Elite Bold"/>
              </a:rPr>
              <a:t>Ask and answer about the </a:t>
            </a:r>
            <a:r>
              <a:rPr lang="en-US" sz="2400" b="1" spc="60" dirty="0" err="1">
                <a:solidFill>
                  <a:srgbClr val="FFDF00"/>
                </a:solidFill>
                <a:latin typeface="Special Elite Bold"/>
              </a:rPr>
              <a:t>neighbourhood</a:t>
            </a:r>
            <a:r>
              <a:rPr lang="en-US" sz="2400" b="1" spc="60" dirty="0">
                <a:solidFill>
                  <a:srgbClr val="FFDF00"/>
                </a:solidFill>
                <a:latin typeface="Special Elite Bold"/>
              </a:rPr>
              <a:t> </a:t>
            </a:r>
          </a:p>
          <a:p>
            <a:pPr marL="285750" indent="-285750">
              <a:lnSpc>
                <a:spcPts val="3480"/>
              </a:lnSpc>
              <a:buClr>
                <a:srgbClr val="C87800"/>
              </a:buClr>
              <a:buFont typeface="Arial" panose="020B0604020202020204" pitchFamily="34" charset="0"/>
              <a:buChar char="•"/>
            </a:pPr>
            <a:r>
              <a:rPr lang="en-US" sz="2400" b="1" spc="60" dirty="0">
                <a:solidFill>
                  <a:srgbClr val="FFDF00"/>
                </a:solidFill>
                <a:latin typeface="Special Elite Bold"/>
              </a:rPr>
              <a:t>One minute for each pair </a:t>
            </a:r>
          </a:p>
        </p:txBody>
      </p:sp>
      <p:sp>
        <p:nvSpPr>
          <p:cNvPr id="54" name="TextBox 18">
            <a:extLst>
              <a:ext uri="{FF2B5EF4-FFF2-40B4-BE49-F238E27FC236}">
                <a16:creationId xmlns:a16="http://schemas.microsoft.com/office/drawing/2014/main" id="{FC0FCADA-04F7-5C4F-8CA0-6F14AD60939C}"/>
              </a:ext>
            </a:extLst>
          </p:cNvPr>
          <p:cNvSpPr txBox="1"/>
          <p:nvPr/>
        </p:nvSpPr>
        <p:spPr>
          <a:xfrm>
            <a:off x="3712619" y="4054892"/>
            <a:ext cx="4264644" cy="55399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briola" pitchFamily="82" charset="0"/>
              </a:rPr>
              <a:t>Yes, there is. / No, there isn’t.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9F018C1E-3437-B944-8327-9637D305B478}"/>
              </a:ext>
            </a:extLst>
          </p:cNvPr>
          <p:cNvSpPr txBox="1"/>
          <p:nvPr/>
        </p:nvSpPr>
        <p:spPr>
          <a:xfrm>
            <a:off x="1344986" y="3191826"/>
            <a:ext cx="6008913" cy="55399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b="1" dirty="0">
                <a:solidFill>
                  <a:srgbClr val="213A3B"/>
                </a:solidFill>
                <a:latin typeface="Gabriola" pitchFamily="82" charset="0"/>
                <a:ea typeface="Gaegu" pitchFamily="2" charset="0"/>
              </a:rPr>
              <a:t>Is there </a:t>
            </a:r>
            <a:r>
              <a:rPr lang="en-US" sz="3600" b="1" dirty="0">
                <a:solidFill>
                  <a:srgbClr val="C00000"/>
                </a:solidFill>
                <a:latin typeface="Gabriola" pitchFamily="82" charset="0"/>
                <a:ea typeface="Gaegu" pitchFamily="2" charset="0"/>
              </a:rPr>
              <a:t>a square </a:t>
            </a:r>
            <a:r>
              <a:rPr lang="en-US" sz="3600" b="1" dirty="0">
                <a:solidFill>
                  <a:srgbClr val="213A3B"/>
                </a:solidFill>
                <a:latin typeface="Gabriola" pitchFamily="82" charset="0"/>
                <a:ea typeface="Gaegu" pitchFamily="2" charset="0"/>
              </a:rPr>
              <a:t>in your </a:t>
            </a:r>
            <a:r>
              <a:rPr lang="en-US" sz="3600" b="1" dirty="0" err="1">
                <a:solidFill>
                  <a:srgbClr val="213A3B"/>
                </a:solidFill>
                <a:latin typeface="Gabriola" pitchFamily="82" charset="0"/>
                <a:ea typeface="Gaegu" pitchFamily="2" charset="0"/>
              </a:rPr>
              <a:t>neighbourhood</a:t>
            </a:r>
            <a:r>
              <a:rPr lang="en-US" sz="3600" b="1" dirty="0">
                <a:solidFill>
                  <a:srgbClr val="213A3B"/>
                </a:solidFill>
                <a:latin typeface="Gabriola" pitchFamily="82" charset="0"/>
                <a:ea typeface="Gaegu" pitchFamily="2" charset="0"/>
              </a:rPr>
              <a:t>?</a:t>
            </a:r>
          </a:p>
        </p:txBody>
      </p:sp>
      <p:pic>
        <p:nvPicPr>
          <p:cNvPr id="56" name="Picture 5">
            <a:extLst>
              <a:ext uri="{FF2B5EF4-FFF2-40B4-BE49-F238E27FC236}">
                <a16:creationId xmlns:a16="http://schemas.microsoft.com/office/drawing/2014/main" id="{7D597E37-B601-2540-96A4-964D11F38A5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236508" y="3355098"/>
            <a:ext cx="1074270" cy="1775653"/>
          </a:xfrm>
          <a:prstGeom prst="rect">
            <a:avLst/>
          </a:prstGeom>
        </p:spPr>
      </p:pic>
      <p:pic>
        <p:nvPicPr>
          <p:cNvPr id="57" name="Picture 13">
            <a:extLst>
              <a:ext uri="{FF2B5EF4-FFF2-40B4-BE49-F238E27FC236}">
                <a16:creationId xmlns:a16="http://schemas.microsoft.com/office/drawing/2014/main" id="{AF412252-D708-F345-A0FB-FA6EAF2A0CA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-5400000">
            <a:off x="293467" y="4325030"/>
            <a:ext cx="130472" cy="456210"/>
          </a:xfrm>
          <a:prstGeom prst="rect">
            <a:avLst/>
          </a:prstGeom>
        </p:spPr>
      </p:pic>
      <p:pic>
        <p:nvPicPr>
          <p:cNvPr id="10" name="Graphic 9" descr="Woman Shrugging outline">
            <a:extLst>
              <a:ext uri="{FF2B5EF4-FFF2-40B4-BE49-F238E27FC236}">
                <a16:creationId xmlns:a16="http://schemas.microsoft.com/office/drawing/2014/main" id="{DC10DEA9-CB13-B540-9629-3F4E10E27A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0949" y="3094212"/>
            <a:ext cx="860791" cy="860791"/>
          </a:xfrm>
          <a:prstGeom prst="rect">
            <a:avLst/>
          </a:prstGeom>
        </p:spPr>
      </p:pic>
      <p:pic>
        <p:nvPicPr>
          <p:cNvPr id="12" name="Graphic 11" descr="Confused person with solid fill">
            <a:extLst>
              <a:ext uri="{FF2B5EF4-FFF2-40B4-BE49-F238E27FC236}">
                <a16:creationId xmlns:a16="http://schemas.microsoft.com/office/drawing/2014/main" id="{3B4571AA-6F72-E64E-957D-0FB258441B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97877" y="3745824"/>
            <a:ext cx="914400" cy="914400"/>
          </a:xfrm>
          <a:prstGeom prst="rect">
            <a:avLst/>
          </a:prstGeom>
        </p:spPr>
      </p:pic>
      <p:pic>
        <p:nvPicPr>
          <p:cNvPr id="17" name="y2mate.com - 1 Minute Timer with Music for Kids Countdown Videos HD_1080p.mp4" descr="y2mate.com - 1 Minute Timer with Music for Kids Countdown Videos HD_1080p.mp4">
            <a:hlinkClick r:id="" action="ppaction://media"/>
            <a:extLst>
              <a:ext uri="{FF2B5EF4-FFF2-40B4-BE49-F238E27FC236}">
                <a16:creationId xmlns:a16="http://schemas.microsoft.com/office/drawing/2014/main" id="{82E5EDA0-A38D-B342-BACD-1FB5D0E2E2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8"/>
          <a:srcRect l="-9683" t="-5952" r="-9518" b="-5952"/>
          <a:stretch/>
        </p:blipFill>
        <p:spPr>
          <a:xfrm>
            <a:off x="1344986" y="4072458"/>
            <a:ext cx="1074270" cy="605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6262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030">
                <p:cTn id="4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2">
            <a:extLst>
              <a:ext uri="{FF2B5EF4-FFF2-40B4-BE49-F238E27FC236}">
                <a16:creationId xmlns:a16="http://schemas.microsoft.com/office/drawing/2014/main" id="{1055C131-9338-4CCC-85F4-6827B3B656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003" y="1030449"/>
            <a:ext cx="6207748" cy="373530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C532400-7B28-4336-8E7D-0CFD63813BD0}"/>
              </a:ext>
            </a:extLst>
          </p:cNvPr>
          <p:cNvSpPr/>
          <p:nvPr/>
        </p:nvSpPr>
        <p:spPr>
          <a:xfrm>
            <a:off x="1394377" y="205224"/>
            <a:ext cx="4194999" cy="65709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My </a:t>
            </a:r>
            <a:r>
              <a:rPr lang="en-US" sz="3200" b="1" dirty="0" err="1">
                <a:solidFill>
                  <a:schemeClr val="accent2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neighbourhood</a:t>
            </a:r>
            <a:r>
              <a:rPr lang="en-US" sz="3200" b="1" dirty="0">
                <a:solidFill>
                  <a:schemeClr val="accent2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0B30AE-74EB-4CE7-87B6-08A5612C7AEC}"/>
              </a:ext>
            </a:extLst>
          </p:cNvPr>
          <p:cNvSpPr/>
          <p:nvPr/>
        </p:nvSpPr>
        <p:spPr>
          <a:xfrm>
            <a:off x="1918483" y="205224"/>
            <a:ext cx="4194999" cy="62484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What is it like?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03C9BD-E48A-428B-AF65-E58777845F5E}"/>
              </a:ext>
            </a:extLst>
          </p:cNvPr>
          <p:cNvSpPr/>
          <p:nvPr/>
        </p:nvSpPr>
        <p:spPr>
          <a:xfrm>
            <a:off x="6929338" y="1129949"/>
            <a:ext cx="1650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accent2"/>
                </a:solidFill>
                <a:latin typeface="Segoe Print" panose="02000800000000000000" pitchFamily="2" charset="0"/>
                <a:ea typeface="+mn-ea"/>
                <a:cs typeface="Calibri" panose="020F0502020204030204" pitchFamily="34" charset="0"/>
              </a:rPr>
              <a:t>colorful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E29253-7C50-455A-8674-95C536C8FE4B}"/>
              </a:ext>
            </a:extLst>
          </p:cNvPr>
          <p:cNvSpPr/>
          <p:nvPr/>
        </p:nvSpPr>
        <p:spPr>
          <a:xfrm>
            <a:off x="7203673" y="1832584"/>
            <a:ext cx="110158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accent2"/>
                </a:solidFill>
                <a:latin typeface="Segoe Print" panose="02000800000000000000" pitchFamily="2" charset="0"/>
                <a:ea typeface="+mn-ea"/>
                <a:cs typeface="Calibri" panose="020F0502020204030204" pitchFamily="34" charset="0"/>
              </a:rPr>
              <a:t>clean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6A305DD-BC44-432D-85F2-30F834D1AB58}"/>
              </a:ext>
            </a:extLst>
          </p:cNvPr>
          <p:cNvSpPr/>
          <p:nvPr/>
        </p:nvSpPr>
        <p:spPr>
          <a:xfrm>
            <a:off x="7581362" y="2604730"/>
            <a:ext cx="391921" cy="5867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43E877-E683-400A-86A9-E6CA54F3858C}"/>
              </a:ext>
            </a:extLst>
          </p:cNvPr>
          <p:cNvSpPr txBox="1"/>
          <p:nvPr/>
        </p:nvSpPr>
        <p:spPr>
          <a:xfrm>
            <a:off x="6749776" y="3490332"/>
            <a:ext cx="2055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Segoe Print" panose="02000800000000000000" pitchFamily="2" charset="0"/>
              </a:rPr>
              <a:t>adjectives </a:t>
            </a:r>
          </a:p>
        </p:txBody>
      </p:sp>
    </p:spTree>
    <p:extLst>
      <p:ext uri="{BB962C8B-B14F-4D97-AF65-F5344CB8AC3E}">
        <p14:creationId xmlns:p14="http://schemas.microsoft.com/office/powerpoint/2010/main" val="295206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DA08F2-4EF9-4A10-BB00-D7A960D42D5F}"/>
              </a:ext>
            </a:extLst>
          </p:cNvPr>
          <p:cNvSpPr/>
          <p:nvPr/>
        </p:nvSpPr>
        <p:spPr>
          <a:xfrm>
            <a:off x="192697" y="98108"/>
            <a:ext cx="7022141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3. Describe the places. Use the adjectives below.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590E4C-B54E-4ACD-ACC7-5F05EC5EA8EA}"/>
              </a:ext>
            </a:extLst>
          </p:cNvPr>
          <p:cNvSpPr txBox="1"/>
          <p:nvPr/>
        </p:nvSpPr>
        <p:spPr>
          <a:xfrm>
            <a:off x="1531620" y="541020"/>
            <a:ext cx="934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noisy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37AEA-7E70-4F81-84C7-831B5A960F16}"/>
              </a:ext>
            </a:extLst>
          </p:cNvPr>
          <p:cNvSpPr txBox="1"/>
          <p:nvPr/>
        </p:nvSpPr>
        <p:spPr>
          <a:xfrm>
            <a:off x="3123513" y="541020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crowded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3F36DE-14D0-4C79-B156-EAA4305D8F3B}"/>
              </a:ext>
            </a:extLst>
          </p:cNvPr>
          <p:cNvSpPr txBox="1"/>
          <p:nvPr/>
        </p:nvSpPr>
        <p:spPr>
          <a:xfrm>
            <a:off x="5025290" y="541020"/>
            <a:ext cx="132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peaceful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2E4181-8038-44F6-B674-FB1D79491831}"/>
              </a:ext>
            </a:extLst>
          </p:cNvPr>
          <p:cNvSpPr txBox="1"/>
          <p:nvPr/>
        </p:nvSpPr>
        <p:spPr>
          <a:xfrm>
            <a:off x="6690360" y="541020"/>
            <a:ext cx="91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quiet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7C15B-43E0-4D0A-8D4B-806E670FA988}"/>
              </a:ext>
            </a:extLst>
          </p:cNvPr>
          <p:cNvSpPr txBox="1"/>
          <p:nvPr/>
        </p:nvSpPr>
        <p:spPr>
          <a:xfrm>
            <a:off x="1531620" y="941130"/>
            <a:ext cx="128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modern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B626E7-76E0-4C24-A00A-055D93C7034F}"/>
              </a:ext>
            </a:extLst>
          </p:cNvPr>
          <p:cNvSpPr txBox="1"/>
          <p:nvPr/>
        </p:nvSpPr>
        <p:spPr>
          <a:xfrm>
            <a:off x="3123513" y="941130"/>
            <a:ext cx="1391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beautiful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17912-B50B-4308-9E42-4FDD78C31EFE}"/>
              </a:ext>
            </a:extLst>
          </p:cNvPr>
          <p:cNvSpPr txBox="1"/>
          <p:nvPr/>
        </p:nvSpPr>
        <p:spPr>
          <a:xfrm>
            <a:off x="5025290" y="941130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busy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0B82A2-9FD1-4FB0-B189-E49D12DE8329}"/>
              </a:ext>
            </a:extLst>
          </p:cNvPr>
          <p:cNvSpPr txBox="1"/>
          <p:nvPr/>
        </p:nvSpPr>
        <p:spPr>
          <a:xfrm>
            <a:off x="6690360" y="941130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13A3B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boring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F7B138-CB93-4575-806D-23A1859FE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20" y="1771590"/>
            <a:ext cx="4852298" cy="287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rain&amp;#39;s Detroit Business">
            <a:extLst>
              <a:ext uri="{FF2B5EF4-FFF2-40B4-BE49-F238E27FC236}">
                <a16:creationId xmlns:a16="http://schemas.microsoft.com/office/drawing/2014/main" id="{6A1512B4-BB9A-4435-B523-0E188768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8" y="1320056"/>
            <a:ext cx="3777322" cy="168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wnload Wallpaper 1920x1080 bench, logs, lake, coast, trees Full HD 1080p  HD Background">
            <a:extLst>
              <a:ext uri="{FF2B5EF4-FFF2-40B4-BE49-F238E27FC236}">
                <a16:creationId xmlns:a16="http://schemas.microsoft.com/office/drawing/2014/main" id="{726B8DC4-C9D8-4783-8B69-CE6F44E73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7" y="3063240"/>
            <a:ext cx="5248247" cy="203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5188CD2-A975-4ADF-A1DB-02705FCE52AA}"/>
              </a:ext>
            </a:extLst>
          </p:cNvPr>
          <p:cNvSpPr txBox="1"/>
          <p:nvPr/>
        </p:nvSpPr>
        <p:spPr>
          <a:xfrm>
            <a:off x="345097" y="2541613"/>
            <a:ext cx="1289135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modern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8869ED-1034-4628-B5CB-D7EE22C37FB3}"/>
              </a:ext>
            </a:extLst>
          </p:cNvPr>
          <p:cNvSpPr txBox="1"/>
          <p:nvPr/>
        </p:nvSpPr>
        <p:spPr>
          <a:xfrm>
            <a:off x="280910" y="3090632"/>
            <a:ext cx="135332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peaceful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F9BD51-E95A-46A4-9CBA-B9D28692E818}"/>
              </a:ext>
            </a:extLst>
          </p:cNvPr>
          <p:cNvSpPr txBox="1"/>
          <p:nvPr/>
        </p:nvSpPr>
        <p:spPr>
          <a:xfrm>
            <a:off x="303770" y="4645282"/>
            <a:ext cx="135332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beautiful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2CD00F-A2FE-42C2-B20A-2B28086F290B}"/>
              </a:ext>
            </a:extLst>
          </p:cNvPr>
          <p:cNvSpPr txBox="1"/>
          <p:nvPr/>
        </p:nvSpPr>
        <p:spPr>
          <a:xfrm>
            <a:off x="1786632" y="3090632"/>
            <a:ext cx="880098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quiet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27A3B-2A29-4CB7-BF9B-E2890378BD52}"/>
              </a:ext>
            </a:extLst>
          </p:cNvPr>
          <p:cNvSpPr txBox="1"/>
          <p:nvPr/>
        </p:nvSpPr>
        <p:spPr>
          <a:xfrm>
            <a:off x="1767404" y="4646880"/>
            <a:ext cx="103412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boring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8E55A3-2458-4BC1-A250-2760609B27D5}"/>
              </a:ext>
            </a:extLst>
          </p:cNvPr>
          <p:cNvSpPr txBox="1"/>
          <p:nvPr/>
        </p:nvSpPr>
        <p:spPr>
          <a:xfrm>
            <a:off x="4221891" y="1832610"/>
            <a:ext cx="92997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noisy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8810AA-F43F-4A21-89F3-9555DAA61B5D}"/>
              </a:ext>
            </a:extLst>
          </p:cNvPr>
          <p:cNvSpPr txBox="1"/>
          <p:nvPr/>
        </p:nvSpPr>
        <p:spPr>
          <a:xfrm>
            <a:off x="5269514" y="1847790"/>
            <a:ext cx="1389143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crowded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AA1157-E64C-4E87-ACD1-2124C8DE9F20}"/>
              </a:ext>
            </a:extLst>
          </p:cNvPr>
          <p:cNvSpPr txBox="1"/>
          <p:nvPr/>
        </p:nvSpPr>
        <p:spPr>
          <a:xfrm>
            <a:off x="6740042" y="1847790"/>
            <a:ext cx="949592" cy="40011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busy </a:t>
            </a:r>
          </a:p>
        </p:txBody>
      </p:sp>
    </p:spTree>
    <p:extLst>
      <p:ext uri="{BB962C8B-B14F-4D97-AF65-F5344CB8AC3E}">
        <p14:creationId xmlns:p14="http://schemas.microsoft.com/office/powerpoint/2010/main" val="366468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DA08F2-4EF9-4A10-BB00-D7A960D42D5F}"/>
              </a:ext>
            </a:extLst>
          </p:cNvPr>
          <p:cNvSpPr/>
          <p:nvPr/>
        </p:nvSpPr>
        <p:spPr>
          <a:xfrm>
            <a:off x="311015" y="264720"/>
            <a:ext cx="5688342" cy="44291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Ex 3. Think of your </a:t>
            </a:r>
            <a:r>
              <a:rPr lang="en-US" sz="1800" b="1" dirty="0" err="1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neighbourhood</a:t>
            </a:r>
            <a:r>
              <a:rPr lang="en-US" sz="1800" b="1" dirty="0">
                <a:solidFill>
                  <a:sysClr val="windowText" lastClr="000000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. Describe it.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50C730-4F76-44DA-8E28-E52E31DDCB4C}"/>
              </a:ext>
            </a:extLst>
          </p:cNvPr>
          <p:cNvGrpSpPr/>
          <p:nvPr/>
        </p:nvGrpSpPr>
        <p:grpSpPr>
          <a:xfrm>
            <a:off x="1117255" y="3153972"/>
            <a:ext cx="6812280" cy="1341120"/>
            <a:chOff x="1069129" y="3329940"/>
            <a:chExt cx="6812280" cy="134112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7F76B17-63CA-4282-BDBC-BD70C92EEB06}"/>
                </a:ext>
              </a:extLst>
            </p:cNvPr>
            <p:cNvSpPr/>
            <p:nvPr/>
          </p:nvSpPr>
          <p:spPr>
            <a:xfrm>
              <a:off x="1069129" y="3329940"/>
              <a:ext cx="6812280" cy="1341120"/>
            </a:xfrm>
            <a:prstGeom prst="roundRect">
              <a:avLst/>
            </a:prstGeom>
            <a:solidFill>
              <a:schemeClr val="accent6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Print" panose="02000800000000000000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0590E4C-B54E-4ACD-ACC7-5F05EC5EA8EA}"/>
                </a:ext>
              </a:extLst>
            </p:cNvPr>
            <p:cNvSpPr txBox="1"/>
            <p:nvPr/>
          </p:nvSpPr>
          <p:spPr>
            <a:xfrm>
              <a:off x="1386840" y="3467100"/>
              <a:ext cx="10839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noisy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F37AEA-7E70-4F81-84C7-831B5A960F16}"/>
                </a:ext>
              </a:extLst>
            </p:cNvPr>
            <p:cNvSpPr txBox="1"/>
            <p:nvPr/>
          </p:nvSpPr>
          <p:spPr>
            <a:xfrm>
              <a:off x="2978733" y="3467100"/>
              <a:ext cx="15055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crowded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3F36DE-14D0-4C79-B156-EAA4305D8F3B}"/>
                </a:ext>
              </a:extLst>
            </p:cNvPr>
            <p:cNvSpPr txBox="1"/>
            <p:nvPr/>
          </p:nvSpPr>
          <p:spPr>
            <a:xfrm>
              <a:off x="4880510" y="3467100"/>
              <a:ext cx="15488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peaceful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2E4181-8038-44F6-B674-FB1D79491831}"/>
                </a:ext>
              </a:extLst>
            </p:cNvPr>
            <p:cNvSpPr txBox="1"/>
            <p:nvPr/>
          </p:nvSpPr>
          <p:spPr>
            <a:xfrm>
              <a:off x="6545580" y="3467100"/>
              <a:ext cx="10631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quiet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77C15B-43E0-4D0A-8D4B-806E670FA988}"/>
                </a:ext>
              </a:extLst>
            </p:cNvPr>
            <p:cNvSpPr txBox="1"/>
            <p:nvPr/>
          </p:nvSpPr>
          <p:spPr>
            <a:xfrm>
              <a:off x="1386840" y="4072950"/>
              <a:ext cx="15103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modern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B626E7-76E0-4C24-A00A-055D93C7034F}"/>
                </a:ext>
              </a:extLst>
            </p:cNvPr>
            <p:cNvSpPr txBox="1"/>
            <p:nvPr/>
          </p:nvSpPr>
          <p:spPr>
            <a:xfrm>
              <a:off x="2978733" y="4072950"/>
              <a:ext cx="1633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beautiful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C17912-B50B-4308-9E42-4FDD78C31EFE}"/>
                </a:ext>
              </a:extLst>
            </p:cNvPr>
            <p:cNvSpPr txBox="1"/>
            <p:nvPr/>
          </p:nvSpPr>
          <p:spPr>
            <a:xfrm>
              <a:off x="4880510" y="4072950"/>
              <a:ext cx="9845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busy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0B82A2-9FD1-4FB0-B189-E49D12DE8329}"/>
                </a:ext>
              </a:extLst>
            </p:cNvPr>
            <p:cNvSpPr txBox="1"/>
            <p:nvPr/>
          </p:nvSpPr>
          <p:spPr>
            <a:xfrm>
              <a:off x="6545580" y="4072950"/>
              <a:ext cx="12827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Segoe Print" panose="02000800000000000000" pitchFamily="2" charset="0"/>
                  <a:cs typeface="Calibri" panose="020F0502020204030204" pitchFamily="34" charset="0"/>
                </a:rPr>
                <a:t>boring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A1E11B7-D2D4-4D81-9974-CA745414B764}"/>
              </a:ext>
            </a:extLst>
          </p:cNvPr>
          <p:cNvSpPr txBox="1"/>
          <p:nvPr/>
        </p:nvSpPr>
        <p:spPr>
          <a:xfrm>
            <a:off x="480060" y="728806"/>
            <a:ext cx="7449475" cy="2262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Segoe Print" panose="02000800000000000000" pitchFamily="2" charset="0"/>
                <a:cs typeface="Calibri" panose="020F0502020204030204" pitchFamily="34" charset="0"/>
              </a:rPr>
              <a:t>Individual.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Segoe Print" panose="02000800000000000000" pitchFamily="2" charset="0"/>
                <a:cs typeface="Calibri" panose="020F0502020204030204" pitchFamily="34" charset="0"/>
              </a:rPr>
              <a:t>2 minutes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Segoe Print" panose="02000800000000000000" pitchFamily="2" charset="0"/>
                <a:cs typeface="Calibri" panose="020F0502020204030204" pitchFamily="34" charset="0"/>
              </a:rPr>
              <a:t>Think of your </a:t>
            </a:r>
            <a:r>
              <a:rPr lang="en-US" sz="2400" dirty="0" err="1">
                <a:latin typeface="Segoe Print" panose="02000800000000000000" pitchFamily="2" charset="0"/>
                <a:cs typeface="Calibri" panose="020F0502020204030204" pitchFamily="34" charset="0"/>
              </a:rPr>
              <a:t>neighbourhood</a:t>
            </a:r>
            <a:r>
              <a:rPr lang="en-US" sz="2400" dirty="0">
                <a:latin typeface="Segoe Print" panose="02000800000000000000" pitchFamily="2" charset="0"/>
                <a:cs typeface="Calibri" panose="020F0502020204030204" pitchFamily="34" charset="0"/>
              </a:rPr>
              <a:t> and describe it.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Segoe Print" panose="02000800000000000000" pitchFamily="2" charset="0"/>
                <a:cs typeface="Calibri" panose="020F0502020204030204" pitchFamily="34" charset="0"/>
              </a:rPr>
              <a:t>Use the adjectives below.  </a:t>
            </a:r>
          </a:p>
        </p:txBody>
      </p:sp>
      <p:pic>
        <p:nvPicPr>
          <p:cNvPr id="28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7A4BA230-3828-42BA-B7A8-0AA709C04D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82064" y="243546"/>
            <a:ext cx="2869238" cy="161394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1E0257-A488-4253-857A-2F6029A20572}"/>
              </a:ext>
            </a:extLst>
          </p:cNvPr>
          <p:cNvSpPr/>
          <p:nvPr/>
        </p:nvSpPr>
        <p:spPr>
          <a:xfrm>
            <a:off x="2253601" y="3240380"/>
            <a:ext cx="4067388" cy="9871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egoe Print" panose="02000800000000000000" pitchFamily="2" charset="0"/>
                <a:cs typeface="Calibri" panose="020F0502020204030204" pitchFamily="34" charset="0"/>
              </a:rPr>
              <a:t>Share in pairs</a:t>
            </a:r>
          </a:p>
        </p:txBody>
      </p:sp>
    </p:spTree>
    <p:extLst>
      <p:ext uri="{BB962C8B-B14F-4D97-AF65-F5344CB8AC3E}">
        <p14:creationId xmlns:p14="http://schemas.microsoft.com/office/powerpoint/2010/main" val="136571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364634">
            <a:off x="2609648" y="1923803"/>
            <a:ext cx="2112956" cy="991564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21370834">
            <a:off x="2650678" y="1937108"/>
            <a:ext cx="2171748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2000" b="1" spc="60" dirty="0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</a:rPr>
              <a:t>My </a:t>
            </a:r>
          </a:p>
          <a:p>
            <a:pPr algn="ctr">
              <a:lnSpc>
                <a:spcPts val="2475"/>
              </a:lnSpc>
            </a:pPr>
            <a:r>
              <a:rPr lang="en-US" sz="2000" b="1" spc="60" dirty="0">
                <a:solidFill>
                  <a:schemeClr val="accent3">
                    <a:lumMod val="20000"/>
                    <a:lumOff val="80000"/>
                  </a:schemeClr>
                </a:solidFill>
                <a:latin typeface="Special Elite Bold"/>
              </a:rPr>
              <a:t>neighborhood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747772">
            <a:off x="5447152" y="1313632"/>
            <a:ext cx="1127850" cy="1925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634891" flipV="1">
            <a:off x="1833143" y="2462696"/>
            <a:ext cx="723737" cy="222385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5417203" y="3529746"/>
            <a:ext cx="1356419" cy="464387"/>
            <a:chOff x="-2443" y="0"/>
            <a:chExt cx="2041702" cy="2022966"/>
          </a:xfrm>
        </p:grpSpPr>
        <p:grpSp>
          <p:nvGrpSpPr>
            <p:cNvPr id="17" name="Group 17"/>
            <p:cNvGrpSpPr/>
            <p:nvPr/>
          </p:nvGrpSpPr>
          <p:grpSpPr>
            <a:xfrm>
              <a:off x="-1" y="0"/>
              <a:ext cx="2039260" cy="2022966"/>
              <a:chOff x="-1" y="0"/>
              <a:chExt cx="3178810" cy="315341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-1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714C47"/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-2443" y="468423"/>
              <a:ext cx="2012331" cy="13407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peaceful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871166" y="899540"/>
            <a:ext cx="2642908" cy="648644"/>
            <a:chOff x="-268923" y="167690"/>
            <a:chExt cx="2077374" cy="2009930"/>
          </a:xfrm>
          <a:solidFill>
            <a:srgbClr val="97C0D6"/>
          </a:solidFill>
        </p:grpSpPr>
        <p:grpSp>
          <p:nvGrpSpPr>
            <p:cNvPr id="22" name="Group 22"/>
            <p:cNvGrpSpPr/>
            <p:nvPr/>
          </p:nvGrpSpPr>
          <p:grpSpPr>
            <a:xfrm>
              <a:off x="-268923" y="167690"/>
              <a:ext cx="2041653" cy="2009930"/>
              <a:chOff x="-419200" y="261397"/>
              <a:chExt cx="3182540" cy="3133090"/>
            </a:xfrm>
            <a:grpFill/>
          </p:grpSpPr>
          <p:sp>
            <p:nvSpPr>
              <p:cNvPr id="23" name="Freeform 23"/>
              <p:cNvSpPr/>
              <p:nvPr/>
            </p:nvSpPr>
            <p:spPr>
              <a:xfrm>
                <a:off x="414978" y="479605"/>
                <a:ext cx="2348362" cy="2487888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VN" sz="2000" dirty="0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-419200" y="261397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308269" y="1172170"/>
              <a:ext cx="1500182" cy="4281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64"/>
                </a:lnSpc>
              </a:pPr>
              <a:r>
                <a:rPr lang="en-US" sz="2000" b="1" spc="60" dirty="0">
                  <a:solidFill>
                    <a:srgbClr val="002060"/>
                  </a:solidFill>
                  <a:latin typeface="Special Elite Bold"/>
                </a:rPr>
                <a:t>Art gallery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 rot="-355661">
            <a:off x="534255" y="2333705"/>
            <a:ext cx="1248075" cy="611750"/>
            <a:chOff x="-16481" y="-11944"/>
            <a:chExt cx="2055741" cy="2009931"/>
          </a:xfrm>
          <a:solidFill>
            <a:srgbClr val="FFE8DF"/>
          </a:solidFill>
        </p:grpSpPr>
        <p:grpSp>
          <p:nvGrpSpPr>
            <p:cNvPr id="32" name="Group 32"/>
            <p:cNvGrpSpPr/>
            <p:nvPr/>
          </p:nvGrpSpPr>
          <p:grpSpPr>
            <a:xfrm>
              <a:off x="-16481" y="-11944"/>
              <a:ext cx="2055741" cy="2009931"/>
              <a:chOff x="-25690" y="-18619"/>
              <a:chExt cx="3204500" cy="3133092"/>
            </a:xfrm>
            <a:grpFill/>
          </p:grpSpPr>
          <p:sp>
            <p:nvSpPr>
              <p:cNvPr id="33" name="Freeform 33"/>
              <p:cNvSpPr/>
              <p:nvPr/>
            </p:nvSpPr>
            <p:spPr>
              <a:xfrm>
                <a:off x="-1" y="218438"/>
                <a:ext cx="3178811" cy="2496405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FFF0BB"/>
              </a:solidFill>
            </p:spPr>
          </p:sp>
          <p:sp>
            <p:nvSpPr>
              <p:cNvPr id="34" name="Freeform 34"/>
              <p:cNvSpPr/>
              <p:nvPr/>
            </p:nvSpPr>
            <p:spPr>
              <a:xfrm>
                <a:off x="-25690" y="-18619"/>
                <a:ext cx="2689861" cy="3133092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97972" y="1094778"/>
              <a:ext cx="1845143" cy="37104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64"/>
                </a:lnSpc>
              </a:pPr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square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 rot="-271432">
            <a:off x="1956509" y="3244917"/>
            <a:ext cx="3092840" cy="535567"/>
            <a:chOff x="-273000" y="-13556"/>
            <a:chExt cx="2410993" cy="2036521"/>
          </a:xfrm>
        </p:grpSpPr>
        <p:grpSp>
          <p:nvGrpSpPr>
            <p:cNvPr id="52" name="Group 52"/>
            <p:cNvGrpSpPr/>
            <p:nvPr/>
          </p:nvGrpSpPr>
          <p:grpSpPr>
            <a:xfrm>
              <a:off x="-273000" y="-13556"/>
              <a:ext cx="2312260" cy="2036521"/>
              <a:chOff x="-425554" y="-21131"/>
              <a:chExt cx="3604364" cy="3174541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</p:spPr>
          </p:sp>
          <p:sp>
            <p:nvSpPr>
              <p:cNvPr id="54" name="Freeform 54"/>
              <p:cNvSpPr/>
              <p:nvPr/>
            </p:nvSpPr>
            <p:spPr>
              <a:xfrm>
                <a:off x="-425554" y="-21131"/>
                <a:ext cx="2689860" cy="3133085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4">
                  <a:lumMod val="25000"/>
                </a:schemeClr>
              </a:solidFill>
            </p:spPr>
          </p:sp>
        </p:grpSp>
        <p:sp>
          <p:nvSpPr>
            <p:cNvPr id="55" name="TextBox 55"/>
            <p:cNvSpPr txBox="1"/>
            <p:nvPr/>
          </p:nvSpPr>
          <p:spPr>
            <a:xfrm>
              <a:off x="-77021" y="592207"/>
              <a:ext cx="2215014" cy="11456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Special Elite Bold"/>
                </a:rPr>
                <a:t>railway station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 rot="-271432">
            <a:off x="892167" y="975590"/>
            <a:ext cx="1691287" cy="753724"/>
            <a:chOff x="-87546" y="282155"/>
            <a:chExt cx="2010116" cy="2009930"/>
          </a:xfrm>
        </p:grpSpPr>
        <p:grpSp>
          <p:nvGrpSpPr>
            <p:cNvPr id="57" name="Group 57"/>
            <p:cNvGrpSpPr/>
            <p:nvPr/>
          </p:nvGrpSpPr>
          <p:grpSpPr>
            <a:xfrm>
              <a:off x="-87546" y="282155"/>
              <a:ext cx="1936573" cy="2009930"/>
              <a:chOff x="-136467" y="439825"/>
              <a:chExt cx="3018740" cy="313309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404578" y="713357"/>
                <a:ext cx="2477695" cy="1891209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E2D2FD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  <p:sp>
            <p:nvSpPr>
              <p:cNvPr id="59" name="Freeform 59"/>
              <p:cNvSpPr/>
              <p:nvPr/>
            </p:nvSpPr>
            <p:spPr>
              <a:xfrm>
                <a:off x="-136467" y="439825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A88193"/>
              </a:solidFill>
            </p:spPr>
          </p:sp>
        </p:grpSp>
        <p:sp>
          <p:nvSpPr>
            <p:cNvPr id="60" name="TextBox 60"/>
            <p:cNvSpPr txBox="1"/>
            <p:nvPr/>
          </p:nvSpPr>
          <p:spPr>
            <a:xfrm>
              <a:off x="141106" y="1188778"/>
              <a:ext cx="1781464" cy="384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64"/>
                </a:lnSpc>
              </a:pPr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Temple</a:t>
              </a:r>
            </a:p>
          </p:txBody>
        </p:sp>
      </p:grpSp>
      <p:pic>
        <p:nvPicPr>
          <p:cNvPr id="61" name="Picture 12">
            <a:extLst>
              <a:ext uri="{FF2B5EF4-FFF2-40B4-BE49-F238E27FC236}">
                <a16:creationId xmlns:a16="http://schemas.microsoft.com/office/drawing/2014/main" id="{492EF150-4DF4-9146-8B11-F497AB26E5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382682" flipH="1">
            <a:off x="3280588" y="2736748"/>
            <a:ext cx="510698" cy="459483"/>
          </a:xfrm>
          <a:prstGeom prst="rect">
            <a:avLst/>
          </a:prstGeom>
        </p:spPr>
      </p:pic>
      <p:pic>
        <p:nvPicPr>
          <p:cNvPr id="63" name="Picture 12">
            <a:extLst>
              <a:ext uri="{FF2B5EF4-FFF2-40B4-BE49-F238E27FC236}">
                <a16:creationId xmlns:a16="http://schemas.microsoft.com/office/drawing/2014/main" id="{3B7B850E-5C30-BC42-9077-CCAFA05BE8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54512" flipH="1">
            <a:off x="4176056" y="3762648"/>
            <a:ext cx="469150" cy="444896"/>
          </a:xfrm>
          <a:prstGeom prst="rect">
            <a:avLst/>
          </a:prstGeom>
        </p:spPr>
      </p:pic>
      <p:grpSp>
        <p:nvGrpSpPr>
          <p:cNvPr id="64" name="Group 56">
            <a:extLst>
              <a:ext uri="{FF2B5EF4-FFF2-40B4-BE49-F238E27FC236}">
                <a16:creationId xmlns:a16="http://schemas.microsoft.com/office/drawing/2014/main" id="{6F44D027-60BB-C949-98E6-A7C81834704D}"/>
              </a:ext>
            </a:extLst>
          </p:cNvPr>
          <p:cNvGrpSpPr/>
          <p:nvPr/>
        </p:nvGrpSpPr>
        <p:grpSpPr>
          <a:xfrm rot="21029501">
            <a:off x="5080837" y="2353943"/>
            <a:ext cx="1886765" cy="484394"/>
            <a:chOff x="13851" y="0"/>
            <a:chExt cx="2025409" cy="2022966"/>
          </a:xfrm>
        </p:grpSpPr>
        <p:grpSp>
          <p:nvGrpSpPr>
            <p:cNvPr id="65" name="Group 57">
              <a:extLst>
                <a:ext uri="{FF2B5EF4-FFF2-40B4-BE49-F238E27FC236}">
                  <a16:creationId xmlns:a16="http://schemas.microsoft.com/office/drawing/2014/main" id="{B9F8C909-549D-BA4F-95BB-E1272A0B600A}"/>
                </a:ext>
              </a:extLst>
            </p:cNvPr>
            <p:cNvGrpSpPr/>
            <p:nvPr/>
          </p:nvGrpSpPr>
          <p:grpSpPr>
            <a:xfrm>
              <a:off x="13851" y="0"/>
              <a:ext cx="2025409" cy="2022966"/>
              <a:chOff x="21590" y="0"/>
              <a:chExt cx="3157220" cy="3153410"/>
            </a:xfrm>
          </p:grpSpPr>
          <p:sp>
            <p:nvSpPr>
              <p:cNvPr id="67" name="Freeform 58">
                <a:extLst>
                  <a:ext uri="{FF2B5EF4-FFF2-40B4-BE49-F238E27FC236}">
                    <a16:creationId xmlns:a16="http://schemas.microsoft.com/office/drawing/2014/main" id="{E042E00B-F678-6E40-AA74-E1BD48DB1EEA}"/>
                  </a:ext>
                </a:extLst>
              </p:cNvPr>
              <p:cNvSpPr/>
              <p:nvPr/>
            </p:nvSpPr>
            <p:spPr>
              <a:xfrm>
                <a:off x="353823" y="218441"/>
                <a:ext cx="2824987" cy="2934969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F7E9E1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  <p:sp>
            <p:nvSpPr>
              <p:cNvPr id="68" name="Freeform 59">
                <a:extLst>
                  <a:ext uri="{FF2B5EF4-FFF2-40B4-BE49-F238E27FC236}">
                    <a16:creationId xmlns:a16="http://schemas.microsoft.com/office/drawing/2014/main" id="{B6452264-EF5C-6F45-8B50-9F8418E1913A}"/>
                  </a:ext>
                </a:extLst>
              </p:cNvPr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66" name="TextBox 60">
              <a:extLst>
                <a:ext uri="{FF2B5EF4-FFF2-40B4-BE49-F238E27FC236}">
                  <a16:creationId xmlns:a16="http://schemas.microsoft.com/office/drawing/2014/main" id="{E26B7DD1-8C30-7143-A82F-17E0D50D74B4}"/>
                </a:ext>
              </a:extLst>
            </p:cNvPr>
            <p:cNvSpPr txBox="1"/>
            <p:nvPr/>
          </p:nvSpPr>
          <p:spPr>
            <a:xfrm>
              <a:off x="283327" y="1236974"/>
              <a:ext cx="1751076" cy="384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64"/>
                </a:lnSpc>
              </a:pPr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cathedral</a:t>
              </a:r>
            </a:p>
          </p:txBody>
        </p:sp>
      </p:grpSp>
      <p:pic>
        <p:nvPicPr>
          <p:cNvPr id="69" name="Picture 12">
            <a:extLst>
              <a:ext uri="{FF2B5EF4-FFF2-40B4-BE49-F238E27FC236}">
                <a16:creationId xmlns:a16="http://schemas.microsoft.com/office/drawing/2014/main" id="{CD78D210-6B3A-0D47-AC89-81DC1097DD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4884315" flipH="1">
            <a:off x="3092685" y="1363762"/>
            <a:ext cx="505137" cy="558132"/>
          </a:xfrm>
          <a:prstGeom prst="rect">
            <a:avLst/>
          </a:prstGeom>
        </p:spPr>
      </p:pic>
      <p:grpSp>
        <p:nvGrpSpPr>
          <p:cNvPr id="70" name="Group 16">
            <a:extLst>
              <a:ext uri="{FF2B5EF4-FFF2-40B4-BE49-F238E27FC236}">
                <a16:creationId xmlns:a16="http://schemas.microsoft.com/office/drawing/2014/main" id="{ADF03A5C-EE72-9541-913A-5CF69E1BCD5F}"/>
              </a:ext>
            </a:extLst>
          </p:cNvPr>
          <p:cNvGrpSpPr/>
          <p:nvPr/>
        </p:nvGrpSpPr>
        <p:grpSpPr>
          <a:xfrm>
            <a:off x="3465032" y="4234161"/>
            <a:ext cx="1314989" cy="497286"/>
            <a:chOff x="-553523" y="-77495"/>
            <a:chExt cx="2592782" cy="2113973"/>
          </a:xfrm>
        </p:grpSpPr>
        <p:grpSp>
          <p:nvGrpSpPr>
            <p:cNvPr id="71" name="Group 17">
              <a:extLst>
                <a:ext uri="{FF2B5EF4-FFF2-40B4-BE49-F238E27FC236}">
                  <a16:creationId xmlns:a16="http://schemas.microsoft.com/office/drawing/2014/main" id="{6506F208-310E-AA4F-BDEB-468581C8E7EC}"/>
                </a:ext>
              </a:extLst>
            </p:cNvPr>
            <p:cNvGrpSpPr/>
            <p:nvPr/>
          </p:nvGrpSpPr>
          <p:grpSpPr>
            <a:xfrm>
              <a:off x="-553523" y="-77495"/>
              <a:ext cx="2592782" cy="2113973"/>
              <a:chOff x="-862835" y="-120802"/>
              <a:chExt cx="4041644" cy="3295274"/>
            </a:xfrm>
          </p:grpSpPr>
          <p:sp>
            <p:nvSpPr>
              <p:cNvPr id="73" name="Freeform 18">
                <a:extLst>
                  <a:ext uri="{FF2B5EF4-FFF2-40B4-BE49-F238E27FC236}">
                    <a16:creationId xmlns:a16="http://schemas.microsoft.com/office/drawing/2014/main" id="{DE5FD882-A54B-A94F-889C-F752CA595DFF}"/>
                  </a:ext>
                </a:extLst>
              </p:cNvPr>
              <p:cNvSpPr/>
              <p:nvPr/>
            </p:nvSpPr>
            <p:spPr>
              <a:xfrm>
                <a:off x="0" y="218449"/>
                <a:ext cx="3178809" cy="2596879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</p:spPr>
          </p:sp>
          <p:sp>
            <p:nvSpPr>
              <p:cNvPr id="74" name="Freeform 19">
                <a:extLst>
                  <a:ext uri="{FF2B5EF4-FFF2-40B4-BE49-F238E27FC236}">
                    <a16:creationId xmlns:a16="http://schemas.microsoft.com/office/drawing/2014/main" id="{90A18105-5AE9-A443-A617-8562B1A3EB58}"/>
                  </a:ext>
                </a:extLst>
              </p:cNvPr>
              <p:cNvSpPr/>
              <p:nvPr/>
            </p:nvSpPr>
            <p:spPr>
              <a:xfrm rot="180013">
                <a:off x="-862835" y="-120802"/>
                <a:ext cx="2689864" cy="3295274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72" name="TextBox 20">
              <a:extLst>
                <a:ext uri="{FF2B5EF4-FFF2-40B4-BE49-F238E27FC236}">
                  <a16:creationId xmlns:a16="http://schemas.microsoft.com/office/drawing/2014/main" id="{BC405C35-0FCE-B743-970A-C7BBB44FF46B}"/>
                </a:ext>
              </a:extLst>
            </p:cNvPr>
            <p:cNvSpPr txBox="1"/>
            <p:nvPr/>
          </p:nvSpPr>
          <p:spPr>
            <a:xfrm>
              <a:off x="114126" y="497710"/>
              <a:ext cx="1892872" cy="13083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busy</a:t>
              </a:r>
            </a:p>
          </p:txBody>
        </p:sp>
      </p:grpSp>
      <p:grpSp>
        <p:nvGrpSpPr>
          <p:cNvPr id="75" name="Group 16">
            <a:extLst>
              <a:ext uri="{FF2B5EF4-FFF2-40B4-BE49-F238E27FC236}">
                <a16:creationId xmlns:a16="http://schemas.microsoft.com/office/drawing/2014/main" id="{2B057753-A982-4441-82AE-DB6D5AFD60E0}"/>
              </a:ext>
            </a:extLst>
          </p:cNvPr>
          <p:cNvGrpSpPr/>
          <p:nvPr/>
        </p:nvGrpSpPr>
        <p:grpSpPr>
          <a:xfrm rot="20847967">
            <a:off x="7377429" y="2765214"/>
            <a:ext cx="967352" cy="464387"/>
            <a:chOff x="-178807" y="0"/>
            <a:chExt cx="2416996" cy="2022965"/>
          </a:xfrm>
        </p:grpSpPr>
        <p:grpSp>
          <p:nvGrpSpPr>
            <p:cNvPr id="76" name="Group 17">
              <a:extLst>
                <a:ext uri="{FF2B5EF4-FFF2-40B4-BE49-F238E27FC236}">
                  <a16:creationId xmlns:a16="http://schemas.microsoft.com/office/drawing/2014/main" id="{77CD1F41-3DDC-734C-8B22-7DA2A51B6334}"/>
                </a:ext>
              </a:extLst>
            </p:cNvPr>
            <p:cNvGrpSpPr/>
            <p:nvPr/>
          </p:nvGrpSpPr>
          <p:grpSpPr>
            <a:xfrm>
              <a:off x="-178807" y="0"/>
              <a:ext cx="2416996" cy="2022965"/>
              <a:chOff x="-278724" y="0"/>
              <a:chExt cx="3767627" cy="3153408"/>
            </a:xfrm>
          </p:grpSpPr>
          <p:sp>
            <p:nvSpPr>
              <p:cNvPr id="78" name="Freeform 18">
                <a:extLst>
                  <a:ext uri="{FF2B5EF4-FFF2-40B4-BE49-F238E27FC236}">
                    <a16:creationId xmlns:a16="http://schemas.microsoft.com/office/drawing/2014/main" id="{A3D958C6-D394-0741-A284-49CA6F13C24A}"/>
                  </a:ext>
                </a:extLst>
              </p:cNvPr>
              <p:cNvSpPr/>
              <p:nvPr/>
            </p:nvSpPr>
            <p:spPr>
              <a:xfrm>
                <a:off x="-278724" y="218442"/>
                <a:ext cx="3767627" cy="2934966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4">
                  <a:lumMod val="90000"/>
                </a:schemeClr>
              </a:solidFill>
            </p:spPr>
          </p:sp>
          <p:sp>
            <p:nvSpPr>
              <p:cNvPr id="79" name="Freeform 19">
                <a:extLst>
                  <a:ext uri="{FF2B5EF4-FFF2-40B4-BE49-F238E27FC236}">
                    <a16:creationId xmlns:a16="http://schemas.microsoft.com/office/drawing/2014/main" id="{10C7724F-62C1-D748-8F5A-7CBC8D4D741D}"/>
                  </a:ext>
                </a:extLst>
              </p:cNvPr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</p:sp>
        </p:grpSp>
        <p:sp>
          <p:nvSpPr>
            <p:cNvPr id="77" name="TextBox 20">
              <a:extLst>
                <a:ext uri="{FF2B5EF4-FFF2-40B4-BE49-F238E27FC236}">
                  <a16:creationId xmlns:a16="http://schemas.microsoft.com/office/drawing/2014/main" id="{D6F56DA9-3C0D-464C-BD66-27DECA541E7D}"/>
                </a:ext>
              </a:extLst>
            </p:cNvPr>
            <p:cNvSpPr txBox="1"/>
            <p:nvPr/>
          </p:nvSpPr>
          <p:spPr>
            <a:xfrm>
              <a:off x="30084" y="484688"/>
              <a:ext cx="1892872" cy="13407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>
                      <a:lumMod val="50000"/>
                    </a:schemeClr>
                  </a:solidFill>
                  <a:latin typeface="Special Elite Bold"/>
                </a:rPr>
                <a:t>quiet</a:t>
              </a:r>
            </a:p>
          </p:txBody>
        </p:sp>
      </p:grpSp>
      <p:grpSp>
        <p:nvGrpSpPr>
          <p:cNvPr id="80" name="Group 16">
            <a:extLst>
              <a:ext uri="{FF2B5EF4-FFF2-40B4-BE49-F238E27FC236}">
                <a16:creationId xmlns:a16="http://schemas.microsoft.com/office/drawing/2014/main" id="{4E53AF6B-10D6-5945-A7BF-2A1A4A7ACCD6}"/>
              </a:ext>
            </a:extLst>
          </p:cNvPr>
          <p:cNvGrpSpPr/>
          <p:nvPr/>
        </p:nvGrpSpPr>
        <p:grpSpPr>
          <a:xfrm>
            <a:off x="1932165" y="4295569"/>
            <a:ext cx="1349846" cy="479049"/>
            <a:chOff x="-576858" y="513544"/>
            <a:chExt cx="2616116" cy="1790399"/>
          </a:xfrm>
        </p:grpSpPr>
        <p:grpSp>
          <p:nvGrpSpPr>
            <p:cNvPr id="81" name="Group 17">
              <a:extLst>
                <a:ext uri="{FF2B5EF4-FFF2-40B4-BE49-F238E27FC236}">
                  <a16:creationId xmlns:a16="http://schemas.microsoft.com/office/drawing/2014/main" id="{7C1DB490-8F74-FC40-B1AA-1BD2B02D425C}"/>
                </a:ext>
              </a:extLst>
            </p:cNvPr>
            <p:cNvGrpSpPr/>
            <p:nvPr/>
          </p:nvGrpSpPr>
          <p:grpSpPr>
            <a:xfrm>
              <a:off x="-576858" y="513544"/>
              <a:ext cx="2616116" cy="1790399"/>
              <a:chOff x="-899208" y="800515"/>
              <a:chExt cx="4078016" cy="2790884"/>
            </a:xfrm>
          </p:grpSpPr>
          <p:sp>
            <p:nvSpPr>
              <p:cNvPr id="83" name="Freeform 18">
                <a:extLst>
                  <a:ext uri="{FF2B5EF4-FFF2-40B4-BE49-F238E27FC236}">
                    <a16:creationId xmlns:a16="http://schemas.microsoft.com/office/drawing/2014/main" id="{279A7F0F-E1DF-B243-B653-384E837ACB3B}"/>
                  </a:ext>
                </a:extLst>
              </p:cNvPr>
              <p:cNvSpPr/>
              <p:nvPr/>
            </p:nvSpPr>
            <p:spPr>
              <a:xfrm>
                <a:off x="-2" y="1037838"/>
                <a:ext cx="3178810" cy="21155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</p:spPr>
          </p:sp>
          <p:sp>
            <p:nvSpPr>
              <p:cNvPr id="84" name="Freeform 19">
                <a:extLst>
                  <a:ext uri="{FF2B5EF4-FFF2-40B4-BE49-F238E27FC236}">
                    <a16:creationId xmlns:a16="http://schemas.microsoft.com/office/drawing/2014/main" id="{E89B1376-6A7B-CD42-B0BE-4BE1F12C7E9D}"/>
                  </a:ext>
                </a:extLst>
              </p:cNvPr>
              <p:cNvSpPr/>
              <p:nvPr/>
            </p:nvSpPr>
            <p:spPr>
              <a:xfrm>
                <a:off x="-899208" y="800515"/>
                <a:ext cx="2689861" cy="2790884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82" name="TextBox 20">
              <a:extLst>
                <a:ext uri="{FF2B5EF4-FFF2-40B4-BE49-F238E27FC236}">
                  <a16:creationId xmlns:a16="http://schemas.microsoft.com/office/drawing/2014/main" id="{54272626-5369-7B4E-A643-08DED15E3865}"/>
                </a:ext>
              </a:extLst>
            </p:cNvPr>
            <p:cNvSpPr txBox="1"/>
            <p:nvPr/>
          </p:nvSpPr>
          <p:spPr>
            <a:xfrm>
              <a:off x="110455" y="896138"/>
              <a:ext cx="1892871" cy="10759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noisy</a:t>
              </a:r>
            </a:p>
          </p:txBody>
        </p:sp>
      </p:grpSp>
      <p:grpSp>
        <p:nvGrpSpPr>
          <p:cNvPr id="85" name="Group 16">
            <a:extLst>
              <a:ext uri="{FF2B5EF4-FFF2-40B4-BE49-F238E27FC236}">
                <a16:creationId xmlns:a16="http://schemas.microsoft.com/office/drawing/2014/main" id="{4F6C5461-5F57-7148-8BE8-44426C282717}"/>
              </a:ext>
            </a:extLst>
          </p:cNvPr>
          <p:cNvGrpSpPr/>
          <p:nvPr/>
        </p:nvGrpSpPr>
        <p:grpSpPr>
          <a:xfrm>
            <a:off x="278545" y="3604451"/>
            <a:ext cx="1519249" cy="491530"/>
            <a:chOff x="-233784" y="-86612"/>
            <a:chExt cx="2209523" cy="1363971"/>
          </a:xfrm>
        </p:grpSpPr>
        <p:grpSp>
          <p:nvGrpSpPr>
            <p:cNvPr id="86" name="Group 17">
              <a:extLst>
                <a:ext uri="{FF2B5EF4-FFF2-40B4-BE49-F238E27FC236}">
                  <a16:creationId xmlns:a16="http://schemas.microsoft.com/office/drawing/2014/main" id="{B1599674-BC9E-FA45-8DED-39DC294F4849}"/>
                </a:ext>
              </a:extLst>
            </p:cNvPr>
            <p:cNvGrpSpPr/>
            <p:nvPr/>
          </p:nvGrpSpPr>
          <p:grpSpPr>
            <a:xfrm>
              <a:off x="-233784" y="-86612"/>
              <a:ext cx="2209523" cy="1363971"/>
              <a:chOff x="-364423" y="-135011"/>
              <a:chExt cx="3444217" cy="2126166"/>
            </a:xfrm>
          </p:grpSpPr>
          <p:sp>
            <p:nvSpPr>
              <p:cNvPr id="88" name="Freeform 18">
                <a:extLst>
                  <a:ext uri="{FF2B5EF4-FFF2-40B4-BE49-F238E27FC236}">
                    <a16:creationId xmlns:a16="http://schemas.microsoft.com/office/drawing/2014/main" id="{2C96111B-725B-F544-8525-D8BCA5B92928}"/>
                  </a:ext>
                </a:extLst>
              </p:cNvPr>
              <p:cNvSpPr/>
              <p:nvPr/>
            </p:nvSpPr>
            <p:spPr>
              <a:xfrm>
                <a:off x="-33314" y="84621"/>
                <a:ext cx="3113108" cy="1736611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6">
                  <a:lumMod val="85000"/>
                </a:schemeClr>
              </a:solidFill>
            </p:spPr>
          </p:sp>
          <p:sp>
            <p:nvSpPr>
              <p:cNvPr id="89" name="Freeform 19">
                <a:extLst>
                  <a:ext uri="{FF2B5EF4-FFF2-40B4-BE49-F238E27FC236}">
                    <a16:creationId xmlns:a16="http://schemas.microsoft.com/office/drawing/2014/main" id="{E279CF95-A496-D74F-83BD-269E360C9640}"/>
                  </a:ext>
                </a:extLst>
              </p:cNvPr>
              <p:cNvSpPr/>
              <p:nvPr/>
            </p:nvSpPr>
            <p:spPr>
              <a:xfrm rot="174211">
                <a:off x="-364423" y="-135011"/>
                <a:ext cx="2668266" cy="2126166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87" name="TextBox 20">
              <a:extLst>
                <a:ext uri="{FF2B5EF4-FFF2-40B4-BE49-F238E27FC236}">
                  <a16:creationId xmlns:a16="http://schemas.microsoft.com/office/drawing/2014/main" id="{35277215-DF3E-DA40-8F1D-6C2D4384E3AE}"/>
                </a:ext>
              </a:extLst>
            </p:cNvPr>
            <p:cNvSpPr txBox="1"/>
            <p:nvPr/>
          </p:nvSpPr>
          <p:spPr>
            <a:xfrm>
              <a:off x="66150" y="371485"/>
              <a:ext cx="1892871" cy="8540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crowded</a:t>
              </a:r>
            </a:p>
          </p:txBody>
        </p:sp>
      </p:grpSp>
      <p:grpSp>
        <p:nvGrpSpPr>
          <p:cNvPr id="95" name="Group 16">
            <a:extLst>
              <a:ext uri="{FF2B5EF4-FFF2-40B4-BE49-F238E27FC236}">
                <a16:creationId xmlns:a16="http://schemas.microsoft.com/office/drawing/2014/main" id="{59630596-B25E-1F40-8D48-56A342A8223E}"/>
              </a:ext>
            </a:extLst>
          </p:cNvPr>
          <p:cNvGrpSpPr/>
          <p:nvPr/>
        </p:nvGrpSpPr>
        <p:grpSpPr>
          <a:xfrm rot="21078740">
            <a:off x="5566813" y="779393"/>
            <a:ext cx="1818872" cy="442873"/>
            <a:chOff x="-803253" y="-39675"/>
            <a:chExt cx="2953721" cy="2062641"/>
          </a:xfrm>
        </p:grpSpPr>
        <p:grpSp>
          <p:nvGrpSpPr>
            <p:cNvPr id="96" name="Group 17">
              <a:extLst>
                <a:ext uri="{FF2B5EF4-FFF2-40B4-BE49-F238E27FC236}">
                  <a16:creationId xmlns:a16="http://schemas.microsoft.com/office/drawing/2014/main" id="{A2157947-530C-1F4A-8CE4-EA38DE73E2F9}"/>
                </a:ext>
              </a:extLst>
            </p:cNvPr>
            <p:cNvGrpSpPr/>
            <p:nvPr/>
          </p:nvGrpSpPr>
          <p:grpSpPr>
            <a:xfrm>
              <a:off x="-803253" y="-39675"/>
              <a:ext cx="2842512" cy="2062641"/>
              <a:chOff x="-1252116" y="-61845"/>
              <a:chExt cx="4430925" cy="3215255"/>
            </a:xfrm>
          </p:grpSpPr>
          <p:sp>
            <p:nvSpPr>
              <p:cNvPr id="98" name="Freeform 18">
                <a:extLst>
                  <a:ext uri="{FF2B5EF4-FFF2-40B4-BE49-F238E27FC236}">
                    <a16:creationId xmlns:a16="http://schemas.microsoft.com/office/drawing/2014/main" id="{6CFC3A10-AEB7-1447-AC2D-4C4840A6D566}"/>
                  </a:ext>
                </a:extLst>
              </p:cNvPr>
              <p:cNvSpPr/>
              <p:nvPr/>
            </p:nvSpPr>
            <p:spPr>
              <a:xfrm>
                <a:off x="-1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213A3B"/>
              </a:solidFill>
            </p:spPr>
          </p:sp>
          <p:sp>
            <p:nvSpPr>
              <p:cNvPr id="99" name="Freeform 19">
                <a:extLst>
                  <a:ext uri="{FF2B5EF4-FFF2-40B4-BE49-F238E27FC236}">
                    <a16:creationId xmlns:a16="http://schemas.microsoft.com/office/drawing/2014/main" id="{54F15778-3C0A-254B-8446-BE38C910EED7}"/>
                  </a:ext>
                </a:extLst>
              </p:cNvPr>
              <p:cNvSpPr/>
              <p:nvPr/>
            </p:nvSpPr>
            <p:spPr>
              <a:xfrm>
                <a:off x="-1252116" y="-61845"/>
                <a:ext cx="2689860" cy="3133089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tx1"/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97" name="TextBox 20">
              <a:extLst>
                <a:ext uri="{FF2B5EF4-FFF2-40B4-BE49-F238E27FC236}">
                  <a16:creationId xmlns:a16="http://schemas.microsoft.com/office/drawing/2014/main" id="{A57AA0E6-3E35-664F-9CAB-225343F64BFD}"/>
                </a:ext>
              </a:extLst>
            </p:cNvPr>
            <p:cNvSpPr txBox="1"/>
            <p:nvPr/>
          </p:nvSpPr>
          <p:spPr>
            <a:xfrm>
              <a:off x="-15997" y="512127"/>
              <a:ext cx="2166465" cy="14334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Special Elite Bold"/>
                </a:rPr>
                <a:t>modern</a:t>
              </a:r>
            </a:p>
          </p:txBody>
        </p:sp>
      </p:grpSp>
      <p:grpSp>
        <p:nvGrpSpPr>
          <p:cNvPr id="100" name="Group 16">
            <a:extLst>
              <a:ext uri="{FF2B5EF4-FFF2-40B4-BE49-F238E27FC236}">
                <a16:creationId xmlns:a16="http://schemas.microsoft.com/office/drawing/2014/main" id="{E5EC7B39-1865-B845-9C18-21E3D1B53286}"/>
              </a:ext>
            </a:extLst>
          </p:cNvPr>
          <p:cNvGrpSpPr/>
          <p:nvPr/>
        </p:nvGrpSpPr>
        <p:grpSpPr>
          <a:xfrm rot="21382450">
            <a:off x="6823582" y="3641387"/>
            <a:ext cx="1440492" cy="464082"/>
            <a:chOff x="-737793" y="44537"/>
            <a:chExt cx="2552818" cy="2021644"/>
          </a:xfrm>
        </p:grpSpPr>
        <p:grpSp>
          <p:nvGrpSpPr>
            <p:cNvPr id="101" name="Group 17">
              <a:extLst>
                <a:ext uri="{FF2B5EF4-FFF2-40B4-BE49-F238E27FC236}">
                  <a16:creationId xmlns:a16="http://schemas.microsoft.com/office/drawing/2014/main" id="{163D370B-303F-F847-85C0-DEE9FEA7D50B}"/>
                </a:ext>
              </a:extLst>
            </p:cNvPr>
            <p:cNvGrpSpPr/>
            <p:nvPr/>
          </p:nvGrpSpPr>
          <p:grpSpPr>
            <a:xfrm>
              <a:off x="-737793" y="44537"/>
              <a:ext cx="2552818" cy="2021644"/>
              <a:chOff x="-1150076" y="69425"/>
              <a:chExt cx="3979347" cy="3151349"/>
            </a:xfrm>
          </p:grpSpPr>
          <p:sp>
            <p:nvSpPr>
              <p:cNvPr id="103" name="Freeform 18">
                <a:extLst>
                  <a:ext uri="{FF2B5EF4-FFF2-40B4-BE49-F238E27FC236}">
                    <a16:creationId xmlns:a16="http://schemas.microsoft.com/office/drawing/2014/main" id="{13192107-BA7C-F04D-BDF3-5C23E2A69510}"/>
                  </a:ext>
                </a:extLst>
              </p:cNvPr>
              <p:cNvSpPr/>
              <p:nvPr/>
            </p:nvSpPr>
            <p:spPr>
              <a:xfrm>
                <a:off x="-349539" y="285807"/>
                <a:ext cx="3178810" cy="2934967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6">
                  <a:lumMod val="85000"/>
                </a:schemeClr>
              </a:solidFill>
            </p:spPr>
          </p:sp>
          <p:sp>
            <p:nvSpPr>
              <p:cNvPr id="104" name="Freeform 19">
                <a:extLst>
                  <a:ext uri="{FF2B5EF4-FFF2-40B4-BE49-F238E27FC236}">
                    <a16:creationId xmlns:a16="http://schemas.microsoft.com/office/drawing/2014/main" id="{100B2194-D488-E346-8CD3-09778466CC2B}"/>
                  </a:ext>
                </a:extLst>
              </p:cNvPr>
              <p:cNvSpPr/>
              <p:nvPr/>
            </p:nvSpPr>
            <p:spPr>
              <a:xfrm>
                <a:off x="-1150076" y="69425"/>
                <a:ext cx="2689861" cy="3133093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bg1">
                  <a:lumMod val="25000"/>
                </a:schemeClr>
              </a:solidFill>
            </p:spPr>
          </p:sp>
        </p:grpSp>
        <p:sp>
          <p:nvSpPr>
            <p:cNvPr id="102" name="TextBox 20">
              <a:extLst>
                <a:ext uri="{FF2B5EF4-FFF2-40B4-BE49-F238E27FC236}">
                  <a16:creationId xmlns:a16="http://schemas.microsoft.com/office/drawing/2014/main" id="{565DE5DB-AC4C-0E41-8DBD-5A4C51C853C8}"/>
                </a:ext>
              </a:extLst>
            </p:cNvPr>
            <p:cNvSpPr txBox="1"/>
            <p:nvPr/>
          </p:nvSpPr>
          <p:spPr>
            <a:xfrm>
              <a:off x="-178274" y="698944"/>
              <a:ext cx="1892874" cy="13407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2"/>
                  </a:solidFill>
                  <a:latin typeface="Special Elite Bold"/>
                </a:rPr>
                <a:t>boring</a:t>
              </a:r>
            </a:p>
          </p:txBody>
        </p:sp>
      </p:grpSp>
      <p:grpSp>
        <p:nvGrpSpPr>
          <p:cNvPr id="105" name="Group 16">
            <a:extLst>
              <a:ext uri="{FF2B5EF4-FFF2-40B4-BE49-F238E27FC236}">
                <a16:creationId xmlns:a16="http://schemas.microsoft.com/office/drawing/2014/main" id="{15BA1918-0F1E-D942-AC58-CF4C31DFB072}"/>
              </a:ext>
            </a:extLst>
          </p:cNvPr>
          <p:cNvGrpSpPr/>
          <p:nvPr/>
        </p:nvGrpSpPr>
        <p:grpSpPr>
          <a:xfrm>
            <a:off x="6550534" y="1411180"/>
            <a:ext cx="1651709" cy="434354"/>
            <a:chOff x="-1" y="0"/>
            <a:chExt cx="2039260" cy="2022966"/>
          </a:xfrm>
        </p:grpSpPr>
        <p:grpSp>
          <p:nvGrpSpPr>
            <p:cNvPr id="106" name="Group 17">
              <a:extLst>
                <a:ext uri="{FF2B5EF4-FFF2-40B4-BE49-F238E27FC236}">
                  <a16:creationId xmlns:a16="http://schemas.microsoft.com/office/drawing/2014/main" id="{576761AC-DCEA-9F4A-8F5D-4A368BB5F155}"/>
                </a:ext>
              </a:extLst>
            </p:cNvPr>
            <p:cNvGrpSpPr/>
            <p:nvPr/>
          </p:nvGrpSpPr>
          <p:grpSpPr>
            <a:xfrm>
              <a:off x="-1" y="0"/>
              <a:ext cx="2039260" cy="2022966"/>
              <a:chOff x="-1" y="0"/>
              <a:chExt cx="3178810" cy="3153410"/>
            </a:xfrm>
          </p:grpSpPr>
          <p:sp>
            <p:nvSpPr>
              <p:cNvPr id="108" name="Freeform 18">
                <a:extLst>
                  <a:ext uri="{FF2B5EF4-FFF2-40B4-BE49-F238E27FC236}">
                    <a16:creationId xmlns:a16="http://schemas.microsoft.com/office/drawing/2014/main" id="{93D2CD72-5FDA-BA4D-977C-3C02C110217F}"/>
                  </a:ext>
                </a:extLst>
              </p:cNvPr>
              <p:cNvSpPr/>
              <p:nvPr/>
            </p:nvSpPr>
            <p:spPr>
              <a:xfrm>
                <a:off x="-1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</p:sp>
          <p:sp>
            <p:nvSpPr>
              <p:cNvPr id="109" name="Freeform 19">
                <a:extLst>
                  <a:ext uri="{FF2B5EF4-FFF2-40B4-BE49-F238E27FC236}">
                    <a16:creationId xmlns:a16="http://schemas.microsoft.com/office/drawing/2014/main" id="{45A6DFD4-7781-0041-91B7-BD9595AA762E}"/>
                  </a:ext>
                </a:extLst>
              </p:cNvPr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/>
              <a:lstStyle/>
              <a:p>
                <a:endParaRPr lang="en-VN" sz="2000" dirty="0"/>
              </a:p>
            </p:txBody>
          </p:sp>
        </p:grpSp>
        <p:sp>
          <p:nvSpPr>
            <p:cNvPr id="107" name="TextBox 20">
              <a:extLst>
                <a:ext uri="{FF2B5EF4-FFF2-40B4-BE49-F238E27FC236}">
                  <a16:creationId xmlns:a16="http://schemas.microsoft.com/office/drawing/2014/main" id="{1F07CF46-FE72-6644-A745-0760F091498E}"/>
                </a:ext>
              </a:extLst>
            </p:cNvPr>
            <p:cNvSpPr txBox="1"/>
            <p:nvPr/>
          </p:nvSpPr>
          <p:spPr>
            <a:xfrm>
              <a:off x="94334" y="475475"/>
              <a:ext cx="1892872" cy="143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spc="6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Special Elite Bold"/>
                </a:rPr>
                <a:t>beautiful</a:t>
              </a:r>
            </a:p>
          </p:txBody>
        </p:sp>
      </p:grpSp>
      <p:pic>
        <p:nvPicPr>
          <p:cNvPr id="110" name="Picture 7">
            <a:extLst>
              <a:ext uri="{FF2B5EF4-FFF2-40B4-BE49-F238E27FC236}">
                <a16:creationId xmlns:a16="http://schemas.microsoft.com/office/drawing/2014/main" id="{B5193747-CEFF-834F-81FF-BE2AEEF082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3600844">
            <a:off x="2007526" y="1735299"/>
            <a:ext cx="697983" cy="143404"/>
          </a:xfrm>
          <a:prstGeom prst="rect">
            <a:avLst/>
          </a:prstGeom>
        </p:spPr>
      </p:pic>
      <p:pic>
        <p:nvPicPr>
          <p:cNvPr id="111" name="Picture 7">
            <a:extLst>
              <a:ext uri="{FF2B5EF4-FFF2-40B4-BE49-F238E27FC236}">
                <a16:creationId xmlns:a16="http://schemas.microsoft.com/office/drawing/2014/main" id="{6A2AE4DF-99A6-634C-B215-10239A74FC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178651">
            <a:off x="5758573" y="3127082"/>
            <a:ext cx="632283" cy="150272"/>
          </a:xfrm>
          <a:prstGeom prst="rect">
            <a:avLst/>
          </a:prstGeom>
        </p:spPr>
      </p:pic>
      <p:pic>
        <p:nvPicPr>
          <p:cNvPr id="90" name="Picture 12">
            <a:extLst>
              <a:ext uri="{FF2B5EF4-FFF2-40B4-BE49-F238E27FC236}">
                <a16:creationId xmlns:a16="http://schemas.microsoft.com/office/drawing/2014/main" id="{D6550F64-CD6F-9E4A-AB75-C724DEFD7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724779" flipV="1">
            <a:off x="5368737" y="581197"/>
            <a:ext cx="607122" cy="590996"/>
          </a:xfrm>
          <a:prstGeom prst="rect">
            <a:avLst/>
          </a:prstGeom>
        </p:spPr>
      </p:pic>
      <p:pic>
        <p:nvPicPr>
          <p:cNvPr id="91" name="Picture 13">
            <a:extLst>
              <a:ext uri="{FF2B5EF4-FFF2-40B4-BE49-F238E27FC236}">
                <a16:creationId xmlns:a16="http://schemas.microsoft.com/office/drawing/2014/main" id="{D302423A-E83A-AD42-BED1-C7D0E17F5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783232">
            <a:off x="6318462" y="3114216"/>
            <a:ext cx="1134134" cy="205236"/>
          </a:xfrm>
          <a:prstGeom prst="rect">
            <a:avLst/>
          </a:prstGeom>
        </p:spPr>
      </p:pic>
      <p:pic>
        <p:nvPicPr>
          <p:cNvPr id="92" name="Picture 7">
            <a:extLst>
              <a:ext uri="{FF2B5EF4-FFF2-40B4-BE49-F238E27FC236}">
                <a16:creationId xmlns:a16="http://schemas.microsoft.com/office/drawing/2014/main" id="{9DFBC528-876D-DA47-93ED-D41D607339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586991">
            <a:off x="7013478" y="2609879"/>
            <a:ext cx="708809" cy="164109"/>
          </a:xfrm>
          <a:prstGeom prst="rect">
            <a:avLst/>
          </a:prstGeom>
        </p:spPr>
      </p:pic>
      <p:pic>
        <p:nvPicPr>
          <p:cNvPr id="93" name="Picture 7">
            <a:extLst>
              <a:ext uri="{FF2B5EF4-FFF2-40B4-BE49-F238E27FC236}">
                <a16:creationId xmlns:a16="http://schemas.microsoft.com/office/drawing/2014/main" id="{50435515-B6F2-E44B-A5DE-4BBF032DA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9879592" flipV="1">
            <a:off x="1801327" y="3680104"/>
            <a:ext cx="513356" cy="123398"/>
          </a:xfrm>
          <a:prstGeom prst="rect">
            <a:avLst/>
          </a:prstGeom>
        </p:spPr>
      </p:pic>
      <p:pic>
        <p:nvPicPr>
          <p:cNvPr id="94" name="Picture 7">
            <a:extLst>
              <a:ext uri="{FF2B5EF4-FFF2-40B4-BE49-F238E27FC236}">
                <a16:creationId xmlns:a16="http://schemas.microsoft.com/office/drawing/2014/main" id="{41DBA7CD-5756-AA42-8E5F-19A09340ED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7820778">
            <a:off x="2931523" y="3991414"/>
            <a:ext cx="590348" cy="152047"/>
          </a:xfrm>
          <a:prstGeom prst="rect">
            <a:avLst/>
          </a:prstGeom>
        </p:spPr>
      </p:pic>
      <p:pic>
        <p:nvPicPr>
          <p:cNvPr id="112" name="Picture 2">
            <a:extLst>
              <a:ext uri="{FF2B5EF4-FFF2-40B4-BE49-F238E27FC236}">
                <a16:creationId xmlns:a16="http://schemas.microsoft.com/office/drawing/2014/main" id="{3BCE19AB-8A08-9C4E-B57B-B1F486C5F3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547423" y="1720990"/>
            <a:ext cx="149773" cy="156831"/>
          </a:xfrm>
          <a:prstGeom prst="rect">
            <a:avLst/>
          </a:prstGeom>
        </p:spPr>
      </p:pic>
      <p:pic>
        <p:nvPicPr>
          <p:cNvPr id="126" name="Picture 23">
            <a:extLst>
              <a:ext uri="{FF2B5EF4-FFF2-40B4-BE49-F238E27FC236}">
                <a16:creationId xmlns:a16="http://schemas.microsoft.com/office/drawing/2014/main" id="{3688D4CE-A371-8A47-AA72-8061F1CF84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583472" y="2388614"/>
            <a:ext cx="131811" cy="263134"/>
          </a:xfrm>
          <a:prstGeom prst="rect">
            <a:avLst/>
          </a:prstGeom>
        </p:spPr>
      </p:pic>
      <p:pic>
        <p:nvPicPr>
          <p:cNvPr id="132" name="Picture 29">
            <a:extLst>
              <a:ext uri="{FF2B5EF4-FFF2-40B4-BE49-F238E27FC236}">
                <a16:creationId xmlns:a16="http://schemas.microsoft.com/office/drawing/2014/main" id="{A245930D-B80B-8941-866F-8342E0A2CF6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1322368">
            <a:off x="4345643" y="1873824"/>
            <a:ext cx="262847" cy="274319"/>
          </a:xfrm>
          <a:prstGeom prst="rect">
            <a:avLst/>
          </a:prstGeom>
        </p:spPr>
      </p:pic>
      <p:pic>
        <p:nvPicPr>
          <p:cNvPr id="133" name="Picture 30">
            <a:extLst>
              <a:ext uri="{FF2B5EF4-FFF2-40B4-BE49-F238E27FC236}">
                <a16:creationId xmlns:a16="http://schemas.microsoft.com/office/drawing/2014/main" id="{361142DA-55FF-A04B-B18C-12B85CAEE4F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8125148" y="4713129"/>
            <a:ext cx="394019" cy="466045"/>
          </a:xfrm>
          <a:prstGeom prst="rect">
            <a:avLst/>
          </a:prstGeom>
        </p:spPr>
      </p:pic>
      <p:pic>
        <p:nvPicPr>
          <p:cNvPr id="134" name="Picture 31">
            <a:extLst>
              <a:ext uri="{FF2B5EF4-FFF2-40B4-BE49-F238E27FC236}">
                <a16:creationId xmlns:a16="http://schemas.microsoft.com/office/drawing/2014/main" id="{61974DD1-2674-DA4B-B4AE-66F38CA9A27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8564433" y="4479753"/>
            <a:ext cx="546650" cy="662241"/>
          </a:xfrm>
          <a:prstGeom prst="rect">
            <a:avLst/>
          </a:prstGeom>
        </p:spPr>
      </p:pic>
      <p:pic>
        <p:nvPicPr>
          <p:cNvPr id="135" name="Picture 32">
            <a:extLst>
              <a:ext uri="{FF2B5EF4-FFF2-40B4-BE49-F238E27FC236}">
                <a16:creationId xmlns:a16="http://schemas.microsoft.com/office/drawing/2014/main" id="{4EB222CD-3814-7044-995F-A159BACED03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9250" y="3924992"/>
            <a:ext cx="252600" cy="1196734"/>
          </a:xfrm>
          <a:prstGeom prst="rect">
            <a:avLst/>
          </a:prstGeom>
        </p:spPr>
      </p:pic>
      <p:sp>
        <p:nvSpPr>
          <p:cNvPr id="137" name="Fast Button">
            <a:extLst>
              <a:ext uri="{FF2B5EF4-FFF2-40B4-BE49-F238E27FC236}">
                <a16:creationId xmlns:a16="http://schemas.microsoft.com/office/drawing/2014/main" id="{4A82F3BC-759B-C04B-ADA0-C37891D4BA62}"/>
              </a:ext>
            </a:extLst>
          </p:cNvPr>
          <p:cNvSpPr/>
          <p:nvPr/>
        </p:nvSpPr>
        <p:spPr>
          <a:xfrm>
            <a:off x="-924584" y="141924"/>
            <a:ext cx="7833282" cy="49623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2400" spc="75" dirty="0">
                <a:ln>
                  <a:solidFill>
                    <a:srgbClr val="213A3B"/>
                  </a:solidFill>
                </a:ln>
                <a:solidFill>
                  <a:srgbClr val="213A3B"/>
                </a:solidFill>
                <a:latin typeface="Special Elite Bold"/>
                <a:ea typeface="Arial"/>
                <a:cs typeface="Arial"/>
              </a:rPr>
              <a:t>What places did we talk about?</a:t>
            </a:r>
          </a:p>
        </p:txBody>
      </p:sp>
      <p:pic>
        <p:nvPicPr>
          <p:cNvPr id="138" name="Picture 12">
            <a:extLst>
              <a:ext uri="{FF2B5EF4-FFF2-40B4-BE49-F238E27FC236}">
                <a16:creationId xmlns:a16="http://schemas.microsoft.com/office/drawing/2014/main" id="{8B4A8650-CBB1-C949-B0E1-329934EB4C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767742" flipV="1">
            <a:off x="4819642" y="2052834"/>
            <a:ext cx="543455" cy="601394"/>
          </a:xfrm>
          <a:prstGeom prst="rect">
            <a:avLst/>
          </a:prstGeom>
        </p:spPr>
      </p:pic>
      <p:sp>
        <p:nvSpPr>
          <p:cNvPr id="113" name="Fast Button">
            <a:extLst>
              <a:ext uri="{FF2B5EF4-FFF2-40B4-BE49-F238E27FC236}">
                <a16:creationId xmlns:a16="http://schemas.microsoft.com/office/drawing/2014/main" id="{B9039C28-1E3B-0442-A2DC-EEACBF7D8676}"/>
              </a:ext>
            </a:extLst>
          </p:cNvPr>
          <p:cNvSpPr/>
          <p:nvPr/>
        </p:nvSpPr>
        <p:spPr>
          <a:xfrm>
            <a:off x="-1059660" y="150754"/>
            <a:ext cx="7833282" cy="49623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2400" spc="75" dirty="0">
                <a:ln>
                  <a:solidFill>
                    <a:srgbClr val="213A3B"/>
                  </a:solidFill>
                </a:ln>
                <a:solidFill>
                  <a:srgbClr val="550F2F"/>
                </a:solidFill>
                <a:latin typeface="Special Elite Bold"/>
                <a:ea typeface="Arial"/>
                <a:cs typeface="Arial"/>
              </a:rPr>
              <a:t>What is the art gallery like? </a:t>
            </a:r>
          </a:p>
        </p:txBody>
      </p:sp>
      <p:sp>
        <p:nvSpPr>
          <p:cNvPr id="114" name="Fast Button">
            <a:extLst>
              <a:ext uri="{FF2B5EF4-FFF2-40B4-BE49-F238E27FC236}">
                <a16:creationId xmlns:a16="http://schemas.microsoft.com/office/drawing/2014/main" id="{00BEE47C-EAAF-7944-AC9B-484A574429AF}"/>
              </a:ext>
            </a:extLst>
          </p:cNvPr>
          <p:cNvSpPr/>
          <p:nvPr/>
        </p:nvSpPr>
        <p:spPr>
          <a:xfrm>
            <a:off x="-1113772" y="159535"/>
            <a:ext cx="7833282" cy="49623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2400" spc="75" dirty="0">
                <a:ln>
                  <a:solidFill>
                    <a:srgbClr val="213A3B"/>
                  </a:solidFill>
                </a:ln>
                <a:solidFill>
                  <a:schemeClr val="bg1">
                    <a:lumMod val="25000"/>
                  </a:schemeClr>
                </a:solidFill>
                <a:latin typeface="Special Elite Bold"/>
                <a:ea typeface="Arial"/>
                <a:cs typeface="Arial"/>
              </a:rPr>
              <a:t>What is the cathedral like? </a:t>
            </a:r>
          </a:p>
        </p:txBody>
      </p:sp>
      <p:sp>
        <p:nvSpPr>
          <p:cNvPr id="115" name="Fast Button">
            <a:extLst>
              <a:ext uri="{FF2B5EF4-FFF2-40B4-BE49-F238E27FC236}">
                <a16:creationId xmlns:a16="http://schemas.microsoft.com/office/drawing/2014/main" id="{C4F8CD6A-CD98-BF44-9A2C-470693F43148}"/>
              </a:ext>
            </a:extLst>
          </p:cNvPr>
          <p:cNvSpPr/>
          <p:nvPr/>
        </p:nvSpPr>
        <p:spPr>
          <a:xfrm>
            <a:off x="-659995" y="169650"/>
            <a:ext cx="7833282" cy="49623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t"/>
          <a:lstStyle/>
          <a:p>
            <a:pPr algn="ctr">
              <a:defRPr/>
            </a:pPr>
            <a:r>
              <a:rPr lang="en-GB" sz="2400" spc="75" dirty="0">
                <a:ln>
                  <a:solidFill>
                    <a:srgbClr val="213A3B"/>
                  </a:solidFill>
                </a:ln>
                <a:solidFill>
                  <a:srgbClr val="7030A0"/>
                </a:solidFill>
                <a:latin typeface="Special Elite Bold"/>
                <a:ea typeface="Arial"/>
                <a:cs typeface="Arial"/>
              </a:rPr>
              <a:t>What is the railway station like?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7" grpId="0"/>
      <p:bldP spid="137" grpId="1"/>
      <p:bldP spid="113" grpId="0"/>
      <p:bldP spid="113" grpId="1"/>
      <p:bldP spid="114" grpId="0"/>
      <p:bldP spid="114" grpId="1"/>
      <p:bldP spid="1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each.jpg">
            <a:extLst>
              <a:ext uri="{FF2B5EF4-FFF2-40B4-BE49-F238E27FC236}">
                <a16:creationId xmlns:a16="http://schemas.microsoft.com/office/drawing/2014/main" id="{CC331F73-E38C-40D2-84DB-CCD69CF9E9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0" y="790980"/>
            <a:ext cx="3371850" cy="281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busy street.jpg">
            <a:extLst>
              <a:ext uri="{FF2B5EF4-FFF2-40B4-BE49-F238E27FC236}">
                <a16:creationId xmlns:a16="http://schemas.microsoft.com/office/drawing/2014/main" id="{1ABF92BC-ECF6-4C7F-A8DA-A656376C57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333" y="884822"/>
            <a:ext cx="3371850" cy="275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38EA05-B397-458D-B85C-CA473E475DEE}"/>
              </a:ext>
            </a:extLst>
          </p:cNvPr>
          <p:cNvSpPr/>
          <p:nvPr/>
        </p:nvSpPr>
        <p:spPr>
          <a:xfrm>
            <a:off x="1591540" y="190883"/>
            <a:ext cx="597512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white"/>
                </a:solidFill>
                <a:latin typeface="Segoe Print" panose="02000800000000000000" pitchFamily="2" charset="0"/>
                <a:cs typeface="Arial" charset="0"/>
              </a:rPr>
              <a:t>Make sentences with the given cues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53A58-43C9-4341-8D1D-2886E8B1B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546" y="3749221"/>
            <a:ext cx="3371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prstClr val="black"/>
                </a:solidFill>
                <a:latin typeface="Segoe Print" panose="02000800000000000000" pitchFamily="2" charset="0"/>
              </a:rPr>
              <a:t>The beach / fantastic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95F4F-CCFD-4B2E-9334-830B7CE1D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0342" y="3646479"/>
            <a:ext cx="33718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100" dirty="0">
                <a:solidFill>
                  <a:prstClr val="black"/>
                </a:solidFill>
                <a:latin typeface="Segoe Print" panose="02000800000000000000" pitchFamily="2" charset="0"/>
              </a:rPr>
              <a:t>The street / noisy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189F09-2E81-4E32-AA75-74CFF5628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035" y="4050750"/>
            <a:ext cx="33718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100" dirty="0">
                <a:solidFill>
                  <a:srgbClr val="0070C0"/>
                </a:solidFill>
                <a:latin typeface="Segoe Print" panose="02000800000000000000" pitchFamily="2" charset="0"/>
              </a:rPr>
              <a:t>The beach is fantastic.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87BD6-6B17-4FE3-BD65-86036F6EA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0909" y="4009609"/>
            <a:ext cx="33718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100" dirty="0">
                <a:solidFill>
                  <a:srgbClr val="0070C0"/>
                </a:solidFill>
                <a:latin typeface="Segoe Print" panose="02000800000000000000" pitchFamily="2" charset="0"/>
              </a:rPr>
              <a:t>The street is noisy.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17CF6A-D1F0-4DD6-BD71-A08D74C2B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36" y="4152966"/>
            <a:ext cx="5715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__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7790E5-6761-43A7-A917-ACCB77918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908" y="3866083"/>
            <a:ext cx="5143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CF323A-CDFC-427B-8EE1-8D15804FF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072" y="4130818"/>
            <a:ext cx="5715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691F49-21BE-47E8-B339-C22EF80E9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2297" y="4143082"/>
            <a:ext cx="5715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_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26D1AEFE-BB96-4EBD-864C-37F3E48C0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7666" y="4420081"/>
            <a:ext cx="628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Calibri"/>
              </a:rPr>
              <a:t>/ ɪ /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E2000B10-19B6-4A8A-95CD-3697FC656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3082" y="4383967"/>
            <a:ext cx="628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Calibri"/>
              </a:rPr>
              <a:t>/ ɪ /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E3A6B652-F904-46A2-8710-129E2A561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077" y="4476131"/>
            <a:ext cx="628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Calibri"/>
              </a:rPr>
              <a:t>/ i: /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EB3FD8B3-71B8-4035-A964-2B07957A1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985" y="4420081"/>
            <a:ext cx="628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Calibri"/>
              </a:rPr>
              <a:t>/ i: /</a:t>
            </a:r>
          </a:p>
        </p:txBody>
      </p:sp>
    </p:spTree>
    <p:extLst>
      <p:ext uri="{BB962C8B-B14F-4D97-AF65-F5344CB8AC3E}">
        <p14:creationId xmlns:p14="http://schemas.microsoft.com/office/powerpoint/2010/main" val="479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Elegant Education Pack for Students by Slidesgo">
  <a:themeElements>
    <a:clrScheme name="Simple Light">
      <a:dk1>
        <a:srgbClr val="FFFFFF"/>
      </a:dk1>
      <a:lt1>
        <a:srgbClr val="EDECDF"/>
      </a:lt1>
      <a:dk2>
        <a:srgbClr val="C8A591"/>
      </a:dk2>
      <a:lt2>
        <a:srgbClr val="FFFFFF"/>
      </a:lt2>
      <a:accent1>
        <a:srgbClr val="A0A299"/>
      </a:accent1>
      <a:accent2>
        <a:srgbClr val="40474B"/>
      </a:accent2>
      <a:accent3>
        <a:srgbClr val="C8A591"/>
      </a:accent3>
      <a:accent4>
        <a:srgbClr val="EDECDF"/>
      </a:accent4>
      <a:accent5>
        <a:srgbClr val="A0A299"/>
      </a:accent5>
      <a:accent6>
        <a:srgbClr val="FFFFFF"/>
      </a:accent6>
      <a:hlink>
        <a:srgbClr val="4047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</TotalTime>
  <Words>729</Words>
  <Application>Microsoft Office PowerPoint</Application>
  <PresentationFormat>On-screen Show (16:9)</PresentationFormat>
  <Paragraphs>156</Paragraphs>
  <Slides>13</Slides>
  <Notes>8</Notes>
  <HiddenSlides>0</HiddenSlides>
  <MMClips>13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Special Elite Bold</vt:lpstr>
      <vt:lpstr>Hammersmith One</vt:lpstr>
      <vt:lpstr>Manjari</vt:lpstr>
      <vt:lpstr>Roboto</vt:lpstr>
      <vt:lpstr>Calibri</vt:lpstr>
      <vt:lpstr>Segoe Print</vt:lpstr>
      <vt:lpstr>Arial</vt:lpstr>
      <vt:lpstr>Gabriola</vt:lpstr>
      <vt:lpstr>Elegant Education Pack for Students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PRONUNCIATION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 My neighbourhood </dc:title>
  <cp:lastModifiedBy>Tran Phuong Anh</cp:lastModifiedBy>
  <cp:revision>41</cp:revision>
  <dcterms:modified xsi:type="dcterms:W3CDTF">2022-09-18T10:49:55Z</dcterms:modified>
</cp:coreProperties>
</file>