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9" r:id="rId2"/>
    <p:sldId id="262" r:id="rId3"/>
    <p:sldId id="258" r:id="rId4"/>
    <p:sldId id="256" r:id="rId5"/>
    <p:sldId id="257" r:id="rId6"/>
    <p:sldId id="265" r:id="rId7"/>
    <p:sldId id="281" r:id="rId8"/>
    <p:sldId id="282" r:id="rId9"/>
    <p:sldId id="277" r:id="rId10"/>
    <p:sldId id="261" r:id="rId11"/>
  </p:sldIdLst>
  <p:sldSz cx="18288000" cy="10287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Lora" pitchFamily="2" charset="0"/>
      <p:regular r:id="rId17"/>
      <p:bold r:id="rId18"/>
      <p:italic r:id="rId19"/>
      <p:boldItalic r:id="rId20"/>
    </p:embeddedFont>
    <p:embeddedFont>
      <p:font typeface="Lora Bold" charset="0"/>
      <p:regular r:id="rId21"/>
    </p:embeddedFont>
    <p:embeddedFont>
      <p:font typeface="Lora Italics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8F8"/>
    <a:srgbClr val="C0E1E1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372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45AB7-6841-4177-ABBC-F57427140049}" type="datetimeFigureOut">
              <a:rPr lang="en-US" smtClean="0"/>
              <a:t>14/12/2021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0D7E4-8252-4550-B9D0-90A13EFD1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37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travel to another place. Can you guess the place?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20D7E4-8252-4550-B9D0-90A13EFD1E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58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3437524" y="1028700"/>
            <a:ext cx="3821776" cy="8229600"/>
          </a:xfrm>
          <a:prstGeom prst="rect">
            <a:avLst/>
          </a:prstGeom>
          <a:solidFill>
            <a:srgbClr val="C0E1E1"/>
          </a:solidFill>
        </p:spPr>
      </p:sp>
      <p:grpSp>
        <p:nvGrpSpPr>
          <p:cNvPr id="3" name="Group 3"/>
          <p:cNvGrpSpPr/>
          <p:nvPr/>
        </p:nvGrpSpPr>
        <p:grpSpPr>
          <a:xfrm>
            <a:off x="10563266" y="1797432"/>
            <a:ext cx="5748516" cy="6692135"/>
            <a:chOff x="0" y="0"/>
            <a:chExt cx="7648415" cy="89039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648415" cy="8903902"/>
            </a:xfrm>
            <a:custGeom>
              <a:avLst/>
              <a:gdLst/>
              <a:ahLst/>
              <a:cxnLst/>
              <a:rect l="l" t="t" r="r" b="b"/>
              <a:pathLst>
                <a:path w="7648415" h="8903902">
                  <a:moveTo>
                    <a:pt x="0" y="0"/>
                  </a:moveTo>
                  <a:lnTo>
                    <a:pt x="0" y="8903902"/>
                  </a:lnTo>
                  <a:lnTo>
                    <a:pt x="7648415" y="8903902"/>
                  </a:lnTo>
                  <a:lnTo>
                    <a:pt x="7648415" y="0"/>
                  </a:lnTo>
                  <a:lnTo>
                    <a:pt x="0" y="0"/>
                  </a:lnTo>
                  <a:close/>
                  <a:moveTo>
                    <a:pt x="7587455" y="8842942"/>
                  </a:moveTo>
                  <a:lnTo>
                    <a:pt x="59690" y="8842942"/>
                  </a:lnTo>
                  <a:lnTo>
                    <a:pt x="59690" y="59690"/>
                  </a:lnTo>
                  <a:lnTo>
                    <a:pt x="7587455" y="59690"/>
                  </a:lnTo>
                  <a:lnTo>
                    <a:pt x="7587455" y="8842942"/>
                  </a:lnTo>
                  <a:close/>
                </a:path>
              </a:pathLst>
            </a:custGeom>
            <a:solidFill>
              <a:srgbClr val="524C4C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21797" r="21797"/>
          <a:stretch>
            <a:fillRect/>
          </a:stretch>
        </p:blipFill>
        <p:spPr>
          <a:xfrm>
            <a:off x="11186239" y="2484316"/>
            <a:ext cx="4502570" cy="5318369"/>
          </a:xfrm>
          <a:prstGeom prst="rect">
            <a:avLst/>
          </a:prstGeom>
        </p:spPr>
      </p:pic>
      <p:sp>
        <p:nvSpPr>
          <p:cNvPr id="12" name="TextBox 10">
            <a:extLst>
              <a:ext uri="{FF2B5EF4-FFF2-40B4-BE49-F238E27FC236}">
                <a16:creationId xmlns:a16="http://schemas.microsoft.com/office/drawing/2014/main" id="{EF1BF749-7DB4-4F01-B367-C576F01FEC1A}"/>
              </a:ext>
            </a:extLst>
          </p:cNvPr>
          <p:cNvSpPr txBox="1"/>
          <p:nvPr/>
        </p:nvSpPr>
        <p:spPr>
          <a:xfrm>
            <a:off x="882013" y="5013175"/>
            <a:ext cx="9102093" cy="5995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spc="36" dirty="0">
                <a:solidFill>
                  <a:srgbClr val="524C4C"/>
                </a:solidFill>
                <a:latin typeface="Lora Bold"/>
              </a:rPr>
              <a:t>How to make and accept appointments? 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D2181E6B-E44C-4B81-94E4-367CD93FA339}"/>
              </a:ext>
            </a:extLst>
          </p:cNvPr>
          <p:cNvSpPr txBox="1"/>
          <p:nvPr/>
        </p:nvSpPr>
        <p:spPr>
          <a:xfrm>
            <a:off x="3612107" y="7590232"/>
            <a:ext cx="3881153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4400" spc="36" dirty="0">
                <a:solidFill>
                  <a:srgbClr val="524C4C"/>
                </a:solidFill>
                <a:latin typeface="Lora Bold"/>
              </a:rPr>
              <a:t>Let’s find out! 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2D1928CE-CD62-4E40-B493-BE8BE69505A9}"/>
              </a:ext>
            </a:extLst>
          </p:cNvPr>
          <p:cNvSpPr/>
          <p:nvPr/>
        </p:nvSpPr>
        <p:spPr>
          <a:xfrm>
            <a:off x="7804747" y="7453633"/>
            <a:ext cx="1600200" cy="914400"/>
          </a:xfrm>
          <a:prstGeom prst="rightArrow">
            <a:avLst/>
          </a:prstGeom>
          <a:solidFill>
            <a:srgbClr val="C0E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9FB62015-D3A5-45BB-B8A8-C23A324CD2E1}"/>
              </a:ext>
            </a:extLst>
          </p:cNvPr>
          <p:cNvSpPr txBox="1"/>
          <p:nvPr/>
        </p:nvSpPr>
        <p:spPr>
          <a:xfrm>
            <a:off x="838199" y="1028700"/>
            <a:ext cx="4954585" cy="615553"/>
          </a:xfrm>
          <a:prstGeom prst="rect">
            <a:avLst/>
          </a:prstGeom>
          <a:solidFill>
            <a:srgbClr val="C0E1E1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4400" b="1" spc="17" dirty="0">
                <a:solidFill>
                  <a:schemeClr val="accent5">
                    <a:lumMod val="50000"/>
                  </a:schemeClr>
                </a:solidFill>
                <a:latin typeface="Lora Italics"/>
              </a:rPr>
              <a:t>Everyday English</a:t>
            </a:r>
          </a:p>
        </p:txBody>
      </p:sp>
      <p:sp>
        <p:nvSpPr>
          <p:cNvPr id="16" name="AutoShape 9">
            <a:extLst>
              <a:ext uri="{FF2B5EF4-FFF2-40B4-BE49-F238E27FC236}">
                <a16:creationId xmlns:a16="http://schemas.microsoft.com/office/drawing/2014/main" id="{47106881-9819-4187-BFB2-DF8E1CAE9A3F}"/>
              </a:ext>
            </a:extLst>
          </p:cNvPr>
          <p:cNvSpPr/>
          <p:nvPr/>
        </p:nvSpPr>
        <p:spPr>
          <a:xfrm>
            <a:off x="979474" y="8329933"/>
            <a:ext cx="8428056" cy="38100"/>
          </a:xfrm>
          <a:prstGeom prst="rect">
            <a:avLst/>
          </a:prstGeom>
          <a:solidFill>
            <a:srgbClr val="524C4C"/>
          </a:solidFill>
        </p:spPr>
      </p:sp>
      <p:sp>
        <p:nvSpPr>
          <p:cNvPr id="17" name="TextBox 10">
            <a:extLst>
              <a:ext uri="{FF2B5EF4-FFF2-40B4-BE49-F238E27FC236}">
                <a16:creationId xmlns:a16="http://schemas.microsoft.com/office/drawing/2014/main" id="{5AC36C0B-DF8B-4A3E-9608-B0E9E7CF2EF2}"/>
              </a:ext>
            </a:extLst>
          </p:cNvPr>
          <p:cNvSpPr txBox="1"/>
          <p:nvPr/>
        </p:nvSpPr>
        <p:spPr>
          <a:xfrm>
            <a:off x="851258" y="2708352"/>
            <a:ext cx="9400521" cy="1240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spc="36" dirty="0">
                <a:solidFill>
                  <a:srgbClr val="524C4C"/>
                </a:solidFill>
                <a:latin typeface="Lora Bold"/>
              </a:rPr>
              <a:t>If you want to go out with your friends, what will you say to them?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1" grpId="0" animBg="1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761138" y="1028700"/>
            <a:ext cx="34871" cy="8229600"/>
          </a:xfrm>
          <a:prstGeom prst="rect">
            <a:avLst/>
          </a:prstGeom>
          <a:solidFill>
            <a:srgbClr val="524C4C"/>
          </a:solidFill>
        </p:spPr>
      </p:sp>
      <p:sp>
        <p:nvSpPr>
          <p:cNvPr id="3" name="AutoShape 3"/>
          <p:cNvSpPr/>
          <p:nvPr/>
        </p:nvSpPr>
        <p:spPr>
          <a:xfrm>
            <a:off x="15705041" y="1746051"/>
            <a:ext cx="1554259" cy="1554259"/>
          </a:xfrm>
          <a:prstGeom prst="rect">
            <a:avLst/>
          </a:prstGeom>
          <a:solidFill>
            <a:srgbClr val="FAF8F8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4" r="22004"/>
          <a:stretch/>
        </p:blipFill>
        <p:spPr>
          <a:xfrm>
            <a:off x="10861477" y="2523180"/>
            <a:ext cx="5472684" cy="5489721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0333428" y="7484853"/>
            <a:ext cx="1056096" cy="1056096"/>
          </a:xfrm>
          <a:prstGeom prst="rect">
            <a:avLst/>
          </a:prstGeom>
          <a:solidFill>
            <a:srgbClr val="FAF8F8"/>
          </a:solidFill>
        </p:spPr>
      </p:sp>
      <p:grpSp>
        <p:nvGrpSpPr>
          <p:cNvPr id="6" name="Group 6"/>
          <p:cNvGrpSpPr/>
          <p:nvPr/>
        </p:nvGrpSpPr>
        <p:grpSpPr>
          <a:xfrm>
            <a:off x="1028700" y="3303092"/>
            <a:ext cx="10706100" cy="3680817"/>
            <a:chOff x="0" y="0"/>
            <a:chExt cx="16010771" cy="4907756"/>
          </a:xfrm>
        </p:grpSpPr>
        <p:sp>
          <p:nvSpPr>
            <p:cNvPr id="7" name="AutoShape 7"/>
            <p:cNvSpPr/>
            <p:nvPr/>
          </p:nvSpPr>
          <p:spPr>
            <a:xfrm>
              <a:off x="0" y="0"/>
              <a:ext cx="16010771" cy="2924504"/>
            </a:xfrm>
            <a:prstGeom prst="rect">
              <a:avLst/>
            </a:prstGeom>
            <a:solidFill>
              <a:srgbClr val="FAF8F8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643788" y="771295"/>
              <a:ext cx="14723195" cy="14860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250"/>
                </a:lnSpc>
              </a:pPr>
              <a:r>
                <a:rPr lang="en-US" sz="9600" dirty="0">
                  <a:solidFill>
                    <a:srgbClr val="524C4C"/>
                  </a:solidFill>
                  <a:latin typeface="Lora"/>
                </a:rPr>
                <a:t>Thank you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232731" y="3776113"/>
              <a:ext cx="9473326" cy="7548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759"/>
                </a:lnSpc>
              </a:pPr>
              <a:r>
                <a:rPr lang="en-US" sz="3400" spc="17" dirty="0">
                  <a:solidFill>
                    <a:srgbClr val="524C4C"/>
                  </a:solidFill>
                  <a:latin typeface="Lora Italics"/>
                </a:rPr>
                <a:t>Your ticket to utmost relaxation</a:t>
              </a:r>
            </a:p>
          </p:txBody>
        </p:sp>
        <p:sp>
          <p:nvSpPr>
            <p:cNvPr id="10" name="AutoShape 10"/>
            <p:cNvSpPr/>
            <p:nvPr/>
          </p:nvSpPr>
          <p:spPr>
            <a:xfrm>
              <a:off x="3232731" y="4856956"/>
              <a:ext cx="9473326" cy="50800"/>
            </a:xfrm>
            <a:prstGeom prst="rect">
              <a:avLst/>
            </a:prstGeom>
            <a:solidFill>
              <a:srgbClr val="524C4C"/>
            </a:solidFill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23013A0-EB99-4037-A437-F2AFC54D7C07}"/>
              </a:ext>
            </a:extLst>
          </p:cNvPr>
          <p:cNvSpPr/>
          <p:nvPr/>
        </p:nvSpPr>
        <p:spPr>
          <a:xfrm>
            <a:off x="6819900" y="6368364"/>
            <a:ext cx="1035738" cy="60393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605214F-5AEF-452B-9CC2-4FD73CB69273}"/>
              </a:ext>
            </a:extLst>
          </p:cNvPr>
          <p:cNvSpPr/>
          <p:nvPr/>
        </p:nvSpPr>
        <p:spPr>
          <a:xfrm>
            <a:off x="6789420" y="5518654"/>
            <a:ext cx="2125980" cy="62024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B591417-1352-46F7-A040-D45DB88E54AA}"/>
              </a:ext>
            </a:extLst>
          </p:cNvPr>
          <p:cNvSpPr/>
          <p:nvPr/>
        </p:nvSpPr>
        <p:spPr>
          <a:xfrm>
            <a:off x="6819900" y="4663964"/>
            <a:ext cx="2095500" cy="6202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8BA105-1838-4495-9C81-5B9C440C4121}"/>
              </a:ext>
            </a:extLst>
          </p:cNvPr>
          <p:cNvSpPr/>
          <p:nvPr/>
        </p:nvSpPr>
        <p:spPr>
          <a:xfrm>
            <a:off x="8305800" y="3848100"/>
            <a:ext cx="3505200" cy="6096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utoShape 2"/>
          <p:cNvSpPr/>
          <p:nvPr/>
        </p:nvSpPr>
        <p:spPr>
          <a:xfrm>
            <a:off x="15968592" y="1028700"/>
            <a:ext cx="1290708" cy="1290708"/>
          </a:xfrm>
          <a:prstGeom prst="rect">
            <a:avLst/>
          </a:prstGeom>
          <a:solidFill>
            <a:srgbClr val="C0E1E1"/>
          </a:solidFill>
        </p:spPr>
      </p:sp>
      <p:sp>
        <p:nvSpPr>
          <p:cNvPr id="3" name="TextBox 3"/>
          <p:cNvSpPr txBox="1"/>
          <p:nvPr/>
        </p:nvSpPr>
        <p:spPr>
          <a:xfrm>
            <a:off x="1973871" y="1103794"/>
            <a:ext cx="13633944" cy="6552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6000" b="1" spc="17" dirty="0">
                <a:solidFill>
                  <a:schemeClr val="accent5">
                    <a:lumMod val="50000"/>
                  </a:schemeClr>
                </a:solidFill>
                <a:latin typeface="Lora Italics"/>
              </a:rPr>
              <a:t>Making and accepting appointments </a:t>
            </a:r>
          </a:p>
        </p:txBody>
      </p:sp>
      <p:sp>
        <p:nvSpPr>
          <p:cNvPr id="4" name="AutoShape 4"/>
          <p:cNvSpPr/>
          <p:nvPr/>
        </p:nvSpPr>
        <p:spPr>
          <a:xfrm>
            <a:off x="1028700" y="1834132"/>
            <a:ext cx="1290708" cy="1290708"/>
          </a:xfrm>
          <a:prstGeom prst="rect">
            <a:avLst/>
          </a:prstGeom>
          <a:solidFill>
            <a:srgbClr val="C0E1E1"/>
          </a:solidFill>
        </p:spPr>
      </p:sp>
      <p:sp>
        <p:nvSpPr>
          <p:cNvPr id="5" name="AutoShape 5"/>
          <p:cNvSpPr/>
          <p:nvPr/>
        </p:nvSpPr>
        <p:spPr>
          <a:xfrm>
            <a:off x="1639183" y="1028700"/>
            <a:ext cx="34871" cy="8229600"/>
          </a:xfrm>
          <a:prstGeom prst="rect">
            <a:avLst/>
          </a:prstGeom>
          <a:solidFill>
            <a:srgbClr val="524C4C"/>
          </a:solidFill>
        </p:spPr>
      </p:sp>
      <p:pic>
        <p:nvPicPr>
          <p:cNvPr id="14" name="Bản sao của B1_35">
            <a:hlinkClick r:id="" action="ppaction://media"/>
            <a:extLst>
              <a:ext uri="{FF2B5EF4-FFF2-40B4-BE49-F238E27FC236}">
                <a16:creationId xmlns:a16="http://schemas.microsoft.com/office/drawing/2014/main" id="{6AB3DDFA-39BD-4F5A-8FA1-5D16E02D57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56981" y="1900449"/>
            <a:ext cx="857291" cy="85729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DA07BC1-3BEF-4E61-A149-3F7698C5D5E9}"/>
              </a:ext>
            </a:extLst>
          </p:cNvPr>
          <p:cNvSpPr txBox="1"/>
          <p:nvPr/>
        </p:nvSpPr>
        <p:spPr>
          <a:xfrm>
            <a:off x="2649705" y="2047622"/>
            <a:ext cx="126735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cs typeface="Arial" panose="020B0604020202020204" pitchFamily="34" charset="0"/>
              </a:rPr>
              <a:t>Ex 1. Listen to Duong and Steven. Highlight the ways to make and accept appointments.  </a:t>
            </a:r>
          </a:p>
        </p:txBody>
      </p:sp>
      <p:pic>
        <p:nvPicPr>
          <p:cNvPr id="2050" name="Picture 2" descr="10,708 Two Boys Illustrations &amp;amp; Clip Art - iStock">
            <a:extLst>
              <a:ext uri="{FF2B5EF4-FFF2-40B4-BE49-F238E27FC236}">
                <a16:creationId xmlns:a16="http://schemas.microsoft.com/office/drawing/2014/main" id="{C37D7B9E-473E-459D-BF96-6EEFA0F473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90359" l="9804" r="89706">
                        <a14:foregroundMark x1="59641" y1="89052" x2="59641" y2="89052"/>
                        <a14:foregroundMark x1="59641" y1="89052" x2="59641" y2="89052"/>
                        <a14:foregroundMark x1="27288" y1="88072" x2="27288" y2="88072"/>
                        <a14:foregroundMark x1="24510" y1="88725" x2="24510" y2="88725"/>
                        <a14:foregroundMark x1="24510" y1="88725" x2="24510" y2="88725"/>
                        <a14:foregroundMark x1="30392" y1="89379" x2="30392" y2="89379"/>
                        <a14:foregroundMark x1="43301" y1="90359" x2="43301" y2="90359"/>
                        <a14:foregroundMark x1="42484" y1="87745" x2="42484" y2="87745"/>
                        <a14:foregroundMark x1="41667" y1="88072" x2="41667" y2="88072"/>
                        <a14:foregroundMark x1="40850" y1="89542" x2="40850" y2="89542"/>
                        <a14:foregroundMark x1="39542" y1="90359" x2="39542" y2="90359"/>
                        <a14:foregroundMark x1="21895" y1="89542" x2="21895" y2="89542"/>
                        <a14:foregroundMark x1="20098" y1="88562" x2="20098" y2="88562"/>
                        <a14:foregroundMark x1="18791" y1="88562" x2="18791" y2="88562"/>
                        <a14:foregroundMark x1="67484" y1="89869" x2="67484" y2="89869"/>
                        <a14:foregroundMark x1="74183" y1="89052" x2="74183" y2="89052"/>
                        <a14:foregroundMark x1="76797" y1="88072" x2="76797" y2="88072"/>
                        <a14:foregroundMark x1="81209" y1="88235" x2="81209" y2="88235"/>
                        <a14:foregroundMark x1="84150" y1="88235" x2="84150" y2="88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93" t="7813" r="12752" b="6241"/>
          <a:stretch/>
        </p:blipFill>
        <p:spPr bwMode="auto">
          <a:xfrm>
            <a:off x="1700194" y="4914899"/>
            <a:ext cx="3560534" cy="434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51286CB-5D2B-4CED-9559-9C64A3C3F280}"/>
              </a:ext>
            </a:extLst>
          </p:cNvPr>
          <p:cNvSpPr txBox="1"/>
          <p:nvPr/>
        </p:nvSpPr>
        <p:spPr>
          <a:xfrm>
            <a:off x="5257800" y="3641836"/>
            <a:ext cx="10300195" cy="3330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i="1" dirty="0"/>
              <a:t>Steven: </a:t>
            </a:r>
            <a:r>
              <a:rPr lang="en-US" sz="3600" dirty="0"/>
              <a:t>Duong, let’s go for a picnic this Sunday.</a:t>
            </a:r>
          </a:p>
          <a:p>
            <a:pPr>
              <a:lnSpc>
                <a:spcPct val="150000"/>
              </a:lnSpc>
            </a:pPr>
            <a:r>
              <a:rPr lang="en-US" sz="3600" b="1" i="1" dirty="0"/>
              <a:t>Duong: </a:t>
            </a:r>
            <a:r>
              <a:rPr lang="en-US" sz="3600" dirty="0"/>
              <a:t>That’s fine. What time can we meet?</a:t>
            </a:r>
          </a:p>
          <a:p>
            <a:pPr>
              <a:lnSpc>
                <a:spcPct val="150000"/>
              </a:lnSpc>
            </a:pPr>
            <a:r>
              <a:rPr lang="en-US" sz="3600" b="1" i="1" dirty="0"/>
              <a:t>Steven: </a:t>
            </a:r>
            <a:r>
              <a:rPr lang="en-US" sz="3600" dirty="0"/>
              <a:t>How about 9 o’clock?</a:t>
            </a:r>
          </a:p>
          <a:p>
            <a:pPr>
              <a:lnSpc>
                <a:spcPct val="150000"/>
              </a:lnSpc>
            </a:pPr>
            <a:r>
              <a:rPr lang="en-US" sz="3600" b="1" i="1" dirty="0"/>
              <a:t>Duong: </a:t>
            </a:r>
            <a:r>
              <a:rPr lang="en-US" sz="3600" dirty="0"/>
              <a:t>Sure. I’ll meet you at that time.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8584BBC-4A06-4B74-AC13-EB413867CA10}"/>
              </a:ext>
            </a:extLst>
          </p:cNvPr>
          <p:cNvSpPr/>
          <p:nvPr/>
        </p:nvSpPr>
        <p:spPr>
          <a:xfrm>
            <a:off x="14197028" y="3795866"/>
            <a:ext cx="3651757" cy="609600"/>
          </a:xfrm>
          <a:prstGeom prst="roundRect">
            <a:avLst/>
          </a:prstGeom>
          <a:solidFill>
            <a:srgbClr val="FAF8F8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Making appointments 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5A5913D-809A-418C-9B72-29F80DD1EC4B}"/>
              </a:ext>
            </a:extLst>
          </p:cNvPr>
          <p:cNvSpPr/>
          <p:nvPr/>
        </p:nvSpPr>
        <p:spPr>
          <a:xfrm>
            <a:off x="14185948" y="4618100"/>
            <a:ext cx="2095500" cy="620244"/>
          </a:xfrm>
          <a:prstGeom prst="roundRect">
            <a:avLst/>
          </a:prstGeom>
          <a:solidFill>
            <a:srgbClr val="FAF8F8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accepting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2E00F2E-3373-453D-973C-7ECE1C4BFFBB}"/>
              </a:ext>
            </a:extLst>
          </p:cNvPr>
          <p:cNvSpPr/>
          <p:nvPr/>
        </p:nvSpPr>
        <p:spPr>
          <a:xfrm>
            <a:off x="11225755" y="5495722"/>
            <a:ext cx="3651757" cy="609600"/>
          </a:xfrm>
          <a:prstGeom prst="roundRect">
            <a:avLst/>
          </a:prstGeom>
          <a:solidFill>
            <a:srgbClr val="FAF8F8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Making appointments 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0BE90F8-17C7-4359-AAD9-009834597AF2}"/>
              </a:ext>
            </a:extLst>
          </p:cNvPr>
          <p:cNvSpPr/>
          <p:nvPr/>
        </p:nvSpPr>
        <p:spPr>
          <a:xfrm>
            <a:off x="12877800" y="6259352"/>
            <a:ext cx="2095500" cy="620244"/>
          </a:xfrm>
          <a:prstGeom prst="roundRect">
            <a:avLst/>
          </a:prstGeom>
          <a:solidFill>
            <a:srgbClr val="FAF8F8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accepting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81CF534-6B21-4AE2-B9C5-78E8961E8130}"/>
              </a:ext>
            </a:extLst>
          </p:cNvPr>
          <p:cNvSpPr/>
          <p:nvPr/>
        </p:nvSpPr>
        <p:spPr>
          <a:xfrm>
            <a:off x="8105025" y="7848776"/>
            <a:ext cx="6241459" cy="1143000"/>
          </a:xfrm>
          <a:prstGeom prst="roundRect">
            <a:avLst/>
          </a:prstGeom>
          <a:solidFill>
            <a:srgbClr val="C0E1E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Practice in pairs!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33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3" grpId="0" animBg="1"/>
      <p:bldP spid="22" grpId="0" animBg="1"/>
      <p:bldP spid="21" grpId="0" animBg="1"/>
      <p:bldP spid="17" grpId="0" animBg="1"/>
      <p:bldP spid="24" grpId="0" animBg="1"/>
      <p:bldP spid="27" grpId="0" animBg="1"/>
      <p:bldP spid="28" grpId="0" animBg="1"/>
      <p:bldP spid="29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828800" y="1057154"/>
            <a:ext cx="1761023" cy="1833477"/>
          </a:xfrm>
          <a:prstGeom prst="rect">
            <a:avLst/>
          </a:prstGeom>
          <a:solidFill>
            <a:srgbClr val="C0E1E1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8" r="16778"/>
          <a:stretch/>
        </p:blipFill>
        <p:spPr>
          <a:xfrm>
            <a:off x="2709312" y="1938728"/>
            <a:ext cx="6433535" cy="6453564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7329466" y="7576500"/>
            <a:ext cx="1813381" cy="1631583"/>
          </a:xfrm>
          <a:prstGeom prst="rect">
            <a:avLst/>
          </a:prstGeom>
          <a:solidFill>
            <a:srgbClr val="C0E1E1"/>
          </a:solidFill>
        </p:spPr>
      </p:sp>
      <p:grpSp>
        <p:nvGrpSpPr>
          <p:cNvPr id="6" name="Group 6"/>
          <p:cNvGrpSpPr/>
          <p:nvPr/>
        </p:nvGrpSpPr>
        <p:grpSpPr>
          <a:xfrm>
            <a:off x="9983847" y="3267829"/>
            <a:ext cx="6992063" cy="3801348"/>
            <a:chOff x="0" y="66675"/>
            <a:chExt cx="9322750" cy="5068464"/>
          </a:xfrm>
        </p:grpSpPr>
        <p:sp>
          <p:nvSpPr>
            <p:cNvPr id="7" name="TextBox 7"/>
            <p:cNvSpPr txBox="1"/>
            <p:nvPr/>
          </p:nvSpPr>
          <p:spPr>
            <a:xfrm>
              <a:off x="0" y="66675"/>
              <a:ext cx="9322750" cy="14191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250"/>
                </a:lnSpc>
              </a:pPr>
              <a:endParaRPr lang="en-US" sz="7500" dirty="0">
                <a:solidFill>
                  <a:srgbClr val="524C4C"/>
                </a:solidFill>
                <a:latin typeface="Lora"/>
              </a:endParaRPr>
            </a:p>
          </p:txBody>
        </p:sp>
        <p:sp>
          <p:nvSpPr>
            <p:cNvPr id="8" name="AutoShape 8"/>
            <p:cNvSpPr/>
            <p:nvPr/>
          </p:nvSpPr>
          <p:spPr>
            <a:xfrm>
              <a:off x="0" y="5084339"/>
              <a:ext cx="9056475" cy="50800"/>
            </a:xfrm>
            <a:prstGeom prst="rect">
              <a:avLst/>
            </a:prstGeom>
            <a:solidFill>
              <a:srgbClr val="524C4C"/>
            </a:solidFill>
          </p:spPr>
        </p:sp>
      </p:grpSp>
      <p:sp>
        <p:nvSpPr>
          <p:cNvPr id="10" name="TextBox 7">
            <a:extLst>
              <a:ext uri="{FF2B5EF4-FFF2-40B4-BE49-F238E27FC236}">
                <a16:creationId xmlns:a16="http://schemas.microsoft.com/office/drawing/2014/main" id="{B2177D48-822D-4FDF-A832-815E983C861E}"/>
              </a:ext>
            </a:extLst>
          </p:cNvPr>
          <p:cNvSpPr txBox="1"/>
          <p:nvPr/>
        </p:nvSpPr>
        <p:spPr>
          <a:xfrm>
            <a:off x="10228401" y="3590962"/>
            <a:ext cx="6303248" cy="1482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360"/>
              </a:lnSpc>
            </a:pPr>
            <a:r>
              <a:rPr lang="en-US" sz="8800" b="1" spc="-36" dirty="0">
                <a:solidFill>
                  <a:srgbClr val="524C4C"/>
                </a:solidFill>
                <a:latin typeface="Lora"/>
              </a:rPr>
              <a:t>Let’s travel! </a:t>
            </a: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3ABF75FC-6D99-44EA-AE00-4B52C2A7C4D1}"/>
              </a:ext>
            </a:extLst>
          </p:cNvPr>
          <p:cNvSpPr txBox="1"/>
          <p:nvPr/>
        </p:nvSpPr>
        <p:spPr>
          <a:xfrm>
            <a:off x="10141970" y="5436727"/>
            <a:ext cx="6675815" cy="615553"/>
          </a:xfrm>
          <a:prstGeom prst="rect">
            <a:avLst/>
          </a:prstGeom>
          <a:solidFill>
            <a:srgbClr val="C0E1E1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4400" b="1" spc="17" dirty="0">
                <a:solidFill>
                  <a:schemeClr val="accent5">
                    <a:lumMod val="50000"/>
                  </a:schemeClr>
                </a:solidFill>
                <a:latin typeface="Lora Italics"/>
              </a:rPr>
              <a:t>Can you guess the place?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BC1F746-EBEE-43F7-9664-C243384568D9}"/>
              </a:ext>
            </a:extLst>
          </p:cNvPr>
          <p:cNvSpPr txBox="1"/>
          <p:nvPr/>
        </p:nvSpPr>
        <p:spPr>
          <a:xfrm>
            <a:off x="10157210" y="3597566"/>
            <a:ext cx="6547803" cy="1482522"/>
          </a:xfrm>
          <a:prstGeom prst="rect">
            <a:avLst/>
          </a:prstGeom>
          <a:solidFill>
            <a:srgbClr val="FAF8F8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360"/>
              </a:lnSpc>
            </a:pPr>
            <a:r>
              <a:rPr lang="en-US" sz="8800" b="1" spc="-36" dirty="0">
                <a:solidFill>
                  <a:srgbClr val="524C4C"/>
                </a:solidFill>
                <a:latin typeface="Lora"/>
              </a:rPr>
              <a:t>Let’s go to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CA3218C2-2909-4CE4-B252-1BA51ADE5155}"/>
              </a:ext>
            </a:extLst>
          </p:cNvPr>
          <p:cNvSpPr txBox="1"/>
          <p:nvPr/>
        </p:nvSpPr>
        <p:spPr>
          <a:xfrm>
            <a:off x="10157210" y="5585038"/>
            <a:ext cx="6734085" cy="693973"/>
          </a:xfrm>
          <a:prstGeom prst="rect">
            <a:avLst/>
          </a:prstGeom>
          <a:solidFill>
            <a:srgbClr val="FAF8F8"/>
          </a:solidFill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7200" b="1" spc="17" dirty="0">
                <a:solidFill>
                  <a:schemeClr val="accent5">
                    <a:lumMod val="50000"/>
                  </a:schemeClr>
                </a:solidFill>
                <a:latin typeface="Lora Italics"/>
              </a:rPr>
              <a:t>the Himalayas!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070480" y="1674054"/>
            <a:ext cx="5073520" cy="7584246"/>
          </a:xfrm>
          <a:prstGeom prst="rect">
            <a:avLst/>
          </a:prstGeom>
          <a:solidFill>
            <a:srgbClr val="C0E1E1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45" r="32045"/>
          <a:stretch/>
        </p:blipFill>
        <p:spPr>
          <a:xfrm>
            <a:off x="4070480" y="1674054"/>
            <a:ext cx="4442022" cy="693478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3425125" y="1028700"/>
            <a:ext cx="1290708" cy="1290708"/>
          </a:xfrm>
          <a:prstGeom prst="rect">
            <a:avLst/>
          </a:prstGeom>
          <a:solidFill>
            <a:srgbClr val="C0E1E1"/>
          </a:solidFill>
        </p:spPr>
      </p:sp>
      <p:sp>
        <p:nvSpPr>
          <p:cNvPr id="5" name="AutoShape 5"/>
          <p:cNvSpPr/>
          <p:nvPr/>
        </p:nvSpPr>
        <p:spPr>
          <a:xfrm>
            <a:off x="2696582" y="1028700"/>
            <a:ext cx="34871" cy="8229600"/>
          </a:xfrm>
          <a:prstGeom prst="rect">
            <a:avLst/>
          </a:prstGeom>
          <a:solidFill>
            <a:srgbClr val="524C4C"/>
          </a:solidFill>
        </p:spPr>
      </p:sp>
      <p:grpSp>
        <p:nvGrpSpPr>
          <p:cNvPr id="6" name="Group 6"/>
          <p:cNvGrpSpPr/>
          <p:nvPr/>
        </p:nvGrpSpPr>
        <p:grpSpPr>
          <a:xfrm>
            <a:off x="10154305" y="2015143"/>
            <a:ext cx="7104995" cy="6399589"/>
            <a:chOff x="0" y="190500"/>
            <a:chExt cx="9473326" cy="8532786"/>
          </a:xfrm>
        </p:grpSpPr>
        <p:sp>
          <p:nvSpPr>
            <p:cNvPr id="7" name="TextBox 7"/>
            <p:cNvSpPr txBox="1"/>
            <p:nvPr/>
          </p:nvSpPr>
          <p:spPr>
            <a:xfrm>
              <a:off x="0" y="190500"/>
              <a:ext cx="9473326" cy="61205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2360"/>
                </a:lnSpc>
              </a:pPr>
              <a:r>
                <a:rPr lang="en-US" sz="6600" b="1" spc="-36" dirty="0">
                  <a:solidFill>
                    <a:srgbClr val="524C4C"/>
                  </a:solidFill>
                  <a:latin typeface="Lora"/>
                </a:rPr>
                <a:t>Unit 5: </a:t>
              </a:r>
            </a:p>
            <a:p>
              <a:pPr>
                <a:lnSpc>
                  <a:spcPts val="12360"/>
                </a:lnSpc>
              </a:pPr>
              <a:r>
                <a:rPr lang="en-US" sz="6600" b="1" spc="-36" dirty="0">
                  <a:solidFill>
                    <a:srgbClr val="524C4C"/>
                  </a:solidFill>
                  <a:latin typeface="Lora"/>
                </a:rPr>
                <a:t>Natural wonders of Viet Nam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188753"/>
              <a:ext cx="9473326" cy="6894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4400" spc="14" dirty="0">
                  <a:solidFill>
                    <a:srgbClr val="524C4C"/>
                  </a:solidFill>
                  <a:latin typeface="Lora Italics"/>
                </a:rPr>
                <a:t>Lesson 4: Communication </a:t>
              </a:r>
            </a:p>
          </p:txBody>
        </p:sp>
        <p:sp>
          <p:nvSpPr>
            <p:cNvPr id="9" name="AutoShape 9"/>
            <p:cNvSpPr/>
            <p:nvPr/>
          </p:nvSpPr>
          <p:spPr>
            <a:xfrm>
              <a:off x="0" y="8672486"/>
              <a:ext cx="7696200" cy="50800"/>
            </a:xfrm>
            <a:prstGeom prst="rect">
              <a:avLst/>
            </a:prstGeom>
            <a:solidFill>
              <a:srgbClr val="524C4C"/>
            </a:solidFill>
          </p:spPr>
        </p:sp>
      </p:grpSp>
      <p:sp>
        <p:nvSpPr>
          <p:cNvPr id="10" name="TextBox 10"/>
          <p:cNvSpPr txBox="1"/>
          <p:nvPr/>
        </p:nvSpPr>
        <p:spPr>
          <a:xfrm rot="-5400000">
            <a:off x="-2271177" y="4902835"/>
            <a:ext cx="7627697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800" spc="750" dirty="0">
                <a:solidFill>
                  <a:srgbClr val="524C4C"/>
                </a:solidFill>
                <a:latin typeface="Lora"/>
              </a:rPr>
              <a:t>Natural wonders of Viet Nam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8"/>
          <p:cNvSpPr/>
          <p:nvPr/>
        </p:nvSpPr>
        <p:spPr>
          <a:xfrm rot="-5400000">
            <a:off x="-2147460" y="7327790"/>
            <a:ext cx="6390419" cy="38100"/>
          </a:xfrm>
          <a:prstGeom prst="rect">
            <a:avLst/>
          </a:prstGeom>
          <a:solidFill>
            <a:srgbClr val="524C4C"/>
          </a:solidFill>
        </p:spPr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804098B-5141-43F8-B765-79DCAFE9C0C1}"/>
              </a:ext>
            </a:extLst>
          </p:cNvPr>
          <p:cNvSpPr/>
          <p:nvPr/>
        </p:nvSpPr>
        <p:spPr>
          <a:xfrm>
            <a:off x="3276600" y="1257300"/>
            <a:ext cx="11734800" cy="1219200"/>
          </a:xfrm>
          <a:prstGeom prst="roundRect">
            <a:avLst/>
          </a:prstGeom>
          <a:solidFill>
            <a:srgbClr val="E6E6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Do you know anything about the Himalayas?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B0082AC-84C1-443B-9F80-3C46B5047979}"/>
              </a:ext>
            </a:extLst>
          </p:cNvPr>
          <p:cNvSpPr/>
          <p:nvPr/>
        </p:nvSpPr>
        <p:spPr>
          <a:xfrm>
            <a:off x="3276600" y="3350895"/>
            <a:ext cx="11734800" cy="1601470"/>
          </a:xfrm>
          <a:prstGeom prst="roundRect">
            <a:avLst/>
          </a:prstGeom>
          <a:solidFill>
            <a:srgbClr val="E6E6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Before we travel to a place that we don’t know, what should we do?</a:t>
            </a: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28E48D2D-B640-49D0-A9FE-99ACC272D0D0}"/>
              </a:ext>
            </a:extLst>
          </p:cNvPr>
          <p:cNvSpPr/>
          <p:nvPr/>
        </p:nvSpPr>
        <p:spPr>
          <a:xfrm>
            <a:off x="8534401" y="5365116"/>
            <a:ext cx="1219198" cy="1601470"/>
          </a:xfrm>
          <a:prstGeom prst="down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4C8BEB-6B76-469C-A62A-C96568DEC499}"/>
              </a:ext>
            </a:extLst>
          </p:cNvPr>
          <p:cNvSpPr txBox="1"/>
          <p:nvPr/>
        </p:nvSpPr>
        <p:spPr>
          <a:xfrm>
            <a:off x="4453677" y="7545050"/>
            <a:ext cx="938064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>
                <a:solidFill>
                  <a:schemeClr val="accent5">
                    <a:lumMod val="50000"/>
                  </a:schemeClr>
                </a:solidFill>
              </a:rPr>
              <a:t>Read a travel guide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BBE568A-E80A-43D1-823B-89F442B0456A}"/>
              </a:ext>
            </a:extLst>
          </p:cNvPr>
          <p:cNvSpPr txBox="1"/>
          <p:nvPr/>
        </p:nvSpPr>
        <p:spPr>
          <a:xfrm>
            <a:off x="472440" y="467938"/>
            <a:ext cx="1767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Ex 3. Read the travel guide entry.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4F8E67A-06AF-4440-AB19-DAF74AF82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39" y="1878340"/>
            <a:ext cx="9437709" cy="8065760"/>
          </a:xfrm>
          <a:prstGeom prst="rect">
            <a:avLst/>
          </a:prstGeom>
        </p:spPr>
      </p:pic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97266E69-C555-4D0B-ADC6-5D13C18370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444222"/>
              </p:ext>
            </p:extLst>
          </p:nvPr>
        </p:nvGraphicFramePr>
        <p:xfrm>
          <a:off x="10058400" y="4305300"/>
          <a:ext cx="7917565" cy="49530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114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3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468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MUST</a:t>
                      </a:r>
                    </a:p>
                  </a:txBody>
                  <a:tcPr marL="91442" marR="91442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MUSTN’T</a:t>
                      </a:r>
                    </a:p>
                  </a:txBody>
                  <a:tcPr marL="91442" marR="91442" marT="45717" marB="4571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831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sz="2400" b="1" baseline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2" marR="91442" marT="45717" marB="45717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2" marR="91442" marT="45717" marB="45717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D4D53E79-AADA-4D72-9B31-3DB73A5C82FC}"/>
              </a:ext>
            </a:extLst>
          </p:cNvPr>
          <p:cNvSpPr txBox="1"/>
          <p:nvPr/>
        </p:nvSpPr>
        <p:spPr>
          <a:xfrm>
            <a:off x="10058400" y="1943100"/>
            <a:ext cx="75579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dirty="0">
                <a:cs typeface="Arial" panose="020B0604020202020204" pitchFamily="34" charset="0"/>
              </a:rPr>
              <a:t>2 minutes </a:t>
            </a:r>
          </a:p>
          <a:p>
            <a:pPr marL="571500" indent="-571500">
              <a:buFontTx/>
              <a:buChar char="-"/>
            </a:pPr>
            <a:r>
              <a:rPr lang="en-US" sz="3600" dirty="0">
                <a:cs typeface="Arial" panose="020B0604020202020204" pitchFamily="34" charset="0"/>
              </a:rPr>
              <a:t>Make a list of things you </a:t>
            </a:r>
            <a:r>
              <a:rPr lang="en-US" sz="3600" b="1" u="sng" dirty="0">
                <a:solidFill>
                  <a:srgbClr val="C00000"/>
                </a:solidFill>
                <a:cs typeface="Arial" panose="020B0604020202020204" pitchFamily="34" charset="0"/>
              </a:rPr>
              <a:t>must</a:t>
            </a:r>
            <a:r>
              <a:rPr lang="en-US" sz="3600" dirty="0">
                <a:cs typeface="Arial" panose="020B0604020202020204" pitchFamily="34" charset="0"/>
              </a:rPr>
              <a:t> and </a:t>
            </a:r>
            <a:r>
              <a:rPr lang="en-US" sz="3600" b="1" u="sng" dirty="0">
                <a:solidFill>
                  <a:srgbClr val="C00000"/>
                </a:solidFill>
                <a:cs typeface="Arial" panose="020B0604020202020204" pitchFamily="34" charset="0"/>
              </a:rPr>
              <a:t>mustn’t do</a:t>
            </a:r>
            <a:r>
              <a:rPr lang="en-US" sz="3600" dirty="0">
                <a:cs typeface="Arial" panose="020B0604020202020204" pitchFamily="34" charset="0"/>
              </a:rPr>
              <a:t>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B7CFF4-D80D-45F6-8613-C454D5946304}"/>
              </a:ext>
            </a:extLst>
          </p:cNvPr>
          <p:cNvSpPr txBox="1"/>
          <p:nvPr/>
        </p:nvSpPr>
        <p:spPr>
          <a:xfrm>
            <a:off x="10283382" y="5236398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ask before you visit the area </a:t>
            </a:r>
            <a:endParaRPr lang="en-VN" sz="2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3ED9CE2-494C-4701-B4B4-4C3B57244713}"/>
              </a:ext>
            </a:extLst>
          </p:cNvPr>
          <p:cNvSpPr txBox="1"/>
          <p:nvPr/>
        </p:nvSpPr>
        <p:spPr>
          <a:xfrm>
            <a:off x="10283382" y="6190505"/>
            <a:ext cx="373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 in a group</a:t>
            </a:r>
            <a:endParaRPr lang="en-VN" sz="2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E111714-2A98-4D49-84DA-CF94F24C87CF}"/>
              </a:ext>
            </a:extLst>
          </p:cNvPr>
          <p:cNvSpPr txBox="1"/>
          <p:nvPr/>
        </p:nvSpPr>
        <p:spPr>
          <a:xfrm>
            <a:off x="10283382" y="6781800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bring only the necessary things</a:t>
            </a:r>
            <a:endParaRPr lang="en-VN" sz="2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ECD802E-8094-44E9-8BFC-86F305963960}"/>
              </a:ext>
            </a:extLst>
          </p:cNvPr>
          <p:cNvSpPr txBox="1"/>
          <p:nvPr/>
        </p:nvSpPr>
        <p:spPr>
          <a:xfrm>
            <a:off x="10283382" y="7799575"/>
            <a:ext cx="373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bring the right clothes </a:t>
            </a:r>
            <a:endParaRPr lang="en-VN" sz="2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E138F82-F4D5-4B88-A1A6-34B77BC3ED57}"/>
              </a:ext>
            </a:extLst>
          </p:cNvPr>
          <p:cNvSpPr txBox="1"/>
          <p:nvPr/>
        </p:nvSpPr>
        <p:spPr>
          <a:xfrm>
            <a:off x="14354656" y="5236398"/>
            <a:ext cx="3460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travel alone </a:t>
            </a:r>
            <a:endParaRPr lang="en-VN" sz="2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65D2E5-F8F3-43C0-A482-8C3164D5FB11}"/>
              </a:ext>
            </a:extLst>
          </p:cNvPr>
          <p:cNvSpPr txBox="1"/>
          <p:nvPr/>
        </p:nvSpPr>
        <p:spPr>
          <a:xfrm>
            <a:off x="14354656" y="6190505"/>
            <a:ext cx="3460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litter</a:t>
            </a:r>
            <a:endParaRPr lang="en-VN" sz="2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190C44B-AC8E-4416-BE5B-910F745F1F1D}"/>
              </a:ext>
            </a:extLst>
          </p:cNvPr>
          <p:cNvSpPr txBox="1"/>
          <p:nvPr/>
        </p:nvSpPr>
        <p:spPr>
          <a:xfrm>
            <a:off x="14354655" y="6997243"/>
            <a:ext cx="3621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bring shorts or T-shirts!</a:t>
            </a:r>
            <a:endParaRPr lang="en-VN" sz="2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BBE568A-E80A-43D1-823B-89F442B0456A}"/>
              </a:ext>
            </a:extLst>
          </p:cNvPr>
          <p:cNvSpPr txBox="1"/>
          <p:nvPr/>
        </p:nvSpPr>
        <p:spPr>
          <a:xfrm>
            <a:off x="472440" y="467938"/>
            <a:ext cx="17678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Ex 4. Make a list of the things you </a:t>
            </a:r>
            <a:r>
              <a:rPr lang="en-US" sz="4000" b="1" dirty="0">
                <a:solidFill>
                  <a:srgbClr val="C00000"/>
                </a:solidFill>
                <a:cs typeface="Arial" panose="020B0604020202020204" pitchFamily="34" charset="0"/>
              </a:rPr>
              <a:t>must bring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to the Himalayas. Add things you </a:t>
            </a:r>
            <a:r>
              <a:rPr lang="en-US" sz="4000" b="1" dirty="0">
                <a:solidFill>
                  <a:srgbClr val="C00000"/>
                </a:solidFill>
                <a:cs typeface="Arial" panose="020B0604020202020204" pitchFamily="34" charset="0"/>
              </a:rPr>
              <a:t>mustn’t bring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4F8E67A-06AF-4440-AB19-DAF74AF82E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" y="1943099"/>
            <a:ext cx="9248618" cy="7605463"/>
          </a:xfrm>
          <a:prstGeom prst="rect">
            <a:avLst/>
          </a:prstGeom>
        </p:spPr>
      </p:pic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97266E69-C555-4D0B-ADC6-5D13C18370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776200"/>
              </p:ext>
            </p:extLst>
          </p:nvPr>
        </p:nvGraphicFramePr>
        <p:xfrm>
          <a:off x="10058400" y="1791377"/>
          <a:ext cx="7924800" cy="434272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117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7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79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MUST</a:t>
                      </a:r>
                    </a:p>
                  </a:txBody>
                  <a:tcPr marL="91442" marR="91442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MUSTN’T</a:t>
                      </a:r>
                    </a:p>
                  </a:txBody>
                  <a:tcPr marL="91442" marR="91442" marT="45717" marB="4571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472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sz="2400" b="1" baseline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2" marR="91442" marT="45717" marB="45717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2" marR="91442" marT="45717" marB="45717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7348234-5B60-40C6-B75D-47D9492CE70D}"/>
              </a:ext>
            </a:extLst>
          </p:cNvPr>
          <p:cNvSpPr txBox="1"/>
          <p:nvPr/>
        </p:nvSpPr>
        <p:spPr>
          <a:xfrm>
            <a:off x="11125200" y="2583976"/>
            <a:ext cx="1889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compass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8E7D8D-D59F-4BFD-9B8C-118C3955509D}"/>
              </a:ext>
            </a:extLst>
          </p:cNvPr>
          <p:cNvSpPr txBox="1"/>
          <p:nvPr/>
        </p:nvSpPr>
        <p:spPr>
          <a:xfrm>
            <a:off x="15087600" y="2583976"/>
            <a:ext cx="1889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bicycle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2 MINUTE TIMER - COUNTDOWN TIMER">
            <a:hlinkClick r:id="" action="ppaction://media"/>
            <a:extLst>
              <a:ext uri="{FF2B5EF4-FFF2-40B4-BE49-F238E27FC236}">
                <a16:creationId xmlns:a16="http://schemas.microsoft.com/office/drawing/2014/main" id="{9CDAB2FE-F5F9-4B17-8EFE-06434B0B4C3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811000" y="7581900"/>
            <a:ext cx="4495800" cy="252691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4D72034-836D-4153-BE9C-815B917AB002}"/>
              </a:ext>
            </a:extLst>
          </p:cNvPr>
          <p:cNvSpPr txBox="1"/>
          <p:nvPr/>
        </p:nvSpPr>
        <p:spPr>
          <a:xfrm>
            <a:off x="10450830" y="6788348"/>
            <a:ext cx="7216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Type your answers in the chat box</a:t>
            </a:r>
            <a:endParaRPr lang="en-VN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55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0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BBE568A-E80A-43D1-823B-89F442B0456A}"/>
              </a:ext>
            </a:extLst>
          </p:cNvPr>
          <p:cNvSpPr txBox="1"/>
          <p:nvPr/>
        </p:nvSpPr>
        <p:spPr>
          <a:xfrm>
            <a:off x="472440" y="467938"/>
            <a:ext cx="17678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Ex 4. Make a list of the things you </a:t>
            </a:r>
            <a:r>
              <a:rPr lang="en-US" sz="4000" b="1" dirty="0">
                <a:solidFill>
                  <a:srgbClr val="C00000"/>
                </a:solidFill>
                <a:cs typeface="Arial" panose="020B0604020202020204" pitchFamily="34" charset="0"/>
              </a:rPr>
              <a:t>must bring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to the Himalayas. Add things you </a:t>
            </a:r>
            <a:r>
              <a:rPr lang="en-US" sz="4000" b="1" dirty="0">
                <a:solidFill>
                  <a:srgbClr val="C00000"/>
                </a:solidFill>
                <a:cs typeface="Arial" panose="020B0604020202020204" pitchFamily="34" charset="0"/>
              </a:rPr>
              <a:t>mustn’t bring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4F8E67A-06AF-4440-AB19-DAF74AF82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2135011"/>
            <a:ext cx="8503920" cy="6993072"/>
          </a:xfrm>
          <a:prstGeom prst="rect">
            <a:avLst/>
          </a:prstGeom>
        </p:spPr>
      </p:pic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97266E69-C555-4D0B-ADC6-5D13C18370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162353"/>
              </p:ext>
            </p:extLst>
          </p:nvPr>
        </p:nvGraphicFramePr>
        <p:xfrm>
          <a:off x="9677400" y="4762500"/>
          <a:ext cx="7924800" cy="47244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117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7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846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MUST BRING</a:t>
                      </a:r>
                    </a:p>
                  </a:txBody>
                  <a:tcPr marL="91442" marR="91442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MUSTN’T BRING</a:t>
                      </a:r>
                    </a:p>
                  </a:txBody>
                  <a:tcPr marL="91442" marR="91442" marT="45717" marB="4571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593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sz="2400" b="1" baseline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2" marR="91442" marT="45717" marB="45717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2" marR="91442" marT="45717" marB="45717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7348234-5B60-40C6-B75D-47D9492CE70D}"/>
              </a:ext>
            </a:extLst>
          </p:cNvPr>
          <p:cNvSpPr txBox="1"/>
          <p:nvPr/>
        </p:nvSpPr>
        <p:spPr>
          <a:xfrm>
            <a:off x="10744200" y="5555099"/>
            <a:ext cx="1889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compass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8E7D8D-D59F-4BFD-9B8C-118C3955509D}"/>
              </a:ext>
            </a:extLst>
          </p:cNvPr>
          <p:cNvSpPr txBox="1"/>
          <p:nvPr/>
        </p:nvSpPr>
        <p:spPr>
          <a:xfrm>
            <a:off x="14706600" y="5555099"/>
            <a:ext cx="1889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bicycle</a:t>
            </a:r>
            <a:endParaRPr lang="en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946DDE-232B-44D4-9EF0-42D004FBDA54}"/>
              </a:ext>
            </a:extLst>
          </p:cNvPr>
          <p:cNvSpPr txBox="1"/>
          <p:nvPr/>
        </p:nvSpPr>
        <p:spPr>
          <a:xfrm>
            <a:off x="10031730" y="3771900"/>
            <a:ext cx="7216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Suggested answers</a:t>
            </a:r>
            <a:endParaRPr lang="en-VN" sz="4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E0080B-7AF4-4E68-A78A-EDBAAD138553}"/>
              </a:ext>
            </a:extLst>
          </p:cNvPr>
          <p:cNvSpPr txBox="1"/>
          <p:nvPr/>
        </p:nvSpPr>
        <p:spPr>
          <a:xfrm>
            <a:off x="9808845" y="6139874"/>
            <a:ext cx="37604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backpack, painkillers, map, plaster, sleeping bag, tent, waterproof coat, torch </a:t>
            </a:r>
          </a:p>
          <a:p>
            <a:pPr algn="ctr"/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VN" sz="3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9A0B54-5955-459B-A0C9-718D47AD329B}"/>
              </a:ext>
            </a:extLst>
          </p:cNvPr>
          <p:cNvSpPr txBox="1"/>
          <p:nvPr/>
        </p:nvSpPr>
        <p:spPr>
          <a:xfrm>
            <a:off x="13841730" y="6132254"/>
            <a:ext cx="376047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T-shirts </a:t>
            </a:r>
          </a:p>
          <a:p>
            <a:pPr algn="ctr"/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shorts </a:t>
            </a:r>
          </a:p>
          <a:p>
            <a:pPr algn="ctr"/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computer </a:t>
            </a:r>
          </a:p>
          <a:p>
            <a:pPr algn="ctr"/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VN" sz="3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94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4122177" cy="10287000"/>
          </a:xfrm>
          <a:prstGeom prst="rect">
            <a:avLst/>
          </a:prstGeom>
          <a:solidFill>
            <a:srgbClr val="C0E1E1"/>
          </a:solidFill>
        </p:spPr>
      </p:sp>
      <p:grpSp>
        <p:nvGrpSpPr>
          <p:cNvPr id="3" name="Group 3"/>
          <p:cNvGrpSpPr/>
          <p:nvPr/>
        </p:nvGrpSpPr>
        <p:grpSpPr>
          <a:xfrm>
            <a:off x="1028700" y="1597825"/>
            <a:ext cx="6186953" cy="7219348"/>
            <a:chOff x="0" y="0"/>
            <a:chExt cx="8963610" cy="104593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963609" cy="10459335"/>
            </a:xfrm>
            <a:custGeom>
              <a:avLst/>
              <a:gdLst/>
              <a:ahLst/>
              <a:cxnLst/>
              <a:rect l="l" t="t" r="r" b="b"/>
              <a:pathLst>
                <a:path w="8963609" h="10459335">
                  <a:moveTo>
                    <a:pt x="0" y="0"/>
                  </a:moveTo>
                  <a:lnTo>
                    <a:pt x="0" y="10459335"/>
                  </a:lnTo>
                  <a:lnTo>
                    <a:pt x="8963609" y="10459335"/>
                  </a:lnTo>
                  <a:lnTo>
                    <a:pt x="8963609" y="0"/>
                  </a:lnTo>
                  <a:lnTo>
                    <a:pt x="0" y="0"/>
                  </a:lnTo>
                  <a:close/>
                  <a:moveTo>
                    <a:pt x="8902650" y="10398375"/>
                  </a:moveTo>
                  <a:lnTo>
                    <a:pt x="59690" y="10398375"/>
                  </a:lnTo>
                  <a:lnTo>
                    <a:pt x="59690" y="59690"/>
                  </a:lnTo>
                  <a:lnTo>
                    <a:pt x="8902650" y="59690"/>
                  </a:lnTo>
                  <a:lnTo>
                    <a:pt x="8902650" y="10398375"/>
                  </a:lnTo>
                  <a:close/>
                </a:path>
              </a:pathLst>
            </a:custGeom>
            <a:solidFill>
              <a:srgbClr val="524C4C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r="18252"/>
          <a:stretch/>
        </p:blipFill>
        <p:spPr>
          <a:xfrm>
            <a:off x="1567909" y="2190436"/>
            <a:ext cx="5108536" cy="60341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E155B94-BA17-481D-AA76-CDAF73097889}"/>
              </a:ext>
            </a:extLst>
          </p:cNvPr>
          <p:cNvSpPr txBox="1"/>
          <p:nvPr/>
        </p:nvSpPr>
        <p:spPr>
          <a:xfrm>
            <a:off x="7467600" y="647700"/>
            <a:ext cx="10149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Ex 4. Role play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BA3FD4-9EF3-4CAF-A961-9FD8043CAE44}"/>
              </a:ext>
            </a:extLst>
          </p:cNvPr>
          <p:cNvSpPr txBox="1"/>
          <p:nvPr/>
        </p:nvSpPr>
        <p:spPr>
          <a:xfrm>
            <a:off x="7543800" y="1458375"/>
            <a:ext cx="9176291" cy="3894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/>
              <a:t>Work in pairs. 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One is a tourist 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One is a tour guide 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Talk about what to prepare for the trip.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E61BD3-4227-4FE5-B455-C52878A44143}"/>
              </a:ext>
            </a:extLst>
          </p:cNvPr>
          <p:cNvSpPr txBox="1"/>
          <p:nvPr/>
        </p:nvSpPr>
        <p:spPr>
          <a:xfrm>
            <a:off x="7620000" y="6473304"/>
            <a:ext cx="9906000" cy="3257174"/>
          </a:xfrm>
          <a:prstGeom prst="rect">
            <a:avLst/>
          </a:prstGeom>
          <a:solidFill>
            <a:srgbClr val="C0E1E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i="1" dirty="0"/>
              <a:t>A: </a:t>
            </a:r>
            <a:r>
              <a:rPr lang="en-US" sz="2800" dirty="0"/>
              <a:t>I’d like to go to the Himalayas next month.</a:t>
            </a:r>
          </a:p>
          <a:p>
            <a:pPr>
              <a:lnSpc>
                <a:spcPct val="150000"/>
              </a:lnSpc>
            </a:pPr>
            <a:r>
              <a:rPr lang="en-US" sz="2800" b="1" i="1" dirty="0"/>
              <a:t>B: </a:t>
            </a:r>
            <a:r>
              <a:rPr lang="en-US" sz="2800" dirty="0"/>
              <a:t>OK. I think you must bring a waterproof coat. It’s cold and rainy there!</a:t>
            </a:r>
          </a:p>
          <a:p>
            <a:pPr>
              <a:lnSpc>
                <a:spcPct val="150000"/>
              </a:lnSpc>
            </a:pPr>
            <a:r>
              <a:rPr lang="en-US" sz="2800" b="1" i="1" dirty="0"/>
              <a:t>A: </a:t>
            </a:r>
            <a:r>
              <a:rPr lang="en-US" sz="2800" dirty="0"/>
              <a:t>Yes. Anything else?</a:t>
            </a:r>
          </a:p>
          <a:p>
            <a:pPr>
              <a:lnSpc>
                <a:spcPct val="150000"/>
              </a:lnSpc>
            </a:pPr>
            <a:r>
              <a:rPr lang="en-US" sz="2800" b="1" i="1" dirty="0"/>
              <a:t>B: </a:t>
            </a:r>
            <a:r>
              <a:rPr lang="en-US" sz="2800" dirty="0"/>
              <a:t>You must …, and you mustn’t 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AA22D6-294D-473C-A872-736108BC3DD2}"/>
              </a:ext>
            </a:extLst>
          </p:cNvPr>
          <p:cNvSpPr txBox="1"/>
          <p:nvPr/>
        </p:nvSpPr>
        <p:spPr>
          <a:xfrm>
            <a:off x="7620000" y="5930325"/>
            <a:ext cx="238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Example: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B138E8-2C5B-427C-AC42-47A430671FDF}"/>
              </a:ext>
            </a:extLst>
          </p:cNvPr>
          <p:cNvSpPr txBox="1"/>
          <p:nvPr/>
        </p:nvSpPr>
        <p:spPr>
          <a:xfrm>
            <a:off x="11223964" y="2476500"/>
            <a:ext cx="483414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Think of a place to travel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Ask questions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56EEDA-7BE0-4E90-B2D5-4B9B41B49DE2}"/>
              </a:ext>
            </a:extLst>
          </p:cNvPr>
          <p:cNvSpPr txBox="1"/>
          <p:nvPr/>
        </p:nvSpPr>
        <p:spPr>
          <a:xfrm>
            <a:off x="11223964" y="3553718"/>
            <a:ext cx="425571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Answer the questions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Give reasons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51E438E-139E-44BC-AC7E-81CF83CF223A}"/>
              </a:ext>
            </a:extLst>
          </p:cNvPr>
          <p:cNvCxnSpPr>
            <a:cxnSpLocks/>
          </p:cNvCxnSpPr>
          <p:nvPr/>
        </p:nvCxnSpPr>
        <p:spPr>
          <a:xfrm flipV="1">
            <a:off x="10287000" y="2781300"/>
            <a:ext cx="936964" cy="23380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BA6E58F-B918-4FEC-BDA4-D1B075273212}"/>
              </a:ext>
            </a:extLst>
          </p:cNvPr>
          <p:cNvCxnSpPr>
            <a:cxnSpLocks/>
          </p:cNvCxnSpPr>
          <p:nvPr/>
        </p:nvCxnSpPr>
        <p:spPr>
          <a:xfrm>
            <a:off x="10287000" y="3015109"/>
            <a:ext cx="936964" cy="2286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C99BD92-00C8-4BCF-AAC3-8CE0BB92D99E}"/>
              </a:ext>
            </a:extLst>
          </p:cNvPr>
          <p:cNvCxnSpPr>
            <a:cxnSpLocks/>
          </p:cNvCxnSpPr>
          <p:nvPr/>
        </p:nvCxnSpPr>
        <p:spPr>
          <a:xfrm flipV="1">
            <a:off x="10834072" y="3858518"/>
            <a:ext cx="519728" cy="2109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EF03DC4-948B-43B1-9645-7BBD65602746}"/>
              </a:ext>
            </a:extLst>
          </p:cNvPr>
          <p:cNvCxnSpPr>
            <a:cxnSpLocks/>
          </p:cNvCxnSpPr>
          <p:nvPr/>
        </p:nvCxnSpPr>
        <p:spPr>
          <a:xfrm>
            <a:off x="10830898" y="4092327"/>
            <a:ext cx="522902" cy="21297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408</Words>
  <Application>Microsoft Office PowerPoint</Application>
  <PresentationFormat>Custom</PresentationFormat>
  <Paragraphs>74</Paragraphs>
  <Slides>10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Lora Italics</vt:lpstr>
      <vt:lpstr>Lora</vt:lpstr>
      <vt:lpstr>Lora 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Tran Phuong Anh</cp:lastModifiedBy>
  <cp:revision>6</cp:revision>
  <dcterms:created xsi:type="dcterms:W3CDTF">2006-08-16T00:00:00Z</dcterms:created>
  <dcterms:modified xsi:type="dcterms:W3CDTF">2021-12-14T01:19:27Z</dcterms:modified>
  <dc:identifier>DAEwqIaqr4g</dc:identifier>
</cp:coreProperties>
</file>