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10287000" cx="18288000"/>
  <p:notesSz cx="6858000" cy="9144000"/>
  <p:embeddedFontLst>
    <p:embeddedFont>
      <p:font typeface="Fredoka"/>
      <p:regular r:id="rId17"/>
      <p:bold r:id="rId18"/>
    </p:embeddedFont>
    <p:embeddedFont>
      <p:font typeface="Arimo"/>
      <p:regular r:id="rId19"/>
      <p:bold r:id="rId20"/>
      <p:italic r:id="rId21"/>
      <p:boldItalic r:id="rId22"/>
    </p:embeddedFont>
    <p:embeddedFont>
      <p:font typeface="Luckiest Guy"/>
      <p:regular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4" roundtripDataSignature="AMtx7mi1pwVwSQC0GthSXjhIxTsK1bTB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imo-bold.fntdata"/><Relationship Id="rId11" Type="http://schemas.openxmlformats.org/officeDocument/2006/relationships/slide" Target="slides/slide6.xml"/><Relationship Id="rId22" Type="http://schemas.openxmlformats.org/officeDocument/2006/relationships/font" Target="fonts/Arimo-boldItalic.fntdata"/><Relationship Id="rId10" Type="http://schemas.openxmlformats.org/officeDocument/2006/relationships/slide" Target="slides/slide5.xml"/><Relationship Id="rId21" Type="http://schemas.openxmlformats.org/officeDocument/2006/relationships/font" Target="fonts/Arimo-italic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LuckiestGuy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Fredoka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rimo-regular.fntdata"/><Relationship Id="rId6" Type="http://schemas.openxmlformats.org/officeDocument/2006/relationships/slide" Target="slides/slide1.xml"/><Relationship Id="rId18" Type="http://schemas.openxmlformats.org/officeDocument/2006/relationships/font" Target="fonts/Fredoka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6" name="Google Shape;27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0" name="Google Shape;20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" name="Google Shape;22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7" name="Google Shape;23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27.png"/><Relationship Id="rId8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image" Target="../media/image4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Relationship Id="rId5" Type="http://schemas.openxmlformats.org/officeDocument/2006/relationships/image" Target="../media/image22.png"/><Relationship Id="rId6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59254" l="12500" r="64579" t="1482"/>
          <a:stretch/>
        </p:blipFill>
        <p:spPr>
          <a:xfrm>
            <a:off x="12887325" y="1474830"/>
            <a:ext cx="2667000" cy="257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58748" l="50030" r="13915" t="1988"/>
          <a:stretch/>
        </p:blipFill>
        <p:spPr>
          <a:xfrm>
            <a:off x="12496800" y="3969055"/>
            <a:ext cx="3448050" cy="211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13540" l="35776" r="24536" t="41739"/>
          <a:stretch/>
        </p:blipFill>
        <p:spPr>
          <a:xfrm>
            <a:off x="12344400" y="6133953"/>
            <a:ext cx="4049529" cy="25666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1"/>
          <p:cNvGrpSpPr/>
          <p:nvPr/>
        </p:nvGrpSpPr>
        <p:grpSpPr>
          <a:xfrm>
            <a:off x="372366" y="378358"/>
            <a:ext cx="12717091" cy="1586498"/>
            <a:chOff x="211244" y="190500"/>
            <a:chExt cx="9717933" cy="1586498"/>
          </a:xfrm>
        </p:grpSpPr>
        <p:pic>
          <p:nvPicPr>
            <p:cNvPr id="88" name="Google Shape;88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1244" y="190500"/>
              <a:ext cx="9717933" cy="15230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1"/>
            <p:cNvSpPr txBox="1"/>
            <p:nvPr/>
          </p:nvSpPr>
          <p:spPr>
            <a:xfrm>
              <a:off x="1427709" y="306724"/>
              <a:ext cx="8326705" cy="14702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54"/>
                <a:buFont typeface="Arial"/>
                <a:buNone/>
              </a:pPr>
              <a:r>
                <a:rPr b="0" i="0" lang="en-US" sz="9554" u="none" cap="none" strike="noStrike">
                  <a:solidFill>
                    <a:srgbClr val="285648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Grammar check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1803227" y="2030722"/>
            <a:ext cx="7421244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1. The sun ___ every morning.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803226" y="4265236"/>
            <a:ext cx="9427464" cy="8365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She ___ swimming three times a week.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894071" y="6378242"/>
            <a:ext cx="9245774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3. The cooking lesson ___ at 9 a.m.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682543" y="8387722"/>
            <a:ext cx="9668828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4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What tense?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803226" y="2808681"/>
            <a:ext cx="10464973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A. rises			B. rise			C. risees	  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803226" y="5093281"/>
            <a:ext cx="9427463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A. go			B. goes			C. gos	  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803226" y="7197219"/>
            <a:ext cx="9855373" cy="626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7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A. startes		B. start			C. starts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1700212" y="2832266"/>
            <a:ext cx="20669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A. rises</a:t>
            </a:r>
            <a:endParaRPr b="0" i="0" sz="3600" u="none" cap="none" strike="noStrike">
              <a:solidFill>
                <a:schemeClr val="dk1"/>
              </a:solidFill>
              <a:highlight>
                <a:srgbClr val="FEB94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5376063" y="5182969"/>
            <a:ext cx="20669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B. goes</a:t>
            </a:r>
            <a:endParaRPr b="0" i="0" sz="3600" u="none" cap="none" strike="noStrike">
              <a:solidFill>
                <a:schemeClr val="dk1"/>
              </a:solidFill>
              <a:highlight>
                <a:srgbClr val="FEB94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9005649" y="7235550"/>
            <a:ext cx="22250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C. starts</a:t>
            </a:r>
            <a:endParaRPr b="0" i="0" sz="3600" u="none" cap="none" strike="noStrike">
              <a:solidFill>
                <a:schemeClr val="dk1"/>
              </a:solidFill>
              <a:highlight>
                <a:srgbClr val="FEB947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682543" y="8387722"/>
            <a:ext cx="9668828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4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Present simple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65436" y="1371763"/>
            <a:ext cx="4569744" cy="720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27539" y="3807212"/>
            <a:ext cx="3203659" cy="5043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2067" y="2652835"/>
            <a:ext cx="4859180" cy="5722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0221" y="353686"/>
            <a:ext cx="11660856" cy="9579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03697" y="2138439"/>
            <a:ext cx="9958921" cy="204259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0"/>
          <p:cNvSpPr txBox="1"/>
          <p:nvPr/>
        </p:nvSpPr>
        <p:spPr>
          <a:xfrm>
            <a:off x="4312747" y="2578307"/>
            <a:ext cx="8054419" cy="1776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24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00"/>
              <a:buFont typeface="Arial"/>
              <a:buNone/>
            </a:pPr>
            <a:r>
              <a:rPr b="0" i="0" lang="en-US" sz="16100" u="none" cap="none" strike="noStrike">
                <a:solidFill>
                  <a:srgbClr val="FEB947"/>
                </a:solidFill>
                <a:latin typeface="Luckiest Guy"/>
                <a:ea typeface="Luckiest Guy"/>
                <a:cs typeface="Luckiest Guy"/>
                <a:sym typeface="Luckiest Guy"/>
              </a:rPr>
              <a:t>Recap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11516" y="5588484"/>
            <a:ext cx="11056883" cy="295257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0"/>
          <p:cNvSpPr txBox="1"/>
          <p:nvPr/>
        </p:nvSpPr>
        <p:spPr>
          <a:xfrm>
            <a:off x="2811516" y="4856983"/>
            <a:ext cx="8507933" cy="674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43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1. What tense did you learn today?</a:t>
            </a:r>
            <a:endParaRPr b="0" i="0" sz="36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8" name="Google Shape;268;p10"/>
          <p:cNvSpPr txBox="1"/>
          <p:nvPr/>
        </p:nvSpPr>
        <p:spPr>
          <a:xfrm>
            <a:off x="2841657" y="6815571"/>
            <a:ext cx="11310860" cy="668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397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-US" sz="34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Choose the correct uses of </a:t>
            </a:r>
            <a:r>
              <a:rPr b="0" i="0" lang="en-US" sz="34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THE PRESENT SIMPLE</a:t>
            </a:r>
            <a:r>
              <a:rPr b="0" i="0" lang="en-US" sz="34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34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2651760" y="7552676"/>
            <a:ext cx="11201399" cy="1364242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A. Timetable/ Programme		B. Past action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C. Regular action				D. General truth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2811515" y="5676900"/>
            <a:ext cx="11056883" cy="1194305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THE PRESENT SIMPLE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2621280" y="7703468"/>
            <a:ext cx="578533" cy="578533"/>
          </a:xfrm>
          <a:prstGeom prst="ellipse">
            <a:avLst/>
          </a:prstGeom>
          <a:noFill/>
          <a:ln cap="flat" cmpd="sng" w="57150">
            <a:solidFill>
              <a:srgbClr val="EF6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2621280" y="8419748"/>
            <a:ext cx="578533" cy="578533"/>
          </a:xfrm>
          <a:prstGeom prst="ellipse">
            <a:avLst/>
          </a:prstGeom>
          <a:noFill/>
          <a:ln cap="flat" cmpd="sng" w="57150">
            <a:solidFill>
              <a:srgbClr val="EF6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9006840" y="8419748"/>
            <a:ext cx="578533" cy="578533"/>
          </a:xfrm>
          <a:prstGeom prst="ellipse">
            <a:avLst/>
          </a:prstGeom>
          <a:noFill/>
          <a:ln cap="flat" cmpd="sng" w="57150">
            <a:solidFill>
              <a:srgbClr val="EF6D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0413931">
            <a:off x="14529585" y="2579977"/>
            <a:ext cx="4765386" cy="589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8970" y="656945"/>
            <a:ext cx="12230060" cy="973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98446" y="1816997"/>
            <a:ext cx="12873302" cy="1426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748493" y="6463383"/>
            <a:ext cx="4985089" cy="7862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36596" y="3658763"/>
            <a:ext cx="1071143" cy="11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1"/>
          <p:cNvSpPr txBox="1"/>
          <p:nvPr/>
        </p:nvSpPr>
        <p:spPr>
          <a:xfrm rot="-251400">
            <a:off x="3027744" y="7323565"/>
            <a:ext cx="11588580" cy="729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8"/>
              <a:buFont typeface="Arial"/>
              <a:buNone/>
            </a:pPr>
            <a:r>
              <a:rPr b="0" i="0" lang="en-US" sz="3788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SEE YOU NEXT TIME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93685" y="4196546"/>
            <a:ext cx="10208729" cy="2877943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1"/>
          <p:cNvSpPr txBox="1"/>
          <p:nvPr/>
        </p:nvSpPr>
        <p:spPr>
          <a:xfrm rot="-251400">
            <a:off x="3020102" y="4309160"/>
            <a:ext cx="11186139" cy="26109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8"/>
              <a:buFont typeface="Arial"/>
              <a:buNone/>
            </a:pPr>
            <a:r>
              <a:rPr b="0" i="0" lang="en-US" sz="13098" u="none" cap="none" strike="noStrike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great work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5648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37442" y="4253010"/>
            <a:ext cx="4280105" cy="5297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8970" y="656945"/>
            <a:ext cx="12230060" cy="973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98446" y="1816997"/>
            <a:ext cx="12873302" cy="1426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671233" y="2145034"/>
            <a:ext cx="4105783" cy="2657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812088" y="5418070"/>
            <a:ext cx="4376798" cy="690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64710" y="3602733"/>
            <a:ext cx="1071143" cy="11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/>
          <p:cNvSpPr txBox="1"/>
          <p:nvPr/>
        </p:nvSpPr>
        <p:spPr>
          <a:xfrm rot="-251400">
            <a:off x="3240814" y="4244606"/>
            <a:ext cx="9993021" cy="887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88"/>
              <a:buFont typeface="Arial"/>
              <a:buNone/>
            </a:pPr>
            <a:r>
              <a:rPr b="0" i="0" lang="en-US" sz="4588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Unit 1 Hobbies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024637" y="5054698"/>
            <a:ext cx="10387872" cy="2928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"/>
          <p:cNvSpPr txBox="1"/>
          <p:nvPr/>
        </p:nvSpPr>
        <p:spPr>
          <a:xfrm rot="-251400">
            <a:off x="4063682" y="5744407"/>
            <a:ext cx="998168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A closer look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12174811" y="3081576"/>
            <a:ext cx="5096958" cy="696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90"/>
              <a:buFont typeface="Arial"/>
              <a:buNone/>
            </a:pPr>
            <a:r>
              <a:rPr b="0" i="0" lang="en-US" sz="4190" u="none" cap="none" strike="noStrike">
                <a:solidFill>
                  <a:srgbClr val="FAF1E4"/>
                </a:solidFill>
                <a:latin typeface="Luckiest Guy"/>
                <a:ea typeface="Luckiest Guy"/>
                <a:cs typeface="Luckiest Guy"/>
                <a:sym typeface="Luckiest Guy"/>
              </a:rPr>
              <a:t>grammar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B947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8422" y="1144657"/>
            <a:ext cx="16271156" cy="7997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/>
        </p:nvSpPr>
        <p:spPr>
          <a:xfrm>
            <a:off x="2514600" y="1217938"/>
            <a:ext cx="12302261" cy="25459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44"/>
              <a:buFont typeface="Arial"/>
              <a:buNone/>
            </a:pPr>
            <a:r>
              <a:rPr b="0" i="0" lang="en-US" sz="16544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objectives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" name="Google Shape;121;p3"/>
          <p:cNvGrpSpPr/>
          <p:nvPr/>
        </p:nvGrpSpPr>
        <p:grpSpPr>
          <a:xfrm>
            <a:off x="2514600" y="4277951"/>
            <a:ext cx="11963400" cy="1199693"/>
            <a:chOff x="2861539" y="4775330"/>
            <a:chExt cx="7627184" cy="1199693"/>
          </a:xfrm>
        </p:grpSpPr>
        <p:pic>
          <p:nvPicPr>
            <p:cNvPr id="122" name="Google Shape;122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61539" y="4775330"/>
              <a:ext cx="7315200" cy="11996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3"/>
            <p:cNvSpPr txBox="1"/>
            <p:nvPr/>
          </p:nvSpPr>
          <p:spPr>
            <a:xfrm>
              <a:off x="3376900" y="4864440"/>
              <a:ext cx="7111823" cy="778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8006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843"/>
                <a:buFont typeface="Arial"/>
                <a:buNone/>
              </a:pPr>
              <a:r>
                <a:rPr b="0" i="0" lang="en-US" sz="3843" u="none" cap="none" strike="noStrike">
                  <a:solidFill>
                    <a:srgbClr val="FAF1E4"/>
                  </a:solidFill>
                  <a:latin typeface="Fredoka"/>
                  <a:ea typeface="Fredoka"/>
                  <a:cs typeface="Fredoka"/>
                  <a:sym typeface="Fredoka"/>
                </a:rPr>
                <a:t>After this lesson, students will be able 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3"/>
          <p:cNvSpPr txBox="1"/>
          <p:nvPr/>
        </p:nvSpPr>
        <p:spPr>
          <a:xfrm>
            <a:off x="2667000" y="6009049"/>
            <a:ext cx="12877800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- Identify the correct uses of Present simple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285648"/>
              </a:solidFill>
              <a:latin typeface="Fredoka"/>
              <a:ea typeface="Fredoka"/>
              <a:cs typeface="Fredoka"/>
              <a:sym typeface="Fredok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- Use the Present simple correctly in isolation and in context.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 b="59254" l="12500" r="64579" t="1482"/>
          <a:stretch/>
        </p:blipFill>
        <p:spPr>
          <a:xfrm>
            <a:off x="12887325" y="1562784"/>
            <a:ext cx="2667000" cy="2570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3">
            <a:alphaModFix/>
          </a:blip>
          <a:srcRect b="58748" l="50030" r="13915" t="1988"/>
          <a:stretch/>
        </p:blipFill>
        <p:spPr>
          <a:xfrm>
            <a:off x="12496800" y="4477458"/>
            <a:ext cx="3448050" cy="2112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4"/>
          <p:cNvPicPr preferRelativeResize="0"/>
          <p:nvPr/>
        </p:nvPicPr>
        <p:blipFill rotWithShape="1">
          <a:blip r:embed="rId3">
            <a:alphaModFix/>
          </a:blip>
          <a:srcRect b="13540" l="35776" r="24536" t="41739"/>
          <a:stretch/>
        </p:blipFill>
        <p:spPr>
          <a:xfrm>
            <a:off x="12344400" y="7234429"/>
            <a:ext cx="4497128" cy="285029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4"/>
          <p:cNvSpPr txBox="1"/>
          <p:nvPr/>
        </p:nvSpPr>
        <p:spPr>
          <a:xfrm>
            <a:off x="1295401" y="2114106"/>
            <a:ext cx="7837231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The sun rises every morning.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1295401" y="4602444"/>
            <a:ext cx="9753598" cy="837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She goes swimming three times a week.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1295400" y="7478982"/>
            <a:ext cx="8610427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The cooking lesson starts at 9 a.m.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1295400" y="522271"/>
            <a:ext cx="10210800" cy="12182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5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Present simple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1295401" y="2114106"/>
            <a:ext cx="7391399" cy="638765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The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sun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rises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every morning.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2286000" y="2985725"/>
            <a:ext cx="9753598" cy="6447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🡪 Something that is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a general truth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1295400" y="4683498"/>
            <a:ext cx="9753599" cy="837152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She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goes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swimming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three times a week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300878" y="5615473"/>
            <a:ext cx="12586447" cy="8371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🡪 Something that happens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regularly 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in the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present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295400" y="7478982"/>
            <a:ext cx="8610427" cy="638765"/>
          </a:xfrm>
          <a:prstGeom prst="rect">
            <a:avLst/>
          </a:prstGeom>
          <a:solidFill>
            <a:srgbClr val="FAF1E4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The cooking lesson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starts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at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EB947"/>
                </a:highlight>
                <a:latin typeface="Fredoka"/>
                <a:ea typeface="Fredoka"/>
                <a:cs typeface="Fredoka"/>
                <a:sym typeface="Fredoka"/>
              </a:rPr>
              <a:t>9 a.m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2362200" y="8218544"/>
            <a:ext cx="9982200" cy="638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🡪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Timetables 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or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programmes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4000" u="none" cap="none" strike="noStrike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 txBox="1"/>
          <p:nvPr/>
        </p:nvSpPr>
        <p:spPr>
          <a:xfrm>
            <a:off x="457200" y="278018"/>
            <a:ext cx="17526000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Ex1: (P.11) Match the sentences (1-5)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to the correct uses (a-c).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1066800" y="3458375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1. My sister usually cooks dinner.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1066800" y="4853111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The train leaves at 10 a.m.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1066800" y="6247847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3. The Red River flows through Ha Noi.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1066800" y="7642583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4. My yoga class starts at 6 a.m. every Tuesday.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1066800" y="9029699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5. We sometimes watch TV on Sundays.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1066800" y="2056019"/>
            <a:ext cx="6324600" cy="1020106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a. A timetable/ programme</a:t>
            </a:r>
            <a:endParaRPr b="0" i="0" sz="3500" u="none" cap="none" strike="noStrike">
              <a:solidFill>
                <a:srgbClr val="FAF1E4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7696200" y="2063639"/>
            <a:ext cx="4419602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b. A regular action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12420602" y="2056019"/>
            <a:ext cx="4297680" cy="1011471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c. A general truth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1066800" y="3458375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1. My sister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usually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cooks dinner.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14950442" y="3458374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1066800" y="4844476"/>
            <a:ext cx="12954000" cy="1020106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The train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leaves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at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10 a.m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14965682" y="4844476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1066800" y="6247847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3. The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Red River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flows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through Ha Noi.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14965682" y="6247847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1066800" y="7642583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4. My yoga class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starts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at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6 a.m. every Tuesday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"/>
          <p:cNvSpPr/>
          <p:nvPr/>
        </p:nvSpPr>
        <p:spPr>
          <a:xfrm>
            <a:off x="14965682" y="7634962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1066800" y="9029699"/>
            <a:ext cx="12954000" cy="1003851"/>
          </a:xfrm>
          <a:prstGeom prst="roundRect">
            <a:avLst>
              <a:gd fmla="val 16667" name="adj"/>
            </a:avLst>
          </a:prstGeom>
          <a:solidFill>
            <a:srgbClr val="FEB947"/>
          </a:solidFill>
          <a:ln cap="flat" cmpd="sng" w="25400">
            <a:solidFill>
              <a:srgbClr val="FEB9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5. We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sometimes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watch TV on </a:t>
            </a:r>
            <a:r>
              <a:rPr b="0" i="0" lang="en-US" sz="4000" u="none" cap="none" strike="noStrike">
                <a:solidFill>
                  <a:srgbClr val="285648"/>
                </a:solidFill>
                <a:highlight>
                  <a:srgbClr val="FFFF00"/>
                </a:highlight>
                <a:latin typeface="Fredoka"/>
                <a:ea typeface="Fredoka"/>
                <a:cs typeface="Fredoka"/>
                <a:sym typeface="Fredoka"/>
              </a:rPr>
              <a:t>Sundays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14965682" y="9029699"/>
            <a:ext cx="1752600" cy="1003852"/>
          </a:xfrm>
          <a:prstGeom prst="roundRect">
            <a:avLst>
              <a:gd fmla="val 16667" name="adj"/>
            </a:avLst>
          </a:prstGeom>
          <a:solidFill>
            <a:srgbClr val="2856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AF1E4"/>
                </a:solidFill>
                <a:latin typeface="Fredoka"/>
                <a:ea typeface="Fredoka"/>
                <a:cs typeface="Fredoka"/>
                <a:sym typeface="Fredoka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881149" y="2381875"/>
            <a:ext cx="41148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1947949" y="3048972"/>
            <a:ext cx="34290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9034549" y="4071500"/>
            <a:ext cx="27432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368531" y="4710780"/>
            <a:ext cx="1427018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9415549" y="5743459"/>
            <a:ext cx="1523999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93470" y="6353059"/>
            <a:ext cx="2164079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4675909" y="4071500"/>
            <a:ext cx="9525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896390" y="5743459"/>
            <a:ext cx="36576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853441" y="7439443"/>
            <a:ext cx="1432559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2499362" y="7439443"/>
            <a:ext cx="8382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1021081" y="9137352"/>
            <a:ext cx="1798319" cy="564561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8229601" y="8527752"/>
            <a:ext cx="1295400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6324599" y="8527752"/>
            <a:ext cx="1600201" cy="6096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304800" y="2484418"/>
            <a:ext cx="11734800" cy="70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1. My brother and I (</a:t>
            </a:r>
            <a:r>
              <a:rPr lang="en-US" sz="4000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make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) _____ a new model every month.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What _____ Lan (do) _____ in her free time?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3. I (have) _____ a drawing lesson every Tuesday.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4. Mark (not like) _______ doing judo.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5. _____ your English lesson (start) _____ at 6 p.m.?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6"/>
          <p:cNvGrpSpPr/>
          <p:nvPr/>
        </p:nvGrpSpPr>
        <p:grpSpPr>
          <a:xfrm>
            <a:off x="609600" y="157657"/>
            <a:ext cx="17526000" cy="1784353"/>
            <a:chOff x="645622" y="123267"/>
            <a:chExt cx="17526000" cy="1784353"/>
          </a:xfrm>
        </p:grpSpPr>
        <p:pic>
          <p:nvPicPr>
            <p:cNvPr id="184" name="Google Shape;184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05000" y="951286"/>
              <a:ext cx="7239000" cy="9563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6"/>
            <p:cNvSpPr txBox="1"/>
            <p:nvPr/>
          </p:nvSpPr>
          <p:spPr>
            <a:xfrm>
              <a:off x="645622" y="123267"/>
              <a:ext cx="17526000" cy="16619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400"/>
                <a:buFont typeface="Arial"/>
                <a:buNone/>
              </a:pPr>
              <a:r>
                <a:rPr b="0" i="0" lang="en-US" sz="5400" u="none" cap="none" strike="noStrike">
                  <a:solidFill>
                    <a:srgbClr val="EF6D4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Ex2: (P.12) Complete the sentences. Use the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400"/>
                <a:buFont typeface="Arial"/>
                <a:buNone/>
              </a:pPr>
              <a:r>
                <a:rPr b="0" i="0" lang="en-US" sz="5400" u="none" cap="none" strike="noStrike">
                  <a:solidFill>
                    <a:srgbClr val="285648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present simple</a:t>
              </a:r>
              <a:r>
                <a:rPr b="0" i="0" lang="en-US" sz="5400" u="none" cap="none" strike="noStrike">
                  <a:solidFill>
                    <a:srgbClr val="FEB94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     </a:t>
              </a:r>
              <a:r>
                <a:rPr b="0" i="0" lang="en-US" sz="5400" u="none" cap="none" strike="noStrike">
                  <a:solidFill>
                    <a:srgbClr val="EF6D42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form of the verbs.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6"/>
          <p:cNvSpPr txBox="1"/>
          <p:nvPr/>
        </p:nvSpPr>
        <p:spPr>
          <a:xfrm>
            <a:off x="11811000" y="2206645"/>
            <a:ext cx="63246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every month (a regular action)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My brother and I = We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(+) I/ you/ we/ they + 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7010400" y="2332732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make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6"/>
          <p:cNvSpPr txBox="1"/>
          <p:nvPr/>
        </p:nvSpPr>
        <p:spPr>
          <a:xfrm>
            <a:off x="11811000" y="4020868"/>
            <a:ext cx="6477000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in her free time (a regular action)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Lan = She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(?) Wh- + does + he/she/it + V?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/>
          <p:nvPr/>
        </p:nvSpPr>
        <p:spPr>
          <a:xfrm>
            <a:off x="2628900" y="3992303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 txBox="1"/>
          <p:nvPr/>
        </p:nvSpPr>
        <p:spPr>
          <a:xfrm>
            <a:off x="7277100" y="3992303"/>
            <a:ext cx="9525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 txBox="1"/>
          <p:nvPr/>
        </p:nvSpPr>
        <p:spPr>
          <a:xfrm>
            <a:off x="11811000" y="5763867"/>
            <a:ext cx="6477000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every Tuesday (a regular action)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(+) I/ you/ we/ they + 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6"/>
          <p:cNvSpPr txBox="1"/>
          <p:nvPr/>
        </p:nvSpPr>
        <p:spPr>
          <a:xfrm>
            <a:off x="3337561" y="5654814"/>
            <a:ext cx="18288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have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6"/>
          <p:cNvSpPr txBox="1"/>
          <p:nvPr/>
        </p:nvSpPr>
        <p:spPr>
          <a:xfrm>
            <a:off x="11811000" y="7156491"/>
            <a:ext cx="64770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Mark = 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(-) He/She/It + doesn’t 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4632959" y="7341157"/>
            <a:ext cx="298704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doesn’t like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"/>
          <p:cNvSpPr txBox="1"/>
          <p:nvPr/>
        </p:nvSpPr>
        <p:spPr>
          <a:xfrm>
            <a:off x="11811000" y="8527752"/>
            <a:ext cx="6477000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start … at … (timetable)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lesson = 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(?) Does + he/she/ it + V?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6"/>
          <p:cNvSpPr txBox="1"/>
          <p:nvPr/>
        </p:nvSpPr>
        <p:spPr>
          <a:xfrm>
            <a:off x="1135379" y="8356302"/>
            <a:ext cx="160020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6"/>
          <p:cNvSpPr txBox="1"/>
          <p:nvPr/>
        </p:nvSpPr>
        <p:spPr>
          <a:xfrm>
            <a:off x="9913618" y="8420715"/>
            <a:ext cx="160020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start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/>
          <p:nvPr/>
        </p:nvSpPr>
        <p:spPr>
          <a:xfrm>
            <a:off x="14026425" y="1332525"/>
            <a:ext cx="190500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15753135" y="1865925"/>
            <a:ext cx="92970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16429297" y="3047524"/>
            <a:ext cx="101550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16682825" y="2296049"/>
            <a:ext cx="762000" cy="5334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12409857" y="3388399"/>
            <a:ext cx="4703700" cy="5535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15753125" y="5175010"/>
            <a:ext cx="1371600" cy="4878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7"/>
          <p:cNvSpPr/>
          <p:nvPr/>
        </p:nvSpPr>
        <p:spPr>
          <a:xfrm>
            <a:off x="16682832" y="7598850"/>
            <a:ext cx="1655700" cy="5871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14771741" y="6617250"/>
            <a:ext cx="1457400" cy="4878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16286525" y="7369125"/>
            <a:ext cx="304800" cy="517200"/>
          </a:xfrm>
          <a:prstGeom prst="rect">
            <a:avLst/>
          </a:prstGeom>
          <a:solidFill>
            <a:srgbClr val="FEB9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 txBox="1"/>
          <p:nvPr/>
        </p:nvSpPr>
        <p:spPr>
          <a:xfrm>
            <a:off x="493222" y="203924"/>
            <a:ext cx="17526000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Ex3: (P.12) Fill in each blank with the correct form of the verb in brackets.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"/>
          <p:cNvSpPr/>
          <p:nvPr/>
        </p:nvSpPr>
        <p:spPr>
          <a:xfrm>
            <a:off x="361750" y="1683159"/>
            <a:ext cx="11734800" cy="80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My family members have different hobbies. My dad (1. enjoy) _____ gardening. He (2. spend) _____ two hours in our garden every day. My mum and sister (3. not like) _____ gardening, but they love cooking. They (4. go) _____ to a cooking class every Sunday. Their lesson (5. begin) _____ at 9 a.m. I (6. not enjoy) _______ cooking, and I cannot cook very well.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7"/>
          <p:cNvSpPr txBox="1"/>
          <p:nvPr/>
        </p:nvSpPr>
        <p:spPr>
          <a:xfrm>
            <a:off x="12283309" y="2024122"/>
            <a:ext cx="5974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My dad = He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(+) He/She/ It + Vs/es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7"/>
          <p:cNvSpPr txBox="1"/>
          <p:nvPr/>
        </p:nvSpPr>
        <p:spPr>
          <a:xfrm>
            <a:off x="2743200" y="3075063"/>
            <a:ext cx="1828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enjoys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7"/>
          <p:cNvSpPr txBox="1"/>
          <p:nvPr/>
        </p:nvSpPr>
        <p:spPr>
          <a:xfrm>
            <a:off x="795662" y="3975989"/>
            <a:ext cx="2057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spends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7"/>
          <p:cNvSpPr txBox="1"/>
          <p:nvPr/>
        </p:nvSpPr>
        <p:spPr>
          <a:xfrm>
            <a:off x="12283309" y="4229100"/>
            <a:ext cx="597421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My mom and sister = they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(-) I/ you/ we/ they + don’t 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7"/>
          <p:cNvSpPr txBox="1"/>
          <p:nvPr/>
        </p:nvSpPr>
        <p:spPr>
          <a:xfrm>
            <a:off x="6693400" y="4789509"/>
            <a:ext cx="3185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don’t like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7"/>
          <p:cNvSpPr txBox="1"/>
          <p:nvPr/>
        </p:nvSpPr>
        <p:spPr>
          <a:xfrm>
            <a:off x="12283309" y="5768340"/>
            <a:ext cx="59742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(+) I/ you/ we/ they + 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7"/>
          <p:cNvSpPr txBox="1"/>
          <p:nvPr/>
        </p:nvSpPr>
        <p:spPr>
          <a:xfrm>
            <a:off x="8837822" y="5688622"/>
            <a:ext cx="1524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7"/>
          <p:cNvSpPr txBox="1"/>
          <p:nvPr/>
        </p:nvSpPr>
        <p:spPr>
          <a:xfrm>
            <a:off x="12226636" y="7369135"/>
            <a:ext cx="6899564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lesson = 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(+) He/She/ It + Vs/es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7"/>
          <p:cNvSpPr txBox="1"/>
          <p:nvPr/>
        </p:nvSpPr>
        <p:spPr>
          <a:xfrm>
            <a:off x="477967" y="7581908"/>
            <a:ext cx="1920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begins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7"/>
          <p:cNvSpPr txBox="1"/>
          <p:nvPr/>
        </p:nvSpPr>
        <p:spPr>
          <a:xfrm>
            <a:off x="12283309" y="8438435"/>
            <a:ext cx="597421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(-) I/ you/ we/ they + don’t V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7"/>
          <p:cNvSpPr txBox="1"/>
          <p:nvPr/>
        </p:nvSpPr>
        <p:spPr>
          <a:xfrm>
            <a:off x="8137797" y="7614540"/>
            <a:ext cx="3185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don’t enjoy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/>
          <p:nvPr/>
        </p:nvSpPr>
        <p:spPr>
          <a:xfrm>
            <a:off x="65116" y="373201"/>
            <a:ext cx="18019222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Ex4: (P.12) Write complete sentences, using the given words and phrases. You may have to change the words or add some.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159327" y="1866900"/>
            <a:ext cx="17830800" cy="80593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74295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5648"/>
              </a:buClr>
              <a:buSzPts val="4000"/>
              <a:buFont typeface="Fredoka"/>
              <a:buAutoNum type="arabicPeriod"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sun / set / in / west / every evening.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__________________________________________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Trang and Minh / play / basketball / every day / after school?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__________________________________________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3. flight / from / Ho Chi Minh City / not arrive / at 10.30.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__________________________________________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4. our science teacher / start / our lessons / 1 p.m. / on Fridays.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__________________________________________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5. you / make / model / at / weekend?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__________________________________________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 txBox="1"/>
          <p:nvPr/>
        </p:nvSpPr>
        <p:spPr>
          <a:xfrm>
            <a:off x="159327" y="2813328"/>
            <a:ext cx="1122356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The sun sets in the west every </a:t>
            </a:r>
            <a:r>
              <a:rPr lang="en-US" sz="4000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evening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159327" y="4351020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 Trang and Minh play basketball every day after school?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159326" y="5883414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The flight from Ho Chi Minh City doesn’t arrive at 10.30.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 txBox="1"/>
          <p:nvPr/>
        </p:nvSpPr>
        <p:spPr>
          <a:xfrm>
            <a:off x="159326" y="7376934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Our Science teacher starts our lesson at 1 p.m. on Fridays.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8"/>
          <p:cNvSpPr txBox="1"/>
          <p:nvPr/>
        </p:nvSpPr>
        <p:spPr>
          <a:xfrm>
            <a:off x="159325" y="8900934"/>
            <a:ext cx="151707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Do you make model at the weekend?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1E4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9"/>
          <p:cNvSpPr txBox="1"/>
          <p:nvPr/>
        </p:nvSpPr>
        <p:spPr>
          <a:xfrm>
            <a:off x="762000" y="762494"/>
            <a:ext cx="9266697" cy="2564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78"/>
              <a:buFont typeface="Arial"/>
              <a:buNone/>
            </a:pPr>
            <a:r>
              <a:rPr b="0" i="0" lang="en-US" sz="10078" u="none" cap="none" strike="noStrike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GAME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9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78"/>
              <a:buFont typeface="Arial"/>
              <a:buNone/>
            </a:pPr>
            <a:r>
              <a:rPr b="0" i="0" lang="en-US" sz="10078" u="none" cap="none" strike="noStrike">
                <a:solidFill>
                  <a:srgbClr val="EF6D42"/>
                </a:solidFill>
                <a:latin typeface="Luckiest Guy"/>
                <a:ea typeface="Luckiest Guy"/>
                <a:cs typeface="Luckiest Guy"/>
                <a:sym typeface="Luckiest Guy"/>
              </a:rPr>
              <a:t>Sentence race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1934" y="392957"/>
            <a:ext cx="1556618" cy="1449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6016" y="8916721"/>
            <a:ext cx="1548165" cy="81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31575" y="496336"/>
            <a:ext cx="887689" cy="1242312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9"/>
          <p:cNvSpPr txBox="1"/>
          <p:nvPr/>
        </p:nvSpPr>
        <p:spPr>
          <a:xfrm>
            <a:off x="853145" y="-75905"/>
            <a:ext cx="2449698" cy="1622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78"/>
              <a:buFont typeface="Arial"/>
              <a:buNone/>
            </a:pPr>
            <a:r>
              <a:rPr b="0" i="0" lang="en-US" sz="10078" u="none" cap="none" strike="noStrike">
                <a:solidFill>
                  <a:srgbClr val="285648"/>
                </a:solidFill>
                <a:latin typeface="Luckiest Guy"/>
                <a:ea typeface="Luckiest Guy"/>
                <a:cs typeface="Luckiest Guy"/>
                <a:sym typeface="Luckiest Guy"/>
              </a:rPr>
              <a:t>"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9"/>
          <p:cNvSpPr/>
          <p:nvPr/>
        </p:nvSpPr>
        <p:spPr>
          <a:xfrm>
            <a:off x="661067" y="3220144"/>
            <a:ext cx="9753600" cy="54416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Work in group. In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5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 minutes.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1. Read the verbs on the board.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2. Take turns to make a sentence with the verb, using </a:t>
            </a:r>
            <a:r>
              <a:rPr b="0" i="0" lang="en-US" sz="40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THE PRESENT SIMPLE</a:t>
            </a: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3. Get 1 point for 1 correct sentence. The group with the most point wins.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93701" y="1222340"/>
            <a:ext cx="6230227" cy="728706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9"/>
          <p:cNvSpPr txBox="1"/>
          <p:nvPr/>
        </p:nvSpPr>
        <p:spPr>
          <a:xfrm rot="-838505">
            <a:off x="12020454" y="2922182"/>
            <a:ext cx="20574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have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 rot="563205">
            <a:off x="14454589" y="2685321"/>
            <a:ext cx="120861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9"/>
          <p:cNvSpPr txBox="1"/>
          <p:nvPr/>
        </p:nvSpPr>
        <p:spPr>
          <a:xfrm rot="-388247">
            <a:off x="13074599" y="3783739"/>
            <a:ext cx="15914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play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9"/>
          <p:cNvSpPr txBox="1"/>
          <p:nvPr/>
        </p:nvSpPr>
        <p:spPr>
          <a:xfrm rot="315746">
            <a:off x="15999507" y="6667409"/>
            <a:ext cx="159143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like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9"/>
          <p:cNvSpPr txBox="1"/>
          <p:nvPr/>
        </p:nvSpPr>
        <p:spPr>
          <a:xfrm rot="563205">
            <a:off x="14886164" y="4757340"/>
            <a:ext cx="166661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enjoy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9"/>
          <p:cNvSpPr txBox="1"/>
          <p:nvPr/>
        </p:nvSpPr>
        <p:spPr>
          <a:xfrm rot="-457397">
            <a:off x="12215847" y="5242454"/>
            <a:ext cx="166661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start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 txBox="1"/>
          <p:nvPr/>
        </p:nvSpPr>
        <p:spPr>
          <a:xfrm rot="186425">
            <a:off x="13148412" y="6290272"/>
            <a:ext cx="231545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spend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 txBox="1"/>
          <p:nvPr/>
        </p:nvSpPr>
        <p:spPr>
          <a:xfrm>
            <a:off x="14337310" y="7270208"/>
            <a:ext cx="205656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watch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 txBox="1"/>
          <p:nvPr/>
        </p:nvSpPr>
        <p:spPr>
          <a:xfrm>
            <a:off x="15939919" y="2773150"/>
            <a:ext cx="205656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285648"/>
                </a:solidFill>
                <a:latin typeface="Fredoka"/>
                <a:ea typeface="Fredoka"/>
                <a:cs typeface="Fredoka"/>
                <a:sym typeface="Fredoka"/>
              </a:rPr>
              <a:t>write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9"/>
          <p:cNvSpPr txBox="1"/>
          <p:nvPr/>
        </p:nvSpPr>
        <p:spPr>
          <a:xfrm>
            <a:off x="11493701" y="8693463"/>
            <a:ext cx="623022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1" lang="en-US" sz="3600" u="none" cap="none" strike="noStrike">
                <a:solidFill>
                  <a:srgbClr val="EF6D42"/>
                </a:solidFill>
                <a:latin typeface="Fredoka"/>
                <a:ea typeface="Fredoka"/>
                <a:cs typeface="Fredoka"/>
                <a:sym typeface="Fredoka"/>
              </a:rPr>
              <a:t>Example: </a:t>
            </a:r>
            <a:r>
              <a:rPr b="0" i="0" lang="en-US" sz="3600" u="none" cap="none" strike="noStrik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rPr>
              <a:t>I play tennis every afternoon.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