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71" r:id="rId2"/>
    <p:sldId id="256" r:id="rId3"/>
    <p:sldId id="275" r:id="rId4"/>
    <p:sldId id="302" r:id="rId5"/>
    <p:sldId id="345" r:id="rId6"/>
    <p:sldId id="346" r:id="rId7"/>
    <p:sldId id="347" r:id="rId8"/>
    <p:sldId id="281" r:id="rId9"/>
    <p:sldId id="315" r:id="rId10"/>
    <p:sldId id="316" r:id="rId11"/>
    <p:sldId id="338" r:id="rId12"/>
    <p:sldId id="283" r:id="rId13"/>
    <p:sldId id="276" r:id="rId14"/>
    <p:sldId id="348" r:id="rId15"/>
    <p:sldId id="326" r:id="rId16"/>
    <p:sldId id="298" r:id="rId17"/>
    <p:sldId id="327" r:id="rId18"/>
    <p:sldId id="331" r:id="rId19"/>
    <p:sldId id="349" r:id="rId20"/>
    <p:sldId id="313" r:id="rId21"/>
    <p:sldId id="350" r:id="rId22"/>
    <p:sldId id="314" r:id="rId23"/>
    <p:sldId id="351" r:id="rId24"/>
    <p:sldId id="2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5"/>
    <a:srgbClr val="F7941E"/>
    <a:srgbClr val="048DA4"/>
    <a:srgbClr val="FFDAAB"/>
    <a:srgbClr val="CBEAF0"/>
    <a:srgbClr val="48C0B6"/>
    <a:srgbClr val="FBB040"/>
    <a:srgbClr val="00B2A5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4EFD15-BAF5-4BF2-8F04-A36684B0CB18}" v="1" dt="2022-01-11T02:58:18.252"/>
    <p1510:client id="{E222AFE6-5853-4D33-9C76-03C774C25FF8}" v="840" dt="2022-01-12T01:52:16.8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4A45C7-BC6F-4CE6-A92B-F0210A9EE179}" type="doc">
      <dgm:prSet loTypeId="urn:microsoft.com/office/officeart/2005/8/layout/hierarchy6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6138440-8C7F-42A6-AFCE-20CD97ADA595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ENERGY SOURCES</a:t>
          </a:r>
        </a:p>
      </dgm:t>
    </dgm:pt>
    <dgm:pt modelId="{961517A1-E814-4B7E-A5D8-DA435C766227}" type="parTrans" cxnId="{7F66552D-1C11-4D5F-9135-8A8635AC0836}">
      <dgm:prSet/>
      <dgm:spPr/>
      <dgm:t>
        <a:bodyPr/>
        <a:lstStyle/>
        <a:p>
          <a:endParaRPr lang="en-US"/>
        </a:p>
      </dgm:t>
    </dgm:pt>
    <dgm:pt modelId="{10A80970-D021-4F8B-954E-4B49EE1CDE1D}" type="sibTrans" cxnId="{7F66552D-1C11-4D5F-9135-8A8635AC0836}">
      <dgm:prSet/>
      <dgm:spPr/>
      <dgm:t>
        <a:bodyPr/>
        <a:lstStyle/>
        <a:p>
          <a:endParaRPr lang="en-US"/>
        </a:p>
      </dgm:t>
    </dgm:pt>
    <dgm:pt modelId="{AFB6757D-97B1-4663-A950-106220254434}">
      <dgm:prSet phldrT="[Text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TYPES OF ENERGY</a:t>
          </a:r>
        </a:p>
      </dgm:t>
    </dgm:pt>
    <dgm:pt modelId="{22089469-5445-4D8B-99BD-E1622C43E548}" type="parTrans" cxnId="{9D7B226F-F060-4C81-A130-8A3BCD9D231B}">
      <dgm:prSet/>
      <dgm:spPr/>
      <dgm:t>
        <a:bodyPr/>
        <a:lstStyle/>
        <a:p>
          <a:endParaRPr lang="en-US"/>
        </a:p>
      </dgm:t>
    </dgm:pt>
    <dgm:pt modelId="{3236EDA7-D232-4A3C-B9FE-787F36C40C84}" type="sibTrans" cxnId="{9D7B226F-F060-4C81-A130-8A3BCD9D231B}">
      <dgm:prSet/>
      <dgm:spPr/>
      <dgm:t>
        <a:bodyPr/>
        <a:lstStyle/>
        <a:p>
          <a:endParaRPr lang="en-US"/>
        </a:p>
      </dgm:t>
    </dgm:pt>
    <dgm:pt modelId="{4D34579A-D08A-4E9D-B0CA-6D1F986E7460}">
      <dgm:prSet phldrT="[Text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SOURCES OF ENERGY</a:t>
          </a:r>
        </a:p>
      </dgm:t>
    </dgm:pt>
    <dgm:pt modelId="{3767878D-9188-4EDE-B794-72364805D09D}" type="parTrans" cxnId="{BB3C0FA3-C3DB-4E00-BBDB-FA07DC035DB4}">
      <dgm:prSet/>
      <dgm:spPr/>
      <dgm:t>
        <a:bodyPr/>
        <a:lstStyle/>
        <a:p>
          <a:endParaRPr lang="en-US"/>
        </a:p>
      </dgm:t>
    </dgm:pt>
    <dgm:pt modelId="{03C441E1-2E66-4223-BDC5-7A7459FED054}" type="sibTrans" cxnId="{BB3C0FA3-C3DB-4E00-BBDB-FA07DC035DB4}">
      <dgm:prSet/>
      <dgm:spPr/>
      <dgm:t>
        <a:bodyPr/>
        <a:lstStyle/>
        <a:p>
          <a:endParaRPr lang="en-US"/>
        </a:p>
      </dgm:t>
    </dgm:pt>
    <dgm:pt modelId="{EAF7E57C-151F-4B32-A2D6-EEA8D5E54C75}">
      <dgm:prSet phldrT="[Text]"/>
      <dgm:spPr/>
      <dgm:t>
        <a:bodyPr/>
        <a:lstStyle/>
        <a:p>
          <a:r>
            <a:rPr lang="en-US" dirty="0"/>
            <a:t>Topic of the unit</a:t>
          </a:r>
        </a:p>
      </dgm:t>
    </dgm:pt>
    <dgm:pt modelId="{FF62B74E-AC00-459C-A44D-520B263996E8}" type="parTrans" cxnId="{8EF0B0FD-B369-4C4B-902F-A2C3C5176AF4}">
      <dgm:prSet/>
      <dgm:spPr/>
      <dgm:t>
        <a:bodyPr/>
        <a:lstStyle/>
        <a:p>
          <a:endParaRPr lang="en-US"/>
        </a:p>
      </dgm:t>
    </dgm:pt>
    <dgm:pt modelId="{261669B4-91E3-4539-BDF7-CC9329C53401}" type="sibTrans" cxnId="{8EF0B0FD-B369-4C4B-902F-A2C3C5176AF4}">
      <dgm:prSet/>
      <dgm:spPr/>
      <dgm:t>
        <a:bodyPr/>
        <a:lstStyle/>
        <a:p>
          <a:endParaRPr lang="en-US"/>
        </a:p>
      </dgm:t>
    </dgm:pt>
    <dgm:pt modelId="{72FFDE77-F3BF-4EDF-B0CF-E38F076CA101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077299E1-68F8-4DBF-A150-B5D458A1B2EF}" type="parTrans" cxnId="{ABD22CF5-0318-4A3D-8323-74021E22373D}">
      <dgm:prSet/>
      <dgm:spPr/>
      <dgm:t>
        <a:bodyPr/>
        <a:lstStyle/>
        <a:p>
          <a:endParaRPr lang="en-US"/>
        </a:p>
      </dgm:t>
    </dgm:pt>
    <dgm:pt modelId="{6048DCAA-ECF9-4987-98AE-35B97655FD38}" type="sibTrans" cxnId="{ABD22CF5-0318-4A3D-8323-74021E22373D}">
      <dgm:prSet/>
      <dgm:spPr/>
      <dgm:t>
        <a:bodyPr/>
        <a:lstStyle/>
        <a:p>
          <a:endParaRPr lang="en-US"/>
        </a:p>
      </dgm:t>
    </dgm:pt>
    <dgm:pt modelId="{E342C70F-7F9B-4E48-B1D0-F23735F2769C}" type="pres">
      <dgm:prSet presAssocID="{BC4A45C7-BC6F-4CE6-A92B-F0210A9EE17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8B4A7C-EA64-499B-A3D9-4A6197CC6A27}" type="pres">
      <dgm:prSet presAssocID="{BC4A45C7-BC6F-4CE6-A92B-F0210A9EE179}" presName="hierFlow" presStyleCnt="0"/>
      <dgm:spPr/>
    </dgm:pt>
    <dgm:pt modelId="{3E34D8A0-7CD8-49B8-BF27-2F7BB3DCC27F}" type="pres">
      <dgm:prSet presAssocID="{BC4A45C7-BC6F-4CE6-A92B-F0210A9EE179}" presName="firstBuf" presStyleCnt="0"/>
      <dgm:spPr/>
    </dgm:pt>
    <dgm:pt modelId="{EF4292B8-DE80-4518-89F6-4C067D19BE5D}" type="pres">
      <dgm:prSet presAssocID="{BC4A45C7-BC6F-4CE6-A92B-F0210A9EE17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5E23AC7-49FB-48C5-B063-5B9C7697434D}" type="pres">
      <dgm:prSet presAssocID="{66138440-8C7F-42A6-AFCE-20CD97ADA595}" presName="Name14" presStyleCnt="0"/>
      <dgm:spPr/>
    </dgm:pt>
    <dgm:pt modelId="{900A6C8C-2B7C-4F16-8523-B2C8E70FE539}" type="pres">
      <dgm:prSet presAssocID="{66138440-8C7F-42A6-AFCE-20CD97ADA595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41AB95-AFCD-4378-B7AC-90EEB91AAC91}" type="pres">
      <dgm:prSet presAssocID="{66138440-8C7F-42A6-AFCE-20CD97ADA595}" presName="hierChild2" presStyleCnt="0"/>
      <dgm:spPr/>
    </dgm:pt>
    <dgm:pt modelId="{4F25D1CD-CD2D-4831-80B6-B15A0B4A4043}" type="pres">
      <dgm:prSet presAssocID="{22089469-5445-4D8B-99BD-E1622C43E548}" presName="Name19" presStyleLbl="parChTrans1D2" presStyleIdx="0" presStyleCnt="2"/>
      <dgm:spPr/>
      <dgm:t>
        <a:bodyPr/>
        <a:lstStyle/>
        <a:p>
          <a:endParaRPr lang="en-US"/>
        </a:p>
      </dgm:t>
    </dgm:pt>
    <dgm:pt modelId="{68344235-07D9-4623-AE18-AF392ED90C04}" type="pres">
      <dgm:prSet presAssocID="{AFB6757D-97B1-4663-A950-106220254434}" presName="Name21" presStyleCnt="0"/>
      <dgm:spPr/>
    </dgm:pt>
    <dgm:pt modelId="{93D99CBD-C526-4674-A621-3B6F96DC3EC0}" type="pres">
      <dgm:prSet presAssocID="{AFB6757D-97B1-4663-A950-106220254434}" presName="level2Shape" presStyleLbl="node2" presStyleIdx="0" presStyleCnt="2"/>
      <dgm:spPr/>
      <dgm:t>
        <a:bodyPr/>
        <a:lstStyle/>
        <a:p>
          <a:endParaRPr lang="en-US"/>
        </a:p>
      </dgm:t>
    </dgm:pt>
    <dgm:pt modelId="{EE8BFEBA-4E6C-40E1-B342-40D339E029FF}" type="pres">
      <dgm:prSet presAssocID="{AFB6757D-97B1-4663-A950-106220254434}" presName="hierChild3" presStyleCnt="0"/>
      <dgm:spPr/>
    </dgm:pt>
    <dgm:pt modelId="{4C2B9838-41FE-4EE2-9A9D-BC6DCDD3E863}" type="pres">
      <dgm:prSet presAssocID="{3767878D-9188-4EDE-B794-72364805D09D}" presName="Name19" presStyleLbl="parChTrans1D2" presStyleIdx="1" presStyleCnt="2"/>
      <dgm:spPr/>
      <dgm:t>
        <a:bodyPr/>
        <a:lstStyle/>
        <a:p>
          <a:endParaRPr lang="en-US"/>
        </a:p>
      </dgm:t>
    </dgm:pt>
    <dgm:pt modelId="{CC28B766-D66F-479F-A521-8ED68EAC9F59}" type="pres">
      <dgm:prSet presAssocID="{4D34579A-D08A-4E9D-B0CA-6D1F986E7460}" presName="Name21" presStyleCnt="0"/>
      <dgm:spPr/>
    </dgm:pt>
    <dgm:pt modelId="{0DCA6F82-B375-4D77-8B4B-7D3A033CD767}" type="pres">
      <dgm:prSet presAssocID="{4D34579A-D08A-4E9D-B0CA-6D1F986E7460}" presName="level2Shape" presStyleLbl="node2" presStyleIdx="1" presStyleCnt="2"/>
      <dgm:spPr/>
      <dgm:t>
        <a:bodyPr/>
        <a:lstStyle/>
        <a:p>
          <a:endParaRPr lang="en-US"/>
        </a:p>
      </dgm:t>
    </dgm:pt>
    <dgm:pt modelId="{8C68B5F7-6840-4E78-828F-43F0C96BF673}" type="pres">
      <dgm:prSet presAssocID="{4D34579A-D08A-4E9D-B0CA-6D1F986E7460}" presName="hierChild3" presStyleCnt="0"/>
      <dgm:spPr/>
    </dgm:pt>
    <dgm:pt modelId="{9CE1EBFE-C0C3-4E91-8F34-5883B7A3D6B4}" type="pres">
      <dgm:prSet presAssocID="{BC4A45C7-BC6F-4CE6-A92B-F0210A9EE179}" presName="bgShapesFlow" presStyleCnt="0"/>
      <dgm:spPr/>
    </dgm:pt>
    <dgm:pt modelId="{1DC887EF-394C-420D-A534-A7CB9B21CC90}" type="pres">
      <dgm:prSet presAssocID="{EAF7E57C-151F-4B32-A2D6-EEA8D5E54C75}" presName="rectComp" presStyleCnt="0"/>
      <dgm:spPr/>
    </dgm:pt>
    <dgm:pt modelId="{F88AC81A-2BC5-4E80-A859-27A859164080}" type="pres">
      <dgm:prSet presAssocID="{EAF7E57C-151F-4B32-A2D6-EEA8D5E54C75}" presName="bgRect" presStyleLbl="bgShp" presStyleIdx="0" presStyleCnt="2"/>
      <dgm:spPr/>
      <dgm:t>
        <a:bodyPr/>
        <a:lstStyle/>
        <a:p>
          <a:endParaRPr lang="en-US"/>
        </a:p>
      </dgm:t>
    </dgm:pt>
    <dgm:pt modelId="{5472C35F-FB15-4BDC-AD4E-16C4B0484CCC}" type="pres">
      <dgm:prSet presAssocID="{EAF7E57C-151F-4B32-A2D6-EEA8D5E54C75}" presName="bgRectTx" presStyleLbl="bgShp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E8D5B-AB5F-4AB5-B7AF-CD56FC477DAA}" type="pres">
      <dgm:prSet presAssocID="{EAF7E57C-151F-4B32-A2D6-EEA8D5E54C75}" presName="spComp" presStyleCnt="0"/>
      <dgm:spPr/>
    </dgm:pt>
    <dgm:pt modelId="{72A471FA-00E5-47D9-A593-961D537F703F}" type="pres">
      <dgm:prSet presAssocID="{EAF7E57C-151F-4B32-A2D6-EEA8D5E54C75}" presName="vSp" presStyleCnt="0"/>
      <dgm:spPr/>
    </dgm:pt>
    <dgm:pt modelId="{4619337E-8C3C-4B76-8B2B-56659E4A6B85}" type="pres">
      <dgm:prSet presAssocID="{72FFDE77-F3BF-4EDF-B0CF-E38F076CA101}" presName="rectComp" presStyleCnt="0"/>
      <dgm:spPr/>
    </dgm:pt>
    <dgm:pt modelId="{7F5F073C-3505-4AB4-B09A-54AF1D76ACDA}" type="pres">
      <dgm:prSet presAssocID="{72FFDE77-F3BF-4EDF-B0CF-E38F076CA101}" presName="bgRect" presStyleLbl="bgShp" presStyleIdx="1" presStyleCnt="2"/>
      <dgm:spPr/>
      <dgm:t>
        <a:bodyPr/>
        <a:lstStyle/>
        <a:p>
          <a:endParaRPr lang="en-US"/>
        </a:p>
      </dgm:t>
    </dgm:pt>
    <dgm:pt modelId="{C4FCDA8C-0193-4094-A70A-AEF77DD23C6F}" type="pres">
      <dgm:prSet presAssocID="{72FFDE77-F3BF-4EDF-B0CF-E38F076CA101}" presName="bgRectTx" presStyleLbl="bgShp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A67265-8497-45DE-A27D-4735D9589CF2}" type="presOf" srcId="{72FFDE77-F3BF-4EDF-B0CF-E38F076CA101}" destId="{7F5F073C-3505-4AB4-B09A-54AF1D76ACDA}" srcOrd="0" destOrd="0" presId="urn:microsoft.com/office/officeart/2005/8/layout/hierarchy6"/>
    <dgm:cxn modelId="{9040F6C0-C1CE-4C72-8EEF-5ADAA1E5955F}" type="presOf" srcId="{4D34579A-D08A-4E9D-B0CA-6D1F986E7460}" destId="{0DCA6F82-B375-4D77-8B4B-7D3A033CD767}" srcOrd="0" destOrd="0" presId="urn:microsoft.com/office/officeart/2005/8/layout/hierarchy6"/>
    <dgm:cxn modelId="{9D7B226F-F060-4C81-A130-8A3BCD9D231B}" srcId="{66138440-8C7F-42A6-AFCE-20CD97ADA595}" destId="{AFB6757D-97B1-4663-A950-106220254434}" srcOrd="0" destOrd="0" parTransId="{22089469-5445-4D8B-99BD-E1622C43E548}" sibTransId="{3236EDA7-D232-4A3C-B9FE-787F36C40C84}"/>
    <dgm:cxn modelId="{9657E850-D354-4D21-9C34-8E3EDAA4E33A}" type="presOf" srcId="{AFB6757D-97B1-4663-A950-106220254434}" destId="{93D99CBD-C526-4674-A621-3B6F96DC3EC0}" srcOrd="0" destOrd="0" presId="urn:microsoft.com/office/officeart/2005/8/layout/hierarchy6"/>
    <dgm:cxn modelId="{ABD22CF5-0318-4A3D-8323-74021E22373D}" srcId="{BC4A45C7-BC6F-4CE6-A92B-F0210A9EE179}" destId="{72FFDE77-F3BF-4EDF-B0CF-E38F076CA101}" srcOrd="2" destOrd="0" parTransId="{077299E1-68F8-4DBF-A150-B5D458A1B2EF}" sibTransId="{6048DCAA-ECF9-4987-98AE-35B97655FD38}"/>
    <dgm:cxn modelId="{2CAA3B17-8A53-41CC-9EB9-B6E978AB06B6}" type="presOf" srcId="{66138440-8C7F-42A6-AFCE-20CD97ADA595}" destId="{900A6C8C-2B7C-4F16-8523-B2C8E70FE539}" srcOrd="0" destOrd="0" presId="urn:microsoft.com/office/officeart/2005/8/layout/hierarchy6"/>
    <dgm:cxn modelId="{CA601583-C0E3-438D-8BC3-73D26F7578F7}" type="presOf" srcId="{3767878D-9188-4EDE-B794-72364805D09D}" destId="{4C2B9838-41FE-4EE2-9A9D-BC6DCDD3E863}" srcOrd="0" destOrd="0" presId="urn:microsoft.com/office/officeart/2005/8/layout/hierarchy6"/>
    <dgm:cxn modelId="{6B2079DD-A22D-4473-A572-F205BF293DDB}" type="presOf" srcId="{72FFDE77-F3BF-4EDF-B0CF-E38F076CA101}" destId="{C4FCDA8C-0193-4094-A70A-AEF77DD23C6F}" srcOrd="1" destOrd="0" presId="urn:microsoft.com/office/officeart/2005/8/layout/hierarchy6"/>
    <dgm:cxn modelId="{8EF0B0FD-B369-4C4B-902F-A2C3C5176AF4}" srcId="{BC4A45C7-BC6F-4CE6-A92B-F0210A9EE179}" destId="{EAF7E57C-151F-4B32-A2D6-EEA8D5E54C75}" srcOrd="1" destOrd="0" parTransId="{FF62B74E-AC00-459C-A44D-520B263996E8}" sibTransId="{261669B4-91E3-4539-BDF7-CC9329C53401}"/>
    <dgm:cxn modelId="{FBCCD35D-1140-43D8-A11A-19041DF6C999}" type="presOf" srcId="{22089469-5445-4D8B-99BD-E1622C43E548}" destId="{4F25D1CD-CD2D-4831-80B6-B15A0B4A4043}" srcOrd="0" destOrd="0" presId="urn:microsoft.com/office/officeart/2005/8/layout/hierarchy6"/>
    <dgm:cxn modelId="{2344C90C-0D6A-4B38-9786-766E29EFB2B6}" type="presOf" srcId="{BC4A45C7-BC6F-4CE6-A92B-F0210A9EE179}" destId="{E342C70F-7F9B-4E48-B1D0-F23735F2769C}" srcOrd="0" destOrd="0" presId="urn:microsoft.com/office/officeart/2005/8/layout/hierarchy6"/>
    <dgm:cxn modelId="{E119CA21-0302-4767-9FE6-EB9E405123FB}" type="presOf" srcId="{EAF7E57C-151F-4B32-A2D6-EEA8D5E54C75}" destId="{F88AC81A-2BC5-4E80-A859-27A859164080}" srcOrd="0" destOrd="0" presId="urn:microsoft.com/office/officeart/2005/8/layout/hierarchy6"/>
    <dgm:cxn modelId="{19BD2E59-A174-40B5-87C9-22BC02C28E21}" type="presOf" srcId="{EAF7E57C-151F-4B32-A2D6-EEA8D5E54C75}" destId="{5472C35F-FB15-4BDC-AD4E-16C4B0484CCC}" srcOrd="1" destOrd="0" presId="urn:microsoft.com/office/officeart/2005/8/layout/hierarchy6"/>
    <dgm:cxn modelId="{BB3C0FA3-C3DB-4E00-BBDB-FA07DC035DB4}" srcId="{66138440-8C7F-42A6-AFCE-20CD97ADA595}" destId="{4D34579A-D08A-4E9D-B0CA-6D1F986E7460}" srcOrd="1" destOrd="0" parTransId="{3767878D-9188-4EDE-B794-72364805D09D}" sibTransId="{03C441E1-2E66-4223-BDC5-7A7459FED054}"/>
    <dgm:cxn modelId="{7F66552D-1C11-4D5F-9135-8A8635AC0836}" srcId="{BC4A45C7-BC6F-4CE6-A92B-F0210A9EE179}" destId="{66138440-8C7F-42A6-AFCE-20CD97ADA595}" srcOrd="0" destOrd="0" parTransId="{961517A1-E814-4B7E-A5D8-DA435C766227}" sibTransId="{10A80970-D021-4F8B-954E-4B49EE1CDE1D}"/>
    <dgm:cxn modelId="{24F05878-62B9-4C09-B57E-6AB90EE0D460}" type="presParOf" srcId="{E342C70F-7F9B-4E48-B1D0-F23735F2769C}" destId="{538B4A7C-EA64-499B-A3D9-4A6197CC6A27}" srcOrd="0" destOrd="0" presId="urn:microsoft.com/office/officeart/2005/8/layout/hierarchy6"/>
    <dgm:cxn modelId="{0183CE92-0A19-4232-B7B9-CDF5A87D5EAC}" type="presParOf" srcId="{538B4A7C-EA64-499B-A3D9-4A6197CC6A27}" destId="{3E34D8A0-7CD8-49B8-BF27-2F7BB3DCC27F}" srcOrd="0" destOrd="0" presId="urn:microsoft.com/office/officeart/2005/8/layout/hierarchy6"/>
    <dgm:cxn modelId="{757ED411-E877-470F-834A-526EDC07265C}" type="presParOf" srcId="{538B4A7C-EA64-499B-A3D9-4A6197CC6A27}" destId="{EF4292B8-DE80-4518-89F6-4C067D19BE5D}" srcOrd="1" destOrd="0" presId="urn:microsoft.com/office/officeart/2005/8/layout/hierarchy6"/>
    <dgm:cxn modelId="{D09E5221-3D7B-42CA-B61C-235D24A47D15}" type="presParOf" srcId="{EF4292B8-DE80-4518-89F6-4C067D19BE5D}" destId="{15E23AC7-49FB-48C5-B063-5B9C7697434D}" srcOrd="0" destOrd="0" presId="urn:microsoft.com/office/officeart/2005/8/layout/hierarchy6"/>
    <dgm:cxn modelId="{07775089-F6DB-4C71-9491-2622C891AB5B}" type="presParOf" srcId="{15E23AC7-49FB-48C5-B063-5B9C7697434D}" destId="{900A6C8C-2B7C-4F16-8523-B2C8E70FE539}" srcOrd="0" destOrd="0" presId="urn:microsoft.com/office/officeart/2005/8/layout/hierarchy6"/>
    <dgm:cxn modelId="{C7D9051C-2582-42EA-B652-99CFD49E696D}" type="presParOf" srcId="{15E23AC7-49FB-48C5-B063-5B9C7697434D}" destId="{EF41AB95-AFCD-4378-B7AC-90EEB91AAC91}" srcOrd="1" destOrd="0" presId="urn:microsoft.com/office/officeart/2005/8/layout/hierarchy6"/>
    <dgm:cxn modelId="{7EA720BF-C049-4DCA-A566-792126F0449B}" type="presParOf" srcId="{EF41AB95-AFCD-4378-B7AC-90EEB91AAC91}" destId="{4F25D1CD-CD2D-4831-80B6-B15A0B4A4043}" srcOrd="0" destOrd="0" presId="urn:microsoft.com/office/officeart/2005/8/layout/hierarchy6"/>
    <dgm:cxn modelId="{BB9224D2-7577-42A7-B2E3-E3117E81A662}" type="presParOf" srcId="{EF41AB95-AFCD-4378-B7AC-90EEB91AAC91}" destId="{68344235-07D9-4623-AE18-AF392ED90C04}" srcOrd="1" destOrd="0" presId="urn:microsoft.com/office/officeart/2005/8/layout/hierarchy6"/>
    <dgm:cxn modelId="{594B790A-9EEE-4EAF-9750-339860C3F5D8}" type="presParOf" srcId="{68344235-07D9-4623-AE18-AF392ED90C04}" destId="{93D99CBD-C526-4674-A621-3B6F96DC3EC0}" srcOrd="0" destOrd="0" presId="urn:microsoft.com/office/officeart/2005/8/layout/hierarchy6"/>
    <dgm:cxn modelId="{DBD9D66D-870E-4286-9DDC-61A1E67283F6}" type="presParOf" srcId="{68344235-07D9-4623-AE18-AF392ED90C04}" destId="{EE8BFEBA-4E6C-40E1-B342-40D339E029FF}" srcOrd="1" destOrd="0" presId="urn:microsoft.com/office/officeart/2005/8/layout/hierarchy6"/>
    <dgm:cxn modelId="{7B37724C-A2F4-40BE-BA2D-FB85233D9F45}" type="presParOf" srcId="{EF41AB95-AFCD-4378-B7AC-90EEB91AAC91}" destId="{4C2B9838-41FE-4EE2-9A9D-BC6DCDD3E863}" srcOrd="2" destOrd="0" presId="urn:microsoft.com/office/officeart/2005/8/layout/hierarchy6"/>
    <dgm:cxn modelId="{D568473C-9113-4E86-B990-53CEB35904C3}" type="presParOf" srcId="{EF41AB95-AFCD-4378-B7AC-90EEB91AAC91}" destId="{CC28B766-D66F-479F-A521-8ED68EAC9F59}" srcOrd="3" destOrd="0" presId="urn:microsoft.com/office/officeart/2005/8/layout/hierarchy6"/>
    <dgm:cxn modelId="{507C4E78-2379-4376-AA34-3DA7A007A2C9}" type="presParOf" srcId="{CC28B766-D66F-479F-A521-8ED68EAC9F59}" destId="{0DCA6F82-B375-4D77-8B4B-7D3A033CD767}" srcOrd="0" destOrd="0" presId="urn:microsoft.com/office/officeart/2005/8/layout/hierarchy6"/>
    <dgm:cxn modelId="{57261D60-382C-4E8B-91FE-AE949F81F16E}" type="presParOf" srcId="{CC28B766-D66F-479F-A521-8ED68EAC9F59}" destId="{8C68B5F7-6840-4E78-828F-43F0C96BF673}" srcOrd="1" destOrd="0" presId="urn:microsoft.com/office/officeart/2005/8/layout/hierarchy6"/>
    <dgm:cxn modelId="{34200B4D-ADF2-488F-BBE4-0FF44CEBCC80}" type="presParOf" srcId="{E342C70F-7F9B-4E48-B1D0-F23735F2769C}" destId="{9CE1EBFE-C0C3-4E91-8F34-5883B7A3D6B4}" srcOrd="1" destOrd="0" presId="urn:microsoft.com/office/officeart/2005/8/layout/hierarchy6"/>
    <dgm:cxn modelId="{885194A2-AFE9-475C-B005-3FE56E852878}" type="presParOf" srcId="{9CE1EBFE-C0C3-4E91-8F34-5883B7A3D6B4}" destId="{1DC887EF-394C-420D-A534-A7CB9B21CC90}" srcOrd="0" destOrd="0" presId="urn:microsoft.com/office/officeart/2005/8/layout/hierarchy6"/>
    <dgm:cxn modelId="{FDC09BA1-7F9C-40C2-9DFC-0B3A30DF4AB1}" type="presParOf" srcId="{1DC887EF-394C-420D-A534-A7CB9B21CC90}" destId="{F88AC81A-2BC5-4E80-A859-27A859164080}" srcOrd="0" destOrd="0" presId="urn:microsoft.com/office/officeart/2005/8/layout/hierarchy6"/>
    <dgm:cxn modelId="{EED591FF-7DB0-4D58-AB24-5B5E33788896}" type="presParOf" srcId="{1DC887EF-394C-420D-A534-A7CB9B21CC90}" destId="{5472C35F-FB15-4BDC-AD4E-16C4B0484CCC}" srcOrd="1" destOrd="0" presId="urn:microsoft.com/office/officeart/2005/8/layout/hierarchy6"/>
    <dgm:cxn modelId="{60B13C2B-245E-4353-A24F-DC57BD823B50}" type="presParOf" srcId="{9CE1EBFE-C0C3-4E91-8F34-5883B7A3D6B4}" destId="{F17E8D5B-AB5F-4AB5-B7AF-CD56FC477DAA}" srcOrd="1" destOrd="0" presId="urn:microsoft.com/office/officeart/2005/8/layout/hierarchy6"/>
    <dgm:cxn modelId="{481FFA00-7DA8-42A5-B2CF-F6C56E999371}" type="presParOf" srcId="{F17E8D5B-AB5F-4AB5-B7AF-CD56FC477DAA}" destId="{72A471FA-00E5-47D9-A593-961D537F703F}" srcOrd="0" destOrd="0" presId="urn:microsoft.com/office/officeart/2005/8/layout/hierarchy6"/>
    <dgm:cxn modelId="{5B6DDF55-A2DA-4FF5-8BA6-5E42A9B3AE4D}" type="presParOf" srcId="{9CE1EBFE-C0C3-4E91-8F34-5883B7A3D6B4}" destId="{4619337E-8C3C-4B76-8B2B-56659E4A6B85}" srcOrd="2" destOrd="0" presId="urn:microsoft.com/office/officeart/2005/8/layout/hierarchy6"/>
    <dgm:cxn modelId="{FE9C3532-C4F4-4167-AEE0-5D6F5737E5B7}" type="presParOf" srcId="{4619337E-8C3C-4B76-8B2B-56659E4A6B85}" destId="{7F5F073C-3505-4AB4-B09A-54AF1D76ACDA}" srcOrd="0" destOrd="0" presId="urn:microsoft.com/office/officeart/2005/8/layout/hierarchy6"/>
    <dgm:cxn modelId="{E8BDE551-EFDE-4D8C-960C-3027C2D39CB6}" type="presParOf" srcId="{4619337E-8C3C-4B76-8B2B-56659E4A6B85}" destId="{C4FCDA8C-0193-4094-A70A-AEF77DD23C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F073C-3505-4AB4-B09A-54AF1D76ACDA}">
      <dsp:nvSpPr>
        <dsp:cNvPr id="0" name=""/>
        <dsp:cNvSpPr/>
      </dsp:nvSpPr>
      <dsp:spPr>
        <a:xfrm>
          <a:off x="0" y="2169375"/>
          <a:ext cx="7073207" cy="167159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Vocabulary</a:t>
          </a:r>
        </a:p>
      </dsp:txBody>
      <dsp:txXfrm>
        <a:off x="0" y="2169375"/>
        <a:ext cx="2121962" cy="1671597"/>
      </dsp:txXfrm>
    </dsp:sp>
    <dsp:sp modelId="{F88AC81A-2BC5-4E80-A859-27A859164080}">
      <dsp:nvSpPr>
        <dsp:cNvPr id="0" name=""/>
        <dsp:cNvSpPr/>
      </dsp:nvSpPr>
      <dsp:spPr>
        <a:xfrm>
          <a:off x="0" y="219177"/>
          <a:ext cx="7073207" cy="167159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Topic of the unit</a:t>
          </a:r>
        </a:p>
      </dsp:txBody>
      <dsp:txXfrm>
        <a:off x="0" y="219177"/>
        <a:ext cx="2121962" cy="1671597"/>
      </dsp:txXfrm>
    </dsp:sp>
    <dsp:sp modelId="{900A6C8C-2B7C-4F16-8523-B2C8E70FE539}">
      <dsp:nvSpPr>
        <dsp:cNvPr id="0" name=""/>
        <dsp:cNvSpPr/>
      </dsp:nvSpPr>
      <dsp:spPr>
        <a:xfrm>
          <a:off x="3482103" y="358477"/>
          <a:ext cx="2089497" cy="1392998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ENERGY SOURCES</a:t>
          </a:r>
        </a:p>
      </dsp:txBody>
      <dsp:txXfrm>
        <a:off x="3522903" y="399277"/>
        <a:ext cx="2007897" cy="1311398"/>
      </dsp:txXfrm>
    </dsp:sp>
    <dsp:sp modelId="{4F25D1CD-CD2D-4831-80B6-B15A0B4A4043}">
      <dsp:nvSpPr>
        <dsp:cNvPr id="0" name=""/>
        <dsp:cNvSpPr/>
      </dsp:nvSpPr>
      <dsp:spPr>
        <a:xfrm>
          <a:off x="3168679" y="1751475"/>
          <a:ext cx="1358173" cy="557199"/>
        </a:xfrm>
        <a:custGeom>
          <a:avLst/>
          <a:gdLst/>
          <a:ahLst/>
          <a:cxnLst/>
          <a:rect l="0" t="0" r="0" b="0"/>
          <a:pathLst>
            <a:path>
              <a:moveTo>
                <a:pt x="1358173" y="0"/>
              </a:moveTo>
              <a:lnTo>
                <a:pt x="1358173" y="278599"/>
              </a:lnTo>
              <a:lnTo>
                <a:pt x="0" y="278599"/>
              </a:lnTo>
              <a:lnTo>
                <a:pt x="0" y="55719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D99CBD-C526-4674-A621-3B6F96DC3EC0}">
      <dsp:nvSpPr>
        <dsp:cNvPr id="0" name=""/>
        <dsp:cNvSpPr/>
      </dsp:nvSpPr>
      <dsp:spPr>
        <a:xfrm>
          <a:off x="2123930" y="2308675"/>
          <a:ext cx="2089497" cy="1392998"/>
        </a:xfrm>
        <a:prstGeom prst="roundRect">
          <a:avLst>
            <a:gd name="adj" fmla="val 10000"/>
          </a:avLst>
        </a:prstGeom>
        <a:solidFill>
          <a:schemeClr val="accent1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TYPES OF ENERGY</a:t>
          </a:r>
        </a:p>
      </dsp:txBody>
      <dsp:txXfrm>
        <a:off x="2164730" y="2349475"/>
        <a:ext cx="2007897" cy="1311398"/>
      </dsp:txXfrm>
    </dsp:sp>
    <dsp:sp modelId="{4C2B9838-41FE-4EE2-9A9D-BC6DCDD3E863}">
      <dsp:nvSpPr>
        <dsp:cNvPr id="0" name=""/>
        <dsp:cNvSpPr/>
      </dsp:nvSpPr>
      <dsp:spPr>
        <a:xfrm>
          <a:off x="4526852" y="1751475"/>
          <a:ext cx="1358173" cy="557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599"/>
              </a:lnTo>
              <a:lnTo>
                <a:pt x="1358173" y="278599"/>
              </a:lnTo>
              <a:lnTo>
                <a:pt x="1358173" y="55719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CA6F82-B375-4D77-8B4B-7D3A033CD767}">
      <dsp:nvSpPr>
        <dsp:cNvPr id="0" name=""/>
        <dsp:cNvSpPr/>
      </dsp:nvSpPr>
      <dsp:spPr>
        <a:xfrm>
          <a:off x="4840277" y="2308675"/>
          <a:ext cx="2089497" cy="1392998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/>
            <a:t>SOURCES OF ENERGY</a:t>
          </a:r>
        </a:p>
      </dsp:txBody>
      <dsp:txXfrm>
        <a:off x="4881077" y="2349475"/>
        <a:ext cx="2007897" cy="13113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74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31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623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83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18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jpe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90381" y="187255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renewable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</a:rPr>
              <a:t>(a)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80499" y="4846143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có thể tái tạo được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728898" y="3430378"/>
            <a:ext cx="2367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rɪˈnjuːəbl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15" y="1957440"/>
            <a:ext cx="5267897" cy="35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13404" y="1748009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run out </a:t>
            </a:r>
            <a:r>
              <a:rPr lang="en-US" sz="4400" b="1">
                <a:solidFill>
                  <a:srgbClr val="F7941E"/>
                </a:solidFill>
              </a:rPr>
              <a:t>(</a:t>
            </a:r>
            <a:r>
              <a:rPr lang="en-US" sz="4400" b="1" smtClean="0">
                <a:solidFill>
                  <a:srgbClr val="F7941E"/>
                </a:solidFill>
              </a:rPr>
              <a:t>phr. </a:t>
            </a:r>
            <a:r>
              <a:rPr lang="en-US" sz="4400" b="1" dirty="0">
                <a:solidFill>
                  <a:srgbClr val="F7941E"/>
                </a:solidFill>
              </a:rPr>
              <a:t>v)</a:t>
            </a:r>
            <a:endParaRPr lang="en-US" sz="36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54338" y="4494605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cạn kiệt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992975" y="3341301"/>
            <a:ext cx="1973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rʌn</a:t>
            </a:r>
            <a:r>
              <a:rPr lang="en-US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 err="1">
                <a:solidFill>
                  <a:srgbClr val="0FB7BD"/>
                </a:solidFill>
              </a:rPr>
              <a:t>aʊt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185" y="2268808"/>
            <a:ext cx="4560849" cy="32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9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471640"/>
              </p:ext>
            </p:extLst>
          </p:nvPr>
        </p:nvGraphicFramePr>
        <p:xfrm>
          <a:off x="1287296" y="1570091"/>
          <a:ext cx="9617408" cy="461189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94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4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8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5775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157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energy sources (n)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/ˈenədʒi sɔːs/</a:t>
                      </a:r>
                      <a:endParaRPr lang="en-US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nguồn</a:t>
                      </a: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năng</a:t>
                      </a: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lượng</a:t>
                      </a:r>
                      <a:endParaRPr lang="en-US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200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coal (n)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/kəʊl/</a:t>
                      </a:r>
                      <a:endParaRPr lang="en-US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than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đá</a:t>
                      </a:r>
                      <a:endParaRPr lang="en-US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62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renewable (adj)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/rɪˈnjuːəbl/</a:t>
                      </a:r>
                      <a:endParaRPr lang="en-US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có</a:t>
                      </a: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thể</a:t>
                      </a: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tái</a:t>
                      </a: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tạo</a:t>
                      </a: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được</a:t>
                      </a:r>
                      <a:endParaRPr lang="vi-VN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62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run out </a:t>
                      </a:r>
                      <a:r>
                        <a:rPr lang="en-US" sz="25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500" b="1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phr. </a:t>
                      </a:r>
                      <a:r>
                        <a:rPr lang="en-US" sz="2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/rʌn aʊt/</a:t>
                      </a:r>
                      <a:endParaRPr lang="en-US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cạn</a:t>
                      </a:r>
                      <a:r>
                        <a:rPr lang="en-US" sz="25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5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kiệt</a:t>
                      </a:r>
                      <a:endParaRPr lang="vi-VN" sz="25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664128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683" t="1917" r="5700"/>
          <a:stretch/>
        </p:blipFill>
        <p:spPr>
          <a:xfrm>
            <a:off x="5486400" y="2229000"/>
            <a:ext cx="5203380" cy="4629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371694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A668E63-AD59-E30E-0BD8-88366BBFEB24}"/>
              </a:ext>
            </a:extLst>
          </p:cNvPr>
          <p:cNvSpPr txBox="1"/>
          <p:nvPr/>
        </p:nvSpPr>
        <p:spPr>
          <a:xfrm>
            <a:off x="1089947" y="1108287"/>
            <a:ext cx="271747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668E63-AD59-E30E-0BD8-88366BBFEB24}"/>
              </a:ext>
            </a:extLst>
          </p:cNvPr>
          <p:cNvSpPr txBox="1"/>
          <p:nvPr/>
        </p:nvSpPr>
        <p:spPr>
          <a:xfrm>
            <a:off x="222445" y="1618329"/>
            <a:ext cx="5375468" cy="480131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i="1"/>
              <a:t>Lan: </a:t>
            </a:r>
            <a:r>
              <a:rPr lang="en-US"/>
              <a:t>Hi, Dad.</a:t>
            </a:r>
            <a:br>
              <a:rPr lang="en-US"/>
            </a:br>
            <a:r>
              <a:rPr lang="en-US" b="1" i="1"/>
              <a:t>Mr Tan: </a:t>
            </a:r>
            <a:r>
              <a:rPr lang="en-US"/>
              <a:t>Lan, what are you </a:t>
            </a:r>
            <a:r>
              <a:rPr lang="en-US" smtClean="0"/>
              <a:t>doing? It’s </a:t>
            </a:r>
            <a:r>
              <a:rPr lang="en-US"/>
              <a:t>pretty late now.</a:t>
            </a:r>
            <a:br>
              <a:rPr lang="en-US"/>
            </a:br>
            <a:r>
              <a:rPr lang="en-US" b="1" i="1"/>
              <a:t>Lan: </a:t>
            </a:r>
            <a:r>
              <a:rPr lang="en-US"/>
              <a:t>I’m doing a project on </a:t>
            </a:r>
            <a:r>
              <a:rPr lang="en-US" smtClean="0"/>
              <a:t>energy sources</a:t>
            </a:r>
            <a:r>
              <a:rPr lang="en-US"/>
              <a:t>. But I don’t quite </a:t>
            </a:r>
            <a:r>
              <a:rPr lang="en-US" smtClean="0"/>
              <a:t>understand what </a:t>
            </a:r>
            <a:r>
              <a:rPr lang="en-US"/>
              <a:t>energy is.</a:t>
            </a:r>
            <a:br>
              <a:rPr lang="en-US"/>
            </a:br>
            <a:r>
              <a:rPr lang="en-US" b="1" i="1"/>
              <a:t>Mr Tan: </a:t>
            </a:r>
            <a:r>
              <a:rPr lang="en-US"/>
              <a:t>Well, it’s power that we use </a:t>
            </a:r>
            <a:r>
              <a:rPr lang="en-US" smtClean="0"/>
              <a:t>to provide </a:t>
            </a:r>
            <a:r>
              <a:rPr lang="en-US"/>
              <a:t>us with light, heat or electricity.</a:t>
            </a:r>
            <a:br>
              <a:rPr lang="en-US"/>
            </a:br>
            <a:r>
              <a:rPr lang="en-US" b="1" i="1"/>
              <a:t>Lan: </a:t>
            </a:r>
            <a:r>
              <a:rPr lang="en-US"/>
              <a:t>Oh. Where does it come from?</a:t>
            </a:r>
            <a:br>
              <a:rPr lang="en-US"/>
            </a:br>
            <a:r>
              <a:rPr lang="en-US" b="1" i="1"/>
              <a:t>Mr Tan: </a:t>
            </a:r>
            <a:r>
              <a:rPr lang="en-US"/>
              <a:t>It comes from many </a:t>
            </a:r>
            <a:r>
              <a:rPr lang="en-US" smtClean="0"/>
              <a:t>diﬀerent sources </a:t>
            </a:r>
            <a:r>
              <a:rPr lang="en-US"/>
              <a:t>like coal, oil, natural gas, </a:t>
            </a:r>
            <a:r>
              <a:rPr lang="en-US" smtClean="0"/>
              <a:t>… We </a:t>
            </a:r>
            <a:r>
              <a:rPr lang="en-US"/>
              <a:t>call them non-renewable sources.</a:t>
            </a:r>
            <a:br>
              <a:rPr lang="en-US"/>
            </a:br>
            <a:r>
              <a:rPr lang="en-US" b="1" i="1"/>
              <a:t>Lan: </a:t>
            </a:r>
            <a:r>
              <a:rPr lang="en-US"/>
              <a:t>Can it come from the sun, </a:t>
            </a:r>
            <a:r>
              <a:rPr lang="en-US" smtClean="0"/>
              <a:t>wind or </a:t>
            </a:r>
            <a:r>
              <a:rPr lang="en-US"/>
              <a:t>water too?</a:t>
            </a:r>
            <a:br>
              <a:rPr lang="en-US"/>
            </a:br>
            <a:r>
              <a:rPr lang="en-US" b="1" i="1"/>
              <a:t>Mr Tan: </a:t>
            </a:r>
            <a:r>
              <a:rPr lang="en-US"/>
              <a:t>Yes, it can. We call those </a:t>
            </a:r>
            <a:r>
              <a:rPr lang="en-US" smtClean="0"/>
              <a:t>types of </a:t>
            </a:r>
            <a:r>
              <a:rPr lang="en-US"/>
              <a:t>energy renewable sources </a:t>
            </a:r>
            <a:r>
              <a:rPr lang="en-US" smtClean="0"/>
              <a:t>because we </a:t>
            </a:r>
            <a:r>
              <a:rPr lang="en-US"/>
              <a:t>cannot run out of them. Renewable means we can easily replace them. </a:t>
            </a:r>
            <a:r>
              <a:rPr lang="en-US" sz="2400"/>
              <a:t/>
            </a:r>
            <a:br>
              <a:rPr lang="en-US" sz="2400"/>
            </a:br>
            <a:r>
              <a:rPr lang="en-US" b="1" i="1"/>
              <a:t>Lan: </a:t>
            </a:r>
            <a:r>
              <a:rPr lang="en-US"/>
              <a:t>I get it now.</a:t>
            </a:r>
            <a:br>
              <a:rPr lang="en-US"/>
            </a:br>
            <a:r>
              <a:rPr lang="en-US" b="1" i="1"/>
              <a:t>Mr Tan: </a:t>
            </a:r>
            <a:r>
              <a:rPr lang="en-US"/>
              <a:t>You know, some types </a:t>
            </a:r>
            <a:r>
              <a:rPr lang="en-US" smtClean="0"/>
              <a:t>of energy </a:t>
            </a:r>
            <a:r>
              <a:rPr lang="en-US"/>
              <a:t>are cheap and easy to </a:t>
            </a:r>
            <a:r>
              <a:rPr lang="en-US" smtClean="0"/>
              <a:t>use, but </a:t>
            </a:r>
            <a:r>
              <a:rPr lang="en-US"/>
              <a:t>others are more expensive and harder to find …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17441"/>
          <a:stretch/>
        </p:blipFill>
        <p:spPr>
          <a:xfrm>
            <a:off x="7846219" y="1083306"/>
            <a:ext cx="4207263" cy="2602267"/>
          </a:xfrm>
          <a:prstGeom prst="rect">
            <a:avLst/>
          </a:prstGeom>
        </p:spPr>
      </p:pic>
      <p:pic>
        <p:nvPicPr>
          <p:cNvPr id="6" name="06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82300" y="1045591"/>
            <a:ext cx="609600" cy="6096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76198" y="1064640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4555" y="96200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1273" y="124515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01714" y="205910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1273" y="3555602"/>
            <a:ext cx="1883767" cy="62663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4527" y="1284480"/>
            <a:ext cx="6181371" cy="57499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Brain 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4422" y="2062354"/>
            <a:ext cx="620116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1: Listen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chemeClr val="tx1"/>
                </a:solidFill>
              </a:rPr>
              <a:t>read.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967955"/>
            <a:ext cx="6201160" cy="180193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What </a:t>
            </a:r>
            <a:r>
              <a:rPr lang="en-US" dirty="0">
                <a:solidFill>
                  <a:schemeClr val="tx1"/>
                </a:solidFill>
              </a:rPr>
              <a:t>are Lan and her father talking about?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conversation again and answer the questions.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Match the words / phrases in the box with the correct pictures.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Complete each of the sentences with the correct word from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conversation.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35040" y="1572689"/>
            <a:ext cx="1542041" cy="4864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93158" y="2386804"/>
            <a:ext cx="1508557" cy="116879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64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" name="Hình Bầu dục 1">
            <a:extLst>
              <a:ext uri="{FF2B5EF4-FFF2-40B4-BE49-F238E27FC236}">
                <a16:creationId xmlns:a16="http://schemas.microsoft.com/office/drawing/2014/main" id="{9D288AFC-FAC2-9E2D-AAE6-1244FCA1D7E8}"/>
              </a:ext>
            </a:extLst>
          </p:cNvPr>
          <p:cNvSpPr/>
          <p:nvPr/>
        </p:nvSpPr>
        <p:spPr>
          <a:xfrm>
            <a:off x="797785" y="3870697"/>
            <a:ext cx="468249" cy="47827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1EA55688-8D1B-79A5-7F70-36F9CB89C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193" y="1793577"/>
            <a:ext cx="4665407" cy="44972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3975" y="1331912"/>
            <a:ext cx="778541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What are Lan and her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father talking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about?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4555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668E63-AD59-E30E-0BD8-88366BBFEB24}"/>
              </a:ext>
            </a:extLst>
          </p:cNvPr>
          <p:cNvSpPr txBox="1"/>
          <p:nvPr/>
        </p:nvSpPr>
        <p:spPr>
          <a:xfrm>
            <a:off x="827501" y="2408594"/>
            <a:ext cx="5375468" cy="203132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>
                <a:solidFill>
                  <a:srgbClr val="00A9A5"/>
                </a:solidFill>
              </a:rPr>
              <a:t>A. </a:t>
            </a:r>
            <a:r>
              <a:rPr lang="en-GB" sz="2800"/>
              <a:t>Energy</a:t>
            </a:r>
            <a:br>
              <a:rPr lang="en-GB" sz="2800"/>
            </a:br>
            <a:r>
              <a:rPr lang="en-GB" sz="2800" b="1">
                <a:solidFill>
                  <a:srgbClr val="00A9A5"/>
                </a:solidFill>
              </a:rPr>
              <a:t>B. </a:t>
            </a:r>
            <a:r>
              <a:rPr lang="en-GB" sz="2800"/>
              <a:t>Sources</a:t>
            </a:r>
            <a:br>
              <a:rPr lang="en-GB" sz="2800"/>
            </a:br>
            <a:r>
              <a:rPr lang="en-GB" sz="2800" b="1">
                <a:solidFill>
                  <a:srgbClr val="00A9A5"/>
                </a:solidFill>
              </a:rPr>
              <a:t>C. </a:t>
            </a:r>
            <a:r>
              <a:rPr lang="en-GB" sz="2800"/>
              <a:t>Energy sources </a:t>
            </a:r>
            <a:endParaRPr lang="en-US" sz="36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26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224772" y="1292523"/>
            <a:ext cx="106289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conversation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again and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answer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questions.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4555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34555" y="2103882"/>
            <a:ext cx="1144221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What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</a:rPr>
              <a:t>is Lan doing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</a:p>
          <a:p>
            <a:pPr>
              <a:lnSpc>
                <a:spcPts val="3900"/>
              </a:lnSpc>
            </a:pP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_______________________________________________________________</a:t>
            </a:r>
          </a:p>
          <a:p>
            <a:pPr>
              <a:lnSpc>
                <a:spcPts val="39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vi-VN" sz="2400">
                <a:latin typeface="Calibri" panose="020F0502020204030204" pitchFamily="34" charset="0"/>
                <a:ea typeface="Calibri" panose="020F0502020204030204" pitchFamily="34" charset="0"/>
              </a:rPr>
              <a:t>What does energy mean?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3900"/>
              </a:lnSpc>
            </a:pPr>
            <a:r>
              <a:rPr lang="en-GB" sz="32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  <a:p>
            <a:pPr>
              <a:lnSpc>
                <a:spcPts val="39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Where does energy come from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</a:p>
          <a:p>
            <a:pPr>
              <a:lnSpc>
                <a:spcPts val="3900"/>
              </a:lnSpc>
            </a:pP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_____________________________________________________________________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</a:t>
            </a:r>
            <a:endParaRPr lang="vi-VN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39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vi-VN" sz="2400">
                <a:latin typeface="Calibri" panose="020F0502020204030204" pitchFamily="34" charset="0"/>
                <a:ea typeface="Calibri" panose="020F0502020204030204" pitchFamily="34" charset="0"/>
              </a:rPr>
              <a:t>What are renewable sources?</a:t>
            </a:r>
            <a:endParaRPr lang="en-GB" sz="24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3900"/>
              </a:lnSpc>
            </a:pPr>
            <a:r>
              <a:rPr lang="en-GB" sz="32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4651" y="2673366"/>
            <a:ext cx="524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She’s doing a project on energy sources. 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651" y="3688931"/>
            <a:ext cx="8292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It’s power that we use to provide us with light, heat or electricity.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214" y="4627844"/>
            <a:ext cx="10504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F</a:t>
            </a:r>
            <a:r>
              <a:rPr lang="en-US" sz="2400" smtClean="0">
                <a:solidFill>
                  <a:srgbClr val="00A9A5"/>
                </a:solidFill>
              </a:rPr>
              <a:t>rom </a:t>
            </a:r>
            <a:r>
              <a:rPr lang="en-US" sz="2400">
                <a:solidFill>
                  <a:srgbClr val="00A9A5"/>
                </a:solidFill>
              </a:rPr>
              <a:t>many diﬀerent sources such as coal, oil, natural gas, water, wind, and the sun.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4651" y="5648420"/>
            <a:ext cx="7524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They are energy that comes from the sun, wind and water. </a:t>
            </a:r>
            <a:endParaRPr lang="en-GB" sz="240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3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1144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words / phrases in the box with the correct pictures.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1381" r="52673" b="52949"/>
          <a:stretch/>
        </p:blipFill>
        <p:spPr>
          <a:xfrm>
            <a:off x="628983" y="2021712"/>
            <a:ext cx="3106158" cy="16969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50898" t="1050" r="1613" b="52138"/>
          <a:stretch/>
        </p:blipFill>
        <p:spPr>
          <a:xfrm>
            <a:off x="4416720" y="2021712"/>
            <a:ext cx="3116752" cy="17393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51339" t="52927" r="1543" b="1635"/>
          <a:stretch/>
        </p:blipFill>
        <p:spPr>
          <a:xfrm>
            <a:off x="4441054" y="4503928"/>
            <a:ext cx="3092418" cy="168833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t="52568" r="52492"/>
          <a:stretch/>
        </p:blipFill>
        <p:spPr>
          <a:xfrm>
            <a:off x="576198" y="4429836"/>
            <a:ext cx="3118001" cy="17624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-9885" t="9322" r="79863" b="53638"/>
          <a:stretch/>
        </p:blipFill>
        <p:spPr>
          <a:xfrm>
            <a:off x="8980449" y="2235242"/>
            <a:ext cx="1632461" cy="4593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49497" t="8220" r="5997" b="52094"/>
          <a:stretch/>
        </p:blipFill>
        <p:spPr>
          <a:xfrm>
            <a:off x="8865602" y="3431112"/>
            <a:ext cx="2419980" cy="4921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t="56725" r="72479" b="7558"/>
          <a:stretch/>
        </p:blipFill>
        <p:spPr>
          <a:xfrm>
            <a:off x="9327381" y="4659795"/>
            <a:ext cx="1496422" cy="44297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l="49598" t="55622" r="10120" b="8661"/>
          <a:stretch/>
        </p:blipFill>
        <p:spPr>
          <a:xfrm>
            <a:off x="9095296" y="5832981"/>
            <a:ext cx="2190286" cy="44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-0.6444 0.04861 " pathEditMode="relative" rAng="0" ptsTypes="AA">
                                      <p:cBhvr>
                                        <p:cTn id="6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27" y="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789 0.00555 L -0.31654 0.58935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21" y="2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-0.33437 -0.12685 " pathEditMode="relative" rAng="0" ptsTypes="AA">
                                      <p:cBhvr>
                                        <p:cTn id="14" dur="1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19" y="-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433 0.01435 L -0.65443 0.07384 " pathEditMode="relative" rAng="0" ptsTypes="AA">
                                      <p:cBhvr>
                                        <p:cTn id="18" dur="1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1414" y="134325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of the sentences with the correct word from the conversation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0627" y="1317539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9300" y="120899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ộp Văn bản 19">
            <a:extLst>
              <a:ext uri="{FF2B5EF4-FFF2-40B4-BE49-F238E27FC236}">
                <a16:creationId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67963" y="1915038"/>
            <a:ext cx="109404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Energy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is ______ that we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use to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provide us with light, heat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or electricity.</a:t>
            </a: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When energy comes from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the ______,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wind and water, we call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it renewable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energy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When energy comes from wind,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we call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it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energy.</a:t>
            </a:r>
            <a:endParaRPr lang="vi-VN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cannot ______ out of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renewable energy.</a:t>
            </a:r>
          </a:p>
          <a:p>
            <a:pPr>
              <a:lnSpc>
                <a:spcPct val="200000"/>
              </a:lnSpc>
            </a:pP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Some types of energy are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 and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easy to use.</a:t>
            </a:r>
            <a:endParaRPr lang="en-GB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193815" y="2161646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power 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14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4830524" y="2916212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sun 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15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6160493" y="3607009"/>
            <a:ext cx="2414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renewable/ wind 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18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553415" y="4343568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run 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19" name="Hộp Văn bản 20">
            <a:extLst>
              <a:ext uri="{FF2B5EF4-FFF2-40B4-BE49-F238E27FC236}">
                <a16:creationId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4259553" y="5101850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</a:rPr>
              <a:t>cheap </a:t>
            </a:r>
            <a:endParaRPr lang="en-US" sz="2400" b="1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1273" y="124515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01714" y="205910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1273" y="3555602"/>
            <a:ext cx="1883767" cy="62663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01714" y="4952530"/>
            <a:ext cx="1950734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4527" y="1284480"/>
            <a:ext cx="6181371" cy="57499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Brain 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4422" y="2062354"/>
            <a:ext cx="620116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smtClean="0">
                <a:solidFill>
                  <a:schemeClr val="tx1"/>
                </a:solidFill>
              </a:rPr>
              <a:t>Task 1: Listen </a:t>
            </a:r>
            <a:r>
              <a:rPr lang="en-US" dirty="0">
                <a:solidFill>
                  <a:schemeClr val="tx1"/>
                </a:solidFill>
              </a:rPr>
              <a:t>and read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967955"/>
            <a:ext cx="6201160" cy="180193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What </a:t>
            </a:r>
            <a:r>
              <a:rPr lang="en-US" dirty="0">
                <a:solidFill>
                  <a:schemeClr val="tx1"/>
                </a:solidFill>
              </a:rPr>
              <a:t>are Lan and her father talking about?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conversation again and answer the questions.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Match the words / phrases in the box with the correct pictures.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Complete each of the sentences with the correct word from the conversation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4527" y="4976212"/>
            <a:ext cx="6181370" cy="57612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6: Group discussion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35040" y="1572689"/>
            <a:ext cx="1542041" cy="4864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93158" y="2386804"/>
            <a:ext cx="1508557" cy="116879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435040" y="3868920"/>
            <a:ext cx="1542041" cy="108361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95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015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1: GETTING STARTED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265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8183E57F-7166-460D-8CE7-765560E61997}"/>
              </a:ext>
            </a:extLst>
          </p:cNvPr>
          <p:cNvSpPr txBox="1"/>
          <p:nvPr/>
        </p:nvSpPr>
        <p:spPr>
          <a:xfrm>
            <a:off x="3372567" y="2424738"/>
            <a:ext cx="5636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Types</a:t>
            </a:r>
            <a:r>
              <a:rPr lang="vi-VN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vi-VN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energy</a:t>
            </a:r>
            <a:r>
              <a:rPr lang="vi-VN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sources</a:t>
            </a:r>
            <a:endParaRPr lang="en-US" sz="4400" b="1" dirty="0">
              <a:solidFill>
                <a:srgbClr val="0FB7BD"/>
              </a:solidFill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B43C81A3-8C79-83D6-CE60-C6DA622C2FAF}"/>
              </a:ext>
            </a:extLst>
          </p:cNvPr>
          <p:cNvSpPr txBox="1"/>
          <p:nvPr/>
        </p:nvSpPr>
        <p:spPr>
          <a:xfrm>
            <a:off x="3334776" y="220866"/>
            <a:ext cx="7615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2E6E7A36-C330-BABC-4111-C5140F885817}"/>
              </a:ext>
            </a:extLst>
          </p:cNvPr>
          <p:cNvSpPr txBox="1"/>
          <p:nvPr/>
        </p:nvSpPr>
        <p:spPr>
          <a:xfrm>
            <a:off x="2046514" y="190029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8ED4D8E6-C101-E318-D365-F74F28221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2" y="2271029"/>
            <a:ext cx="2458677" cy="2458677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F72FD182-219D-8B92-39ED-B4F0E58B6D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039" y="3842037"/>
            <a:ext cx="2550619" cy="2458678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83610A6D-9461-CDB8-A755-D20DC94753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956" y="1386918"/>
            <a:ext cx="3361551" cy="3361551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A701CAB9-4528-77EF-8A58-CC7C122908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22" y="3678025"/>
            <a:ext cx="2622690" cy="262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38E000CF-D717-1370-1093-01F4250D9130}"/>
              </a:ext>
            </a:extLst>
          </p:cNvPr>
          <p:cNvSpPr txBox="1"/>
          <p:nvPr/>
        </p:nvSpPr>
        <p:spPr>
          <a:xfrm>
            <a:off x="487067" y="109603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GROUP DISCUSSION</a:t>
            </a:r>
            <a:endParaRPr lang="vi-VN" sz="3200" u="sng" dirty="0"/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98EA9DC-7386-DFDA-443F-A658EC0737CB}"/>
              </a:ext>
            </a:extLst>
          </p:cNvPr>
          <p:cNvSpPr txBox="1"/>
          <p:nvPr/>
        </p:nvSpPr>
        <p:spPr>
          <a:xfrm>
            <a:off x="5057450" y="2410343"/>
            <a:ext cx="6740540" cy="149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What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best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source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energy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vi-VN" sz="4000" dirty="0">
              <a:solidFill>
                <a:srgbClr val="048D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Why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do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think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it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best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3200" i="1" dirty="0" err="1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one</a:t>
            </a:r>
            <a:r>
              <a:rPr lang="vi-VN" sz="3200" i="1" dirty="0">
                <a:solidFill>
                  <a:srgbClr val="048D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vi-VN" sz="4000" dirty="0">
              <a:solidFill>
                <a:srgbClr val="048D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210C2A55-3611-0DFF-8CA6-46BD2FF2F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9" y="1693543"/>
            <a:ext cx="4509429" cy="5001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1273" y="124515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01714" y="205910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1273" y="3555602"/>
            <a:ext cx="1883767" cy="62663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01714" y="4952530"/>
            <a:ext cx="1950734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4527" y="1284480"/>
            <a:ext cx="6181371" cy="57499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Brain 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4422" y="2062354"/>
            <a:ext cx="620116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1: Listen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chemeClr val="tx1"/>
                </a:solidFill>
              </a:rPr>
              <a:t>read.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967955"/>
            <a:ext cx="6201160" cy="180193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What </a:t>
            </a:r>
            <a:r>
              <a:rPr lang="en-US" dirty="0">
                <a:solidFill>
                  <a:schemeClr val="tx1"/>
                </a:solidFill>
              </a:rPr>
              <a:t>are Lan and her father talking about?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conversation again and answer the questions.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Match the words / phrases in the box with the correct pictures.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Complete each of the sentences with the correct word from the conversation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4527" y="4976212"/>
            <a:ext cx="6181370" cy="57612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6: Group discussion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35040" y="1572689"/>
            <a:ext cx="1542041" cy="4864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93158" y="2386804"/>
            <a:ext cx="1508557" cy="116879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435040" y="3868920"/>
            <a:ext cx="1542041" cy="108361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63298" y="5792694"/>
            <a:ext cx="1950733" cy="60484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38666" y="5264272"/>
            <a:ext cx="1463049" cy="52842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4527" y="5758659"/>
            <a:ext cx="6181370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35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4" y="1309621"/>
            <a:ext cx="199893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12877407"/>
              </p:ext>
            </p:extLst>
          </p:nvPr>
        </p:nvGraphicFramePr>
        <p:xfrm>
          <a:off x="2333104" y="2000596"/>
          <a:ext cx="7073207" cy="4060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4" y="1309621"/>
            <a:ext cx="199893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00" y="2103882"/>
            <a:ext cx="95513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Do exercises </a:t>
            </a:r>
            <a:r>
              <a:rPr lang="en-US" sz="2800" dirty="0"/>
              <a:t>in your </a:t>
            </a:r>
            <a:r>
              <a:rPr lang="en-US" sz="2800" dirty="0" smtClean="0"/>
              <a:t>workbook.</a:t>
            </a:r>
            <a:endParaRPr lang="en-US" sz="28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the vocabulary for the next lesson: A closer look 1</a:t>
            </a:r>
            <a:r>
              <a:rPr lang="en-US" sz="280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Project preparation</a:t>
            </a:r>
            <a:endParaRPr lang="en-US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F4C67F-E3FF-1D4A-8347-8DE717642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77" y="3488877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0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>
                <a:latin typeface="Calibri" panose="020F0502020204030204" pitchFamily="34" charset="0"/>
              </a:rPr>
              <a:t>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3258" y="1914652"/>
            <a:ext cx="9770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</a:t>
            </a:r>
            <a:r>
              <a:rPr lang="en-US" sz="2800" dirty="0" smtClean="0"/>
              <a:t>to gain: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a</a:t>
            </a:r>
            <a:r>
              <a:rPr lang="en-US" sz="2800" dirty="0" smtClean="0"/>
              <a:t>n </a:t>
            </a:r>
            <a:r>
              <a:rPr lang="en-US" sz="2800" dirty="0"/>
              <a:t>overview about the topic </a:t>
            </a:r>
            <a:r>
              <a:rPr lang="en-US" sz="2800" i="1" dirty="0" smtClean="0"/>
              <a:t>Energy sources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dirty="0"/>
              <a:t>v</a:t>
            </a:r>
            <a:r>
              <a:rPr lang="en-US" sz="2800" dirty="0" smtClean="0"/>
              <a:t>ocabulary </a:t>
            </a:r>
            <a:r>
              <a:rPr lang="en-US" sz="2800" dirty="0"/>
              <a:t>to talk about types of </a:t>
            </a:r>
            <a:r>
              <a:rPr lang="en-US" sz="2800" dirty="0" smtClean="0"/>
              <a:t>energy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1273" y="124515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01714" y="205910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51273" y="3555602"/>
            <a:ext cx="1883767" cy="62663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01714" y="4952530"/>
            <a:ext cx="1950734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4527" y="1284480"/>
            <a:ext cx="6181371" cy="57499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Brain 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4422" y="2062354"/>
            <a:ext cx="620116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1: Listen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chemeClr val="tx1"/>
                </a:solidFill>
              </a:rPr>
              <a:t>read.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967955"/>
            <a:ext cx="6201160" cy="180193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What </a:t>
            </a:r>
            <a:r>
              <a:rPr lang="en-US" dirty="0">
                <a:solidFill>
                  <a:schemeClr val="tx1"/>
                </a:solidFill>
              </a:rPr>
              <a:t>are Lan and her father talking about?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 </a:t>
            </a:r>
            <a:r>
              <a:rPr lang="en-US" dirty="0">
                <a:solidFill>
                  <a:schemeClr val="tx1"/>
                </a:solidFill>
              </a:rPr>
              <a:t>Read the conversation again and answer the questions.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 </a:t>
            </a:r>
            <a:r>
              <a:rPr lang="en-US" dirty="0">
                <a:solidFill>
                  <a:schemeClr val="tx1"/>
                </a:solidFill>
              </a:rPr>
              <a:t>Match the words / phrases in the box with the correct pictures.</a:t>
            </a: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 dirty="0">
                <a:solidFill>
                  <a:schemeClr val="tx1"/>
                </a:solidFill>
              </a:rPr>
              <a:t>Complete each of the sentences with the correct word from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conversation.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74527" y="4976212"/>
            <a:ext cx="6181370" cy="57612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6: Group discussion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35040" y="1572689"/>
            <a:ext cx="1542041" cy="4864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93158" y="2386804"/>
            <a:ext cx="1508557" cy="116879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435040" y="3868920"/>
            <a:ext cx="1542041" cy="108361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63298" y="5792694"/>
            <a:ext cx="1950733" cy="60484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38666" y="5264272"/>
            <a:ext cx="1463049" cy="52842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4527" y="5758659"/>
            <a:ext cx="6181370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1273" y="124515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4527" y="1284480"/>
            <a:ext cx="6181371" cy="57499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Brain 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389925" y="2692911"/>
            <a:ext cx="10391415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700" smtClean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To </a:t>
            </a:r>
            <a:r>
              <a:rPr lang="en-US" sz="2700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activate students’ knowledge on the topic of the unit</a:t>
            </a:r>
          </a:p>
          <a:p>
            <a:pPr marL="457200" indent="-4572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700" smtClean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To </a:t>
            </a:r>
            <a:r>
              <a:rPr lang="en-US" sz="2700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enhance students’ skills of cooperating </a:t>
            </a:r>
            <a:r>
              <a:rPr lang="en-US" sz="270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with </a:t>
            </a:r>
            <a:r>
              <a:rPr lang="en-US" sz="2700" smtClean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teammates</a:t>
            </a:r>
            <a:endParaRPr lang="en-US" sz="27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65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252376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148" y="1669948"/>
            <a:ext cx="6083804" cy="45202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0" b="99861" l="9916" r="914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51" y="2012064"/>
            <a:ext cx="4192797" cy="318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1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51273" y="1245152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01714" y="205910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4527" y="1284480"/>
            <a:ext cx="6181371" cy="57499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Brain 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4422" y="2062354"/>
            <a:ext cx="6201160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1: Listen </a:t>
            </a:r>
            <a:r>
              <a:rPr lang="en-US" dirty="0">
                <a:solidFill>
                  <a:schemeClr val="tx1"/>
                </a:solidFill>
              </a:rPr>
              <a:t>and </a:t>
            </a:r>
            <a:r>
              <a:rPr lang="en-US" dirty="0" smtClean="0">
                <a:solidFill>
                  <a:schemeClr val="tx1"/>
                </a:solidFill>
              </a:rPr>
              <a:t>read.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35040" y="1572689"/>
            <a:ext cx="1542041" cy="4864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2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79989" y="1777677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>
                <a:solidFill>
                  <a:srgbClr val="F7941E"/>
                </a:solidFill>
              </a:rPr>
              <a:t>energy source </a:t>
            </a:r>
            <a:r>
              <a:rPr lang="en-US" sz="4400" b="1" dirty="0">
                <a:solidFill>
                  <a:srgbClr val="F7941E"/>
                </a:solidFill>
              </a:rPr>
              <a:t>(n)</a:t>
            </a:r>
            <a:endParaRPr lang="en-US" sz="40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32036" y="4784746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nguồn năng lượng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557900" y="3482923"/>
            <a:ext cx="2799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/ˈ</a:t>
            </a:r>
            <a:r>
              <a:rPr lang="en-US" sz="3600" b="1" dirty="0" err="1">
                <a:solidFill>
                  <a:srgbClr val="0FB7BD"/>
                </a:solidFill>
              </a:rPr>
              <a:t>enədʒi</a:t>
            </a:r>
            <a:r>
              <a:rPr lang="en-US" sz="3600" b="1" dirty="0">
                <a:solidFill>
                  <a:srgbClr val="0FB7BD"/>
                </a:solidFill>
              </a:rPr>
              <a:t> </a:t>
            </a:r>
            <a:r>
              <a:rPr lang="en-US" sz="3600" b="1" dirty="0" err="1">
                <a:solidFill>
                  <a:srgbClr val="0FB7BD"/>
                </a:solidFill>
              </a:rPr>
              <a:t>sɔːs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3C7BFAB3-3B69-A0FF-00AA-1BEBC979D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954" y="1534770"/>
            <a:ext cx="3809365" cy="389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83395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b="1" dirty="0">
                <a:solidFill>
                  <a:srgbClr val="F7941E"/>
                </a:solidFill>
              </a:rPr>
              <a:t>coal</a:t>
            </a:r>
            <a:r>
              <a:rPr lang="en-US" sz="4800" b="1" dirty="0">
                <a:solidFill>
                  <a:srgbClr val="F7941E"/>
                </a:solidFill>
              </a:rPr>
              <a:t> </a:t>
            </a:r>
            <a:r>
              <a:rPr lang="en-US" sz="4400" b="1" dirty="0">
                <a:solidFill>
                  <a:srgbClr val="F7941E"/>
                </a:solidFill>
                <a:cs typeface="Calibri" panose="020F0502020204030204" pitchFamily="34" charset="0"/>
              </a:rPr>
              <a:t>(n)</a:t>
            </a:r>
            <a:endParaRPr lang="en-US" sz="4800" b="1" dirty="0">
              <a:solidFill>
                <a:srgbClr val="F7941E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8942" y="4634270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smtClean="0"/>
              <a:t>than đá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2314899" y="3463965"/>
            <a:ext cx="1418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kəʊl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0FAD295A-969E-F6CF-2B02-282BA0586B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1584960"/>
            <a:ext cx="4050892" cy="405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3018</TotalTime>
  <Words>840</Words>
  <Application>Microsoft Office PowerPoint</Application>
  <PresentationFormat>Widescreen</PresentationFormat>
  <Paragraphs>184</Paragraphs>
  <Slides>24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Adobe Gothic Std B</vt:lpstr>
      <vt:lpstr>Arial</vt:lpstr>
      <vt:lpstr>Calibri</vt:lpstr>
      <vt:lpstr>Calibri (Body)</vt:lpstr>
      <vt:lpstr>Calibri Light</vt:lpstr>
      <vt:lpstr>Courier New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133</cp:revision>
  <dcterms:created xsi:type="dcterms:W3CDTF">2020-12-09T02:04:09Z</dcterms:created>
  <dcterms:modified xsi:type="dcterms:W3CDTF">2023-04-19T04:37:14Z</dcterms:modified>
</cp:coreProperties>
</file>