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71" r:id="rId2"/>
    <p:sldId id="256" r:id="rId3"/>
    <p:sldId id="275" r:id="rId4"/>
    <p:sldId id="302" r:id="rId5"/>
    <p:sldId id="337" r:id="rId6"/>
    <p:sldId id="281" r:id="rId7"/>
    <p:sldId id="315" r:id="rId8"/>
    <p:sldId id="316" r:id="rId9"/>
    <p:sldId id="317" r:id="rId10"/>
    <p:sldId id="283" r:id="rId11"/>
    <p:sldId id="276" r:id="rId12"/>
    <p:sldId id="298" r:id="rId13"/>
    <p:sldId id="327" r:id="rId14"/>
    <p:sldId id="325" r:id="rId15"/>
    <p:sldId id="313" r:id="rId16"/>
    <p:sldId id="338" r:id="rId17"/>
    <p:sldId id="314" r:id="rId18"/>
    <p:sldId id="330" r:id="rId19"/>
    <p:sldId id="27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41E"/>
    <a:srgbClr val="048DA4"/>
    <a:srgbClr val="00A9A5"/>
    <a:srgbClr val="FFDAAB"/>
    <a:srgbClr val="CBEAF0"/>
    <a:srgbClr val="48C0B6"/>
    <a:srgbClr val="FBB040"/>
    <a:srgbClr val="00B2A5"/>
    <a:srgbClr val="FF9801"/>
    <a:srgbClr val="0FB7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53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992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4463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461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0862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7.jpeg"/><Relationship Id="rId5" Type="http://schemas.microsoft.com/office/2007/relationships/media" Target="../media/media3.mp3"/><Relationship Id="rId10" Type="http://schemas.openxmlformats.org/officeDocument/2006/relationships/notesSlide" Target="../notesSlides/notesSlide6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7.jpe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jpe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jpe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6.jpe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7.jpe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426762"/>
              </p:ext>
            </p:extLst>
          </p:nvPr>
        </p:nvGraphicFramePr>
        <p:xfrm>
          <a:off x="1885595" y="1419861"/>
          <a:ext cx="9739580" cy="5029065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1336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007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052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30282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04733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island (n)</a:t>
                      </a:r>
                      <a:endParaRPr lang="en-US" sz="3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vi-VN" sz="28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ˈ</a:t>
                      </a:r>
                      <a:r>
                        <a:rPr lang="vi-VN" sz="2800" b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aɪlənd</a:t>
                      </a:r>
                      <a:r>
                        <a:rPr lang="vi-VN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en-US" sz="3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800" b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hòn đảo</a:t>
                      </a:r>
                      <a:endParaRPr lang="en-US" sz="3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91315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sunset (n)</a:t>
                      </a:r>
                      <a:endParaRPr lang="en-US" sz="3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vi-VN" sz="28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ˈ</a:t>
                      </a:r>
                      <a:r>
                        <a:rPr lang="vi-VN" sz="2800" b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sʌnset</a:t>
                      </a:r>
                      <a:r>
                        <a:rPr lang="vi-VN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en-US" sz="3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800" b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hoàng hôn</a:t>
                      </a:r>
                      <a:endParaRPr lang="en-US" sz="3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49446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landscape (n)</a:t>
                      </a:r>
                      <a:endParaRPr lang="en-US" sz="3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vi-VN" sz="28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ˈ</a:t>
                      </a:r>
                      <a:r>
                        <a:rPr lang="vi-VN" sz="2800" b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lændskeɪp</a:t>
                      </a:r>
                      <a:r>
                        <a:rPr lang="vi-VN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en-US" sz="3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800" b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phong cảnh</a:t>
                      </a:r>
                      <a:endParaRPr lang="en-US" sz="3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53289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penguin (n)</a:t>
                      </a:r>
                      <a:endParaRPr lang="en-US" sz="3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vi-VN" sz="28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ˈ</a:t>
                      </a:r>
                      <a:r>
                        <a:rPr lang="vi-VN" sz="2800" b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peŋɡwɪn</a:t>
                      </a:r>
                      <a:r>
                        <a:rPr lang="vi-VN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en-US" sz="3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800" b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chim cánh cụt</a:t>
                      </a:r>
                      <a:endParaRPr lang="en-US" sz="3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sland ">
            <a:hlinkClick r:id="" action="ppaction://media"/>
            <a:extLst>
              <a:ext uri="{FF2B5EF4-FFF2-40B4-BE49-F238E27FC236}">
                <a16:creationId xmlns:a16="http://schemas.microsoft.com/office/drawing/2014/main" xmlns="" id="{F9F52B38-D92D-95AB-C78C-247F7B2944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46519" y="2348077"/>
            <a:ext cx="727645" cy="727645"/>
          </a:xfrm>
          <a:prstGeom prst="rect">
            <a:avLst/>
          </a:prstGeom>
        </p:spPr>
      </p:pic>
      <p:pic>
        <p:nvPicPr>
          <p:cNvPr id="12" name="sunset">
            <a:hlinkClick r:id="" action="ppaction://media"/>
            <a:extLst>
              <a:ext uri="{FF2B5EF4-FFF2-40B4-BE49-F238E27FC236}">
                <a16:creationId xmlns:a16="http://schemas.microsoft.com/office/drawing/2014/main" xmlns="" id="{2B9E3AAA-CE9F-02CE-C489-51F377EA51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46518" y="3394360"/>
            <a:ext cx="727645" cy="727645"/>
          </a:xfrm>
          <a:prstGeom prst="rect">
            <a:avLst/>
          </a:prstGeom>
        </p:spPr>
      </p:pic>
      <p:pic>
        <p:nvPicPr>
          <p:cNvPr id="13" name="landscape">
            <a:hlinkClick r:id="" action="ppaction://media"/>
            <a:extLst>
              <a:ext uri="{FF2B5EF4-FFF2-40B4-BE49-F238E27FC236}">
                <a16:creationId xmlns:a16="http://schemas.microsoft.com/office/drawing/2014/main" xmlns="" id="{01A921B6-791F-03E3-ACA1-03D5C7BF56D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46518" y="4440643"/>
            <a:ext cx="727645" cy="727645"/>
          </a:xfrm>
          <a:prstGeom prst="rect">
            <a:avLst/>
          </a:prstGeom>
        </p:spPr>
      </p:pic>
      <p:pic>
        <p:nvPicPr>
          <p:cNvPr id="14" name="penguin">
            <a:hlinkClick r:id="" action="ppaction://media"/>
            <a:extLst>
              <a:ext uri="{FF2B5EF4-FFF2-40B4-BE49-F238E27FC236}">
                <a16:creationId xmlns:a16="http://schemas.microsoft.com/office/drawing/2014/main" xmlns="" id="{508B6483-7A22-9561-4472-908DCD245E4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46519" y="5539028"/>
            <a:ext cx="727646" cy="72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A5FFCD08-5242-65E6-99A9-F5AE4E205D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3082" y="2317634"/>
            <a:ext cx="3597897" cy="425117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89672" y="1179011"/>
            <a:ext cx="802263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read.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15854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05590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D30B97A-0D15-FC6B-0A38-854D4982375D}"/>
              </a:ext>
            </a:extLst>
          </p:cNvPr>
          <p:cNvSpPr txBox="1"/>
          <p:nvPr/>
        </p:nvSpPr>
        <p:spPr>
          <a:xfrm>
            <a:off x="354562" y="1839022"/>
            <a:ext cx="1152641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1" dirty="0"/>
              <a:t>Mark:</a:t>
            </a:r>
            <a:r>
              <a:rPr lang="en-US" dirty="0"/>
              <a:t> How was your holiday in Australia, </a:t>
            </a:r>
            <a:r>
              <a:rPr lang="en-US" dirty="0" err="1"/>
              <a:t>Phong</a:t>
            </a:r>
            <a:r>
              <a:rPr lang="en-US" dirty="0"/>
              <a:t>?</a:t>
            </a:r>
          </a:p>
          <a:p>
            <a:r>
              <a:rPr lang="en-US" b="1" i="1" dirty="0" err="1"/>
              <a:t>Phong</a:t>
            </a:r>
            <a:r>
              <a:rPr lang="en-US" b="1" i="1" dirty="0"/>
              <a:t>: </a:t>
            </a:r>
            <a:r>
              <a:rPr lang="en-US" dirty="0"/>
              <a:t>It was fantastic! I got to use my English in real life: asking for directions, reading maps, talking to </a:t>
            </a:r>
            <a:r>
              <a:rPr lang="en-US"/>
              <a:t>local </a:t>
            </a:r>
            <a:r>
              <a:rPr lang="en-US" smtClean="0"/>
              <a:t>people, </a:t>
            </a:r>
            <a:r>
              <a:rPr lang="en-US" dirty="0"/>
              <a:t>...</a:t>
            </a:r>
          </a:p>
          <a:p>
            <a:r>
              <a:rPr lang="en-US" b="1" i="1" dirty="0"/>
              <a:t>Mark: </a:t>
            </a:r>
            <a:r>
              <a:rPr lang="en-US" dirty="0"/>
              <a:t>Oh … Your English is much better.</a:t>
            </a:r>
          </a:p>
          <a:p>
            <a:r>
              <a:rPr lang="en-US" b="1" i="1" dirty="0" err="1"/>
              <a:t>Phong</a:t>
            </a:r>
            <a:r>
              <a:rPr lang="en-US" b="1" i="1" dirty="0"/>
              <a:t>: </a:t>
            </a:r>
            <a:r>
              <a:rPr lang="en-US" dirty="0"/>
              <a:t>Thanks.</a:t>
            </a:r>
          </a:p>
          <a:p>
            <a:r>
              <a:rPr lang="en-US" b="1" i="1" dirty="0"/>
              <a:t>Mark:</a:t>
            </a:r>
            <a:r>
              <a:rPr lang="en-US" dirty="0"/>
              <a:t> Did you travel a lot?</a:t>
            </a:r>
          </a:p>
          <a:p>
            <a:r>
              <a:rPr lang="en-US" b="1" i="1" dirty="0" err="1"/>
              <a:t>Phong</a:t>
            </a:r>
            <a:r>
              <a:rPr lang="en-US" b="1" i="1" dirty="0"/>
              <a:t>: </a:t>
            </a:r>
            <a:r>
              <a:rPr lang="en-US" dirty="0"/>
              <a:t>Just around Melbourne, the city with four seasons in a day.</a:t>
            </a:r>
          </a:p>
          <a:p>
            <a:r>
              <a:rPr lang="en-US" b="1" i="1" dirty="0"/>
              <a:t>Mark:</a:t>
            </a:r>
            <a:r>
              <a:rPr lang="en-US" dirty="0"/>
              <a:t> Wow ... I didn’t know that. How was it?</a:t>
            </a:r>
          </a:p>
          <a:p>
            <a:r>
              <a:rPr lang="en-US" b="1" i="1" dirty="0" err="1"/>
              <a:t>Phong</a:t>
            </a:r>
            <a:r>
              <a:rPr lang="en-US" b="1" i="1" dirty="0"/>
              <a:t>:</a:t>
            </a:r>
            <a:r>
              <a:rPr lang="en-US" dirty="0"/>
              <a:t> It was great! We took a tour to Phillip Island.</a:t>
            </a:r>
          </a:p>
          <a:p>
            <a:r>
              <a:rPr lang="en-US" b="1" i="1" dirty="0"/>
              <a:t>Mark: </a:t>
            </a:r>
            <a:r>
              <a:rPr lang="en-US" dirty="0"/>
              <a:t>What did you see?</a:t>
            </a:r>
          </a:p>
          <a:p>
            <a:r>
              <a:rPr lang="en-US" b="1" i="1" dirty="0" err="1"/>
              <a:t>Phong</a:t>
            </a:r>
            <a:r>
              <a:rPr lang="en-US" b="1" i="1" dirty="0"/>
              <a:t>:</a:t>
            </a:r>
            <a:r>
              <a:rPr lang="en-US" dirty="0"/>
              <a:t> We went penguin watching.</a:t>
            </a:r>
          </a:p>
          <a:p>
            <a:r>
              <a:rPr lang="en-US" b="1" i="1" dirty="0"/>
              <a:t>Mark: </a:t>
            </a:r>
            <a:r>
              <a:rPr lang="en-US" dirty="0"/>
              <a:t>It sounds pretty exciting.</a:t>
            </a:r>
          </a:p>
          <a:p>
            <a:r>
              <a:rPr lang="en-US" b="1" i="1" dirty="0" err="1"/>
              <a:t>Phong</a:t>
            </a:r>
            <a:r>
              <a:rPr lang="en-US" b="1" i="1" dirty="0"/>
              <a:t>:</a:t>
            </a:r>
            <a:r>
              <a:rPr lang="en-US" dirty="0"/>
              <a:t> It was. Australia has amazing landscapes.</a:t>
            </a:r>
          </a:p>
          <a:p>
            <a:r>
              <a:rPr lang="en-US" b="1" i="1" dirty="0"/>
              <a:t>Mark: </a:t>
            </a:r>
            <a:r>
              <a:rPr lang="en-US" dirty="0"/>
              <a:t>Yes, and Australians love outdoor activities.</a:t>
            </a:r>
          </a:p>
          <a:p>
            <a:r>
              <a:rPr lang="en-US" b="1" i="1" dirty="0" err="1"/>
              <a:t>Phong</a:t>
            </a:r>
            <a:r>
              <a:rPr lang="en-US" b="1" i="1" dirty="0"/>
              <a:t>:</a:t>
            </a:r>
            <a:r>
              <a:rPr lang="en-US" dirty="0"/>
              <a:t> Right. There were plenty of people enjoying the parks and beaches.</a:t>
            </a:r>
          </a:p>
          <a:p>
            <a:r>
              <a:rPr lang="en-US" b="1" i="1" dirty="0"/>
              <a:t>Mark: </a:t>
            </a:r>
            <a:r>
              <a:rPr lang="en-US" dirty="0"/>
              <a:t>I’m glad that you had a wonderful time there.</a:t>
            </a:r>
          </a:p>
          <a:p>
            <a:r>
              <a:rPr lang="en-US" b="1" i="1" dirty="0" err="1"/>
              <a:t>Phong</a:t>
            </a:r>
            <a:r>
              <a:rPr lang="en-US" b="1" i="1" dirty="0"/>
              <a:t>:</a:t>
            </a:r>
            <a:r>
              <a:rPr lang="en-US" dirty="0"/>
              <a:t> Thanks, Mark.</a:t>
            </a:r>
          </a:p>
        </p:txBody>
      </p:sp>
      <p:pic>
        <p:nvPicPr>
          <p:cNvPr id="3" name="08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25819" y="11563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8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3" y="1311441"/>
            <a:ext cx="1033824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What are </a:t>
            </a:r>
            <a:r>
              <a:rPr lang="en-GB" sz="24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Phong</a:t>
            </a:r>
            <a:r>
              <a:rPr lang="en-GB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and Mark talking about? 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29A91D3-DC58-5D83-5A39-840D84982208}"/>
              </a:ext>
            </a:extLst>
          </p:cNvPr>
          <p:cNvSpPr txBox="1"/>
          <p:nvPr/>
        </p:nvSpPr>
        <p:spPr>
          <a:xfrm>
            <a:off x="1501253" y="2500710"/>
            <a:ext cx="6096000" cy="2556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A. </a:t>
            </a:r>
            <a:r>
              <a:rPr lang="en-US" sz="2800" b="0" i="0" dirty="0" err="1">
                <a:solidFill>
                  <a:srgbClr val="242021"/>
                </a:solidFill>
                <a:effectLst/>
                <a:latin typeface="ChronicaPro-Book"/>
              </a:rPr>
              <a:t>Phong’s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 holiday in Australia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B.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English-speaking countries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C.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The tour to Phillip Island</a:t>
            </a:r>
            <a:r>
              <a:rPr lang="en-US" sz="2800" dirty="0"/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CEE9EC66-E666-CEF8-DF86-BA2E7CBBB3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5531" y="1896217"/>
            <a:ext cx="3597897" cy="4251177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xmlns="" id="{23F74132-B2EB-189F-B315-A0FEFF5B994D}"/>
              </a:ext>
            </a:extLst>
          </p:cNvPr>
          <p:cNvSpPr/>
          <p:nvPr/>
        </p:nvSpPr>
        <p:spPr>
          <a:xfrm>
            <a:off x="1501253" y="2811624"/>
            <a:ext cx="503853" cy="52322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3" y="1327097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Read again and tick the information you can find in the conversation.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0DEF650-679F-5EE3-0058-9069A14D4720}"/>
              </a:ext>
            </a:extLst>
          </p:cNvPr>
          <p:cNvSpPr txBox="1"/>
          <p:nvPr/>
        </p:nvSpPr>
        <p:spPr>
          <a:xfrm>
            <a:off x="1175132" y="1896217"/>
            <a:ext cx="7980784" cy="4280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1.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In Australia, </a:t>
            </a:r>
            <a:r>
              <a:rPr lang="en-US" sz="2800" b="0" i="0" dirty="0" err="1">
                <a:solidFill>
                  <a:srgbClr val="242021"/>
                </a:solidFill>
                <a:effectLst/>
                <a:latin typeface="ChronicaPro-Book"/>
              </a:rPr>
              <a:t>Phong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 used English in real life.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2. </a:t>
            </a:r>
            <a:r>
              <a:rPr lang="en-US" sz="2800" b="0" i="0" dirty="0" err="1">
                <a:solidFill>
                  <a:srgbClr val="242021"/>
                </a:solidFill>
                <a:effectLst/>
                <a:latin typeface="ChronicaPro-Book"/>
              </a:rPr>
              <a:t>Phong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 visited some museums.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3.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Phillip Island is far from Melbourne.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4.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Australia is beautiful.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5.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Australians love outdoor activities.</a:t>
            </a:r>
            <a:r>
              <a:rPr lang="en-US" sz="2800" dirty="0"/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AD8EE2D-27ED-574D-C7B2-CD470CE6EBF5}"/>
              </a:ext>
            </a:extLst>
          </p:cNvPr>
          <p:cNvSpPr/>
          <p:nvPr/>
        </p:nvSpPr>
        <p:spPr>
          <a:xfrm>
            <a:off x="9155916" y="2270449"/>
            <a:ext cx="778076" cy="523220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129706E-4EAB-B9F9-9152-0A60F8586F89}"/>
              </a:ext>
            </a:extLst>
          </p:cNvPr>
          <p:cNvSpPr/>
          <p:nvPr/>
        </p:nvSpPr>
        <p:spPr>
          <a:xfrm>
            <a:off x="9155916" y="3094653"/>
            <a:ext cx="778076" cy="523220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2ECBAD5A-0016-BDF3-3FB5-67F79F2E892E}"/>
              </a:ext>
            </a:extLst>
          </p:cNvPr>
          <p:cNvSpPr/>
          <p:nvPr/>
        </p:nvSpPr>
        <p:spPr>
          <a:xfrm>
            <a:off x="9155916" y="3918857"/>
            <a:ext cx="778076" cy="523220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FA7FAB9A-7688-43BE-3F66-2237224C0EB9}"/>
              </a:ext>
            </a:extLst>
          </p:cNvPr>
          <p:cNvSpPr/>
          <p:nvPr/>
        </p:nvSpPr>
        <p:spPr>
          <a:xfrm>
            <a:off x="9155916" y="4740060"/>
            <a:ext cx="778076" cy="523220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A275D0DA-B7E1-A99D-6D2C-4EE5DF51D7FC}"/>
              </a:ext>
            </a:extLst>
          </p:cNvPr>
          <p:cNvSpPr/>
          <p:nvPr/>
        </p:nvSpPr>
        <p:spPr>
          <a:xfrm>
            <a:off x="9155916" y="5561263"/>
            <a:ext cx="778076" cy="523220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xmlns="" id="{CE11E26E-70CF-D78A-AE3B-D539E8C9CB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55916" y="2140008"/>
            <a:ext cx="778076" cy="778076"/>
          </a:xfrm>
          <a:prstGeom prst="rect">
            <a:avLst/>
          </a:prstGeom>
        </p:spPr>
      </p:pic>
      <p:pic>
        <p:nvPicPr>
          <p:cNvPr id="29" name="Graphic 28" descr="Checkmark with solid fill">
            <a:extLst>
              <a:ext uri="{FF2B5EF4-FFF2-40B4-BE49-F238E27FC236}">
                <a16:creationId xmlns:a16="http://schemas.microsoft.com/office/drawing/2014/main" xmlns="" id="{C50D4399-89D1-6716-2014-B3C939041C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55916" y="4592045"/>
            <a:ext cx="778076" cy="778076"/>
          </a:xfrm>
          <a:prstGeom prst="rect">
            <a:avLst/>
          </a:prstGeom>
        </p:spPr>
      </p:pic>
      <p:pic>
        <p:nvPicPr>
          <p:cNvPr id="30" name="Graphic 29" descr="Checkmark with solid fill">
            <a:extLst>
              <a:ext uri="{FF2B5EF4-FFF2-40B4-BE49-F238E27FC236}">
                <a16:creationId xmlns:a16="http://schemas.microsoft.com/office/drawing/2014/main" xmlns="" id="{12E83A8F-5850-13CF-75EB-4748EB2C89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55916" y="5433835"/>
            <a:ext cx="778076" cy="77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3" y="1208669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2400" b="1" dirty="0"/>
              <a:t>Complete the sentences with the words and phrases from the box. 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1858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0832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E094599-C0B5-20D3-8010-829C61B70F41}"/>
              </a:ext>
            </a:extLst>
          </p:cNvPr>
          <p:cNvSpPr txBox="1"/>
          <p:nvPr/>
        </p:nvSpPr>
        <p:spPr>
          <a:xfrm>
            <a:off x="1131589" y="2682197"/>
            <a:ext cx="8957388" cy="373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600" b="1" i="0" dirty="0">
                <a:solidFill>
                  <a:srgbClr val="F26548"/>
                </a:solidFill>
                <a:effectLst/>
              </a:rPr>
              <a:t>1. </a:t>
            </a:r>
            <a:r>
              <a:rPr lang="en-US" sz="2600" b="0" i="0" dirty="0">
                <a:solidFill>
                  <a:srgbClr val="242021"/>
                </a:solidFill>
                <a:effectLst/>
              </a:rPr>
              <a:t>This is a picture of </a:t>
            </a:r>
            <a:r>
              <a:rPr lang="en-US" sz="2600" b="0" i="0">
                <a:solidFill>
                  <a:srgbClr val="242021"/>
                </a:solidFill>
                <a:effectLst/>
              </a:rPr>
              <a:t>the </a:t>
            </a:r>
            <a:r>
              <a:rPr lang="en-US" sz="2600" b="0" i="0" smtClean="0">
                <a:solidFill>
                  <a:srgbClr val="949599"/>
                </a:solidFill>
                <a:effectLst/>
              </a:rPr>
              <a:t>______________ </a:t>
            </a:r>
            <a:r>
              <a:rPr lang="en-US" sz="2600" b="0" i="0" dirty="0">
                <a:solidFill>
                  <a:srgbClr val="242021"/>
                </a:solidFill>
                <a:effectLst/>
              </a:rPr>
              <a:t>in my village.</a:t>
            </a:r>
            <a:br>
              <a:rPr lang="en-US" sz="2600" b="0" i="0" dirty="0">
                <a:solidFill>
                  <a:srgbClr val="242021"/>
                </a:solidFill>
                <a:effectLst/>
              </a:rPr>
            </a:br>
            <a:r>
              <a:rPr lang="en-US" sz="2600" b="1" i="0" dirty="0">
                <a:solidFill>
                  <a:srgbClr val="F26548"/>
                </a:solidFill>
                <a:effectLst/>
              </a:rPr>
              <a:t>2. </a:t>
            </a:r>
            <a:r>
              <a:rPr lang="en-US" sz="2600" b="0" i="0" dirty="0">
                <a:solidFill>
                  <a:srgbClr val="242021"/>
                </a:solidFill>
                <a:effectLst/>
              </a:rPr>
              <a:t>– Where did you </a:t>
            </a:r>
            <a:r>
              <a:rPr lang="en-US" sz="2600" b="0" i="0">
                <a:solidFill>
                  <a:srgbClr val="242021"/>
                </a:solidFill>
                <a:effectLst/>
              </a:rPr>
              <a:t>go </a:t>
            </a:r>
            <a:r>
              <a:rPr lang="en-US" sz="2600" b="0" i="0" smtClean="0">
                <a:solidFill>
                  <a:srgbClr val="949599"/>
                </a:solidFill>
                <a:effectLst/>
              </a:rPr>
              <a:t>___________________</a:t>
            </a:r>
            <a:r>
              <a:rPr lang="en-US" sz="2600" b="0" i="0" smtClean="0">
                <a:solidFill>
                  <a:srgbClr val="242021"/>
                </a:solidFill>
                <a:effectLst/>
              </a:rPr>
              <a:t>?</a:t>
            </a:r>
            <a:r>
              <a:rPr lang="en-US" sz="26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600" b="0" i="0" dirty="0">
                <a:solidFill>
                  <a:srgbClr val="242021"/>
                </a:solidFill>
                <a:effectLst/>
              </a:rPr>
            </a:br>
            <a:r>
              <a:rPr lang="en-US" sz="2600" b="0" i="0" dirty="0">
                <a:solidFill>
                  <a:srgbClr val="242021"/>
                </a:solidFill>
                <a:effectLst/>
              </a:rPr>
              <a:t>    – On the beach.</a:t>
            </a:r>
            <a:br>
              <a:rPr lang="en-US" sz="2600" b="0" i="0" dirty="0">
                <a:solidFill>
                  <a:srgbClr val="242021"/>
                </a:solidFill>
                <a:effectLst/>
              </a:rPr>
            </a:br>
            <a:r>
              <a:rPr lang="en-US" sz="2600" b="1" i="0" dirty="0">
                <a:solidFill>
                  <a:srgbClr val="F26548"/>
                </a:solidFill>
                <a:effectLst/>
              </a:rPr>
              <a:t>3. </a:t>
            </a:r>
            <a:r>
              <a:rPr lang="en-US" sz="2600" b="0" i="0" dirty="0">
                <a:solidFill>
                  <a:srgbClr val="242021"/>
                </a:solidFill>
                <a:effectLst/>
              </a:rPr>
              <a:t>– Is </a:t>
            </a:r>
            <a:r>
              <a:rPr lang="en-US" sz="2600" b="0" i="0" dirty="0" err="1">
                <a:solidFill>
                  <a:srgbClr val="242021"/>
                </a:solidFill>
                <a:effectLst/>
              </a:rPr>
              <a:t>Phu</a:t>
            </a:r>
            <a:r>
              <a:rPr lang="en-US" sz="2600" b="0" i="0" dirty="0">
                <a:solidFill>
                  <a:srgbClr val="242021"/>
                </a:solidFill>
                <a:effectLst/>
              </a:rPr>
              <a:t> Quoc a(n</a:t>
            </a:r>
            <a:r>
              <a:rPr lang="en-US" sz="2600" b="0" i="0">
                <a:solidFill>
                  <a:srgbClr val="242021"/>
                </a:solidFill>
                <a:effectLst/>
              </a:rPr>
              <a:t>) </a:t>
            </a:r>
            <a:r>
              <a:rPr lang="en-US" sz="2600" b="0" i="0" smtClean="0">
                <a:solidFill>
                  <a:srgbClr val="949599"/>
                </a:solidFill>
                <a:effectLst/>
              </a:rPr>
              <a:t>____________</a:t>
            </a:r>
            <a:r>
              <a:rPr lang="en-US" sz="2600" b="0" i="0" smtClean="0">
                <a:solidFill>
                  <a:srgbClr val="242021"/>
                </a:solidFill>
                <a:effectLst/>
              </a:rPr>
              <a:t>?</a:t>
            </a:r>
            <a:r>
              <a:rPr lang="en-US" sz="26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600" b="0" i="0" dirty="0">
                <a:solidFill>
                  <a:srgbClr val="242021"/>
                </a:solidFill>
                <a:effectLst/>
              </a:rPr>
            </a:br>
            <a:r>
              <a:rPr lang="en-US" sz="2600" b="0" i="0" dirty="0">
                <a:solidFill>
                  <a:srgbClr val="242021"/>
                </a:solidFill>
                <a:effectLst/>
              </a:rPr>
              <a:t>    – Yes, it is.</a:t>
            </a:r>
            <a:br>
              <a:rPr lang="en-US" sz="2600" b="0" i="0" dirty="0">
                <a:solidFill>
                  <a:srgbClr val="242021"/>
                </a:solidFill>
                <a:effectLst/>
              </a:rPr>
            </a:br>
            <a:r>
              <a:rPr lang="en-US" sz="2600" b="1" i="0" dirty="0">
                <a:solidFill>
                  <a:srgbClr val="F26548"/>
                </a:solidFill>
                <a:effectLst/>
              </a:rPr>
              <a:t>4. </a:t>
            </a:r>
            <a:r>
              <a:rPr lang="en-US" sz="2600" b="0" i="0" dirty="0">
                <a:solidFill>
                  <a:srgbClr val="242021"/>
                </a:solidFill>
                <a:effectLst/>
              </a:rPr>
              <a:t>We had dinner on the beach </a:t>
            </a:r>
            <a:r>
              <a:rPr lang="en-US" sz="2600" b="0" i="0">
                <a:solidFill>
                  <a:srgbClr val="242021"/>
                </a:solidFill>
                <a:effectLst/>
              </a:rPr>
              <a:t>after </a:t>
            </a:r>
            <a:r>
              <a:rPr lang="en-US" sz="2600" b="0" i="0" smtClean="0">
                <a:solidFill>
                  <a:srgbClr val="949599"/>
                </a:solidFill>
                <a:effectLst/>
              </a:rPr>
              <a:t>____________</a:t>
            </a:r>
            <a:r>
              <a:rPr lang="en-US" sz="2600" b="0" i="0" smtClean="0">
                <a:solidFill>
                  <a:srgbClr val="242021"/>
                </a:solidFill>
                <a:effectLst/>
              </a:rPr>
              <a:t>.</a:t>
            </a:r>
            <a:r>
              <a:rPr lang="en-US" sz="26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2600" b="0" i="0" dirty="0">
                <a:solidFill>
                  <a:srgbClr val="242021"/>
                </a:solidFill>
                <a:effectLst/>
              </a:rPr>
            </a:br>
            <a:r>
              <a:rPr lang="en-US" sz="2600" b="1" i="0" dirty="0">
                <a:solidFill>
                  <a:srgbClr val="F26548"/>
                </a:solidFill>
                <a:effectLst/>
              </a:rPr>
              <a:t>5. </a:t>
            </a:r>
            <a:r>
              <a:rPr lang="en-US" sz="2600" b="0" i="0">
                <a:solidFill>
                  <a:srgbClr val="242021"/>
                </a:solidFill>
                <a:effectLst/>
              </a:rPr>
              <a:t>Most </a:t>
            </a:r>
            <a:r>
              <a:rPr lang="en-US" sz="2600" b="0" i="0" smtClean="0">
                <a:solidFill>
                  <a:srgbClr val="949599"/>
                </a:solidFill>
                <a:effectLst/>
              </a:rPr>
              <a:t>_____________ </a:t>
            </a:r>
            <a:r>
              <a:rPr lang="en-US" sz="2600" b="0" i="0" dirty="0">
                <a:solidFill>
                  <a:srgbClr val="242021"/>
                </a:solidFill>
                <a:effectLst/>
              </a:rPr>
              <a:t>like outdoor sports and games.</a:t>
            </a:r>
            <a:r>
              <a:rPr lang="en-US" sz="2600" dirty="0"/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1B8F1C35-E97A-15AD-A6BA-191E3364CDD3}"/>
              </a:ext>
            </a:extLst>
          </p:cNvPr>
          <p:cNvSpPr txBox="1"/>
          <p:nvPr/>
        </p:nvSpPr>
        <p:spPr>
          <a:xfrm>
            <a:off x="1737554" y="1794525"/>
            <a:ext cx="7857818" cy="892552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600" smtClean="0">
                <a:solidFill>
                  <a:srgbClr val="242021"/>
                </a:solidFill>
              </a:rPr>
              <a:t>island</a:t>
            </a:r>
            <a:r>
              <a:rPr lang="en-US" sz="2600" b="0" i="0" smtClean="0">
                <a:solidFill>
                  <a:srgbClr val="242021"/>
                </a:solidFill>
                <a:effectLst/>
              </a:rPr>
              <a:t>			sunset			landscape</a:t>
            </a:r>
          </a:p>
          <a:p>
            <a:r>
              <a:rPr lang="en-US" sz="2600" b="0" i="0" smtClean="0">
                <a:solidFill>
                  <a:srgbClr val="242021"/>
                </a:solidFill>
                <a:effectLst/>
              </a:rPr>
              <a:t>Australians		penguin </a:t>
            </a:r>
            <a:r>
              <a:rPr lang="en-US" sz="2600" b="0" i="0" dirty="0">
                <a:solidFill>
                  <a:srgbClr val="242021"/>
                </a:solidFill>
                <a:effectLst/>
              </a:rPr>
              <a:t>watching</a:t>
            </a:r>
            <a:r>
              <a:rPr lang="en-US" sz="2600" dirty="0"/>
              <a:t>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93DCC202-4246-6B2E-E671-089778BCEBD2}"/>
              </a:ext>
            </a:extLst>
          </p:cNvPr>
          <p:cNvSpPr txBox="1"/>
          <p:nvPr/>
        </p:nvSpPr>
        <p:spPr>
          <a:xfrm>
            <a:off x="4837969" y="2769056"/>
            <a:ext cx="165698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i="0" dirty="0">
                <a:solidFill>
                  <a:schemeClr val="accent2"/>
                </a:solidFill>
                <a:effectLst/>
              </a:rPr>
              <a:t>landscape</a:t>
            </a:r>
            <a:endParaRPr lang="en-US" sz="2600" b="1" dirty="0">
              <a:solidFill>
                <a:schemeClr val="accent2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095AB03-BEC5-5074-80CE-DDCD2A8A9E09}"/>
              </a:ext>
            </a:extLst>
          </p:cNvPr>
          <p:cNvSpPr txBox="1"/>
          <p:nvPr/>
        </p:nvSpPr>
        <p:spPr>
          <a:xfrm>
            <a:off x="4425163" y="3261499"/>
            <a:ext cx="334167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i="0" dirty="0">
                <a:solidFill>
                  <a:schemeClr val="accent2"/>
                </a:solidFill>
                <a:effectLst/>
              </a:rPr>
              <a:t>penguin watching</a:t>
            </a:r>
            <a:r>
              <a:rPr lang="en-US" sz="2600" b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8660D4E-7551-92CD-16C7-FD9FE10BF847}"/>
              </a:ext>
            </a:extLst>
          </p:cNvPr>
          <p:cNvSpPr txBox="1"/>
          <p:nvPr/>
        </p:nvSpPr>
        <p:spPr>
          <a:xfrm>
            <a:off x="4453895" y="4314540"/>
            <a:ext cx="115638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chemeClr val="accent2"/>
                </a:solidFill>
              </a:rPr>
              <a:t>i</a:t>
            </a:r>
            <a:r>
              <a:rPr lang="en-US" sz="2600" b="1" i="0" dirty="0">
                <a:solidFill>
                  <a:schemeClr val="accent2"/>
                </a:solidFill>
                <a:effectLst/>
              </a:rPr>
              <a:t>sland</a:t>
            </a:r>
            <a:endParaRPr lang="en-US" sz="2600" b="1" dirty="0">
              <a:solidFill>
                <a:schemeClr val="accent2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1748C99-D8AF-01EA-D73E-91CD48CD8AC0}"/>
              </a:ext>
            </a:extLst>
          </p:cNvPr>
          <p:cNvSpPr txBox="1"/>
          <p:nvPr/>
        </p:nvSpPr>
        <p:spPr>
          <a:xfrm>
            <a:off x="6494957" y="5348378"/>
            <a:ext cx="125576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i="0" dirty="0">
                <a:solidFill>
                  <a:schemeClr val="accent2"/>
                </a:solidFill>
                <a:effectLst/>
              </a:rPr>
              <a:t>sunset</a:t>
            </a:r>
            <a:endParaRPr lang="en-US" sz="2600" b="1" dirty="0">
              <a:solidFill>
                <a:schemeClr val="accent2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A3664D1A-4646-EFA9-64B9-4F735B24F855}"/>
              </a:ext>
            </a:extLst>
          </p:cNvPr>
          <p:cNvSpPr txBox="1"/>
          <p:nvPr/>
        </p:nvSpPr>
        <p:spPr>
          <a:xfrm>
            <a:off x="2553415" y="5850376"/>
            <a:ext cx="190048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i="0" dirty="0">
                <a:solidFill>
                  <a:schemeClr val="accent2"/>
                </a:solidFill>
                <a:effectLst/>
              </a:rPr>
              <a:t>Australians</a:t>
            </a:r>
            <a:endParaRPr lang="en-US" sz="26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3" y="1290971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Matching game: What’s its capital city? 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7038C87-6533-18B2-0FD7-35F07B63F6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9788" y="1314062"/>
            <a:ext cx="4578588" cy="540841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40DBBC3-7C35-E0E9-053F-5950DD831FA1}"/>
              </a:ext>
            </a:extLst>
          </p:cNvPr>
          <p:cNvSpPr txBox="1"/>
          <p:nvPr/>
        </p:nvSpPr>
        <p:spPr>
          <a:xfrm>
            <a:off x="2121384" y="2150130"/>
            <a:ext cx="3782007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800" b="1" dirty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vi-VN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Washington D.C.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2800" b="1" dirty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vi-VN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Ottawa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2800" b="1" dirty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vi-VN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London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2800" b="1" dirty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vi-VN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Canberra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2800" b="1" dirty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5. </a:t>
            </a:r>
            <a:r>
              <a:rPr lang="vi-VN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Wellington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28983" y="3367599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DISCUSSION</a:t>
            </a:r>
          </a:p>
          <a:p>
            <a:r>
              <a:rPr lang="en-GB" sz="2400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What do you know about the countries</a:t>
            </a:r>
            <a:r>
              <a:rPr lang="en-GB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? 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7038C87-6533-18B2-0FD7-35F07B63F6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6460" y="1336311"/>
            <a:ext cx="4578588" cy="5408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35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4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985D3B7-A40A-4421-9C5F-777653C71BC7}"/>
              </a:ext>
            </a:extLst>
          </p:cNvPr>
          <p:cNvSpPr txBox="1"/>
          <p:nvPr/>
        </p:nvSpPr>
        <p:spPr>
          <a:xfrm>
            <a:off x="576198" y="2388449"/>
            <a:ext cx="112576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/>
              <a:t>identify the topic of the unit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/>
              <a:t>lexical items related to people and places in English-speaking countries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/>
              <a:t>identify the language features that are covered in </a:t>
            </a:r>
            <a:r>
              <a:rPr lang="en-US" sz="2800"/>
              <a:t>the </a:t>
            </a:r>
            <a:r>
              <a:rPr lang="en-US" sz="2800" smtClean="0"/>
              <a:t>unit</a:t>
            </a:r>
            <a:endParaRPr lang="en-US" sz="2800" dirty="0"/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xmlns="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099" y="1659049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31589" y="1311441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26018" y="2144824"/>
            <a:ext cx="871841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8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Search for</a:t>
            </a:r>
            <a:r>
              <a:rPr lang="en-GB" sz="28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more English-speaking </a:t>
            </a:r>
            <a:r>
              <a:rPr lang="en-GB" sz="28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countries.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Prepare 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for the next lesson.</a:t>
            </a:r>
            <a:endParaRPr lang="en-GB" sz="2800" dirty="0" smtClean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Prepare for the Unit’s project.</a:t>
            </a:r>
            <a:endParaRPr lang="en-US" sz="4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FC08C7A-BA25-564D-9F14-0A45FC6104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211" y="3120146"/>
            <a:ext cx="3081461" cy="308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23F178C-505F-8747-B870-E01A6B078B37}"/>
              </a:ext>
            </a:extLst>
          </p:cNvPr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wiss-Belhotel International - Australia">
            <a:extLst>
              <a:ext uri="{FF2B5EF4-FFF2-40B4-BE49-F238E27FC236}">
                <a16:creationId xmlns:a16="http://schemas.microsoft.com/office/drawing/2014/main" xmlns="" id="{76ADC610-4221-444F-BD24-DE21E1167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303957"/>
            <a:ext cx="12192000" cy="538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3372567" y="1670264"/>
            <a:ext cx="5020836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8" y="1303957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25338" y="1757476"/>
            <a:ext cx="456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1: GETTING STARTED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0915" y="237708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49" y="229764"/>
            <a:ext cx="89315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ENGLISH-SPEAKING COUNTRIES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99953" y="198927"/>
            <a:ext cx="9244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07B7897-B16D-44E3-91AE-9D0FF2697117}"/>
              </a:ext>
            </a:extLst>
          </p:cNvPr>
          <p:cNvSpPr txBox="1"/>
          <p:nvPr/>
        </p:nvSpPr>
        <p:spPr>
          <a:xfrm>
            <a:off x="3122688" y="2586195"/>
            <a:ext cx="5636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holiday in Australia</a:t>
            </a: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40567" y="2067998"/>
            <a:ext cx="109062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By the end of the lesson, students will be </a:t>
            </a:r>
            <a:r>
              <a:rPr lang="en-US" sz="2800"/>
              <a:t>able </a:t>
            </a:r>
            <a:r>
              <a:rPr lang="en-US" sz="2800" smtClean="0"/>
              <a:t>to gain:</a:t>
            </a:r>
            <a:endParaRPr lang="en-US" sz="2800" dirty="0"/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dirty="0"/>
              <a:t>a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n overview about the </a:t>
            </a:r>
            <a:r>
              <a:rPr lang="vi-VN" sz="2800">
                <a:latin typeface="Calibri" panose="020F0502020204030204" pitchFamily="34" charset="0"/>
                <a:cs typeface="Calibri" panose="020F0502020204030204" pitchFamily="34" charset="0"/>
              </a:rPr>
              <a:t>topic </a:t>
            </a:r>
            <a:r>
              <a:rPr lang="en-US" sz="2800" i="1" smtClean="0"/>
              <a:t>English-speaking countries</a:t>
            </a:r>
            <a:endParaRPr lang="en-US" sz="2800" i="1" dirty="0"/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dirty="0"/>
              <a:t>lexical items related to people and places in English-speaking countries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smtClean="0"/>
              <a:t>the </a:t>
            </a:r>
            <a:r>
              <a:rPr lang="en-US" sz="2800" dirty="0"/>
              <a:t>language features that are covered in </a:t>
            </a:r>
            <a:r>
              <a:rPr lang="en-US" sz="2800"/>
              <a:t>the </a:t>
            </a:r>
            <a:r>
              <a:rPr lang="en-US" sz="2800" smtClean="0"/>
              <a:t>unit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03999" y="1215913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50885" y="2236185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PRESENTATION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03999" y="4005603"/>
            <a:ext cx="1883767" cy="655608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PRACTICE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785404" cy="61800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Flags matching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88839" y="2245941"/>
            <a:ext cx="5803181" cy="63589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92303" y="3258330"/>
            <a:ext cx="5799717" cy="2204751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1: Listen </a:t>
            </a:r>
            <a:r>
              <a:rPr lang="vi-VN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vi-VN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2: What are Phong and Mark talking </a:t>
            </a:r>
            <a:r>
              <a:rPr lang="vi-VN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about</a:t>
            </a:r>
            <a:r>
              <a:rPr lang="vi-VN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3: Read again and tick the information you can find in </a:t>
            </a:r>
            <a:r>
              <a:rPr lang="vi-VN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vi-VN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conversation</a:t>
            </a:r>
            <a:r>
              <a:rPr lang="en-GB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 Complete the sentences with the words and phrases from the </a:t>
            </a:r>
            <a:r>
              <a:rPr lang="vi-VN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box</a:t>
            </a:r>
            <a:r>
              <a:rPr lang="vi-VN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Matching game: What’s its capital city</a:t>
            </a:r>
            <a:r>
              <a:rPr lang="vi-VN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87766" y="1543450"/>
            <a:ext cx="1338486" cy="692735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45883" y="2563887"/>
            <a:ext cx="1305002" cy="1441716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27" idx="0"/>
          </p:cNvCxnSpPr>
          <p:nvPr/>
        </p:nvCxnSpPr>
        <p:spPr>
          <a:xfrm>
            <a:off x="2487766" y="4333407"/>
            <a:ext cx="1331294" cy="1476526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850885" y="5809933"/>
            <a:ext cx="1936350" cy="684611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80310" y="5835176"/>
            <a:ext cx="5779926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F354FF36-EA96-1EE2-1BC0-5BDEEC579A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1" r="11729"/>
          <a:stretch/>
        </p:blipFill>
        <p:spPr bwMode="auto">
          <a:xfrm>
            <a:off x="8831766" y="4423803"/>
            <a:ext cx="2743201" cy="1824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MEI Poll: Quebecers Say Yes to Western Canada Oil">
            <a:extLst>
              <a:ext uri="{FF2B5EF4-FFF2-40B4-BE49-F238E27FC236}">
                <a16:creationId xmlns:a16="http://schemas.microsoft.com/office/drawing/2014/main" xmlns="" id="{06D510CF-9D41-15F6-E4B9-80D8764766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037" y="1159248"/>
            <a:ext cx="2845897" cy="1985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Colorful Flag of United Kingdom on the map clipart free image download">
            <a:extLst>
              <a:ext uri="{FF2B5EF4-FFF2-40B4-BE49-F238E27FC236}">
                <a16:creationId xmlns:a16="http://schemas.microsoft.com/office/drawing/2014/main" xmlns="" id="{B61E604F-21E6-267C-A422-EA0CAE4A38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313" y="3369189"/>
            <a:ext cx="1693106" cy="26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9FD65488-9155-7099-EDC7-3BB6BABD9F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491" y="862244"/>
            <a:ext cx="1846785" cy="2609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 descr="Châu Úc Ngày Của Biên Giới Thu - Miễn Phí vector hình ảnh trên Pixabay">
            <a:extLst>
              <a:ext uri="{FF2B5EF4-FFF2-40B4-BE49-F238E27FC236}">
                <a16:creationId xmlns:a16="http://schemas.microsoft.com/office/drawing/2014/main" xmlns="" id="{FBA22095-B4A8-9732-0619-AA56475EEED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963" y="1275630"/>
            <a:ext cx="2535499" cy="209355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8F58788-60A9-0960-F269-33DEDB2FC04D}"/>
              </a:ext>
            </a:extLst>
          </p:cNvPr>
          <p:cNvSpPr txBox="1"/>
          <p:nvPr/>
        </p:nvSpPr>
        <p:spPr>
          <a:xfrm>
            <a:off x="282479" y="1294150"/>
            <a:ext cx="3648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048DA4"/>
                </a:solidFill>
              </a:rPr>
              <a:t>FLAGS MATCHING</a:t>
            </a:r>
            <a:endParaRPr lang="en-US" sz="3200" b="1" dirty="0">
              <a:solidFill>
                <a:srgbClr val="048DA4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65E3473-891B-455C-45B5-5C273B46B74D}"/>
              </a:ext>
            </a:extLst>
          </p:cNvPr>
          <p:cNvSpPr txBox="1"/>
          <p:nvPr/>
        </p:nvSpPr>
        <p:spPr>
          <a:xfrm>
            <a:off x="287595" y="2948561"/>
            <a:ext cx="14032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Canada</a:t>
            </a:r>
            <a:endParaRPr lang="en-US" sz="28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AFA488F9-3497-D3C7-4259-2073AE166983}"/>
              </a:ext>
            </a:extLst>
          </p:cNvPr>
          <p:cNvSpPr txBox="1"/>
          <p:nvPr/>
        </p:nvSpPr>
        <p:spPr>
          <a:xfrm>
            <a:off x="282479" y="2152133"/>
            <a:ext cx="14944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The USA</a:t>
            </a:r>
            <a:endParaRPr lang="en-US" sz="28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91E34350-F571-7712-EA48-2DB5398586BA}"/>
              </a:ext>
            </a:extLst>
          </p:cNvPr>
          <p:cNvSpPr txBox="1"/>
          <p:nvPr/>
        </p:nvSpPr>
        <p:spPr>
          <a:xfrm>
            <a:off x="282355" y="3744989"/>
            <a:ext cx="14265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The UK</a:t>
            </a:r>
            <a:endParaRPr lang="en-US" sz="28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CD2DE2D-E658-D513-F9A5-820363E23389}"/>
              </a:ext>
            </a:extLst>
          </p:cNvPr>
          <p:cNvSpPr txBox="1"/>
          <p:nvPr/>
        </p:nvSpPr>
        <p:spPr>
          <a:xfrm>
            <a:off x="271812" y="5336225"/>
            <a:ext cx="22378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New Zealand</a:t>
            </a:r>
            <a:endParaRPr lang="en-US" sz="28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25B00232-397D-D247-613F-82E59C0D78AE}"/>
              </a:ext>
            </a:extLst>
          </p:cNvPr>
          <p:cNvSpPr txBox="1"/>
          <p:nvPr/>
        </p:nvSpPr>
        <p:spPr>
          <a:xfrm>
            <a:off x="271812" y="4540607"/>
            <a:ext cx="16979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Australia</a:t>
            </a:r>
            <a:endParaRPr lang="en-US" sz="28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1003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0.76264 0.5847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25" y="29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44444E-6 L 0.32135 0.01018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68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7.40741E-7 L 0.46537 0.34583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68" y="17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48148E-6 L 0.57851 -0.24236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19" y="-1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7037E-6 L 0.78907 -0.27731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53" y="-1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/>
      <p:bldP spid="29" grpId="0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-353707" y="1512342"/>
            <a:ext cx="6730124" cy="1083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6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island</a:t>
            </a:r>
            <a:r>
              <a:rPr lang="en-US" sz="48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(n)</a:t>
            </a:r>
            <a:endParaRPr lang="en-US" sz="4800" b="1" dirty="0">
              <a:solidFill>
                <a:srgbClr val="F7941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85908" y="3959052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hòn đảo</a:t>
            </a:r>
            <a:endParaRPr lang="en-US" sz="6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80463" y="2940573"/>
            <a:ext cx="20617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</a:t>
            </a:r>
            <a:r>
              <a:rPr lang="vi-VN" sz="3600" b="1">
                <a:solidFill>
                  <a:srgbClr val="0FB7BD"/>
                </a:solidFill>
              </a:rPr>
              <a:t>ˈ</a:t>
            </a:r>
            <a:r>
              <a:rPr lang="vi-VN" sz="3600" b="1" smtClean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aɪlənd</a:t>
            </a:r>
            <a:r>
              <a:rPr lang="en-US" sz="3600" b="1" dirty="0">
                <a:solidFill>
                  <a:srgbClr val="0FB7BD"/>
                </a:solidFill>
              </a:rPr>
              <a:t>/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14+ Island Clip Art - Preview : Cartoon Tropical | HDClipartAll">
            <a:extLst>
              <a:ext uri="{FF2B5EF4-FFF2-40B4-BE49-F238E27FC236}">
                <a16:creationId xmlns:a16="http://schemas.microsoft.com/office/drawing/2014/main" xmlns="" id="{271C92C0-05C3-FFC3-5B71-7882309737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462" y="1490113"/>
            <a:ext cx="4072489" cy="3877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sland ">
            <a:hlinkClick r:id="" action="ppaction://media"/>
            <a:extLst>
              <a:ext uri="{FF2B5EF4-FFF2-40B4-BE49-F238E27FC236}">
                <a16:creationId xmlns:a16="http://schemas.microsoft.com/office/drawing/2014/main" xmlns="" id="{F7EC49FD-5A09-D4D8-4063-DD55066492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95131" y="5114873"/>
            <a:ext cx="1032445" cy="103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273816" y="1698069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6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sunset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(n)</a:t>
            </a:r>
            <a:endParaRPr lang="en-US" sz="4000" b="1" dirty="0">
              <a:solidFill>
                <a:srgbClr val="F7941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09821" y="4268281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hoàng hôn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13160" y="3112004"/>
            <a:ext cx="20442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smtClean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vi-VN" sz="3600" b="1" smtClean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ˈsʌnset</a:t>
            </a:r>
            <a:r>
              <a:rPr lang="en-US" sz="3600" b="1" smtClean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endParaRPr lang="en-US" sz="3600" b="1" dirty="0">
              <a:solidFill>
                <a:srgbClr val="0FB7B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Premium Vector | Cartoon illustration of ocean landscape in sunset or  sunrise with beautiful pink sky and sun reflection over the water.  beautiful nature with palm trees and beach.">
            <a:extLst>
              <a:ext uri="{FF2B5EF4-FFF2-40B4-BE49-F238E27FC236}">
                <a16:creationId xmlns:a16="http://schemas.microsoft.com/office/drawing/2014/main" xmlns="" id="{FDE2E272-0B95-DC8E-D71A-04FA542E89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368" y="2026790"/>
            <a:ext cx="5037092" cy="34630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sunset">
            <a:hlinkClick r:id="" action="ppaction://media"/>
            <a:extLst>
              <a:ext uri="{FF2B5EF4-FFF2-40B4-BE49-F238E27FC236}">
                <a16:creationId xmlns:a16="http://schemas.microsoft.com/office/drawing/2014/main" xmlns="" id="{6107CA60-5059-23BD-41A5-FF17F22448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51270" y="5275559"/>
            <a:ext cx="967994" cy="96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9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754342" y="1713559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6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landscape</a:t>
            </a:r>
            <a:r>
              <a:rPr lang="en-US" sz="48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(n)</a:t>
            </a:r>
            <a:endParaRPr lang="en-US" sz="4800" b="1" dirty="0">
              <a:solidFill>
                <a:srgbClr val="F7941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16084" y="4413593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phong cảnh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35440" y="3299693"/>
            <a:ext cx="28121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vi-VN" sz="3600" b="1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ˈ</a:t>
            </a:r>
            <a:r>
              <a:rPr lang="vi-VN" sz="3600" b="1" smtClean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lændskeɪp</a:t>
            </a:r>
            <a:r>
              <a:rPr lang="en-US" sz="3600" b="1" dirty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Free Animated Landscape Background (Sun, Tree ,Landscape, Garden) - YouTube">
            <a:extLst>
              <a:ext uri="{FF2B5EF4-FFF2-40B4-BE49-F238E27FC236}">
                <a16:creationId xmlns:a16="http://schemas.microsoft.com/office/drawing/2014/main" xmlns="" id="{6895B87D-0BFF-04F8-BFDD-684F3658CD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443" y="2473870"/>
            <a:ext cx="4493410" cy="29443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landscape">
            <a:hlinkClick r:id="" action="ppaction://media"/>
            <a:extLst>
              <a:ext uri="{FF2B5EF4-FFF2-40B4-BE49-F238E27FC236}">
                <a16:creationId xmlns:a16="http://schemas.microsoft.com/office/drawing/2014/main" xmlns="" id="{1BD3E3AA-D718-9D42-D89E-0325A416A4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98799" y="5445886"/>
            <a:ext cx="1085462" cy="108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661824" y="1588819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6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penguin</a:t>
            </a:r>
            <a:r>
              <a:rPr lang="en-US" sz="48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(n)</a:t>
            </a:r>
            <a:endParaRPr lang="en-US" sz="4800" b="1" dirty="0">
              <a:solidFill>
                <a:srgbClr val="F7941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75233" y="4334869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chim cánh cụt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20521" y="3128982"/>
            <a:ext cx="25603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</a:t>
            </a:r>
            <a:r>
              <a:rPr lang="vi-VN" sz="3600" b="1">
                <a:solidFill>
                  <a:srgbClr val="0FB7BD"/>
                </a:solidFill>
              </a:rPr>
              <a:t>ˈ</a:t>
            </a:r>
            <a:r>
              <a:rPr lang="vi-VN" sz="3600" b="1" smtClean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peŋɡwɪn</a:t>
            </a:r>
            <a:r>
              <a:rPr lang="en-US" sz="3600" b="1" dirty="0">
                <a:solidFill>
                  <a:srgbClr val="0FB7BD"/>
                </a:solidFill>
              </a:rPr>
              <a:t>/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hình ảnh của penguin">
            <a:extLst>
              <a:ext uri="{FF2B5EF4-FFF2-40B4-BE49-F238E27FC236}">
                <a16:creationId xmlns:a16="http://schemas.microsoft.com/office/drawing/2014/main" xmlns="" id="{C3D7A987-1016-62EE-7060-1EC6022A53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840" y="1876075"/>
            <a:ext cx="2284089" cy="3675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enguin">
            <a:hlinkClick r:id="" action="ppaction://media"/>
            <a:extLst>
              <a:ext uri="{FF2B5EF4-FFF2-40B4-BE49-F238E27FC236}">
                <a16:creationId xmlns:a16="http://schemas.microsoft.com/office/drawing/2014/main" xmlns="" id="{E6CA38D5-FD81-C5D3-EACD-5C34DB32C6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61058" y="5484715"/>
            <a:ext cx="1079241" cy="107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08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2635</TotalTime>
  <Words>609</Words>
  <Application>Microsoft Office PowerPoint</Application>
  <PresentationFormat>Widescreen</PresentationFormat>
  <Paragraphs>142</Paragraphs>
  <Slides>19</Slides>
  <Notes>14</Notes>
  <HiddenSlides>0</HiddenSlides>
  <MMClips>9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Adobe Gothic Std B</vt:lpstr>
      <vt:lpstr>Arial</vt:lpstr>
      <vt:lpstr>Calibri</vt:lpstr>
      <vt:lpstr>Calibri Light</vt:lpstr>
      <vt:lpstr>Courier New</vt:lpstr>
      <vt:lpstr>ChronicaPro-Bold</vt:lpstr>
      <vt:lpstr>ChronicaPro-Book</vt:lpstr>
      <vt:lpstr>ChronicaPro-Medium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DELL</cp:lastModifiedBy>
  <cp:revision>145</cp:revision>
  <dcterms:created xsi:type="dcterms:W3CDTF">2020-12-09T02:04:09Z</dcterms:created>
  <dcterms:modified xsi:type="dcterms:W3CDTF">2023-04-07T08:41:08Z</dcterms:modified>
</cp:coreProperties>
</file>