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Open Sans" panose="020B060402020202020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35994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8212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707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4503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4975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3417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6433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8388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6288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153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80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7134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0808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2418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287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0731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2294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https://www.youtube.com/watch?v=drTyYqbz6Xk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990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19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9144"/>
            <a:ext cx="9143999" cy="6839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/>
        </p:nvSpPr>
        <p:spPr>
          <a:xfrm>
            <a:off x="989672" y="1340046"/>
            <a:ext cx="1020861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Complete the sentences with </a:t>
            </a:r>
            <a:r>
              <a:rPr lang="en-US" sz="26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2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26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2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2"/>
          <p:cNvSpPr/>
          <p:nvPr/>
        </p:nvSpPr>
        <p:spPr>
          <a:xfrm>
            <a:off x="487067" y="1357587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5" name="Google Shape;19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2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2"/>
          <p:cNvSpPr txBox="1"/>
          <p:nvPr/>
        </p:nvSpPr>
        <p:spPr>
          <a:xfrm>
            <a:off x="1008026" y="2030969"/>
            <a:ext cx="10351217" cy="4280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Is Washington D.C. </a:t>
            </a:r>
            <a:r>
              <a:rPr lang="en-US" sz="18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capital of the USA?</a:t>
            </a:r>
            <a:b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Can you give me </a:t>
            </a:r>
            <a:r>
              <a:rPr lang="en-US" sz="18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example of an English-speaking country?</a:t>
            </a:r>
            <a:b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The London Eye is </a:t>
            </a:r>
            <a:r>
              <a:rPr lang="en-US" sz="18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great attraction in London.</a:t>
            </a:r>
            <a:b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Canada is </a:t>
            </a:r>
            <a:r>
              <a:rPr lang="en-US" sz="18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very cold country.</a:t>
            </a:r>
            <a:b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I love </a:t>
            </a:r>
            <a:r>
              <a:rPr lang="en-US" sz="18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8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New Zealand’s countryside.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4413583" y="2266009"/>
            <a:ext cx="88718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 txBox="1"/>
          <p:nvPr/>
        </p:nvSpPr>
        <p:spPr>
          <a:xfrm>
            <a:off x="4207329" y="3075605"/>
            <a:ext cx="121375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4493078" y="3924735"/>
            <a:ext cx="96882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2"/>
          <p:cNvSpPr txBox="1"/>
          <p:nvPr/>
        </p:nvSpPr>
        <p:spPr>
          <a:xfrm>
            <a:off x="3222171" y="4735676"/>
            <a:ext cx="90895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2"/>
          <p:cNvSpPr txBox="1"/>
          <p:nvPr/>
        </p:nvSpPr>
        <p:spPr>
          <a:xfrm>
            <a:off x="2537086" y="5667010"/>
            <a:ext cx="96338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/>
          <p:nvPr/>
        </p:nvSpPr>
        <p:spPr>
          <a:xfrm>
            <a:off x="991693" y="1342229"/>
            <a:ext cx="1020861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Put in </a:t>
            </a:r>
            <a:r>
              <a:rPr lang="en-US" sz="2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where necessary.</a:t>
            </a:r>
            <a:endParaRPr sz="26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487067" y="1357587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3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pic>
        <p:nvPicPr>
          <p:cNvPr id="211" name="Google Shape;21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683858" y="2065473"/>
            <a:ext cx="10594017" cy="442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Statue of Liberty is in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New York.</a:t>
            </a:r>
            <a:b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Scotland is a part of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UK.</a:t>
            </a:r>
            <a:b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New Zealand consists of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North Island and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South Island.</a:t>
            </a:r>
            <a:b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Disneyland in </a:t>
            </a:r>
            <a:r>
              <a:rPr lang="en-US" sz="240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California is one of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biggest entertainment centres in the world.</a:t>
            </a:r>
            <a:b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Bangkok is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most popular city for tourists in </a:t>
            </a:r>
            <a:r>
              <a:rPr lang="en-US" sz="1600" b="0" i="0">
                <a:solidFill>
                  <a:srgbClr val="949599"/>
                </a:solidFill>
                <a:latin typeface="Calibri"/>
                <a:ea typeface="Calibri"/>
                <a:cs typeface="Calibri"/>
                <a:sym typeface="Calibri"/>
              </a:rPr>
              <a:t>__________ </a:t>
            </a:r>
            <a:r>
              <a:rPr lang="en-US" sz="2400" b="0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Kingdom of Thailand.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14" name="Google Shape;214;p23"/>
          <p:cNvSpPr txBox="1"/>
          <p:nvPr/>
        </p:nvSpPr>
        <p:spPr>
          <a:xfrm>
            <a:off x="1239905" y="2253667"/>
            <a:ext cx="97038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5196085" y="2249002"/>
            <a:ext cx="6469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x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1300064" y="2973848"/>
            <a:ext cx="64070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x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4788648" y="2993039"/>
            <a:ext cx="814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3"/>
          <p:cNvSpPr txBox="1"/>
          <p:nvPr/>
        </p:nvSpPr>
        <p:spPr>
          <a:xfrm>
            <a:off x="4325227" y="3721539"/>
            <a:ext cx="92684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7462361" y="3721539"/>
            <a:ext cx="9019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3"/>
          <p:cNvSpPr txBox="1"/>
          <p:nvPr/>
        </p:nvSpPr>
        <p:spPr>
          <a:xfrm>
            <a:off x="6286132" y="4479451"/>
            <a:ext cx="9019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3"/>
          <p:cNvSpPr txBox="1"/>
          <p:nvPr/>
        </p:nvSpPr>
        <p:spPr>
          <a:xfrm>
            <a:off x="2553415" y="5943414"/>
            <a:ext cx="814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3"/>
          <p:cNvSpPr txBox="1"/>
          <p:nvPr/>
        </p:nvSpPr>
        <p:spPr>
          <a:xfrm>
            <a:off x="7669763" y="5927329"/>
            <a:ext cx="814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3"/>
          <p:cNvSpPr txBox="1"/>
          <p:nvPr/>
        </p:nvSpPr>
        <p:spPr>
          <a:xfrm>
            <a:off x="2956412" y="4479451"/>
            <a:ext cx="64070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x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 txBox="1"/>
          <p:nvPr/>
        </p:nvSpPr>
        <p:spPr>
          <a:xfrm>
            <a:off x="1078803" y="1275923"/>
            <a:ext cx="1081484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Put in </a:t>
            </a:r>
            <a:r>
              <a:rPr lang="en-US" sz="2800" b="1" i="1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2800" b="1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2800" b="1" i="1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2800" b="1" i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4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4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/>
          </a:p>
        </p:txBody>
      </p:sp>
      <p:pic>
        <p:nvPicPr>
          <p:cNvPr id="232" name="Google Shape;23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4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/>
          </a:p>
        </p:txBody>
      </p:sp>
      <p:pic>
        <p:nvPicPr>
          <p:cNvPr id="234" name="Google Shape;234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3415" y="1766843"/>
            <a:ext cx="7247758" cy="489005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4"/>
          <p:cNvSpPr txBox="1"/>
          <p:nvPr/>
        </p:nvSpPr>
        <p:spPr>
          <a:xfrm>
            <a:off x="5402028" y="2730005"/>
            <a:ext cx="99526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5413657" y="3605036"/>
            <a:ext cx="75889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4"/>
          <p:cNvSpPr txBox="1"/>
          <p:nvPr/>
        </p:nvSpPr>
        <p:spPr>
          <a:xfrm>
            <a:off x="5491286" y="4506571"/>
            <a:ext cx="94550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4"/>
          <p:cNvSpPr txBox="1"/>
          <p:nvPr/>
        </p:nvSpPr>
        <p:spPr>
          <a:xfrm>
            <a:off x="7964185" y="4506570"/>
            <a:ext cx="10263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4"/>
          <p:cNvSpPr txBox="1"/>
          <p:nvPr/>
        </p:nvSpPr>
        <p:spPr>
          <a:xfrm>
            <a:off x="5590821" y="5356969"/>
            <a:ext cx="7899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/>
          <p:nvPr/>
        </p:nvSpPr>
        <p:spPr>
          <a:xfrm>
            <a:off x="1078804" y="1330658"/>
            <a:ext cx="108153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sentences with </a:t>
            </a:r>
            <a:r>
              <a:rPr lang="en-US" sz="2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or </a:t>
            </a:r>
            <a:r>
              <a:rPr lang="en-US" sz="2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the.</a:t>
            </a:r>
            <a:endParaRPr sz="36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5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5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/>
          </a:p>
        </p:txBody>
      </p:sp>
      <p:pic>
        <p:nvPicPr>
          <p:cNvPr id="248" name="Google Shape;24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5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/>
          </a:p>
        </p:txBody>
      </p:sp>
      <p:sp>
        <p:nvSpPr>
          <p:cNvPr id="250" name="Google Shape;250;p25"/>
          <p:cNvSpPr txBox="1"/>
          <p:nvPr/>
        </p:nvSpPr>
        <p:spPr>
          <a:xfrm>
            <a:off x="1141182" y="1982218"/>
            <a:ext cx="9909635" cy="39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The man sitting next to her is </a:t>
            </a:r>
            <a:r>
              <a:rPr lang="en-US" sz="18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Englishman.</a:t>
            </a:r>
            <a:b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River Thames runs through London.</a:t>
            </a:r>
            <a:b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Here is </a:t>
            </a:r>
            <a:r>
              <a:rPr lang="en-US" sz="18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map of the city of Edinburgh.</a:t>
            </a:r>
            <a:b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What is </a:t>
            </a:r>
            <a:r>
              <a:rPr lang="en-US" sz="18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most popular sport in Canada?</a:t>
            </a:r>
            <a:b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We want to visit </a:t>
            </a:r>
            <a:r>
              <a:rPr lang="en-US" sz="18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attraction in Sydney.</a:t>
            </a:r>
            <a:b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n-US" sz="18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 </a:t>
            </a:r>
            <a:r>
              <a:rPr lang="en-US" sz="28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Statue of Liberty was a present from France.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51" name="Google Shape;251;p25"/>
          <p:cNvSpPr txBox="1"/>
          <p:nvPr/>
        </p:nvSpPr>
        <p:spPr>
          <a:xfrm>
            <a:off x="6096000" y="2117197"/>
            <a:ext cx="9890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5"/>
          <p:cNvSpPr txBox="1"/>
          <p:nvPr/>
        </p:nvSpPr>
        <p:spPr>
          <a:xfrm>
            <a:off x="1869495" y="2759685"/>
            <a:ext cx="10450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5"/>
          <p:cNvSpPr txBox="1"/>
          <p:nvPr/>
        </p:nvSpPr>
        <p:spPr>
          <a:xfrm>
            <a:off x="3017159" y="3410750"/>
            <a:ext cx="108235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the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5"/>
          <p:cNvSpPr txBox="1"/>
          <p:nvPr/>
        </p:nvSpPr>
        <p:spPr>
          <a:xfrm>
            <a:off x="3017159" y="4038061"/>
            <a:ext cx="108235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the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5"/>
          <p:cNvSpPr txBox="1"/>
          <p:nvPr/>
        </p:nvSpPr>
        <p:spPr>
          <a:xfrm>
            <a:off x="4422971" y="4658276"/>
            <a:ext cx="9890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5"/>
          <p:cNvSpPr txBox="1"/>
          <p:nvPr/>
        </p:nvSpPr>
        <p:spPr>
          <a:xfrm>
            <a:off x="1869496" y="5308814"/>
            <a:ext cx="10450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6"/>
          <p:cNvSpPr txBox="1"/>
          <p:nvPr/>
        </p:nvSpPr>
        <p:spPr>
          <a:xfrm>
            <a:off x="926403" y="1310267"/>
            <a:ext cx="53835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Game – Faster detective.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6"/>
          <p:cNvSpPr/>
          <p:nvPr/>
        </p:nvSpPr>
        <p:spPr>
          <a:xfrm>
            <a:off x="423798" y="1310267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476583" y="1207627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/>
          </a:p>
        </p:txBody>
      </p:sp>
      <p:pic>
        <p:nvPicPr>
          <p:cNvPr id="265" name="Google Shape;26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6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/>
          </a:p>
        </p:txBody>
      </p:sp>
      <p:sp>
        <p:nvSpPr>
          <p:cNvPr id="267" name="Google Shape;267;p26"/>
          <p:cNvSpPr txBox="1"/>
          <p:nvPr/>
        </p:nvSpPr>
        <p:spPr>
          <a:xfrm>
            <a:off x="946531" y="1812873"/>
            <a:ext cx="1086446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Tick if the underlined articles are correct. If they aren’t, write the correct ones in the space provided.</a:t>
            </a:r>
            <a:endParaRPr/>
          </a:p>
        </p:txBody>
      </p:sp>
      <p:sp>
        <p:nvSpPr>
          <p:cNvPr id="268" name="Google Shape;268;p26"/>
          <p:cNvSpPr txBox="1"/>
          <p:nvPr/>
        </p:nvSpPr>
        <p:spPr>
          <a:xfrm>
            <a:off x="979188" y="2643870"/>
            <a:ext cx="11044861" cy="368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4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“What do you call a person from England?” – “</a:t>
            </a:r>
            <a:r>
              <a:rPr lang="en-US" sz="2400" b="0" i="0" u="sng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24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 Englishman.” 	</a:t>
            </a:r>
            <a:r>
              <a:rPr lang="en-US" sz="16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________________</a:t>
            </a:r>
            <a:br>
              <a:rPr lang="en-US" sz="16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4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Edinburgh is </a:t>
            </a:r>
            <a:r>
              <a:rPr lang="en-US" sz="2400" b="0" i="0" u="sng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 capital city of Scotland. 					</a:t>
            </a:r>
            <a:r>
              <a:rPr lang="en-US" sz="16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________________</a:t>
            </a:r>
            <a:br>
              <a:rPr lang="en-US" sz="16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4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Queenstown is </a:t>
            </a:r>
            <a:r>
              <a:rPr lang="en-US" sz="2400" b="0" i="0" u="sng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i="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 amazingly beautiful town. 				</a:t>
            </a:r>
            <a:r>
              <a:rPr lang="en-US" sz="16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  <a:t>________________</a:t>
            </a:r>
            <a:br>
              <a:rPr lang="en-US" sz="1600" b="0" i="0">
                <a:solidFill>
                  <a:srgbClr val="94959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2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ancient castles </a:t>
            </a:r>
            <a:r>
              <a:rPr lang="en-US" sz="2400" b="0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en-US" sz="2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attraction of Scotland? </a:t>
            </a:r>
            <a:r>
              <a:rPr lang="en-US" sz="2400" b="0" i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r>
              <a:rPr lang="en-US" sz="16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________________</a:t>
            </a:r>
            <a:r>
              <a:rPr lang="en-US" sz="1600" b="0" i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600" b="0" i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>
                <a:solidFill>
                  <a:srgbClr val="F26548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US" sz="2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can you see </a:t>
            </a:r>
            <a:r>
              <a:rPr lang="en-US" sz="2400" b="0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red telephone box? </a:t>
            </a:r>
            <a:r>
              <a:rPr lang="en-US" sz="2400" b="0" i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r>
              <a:rPr lang="en-US" sz="16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________________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269" name="Google Shape;269;p26" descr="Checkmark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0702" y="4746313"/>
            <a:ext cx="778076" cy="77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6"/>
          <p:cNvSpPr txBox="1"/>
          <p:nvPr/>
        </p:nvSpPr>
        <p:spPr>
          <a:xfrm>
            <a:off x="10758721" y="3533149"/>
            <a:ext cx="90818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6"/>
          <p:cNvSpPr txBox="1"/>
          <p:nvPr/>
        </p:nvSpPr>
        <p:spPr>
          <a:xfrm>
            <a:off x="10750703" y="4267265"/>
            <a:ext cx="90818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26" descr="Checkmark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84165" y="5476313"/>
            <a:ext cx="778076" cy="77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6"/>
          <p:cNvSpPr txBox="1"/>
          <p:nvPr/>
        </p:nvSpPr>
        <p:spPr>
          <a:xfrm>
            <a:off x="10758721" y="2787451"/>
            <a:ext cx="90818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endParaRPr sz="32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/>
            <a:ahLst/>
            <a:cxnLst/>
            <a:rect l="l" t="t" r="r" b="b"/>
            <a:pathLst>
              <a:path w="1728196" h="941884" extrusionOk="0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7"/>
          <p:cNvSpPr/>
          <p:nvPr/>
        </p:nvSpPr>
        <p:spPr>
          <a:xfrm>
            <a:off x="538853" y="1256548"/>
            <a:ext cx="1950733" cy="655074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7"/>
          <p:cNvSpPr/>
          <p:nvPr/>
        </p:nvSpPr>
        <p:spPr>
          <a:xfrm>
            <a:off x="2794168" y="2330053"/>
            <a:ext cx="1950733" cy="655403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7"/>
          <p:cNvSpPr/>
          <p:nvPr/>
        </p:nvSpPr>
        <p:spPr>
          <a:xfrm>
            <a:off x="538853" y="3940748"/>
            <a:ext cx="1950733" cy="710205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7"/>
          <p:cNvSpPr/>
          <p:nvPr/>
        </p:nvSpPr>
        <p:spPr>
          <a:xfrm>
            <a:off x="5475249" y="1234448"/>
            <a:ext cx="6056548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 describing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7"/>
          <p:cNvSpPr/>
          <p:nvPr/>
        </p:nvSpPr>
        <p:spPr>
          <a:xfrm>
            <a:off x="5475249" y="2308118"/>
            <a:ext cx="6033804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Articles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review &amp; article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7"/>
          <p:cNvSpPr/>
          <p:nvPr/>
        </p:nvSpPr>
        <p:spPr>
          <a:xfrm>
            <a:off x="5475249" y="3444755"/>
            <a:ext cx="6047280" cy="1654065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1: Complete the sentences with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1800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2: Put in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where necessary.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3: Put in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4: Complete the sentences with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5: Game – Faster detective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p27"/>
          <p:cNvCxnSpPr>
            <a:stCxn id="279" idx="3"/>
            <a:endCxn id="280" idx="0"/>
          </p:cNvCxnSpPr>
          <p:nvPr/>
        </p:nvCxnSpPr>
        <p:spPr>
          <a:xfrm>
            <a:off x="2489586" y="1584085"/>
            <a:ext cx="1279800" cy="746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86" name="Google Shape;286;p27"/>
          <p:cNvCxnSpPr>
            <a:stCxn id="280" idx="1"/>
            <a:endCxn id="281" idx="0"/>
          </p:cNvCxnSpPr>
          <p:nvPr/>
        </p:nvCxnSpPr>
        <p:spPr>
          <a:xfrm flipH="1">
            <a:off x="1514368" y="2657755"/>
            <a:ext cx="1279800" cy="1283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87" name="Google Shape;287;p27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252" y="260303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7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  <p:sp>
        <p:nvSpPr>
          <p:cNvPr id="290" name="Google Shape;290;p27"/>
          <p:cNvSpPr/>
          <p:nvPr/>
        </p:nvSpPr>
        <p:spPr>
          <a:xfrm>
            <a:off x="2794167" y="5409139"/>
            <a:ext cx="1950733" cy="710205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7"/>
          <p:cNvSpPr/>
          <p:nvPr/>
        </p:nvSpPr>
        <p:spPr>
          <a:xfrm>
            <a:off x="5475249" y="5434382"/>
            <a:ext cx="6068786" cy="684962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Homework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27"/>
          <p:cNvCxnSpPr>
            <a:stCxn id="281" idx="3"/>
            <a:endCxn id="290" idx="0"/>
          </p:cNvCxnSpPr>
          <p:nvPr/>
        </p:nvCxnSpPr>
        <p:spPr>
          <a:xfrm>
            <a:off x="2489586" y="4295851"/>
            <a:ext cx="1279800" cy="11133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8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/>
          </a:p>
        </p:txBody>
      </p:sp>
      <p:sp>
        <p:nvSpPr>
          <p:cNvPr id="299" name="Google Shape;299;p28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8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/>
          </a:p>
        </p:txBody>
      </p:sp>
      <p:pic>
        <p:nvPicPr>
          <p:cNvPr id="301" name="Google Shape;30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8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8"/>
          <p:cNvSpPr txBox="1"/>
          <p:nvPr/>
        </p:nvSpPr>
        <p:spPr>
          <a:xfrm>
            <a:off x="2301550" y="2512891"/>
            <a:ext cx="609600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lesson, students have: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understood the use of use articles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practised using articles correctly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28" descr="Recruiting Action Plan Wrap-Up – firecracker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8539" y="2102151"/>
            <a:ext cx="3203942" cy="215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9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HOMEWORK</a:t>
            </a:r>
            <a:endParaRPr/>
          </a:p>
        </p:txBody>
      </p:sp>
      <p:sp>
        <p:nvSpPr>
          <p:cNvPr id="311" name="Google Shape;311;p29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0FB7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9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pic>
        <p:nvPicPr>
          <p:cNvPr id="313" name="Google Shape;31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9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9"/>
          <p:cNvSpPr txBox="1"/>
          <p:nvPr/>
        </p:nvSpPr>
        <p:spPr>
          <a:xfrm>
            <a:off x="1026018" y="2088665"/>
            <a:ext cx="10055881" cy="754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exercises in the Workbook.</a:t>
            </a:r>
            <a:endParaRPr/>
          </a:p>
        </p:txBody>
      </p:sp>
      <p:pic>
        <p:nvPicPr>
          <p:cNvPr id="316" name="Google Shape;31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85020" y="3075395"/>
            <a:ext cx="4314350" cy="3010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7553"/>
            <a:ext cx="9143999" cy="6839711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0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GB" sz="1800" b="1" dirty="0">
                <a:latin typeface="Calibri" panose="020F0502020204030204" pitchFamily="34" charset="0"/>
              </a:rPr>
              <a:t>Website: </a:t>
            </a:r>
            <a:r>
              <a:rPr lang="en-GB" sz="1800" b="1" i="1" dirty="0" err="1">
                <a:latin typeface="Calibri" panose="020F0502020204030204" pitchFamily="34" charset="0"/>
              </a:rPr>
              <a:t>hoclieu.vn</a:t>
            </a:r>
            <a:endParaRPr lang="en-GB" sz="1800" dirty="0"/>
          </a:p>
          <a:p>
            <a:pPr algn="ctr"/>
            <a:r>
              <a:rPr lang="en-GB" sz="1800" b="1" dirty="0" err="1">
                <a:latin typeface="Calibri" panose="020F0502020204030204" pitchFamily="34" charset="0"/>
              </a:rPr>
              <a:t>Fanpage</a:t>
            </a:r>
            <a:r>
              <a:rPr lang="en-GB" sz="1800" b="1" dirty="0">
                <a:latin typeface="Calibri" panose="020F0502020204030204" pitchFamily="34" charset="0"/>
              </a:rPr>
              <a:t>: </a:t>
            </a:r>
            <a:r>
              <a:rPr lang="en-GB" sz="1800" b="1" i="1" dirty="0" err="1">
                <a:latin typeface="Calibri" panose="020F0502020204030204" pitchFamily="34" charset="0"/>
              </a:rPr>
              <a:t>facebook.com</a:t>
            </a:r>
            <a:r>
              <a:rPr lang="en-GB" sz="1800" b="1" i="1" dirty="0">
                <a:latin typeface="Calibri" panose="020F0502020204030204" pitchFamily="34" charset="0"/>
              </a:rPr>
              <a:t>/</a:t>
            </a:r>
            <a:r>
              <a:rPr lang="en-GB" sz="18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1800" b="1" i="1">
                <a:latin typeface="Calibri" panose="020F0502020204030204" pitchFamily="34" charset="0"/>
              </a:rPr>
              <a:t>/</a:t>
            </a:r>
            <a:endParaRPr lang="en-GB" sz="18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Unit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0778" y="1303957"/>
            <a:ext cx="1344559" cy="127769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0"/>
            <a:ext cx="12192000" cy="1303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68547" y="172218"/>
            <a:ext cx="855823" cy="84880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780915" y="237708"/>
            <a:ext cx="1532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Unit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3327149" y="229764"/>
            <a:ext cx="845663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ENGLISH-SPEAKING COUNTRIES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2099163" y="190029"/>
            <a:ext cx="92706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r>
            <a:endParaRPr/>
          </a:p>
        </p:txBody>
      </p:sp>
      <p:sp>
        <p:nvSpPr>
          <p:cNvPr id="102" name="Google Shape;102;p14" descr="The Rules of Connectors in Bangla | BD English School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/>
          <p:nvPr/>
        </p:nvSpPr>
        <p:spPr>
          <a:xfrm>
            <a:off x="3460555" y="773600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4825013" y="892721"/>
            <a:ext cx="33153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OBJECTIVES</a:t>
            </a:r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5773" y="330909"/>
            <a:ext cx="1515332" cy="158374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/>
        </p:nvSpPr>
        <p:spPr>
          <a:xfrm>
            <a:off x="2345476" y="2100865"/>
            <a:ext cx="873073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the end of the lesson, students will be able to: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 the use of articles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practise using articles correctly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/>
            <a:ahLst/>
            <a:cxnLst/>
            <a:rect l="l" t="t" r="r" b="b"/>
            <a:pathLst>
              <a:path w="1728196" h="941884" extrusionOk="0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538853" y="1256548"/>
            <a:ext cx="1950733" cy="655074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2794168" y="2330053"/>
            <a:ext cx="1950733" cy="655403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538853" y="3940748"/>
            <a:ext cx="1950733" cy="710205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5475249" y="1234448"/>
            <a:ext cx="6056548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 describing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5475249" y="2308118"/>
            <a:ext cx="6033804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Articles: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5475249" y="3444755"/>
            <a:ext cx="6047280" cy="1654065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1: Complete the sentences with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the.</a:t>
            </a:r>
            <a:endParaRPr sz="1800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2: Put in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where necessary.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3: Put in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4: Complete the sentences with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the.</a:t>
            </a:r>
            <a:endParaRPr sz="1800" i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5: Game – Faster detective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2" name="Google Shape;122;p16"/>
          <p:cNvCxnSpPr>
            <a:stCxn id="116" idx="3"/>
            <a:endCxn id="117" idx="0"/>
          </p:cNvCxnSpPr>
          <p:nvPr/>
        </p:nvCxnSpPr>
        <p:spPr>
          <a:xfrm>
            <a:off x="2489586" y="1584085"/>
            <a:ext cx="1279800" cy="746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3" name="Google Shape;123;p16"/>
          <p:cNvCxnSpPr>
            <a:stCxn id="117" idx="1"/>
            <a:endCxn id="118" idx="0"/>
          </p:cNvCxnSpPr>
          <p:nvPr/>
        </p:nvCxnSpPr>
        <p:spPr>
          <a:xfrm flipH="1">
            <a:off x="1514368" y="2657755"/>
            <a:ext cx="1279800" cy="1283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4" name="Google Shape;124;p16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252" y="260303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2794167" y="5409139"/>
            <a:ext cx="1950733" cy="710205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5475249" y="5434382"/>
            <a:ext cx="6068786" cy="684962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Homework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" name="Google Shape;129;p16"/>
          <p:cNvCxnSpPr>
            <a:stCxn id="118" idx="3"/>
            <a:endCxn id="127" idx="0"/>
          </p:cNvCxnSpPr>
          <p:nvPr/>
        </p:nvCxnSpPr>
        <p:spPr>
          <a:xfrm>
            <a:off x="2489586" y="4295851"/>
            <a:ext cx="1279800" cy="11133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/>
            <a:ahLst/>
            <a:cxnLst/>
            <a:rect l="l" t="t" r="r" b="b"/>
            <a:pathLst>
              <a:path w="1728196" h="941884" extrusionOk="0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538853" y="1256548"/>
            <a:ext cx="1950733" cy="655074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5475249" y="1234448"/>
            <a:ext cx="6056548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 describing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252" y="260303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053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WARM-UP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18" descr="How Brexit Is Affecting Arts and Design Programs | Architectural Diges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7280" y="1870130"/>
            <a:ext cx="4853950" cy="3639631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148" name="Google Shape;148;p18"/>
          <p:cNvSpPr/>
          <p:nvPr/>
        </p:nvSpPr>
        <p:spPr>
          <a:xfrm>
            <a:off x="971990" y="2558142"/>
            <a:ext cx="3595849" cy="2951619"/>
          </a:xfrm>
          <a:prstGeom prst="cloudCallout">
            <a:avLst>
              <a:gd name="adj1" fmla="val 60904"/>
              <a:gd name="adj2" fmla="val 32996"/>
            </a:avLst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the picture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/>
            <a:ahLst/>
            <a:cxnLst/>
            <a:rect l="l" t="t" r="r" b="b"/>
            <a:pathLst>
              <a:path w="1728196" h="941884" extrusionOk="0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538853" y="1256548"/>
            <a:ext cx="1950733" cy="655074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2794168" y="2330053"/>
            <a:ext cx="1950733" cy="655403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5475249" y="1234448"/>
            <a:ext cx="6056548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 describing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5475249" y="2308118"/>
            <a:ext cx="6033804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Articles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review &amp; article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158;p19"/>
          <p:cNvCxnSpPr>
            <a:stCxn id="154" idx="3"/>
            <a:endCxn id="155" idx="0"/>
          </p:cNvCxnSpPr>
          <p:nvPr/>
        </p:nvCxnSpPr>
        <p:spPr>
          <a:xfrm>
            <a:off x="2489586" y="1584085"/>
            <a:ext cx="1279800" cy="746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9" name="Google Shape;159;p19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252" y="260303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053"/>
            <a:ext cx="12192000" cy="108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pic>
        <p:nvPicPr>
          <p:cNvPr id="169" name="Google Shape;16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1801" y="1254876"/>
            <a:ext cx="4775159" cy="519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 title="Articles A, An and The | English Grammar For Kids with Elvis | Grade 1 | #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9296" y="1775946"/>
            <a:ext cx="6409382" cy="4155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/>
            <a:ahLst/>
            <a:cxnLst/>
            <a:rect l="l" t="t" r="r" b="b"/>
            <a:pathLst>
              <a:path w="1728196" h="941884" extrusionOk="0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1"/>
          <p:cNvSpPr/>
          <p:nvPr/>
        </p:nvSpPr>
        <p:spPr>
          <a:xfrm>
            <a:off x="538853" y="1256548"/>
            <a:ext cx="1950733" cy="655074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1"/>
          <p:cNvSpPr/>
          <p:nvPr/>
        </p:nvSpPr>
        <p:spPr>
          <a:xfrm>
            <a:off x="2794168" y="2330053"/>
            <a:ext cx="1950733" cy="655403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538853" y="3940748"/>
            <a:ext cx="1950733" cy="710205"/>
          </a:xfrm>
          <a:prstGeom prst="roundRect">
            <a:avLst>
              <a:gd name="adj" fmla="val 16667"/>
            </a:avLst>
          </a:prstGeom>
          <a:solidFill>
            <a:srgbClr val="48C0B6"/>
          </a:solidFill>
          <a:ln w="12700" cap="flat" cmpd="sng">
            <a:solidFill>
              <a:srgbClr val="FFD9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1"/>
          <p:cNvSpPr/>
          <p:nvPr/>
        </p:nvSpPr>
        <p:spPr>
          <a:xfrm>
            <a:off x="5475249" y="1234448"/>
            <a:ext cx="6056548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 describing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1"/>
          <p:cNvSpPr/>
          <p:nvPr/>
        </p:nvSpPr>
        <p:spPr>
          <a:xfrm>
            <a:off x="5475249" y="2308118"/>
            <a:ext cx="6033804" cy="699274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Articles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review &amp; article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1"/>
          <p:cNvSpPr/>
          <p:nvPr/>
        </p:nvSpPr>
        <p:spPr>
          <a:xfrm>
            <a:off x="5475249" y="3444755"/>
            <a:ext cx="6047280" cy="1654065"/>
          </a:xfrm>
          <a:prstGeom prst="rect">
            <a:avLst/>
          </a:prstGeom>
          <a:solidFill>
            <a:srgbClr val="CBEAF0"/>
          </a:solidFill>
          <a:ln w="12700" cap="flat" cmpd="sng">
            <a:solidFill>
              <a:srgbClr val="FFF2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1: Complete the sentences with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 sz="1800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2: Put in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where necessary.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3: Put in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4: Complete the sentences with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/ an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or 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5: Game – Faster detective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2" name="Google Shape;182;p21"/>
          <p:cNvCxnSpPr>
            <a:stCxn id="176" idx="3"/>
            <a:endCxn id="177" idx="0"/>
          </p:cNvCxnSpPr>
          <p:nvPr/>
        </p:nvCxnSpPr>
        <p:spPr>
          <a:xfrm>
            <a:off x="2489586" y="1584085"/>
            <a:ext cx="1279800" cy="746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83" name="Google Shape;183;p21"/>
          <p:cNvCxnSpPr>
            <a:stCxn id="177" idx="1"/>
            <a:endCxn id="178" idx="0"/>
          </p:cNvCxnSpPr>
          <p:nvPr/>
        </p:nvCxnSpPr>
        <p:spPr>
          <a:xfrm flipH="1">
            <a:off x="1514368" y="2657755"/>
            <a:ext cx="1279800" cy="1283100"/>
          </a:xfrm>
          <a:prstGeom prst="curvedConnector2">
            <a:avLst/>
          </a:prstGeom>
          <a:noFill/>
          <a:ln w="57150" cap="flat" cmpd="sng">
            <a:solidFill>
              <a:srgbClr val="F7941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84" name="Google Shape;184;p21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252" y="260303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Microsoft Office PowerPoint</Application>
  <PresentationFormat>Widescreen</PresentationFormat>
  <Paragraphs>130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Noto Sans Symbols</vt:lpstr>
      <vt:lpstr>Arial</vt:lpstr>
      <vt:lpstr>Open Sans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DELL</cp:lastModifiedBy>
  <cp:revision>1</cp:revision>
  <dcterms:modified xsi:type="dcterms:W3CDTF">2023-04-07T08:29:53Z</dcterms:modified>
</cp:coreProperties>
</file>