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71" r:id="rId2"/>
    <p:sldId id="256" r:id="rId3"/>
    <p:sldId id="275" r:id="rId4"/>
    <p:sldId id="302" r:id="rId5"/>
    <p:sldId id="356" r:id="rId6"/>
    <p:sldId id="281" r:id="rId7"/>
    <p:sldId id="346" r:id="rId8"/>
    <p:sldId id="367" r:id="rId9"/>
    <p:sldId id="368" r:id="rId10"/>
    <p:sldId id="369" r:id="rId11"/>
    <p:sldId id="371" r:id="rId12"/>
    <p:sldId id="314" r:id="rId13"/>
    <p:sldId id="330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048DA4"/>
    <a:srgbClr val="00A9A5"/>
    <a:srgbClr val="FFDAAB"/>
    <a:srgbClr val="F7941E"/>
    <a:srgbClr val="CBEAF0"/>
    <a:srgbClr val="48C0B6"/>
    <a:srgbClr val="FBB040"/>
    <a:srgbClr val="00B2A5"/>
    <a:srgbClr val="FF9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9" autoAdjust="0"/>
    <p:restoredTop sz="94624"/>
  </p:normalViewPr>
  <p:slideViewPr>
    <p:cSldViewPr snapToGrid="0" showGuides="1">
      <p:cViewPr varScale="1">
        <p:scale>
          <a:sx n="66" d="100"/>
          <a:sy n="66" d="100"/>
        </p:scale>
        <p:origin x="83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76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2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99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13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26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30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tif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8" y="1083306"/>
            <a:ext cx="10609690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pairs. Read some facts about English-speaking countries and tick the column true for you. Then role play by one person saying one statement aloud and the other responding to it. </a:t>
            </a:r>
            <a:endParaRPr lang="en-US" sz="4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5CF1CC8-E7C2-F0F4-DC01-C17C945DE6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5657"/>
          <a:stretch/>
        </p:blipFill>
        <p:spPr>
          <a:xfrm>
            <a:off x="391544" y="2455276"/>
            <a:ext cx="6643737" cy="34047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C806839-7E72-B11C-0D47-664DC11D1F93}"/>
              </a:ext>
            </a:extLst>
          </p:cNvPr>
          <p:cNvSpPr txBox="1"/>
          <p:nvPr/>
        </p:nvSpPr>
        <p:spPr>
          <a:xfrm>
            <a:off x="7458093" y="2283635"/>
            <a:ext cx="4299626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A: New York is the biggest city but not the capital of the USA.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B: I know this.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A: The state of Alaska in the USA has over 2,600 islands.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B: This is new to me.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9B69919-E38F-564A-B248-32AD8506A721}"/>
              </a:ext>
            </a:extLst>
          </p:cNvPr>
          <p:cNvSpPr txBox="1"/>
          <p:nvPr/>
        </p:nvSpPr>
        <p:spPr>
          <a:xfrm>
            <a:off x="442050" y="310605"/>
            <a:ext cx="1170493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INTERESTING FACTS ABOUT ENGLISH-SPEAKING COUNTRIES </a:t>
            </a:r>
          </a:p>
        </p:txBody>
      </p:sp>
    </p:spTree>
    <p:extLst>
      <p:ext uri="{BB962C8B-B14F-4D97-AF65-F5344CB8AC3E}">
        <p14:creationId xmlns:p14="http://schemas.microsoft.com/office/powerpoint/2010/main" val="30401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47080" y="1193391"/>
            <a:ext cx="1109487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 in groups. Share with your group some interesting facts you know about English-speaking countries. The group takes notes and presents its findings to the class. </a:t>
            </a:r>
            <a:endParaRPr lang="en-US" sz="60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44475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7260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CB1E798-E0ED-0E89-C515-E0FEC59A4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124" y="2764972"/>
            <a:ext cx="11706225" cy="228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B179BD9-0D3A-8244-A314-DDC42D9BC646}"/>
              </a:ext>
            </a:extLst>
          </p:cNvPr>
          <p:cNvSpPr txBox="1"/>
          <p:nvPr/>
        </p:nvSpPr>
        <p:spPr>
          <a:xfrm>
            <a:off x="442050" y="310605"/>
            <a:ext cx="1170493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INTERESTING FACTS ABOUT ENGLISH-SPEAKING COUNTRIES </a:t>
            </a:r>
          </a:p>
        </p:txBody>
      </p:sp>
    </p:spTree>
    <p:extLst>
      <p:ext uri="{BB962C8B-B14F-4D97-AF65-F5344CB8AC3E}">
        <p14:creationId xmlns:p14="http://schemas.microsoft.com/office/powerpoint/2010/main" val="170997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07197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43B4EE5-D525-4443-B04E-58910A374BDA}"/>
              </a:ext>
            </a:extLst>
          </p:cNvPr>
          <p:cNvSpPr txBox="1"/>
          <p:nvPr/>
        </p:nvSpPr>
        <p:spPr>
          <a:xfrm>
            <a:off x="3259065" y="2350941"/>
            <a:ext cx="8706194" cy="2341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alibri (Body)"/>
              </a:rPr>
              <a:t>In this lesson, we have learn to: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Calibri (Body)"/>
              </a:rPr>
              <a:t>express amazement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Calibri (Body)"/>
              </a:rPr>
              <a:t>know interesting facts about English-speaking countries</a:t>
            </a:r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xmlns="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7152" y="2350941"/>
            <a:ext cx="2610843" cy="261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8983" y="2170523"/>
            <a:ext cx="7747462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Prepare some photos of your </a:t>
            </a:r>
            <a:r>
              <a:rPr lang="en-US" sz="3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favourite</a:t>
            </a:r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English-speaking country. </a:t>
            </a:r>
            <a:endParaRPr lang="en-US" sz="6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50D142E-774F-465F-B79B-16776D831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314" y="3274448"/>
            <a:ext cx="4314350" cy="301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25F1BF0-F5CD-C144-A95F-B4F967217110}"/>
              </a:ext>
            </a:extLst>
          </p:cNvPr>
          <p:cNvSpPr/>
          <p:nvPr/>
        </p:nvSpPr>
        <p:spPr>
          <a:xfrm>
            <a:off x="2951748" y="59931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4: COMMUNICATION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2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140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ENGLISH-SPEAKING COUNTRIES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10048" y="190029"/>
            <a:ext cx="910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2E3221A-5BD2-CC58-EA83-7B06C24B8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528" y="3132959"/>
            <a:ext cx="10906126" cy="205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97033" y="2103074"/>
            <a:ext cx="10274531" cy="2556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latin typeface="Calibri (Body)"/>
              </a:rPr>
              <a:t>By the end of the lesson, students will be able to:</a:t>
            </a:r>
          </a:p>
          <a:p>
            <a:pPr marL="457200" indent="-4572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 (Body)"/>
              </a:rPr>
              <a:t>express amazement</a:t>
            </a:r>
          </a:p>
          <a:p>
            <a:pPr marL="457200" indent="-4572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 (Body)"/>
              </a:rPr>
              <a:t>know interesting facts about English-speaking countries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28470" y="1231275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EVERYDAY ENGLISH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61654" y="4272960"/>
            <a:ext cx="2417397" cy="99031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INTERESTING FACTS ABOUT ENGLISH-SPEAKING COUNTRIES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08346" y="1227024"/>
            <a:ext cx="6894344" cy="5284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Guessing the remaining of the picture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412237" y="1558812"/>
            <a:ext cx="1235920" cy="5310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470354" y="2417586"/>
            <a:ext cx="1202437" cy="185537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6" y="405824"/>
            <a:ext cx="4137353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2320955" y="6061327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8" idx="3"/>
            <a:endCxn id="27" idx="0"/>
          </p:cNvCxnSpPr>
          <p:nvPr/>
        </p:nvCxnSpPr>
        <p:spPr>
          <a:xfrm>
            <a:off x="2679051" y="4768117"/>
            <a:ext cx="617271" cy="129321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925682" y="6061327"/>
            <a:ext cx="6901647" cy="62356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85061" y="508193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5601AA5A-B198-4DF1-9414-84964F44B730}"/>
              </a:ext>
            </a:extLst>
          </p:cNvPr>
          <p:cNvSpPr/>
          <p:nvPr/>
        </p:nvSpPr>
        <p:spPr>
          <a:xfrm>
            <a:off x="4912325" y="1933305"/>
            <a:ext cx="6890365" cy="165869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Listen and read the conversations, paying attention to the highlighted parts.</a:t>
            </a:r>
          </a:p>
          <a:p>
            <a:r>
              <a:rPr lang="vi-VN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Work in pairs. Make similar dialogues with the following situations, using expressions of amazement.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58A1027B-B7E3-4AFD-A862-933A1BFA63DB}"/>
              </a:ext>
            </a:extLst>
          </p:cNvPr>
          <p:cNvSpPr/>
          <p:nvPr/>
        </p:nvSpPr>
        <p:spPr>
          <a:xfrm>
            <a:off x="4925682" y="3769806"/>
            <a:ext cx="6901648" cy="216643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Work in groups. Discuss and write the name of the country next to the fact.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4: Work in pairs. Read some facts about English-speaking countries and tick the column true for you.</a:t>
            </a:r>
          </a:p>
          <a:p>
            <a:r>
              <a:rPr lang="vi-VN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5: Work in groups. Share with your group some interesting facts you know about English-speaking countries. The group takes notes and presents its findings to the class.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Exclusive Tartan Kilts – GNKilts">
            <a:extLst>
              <a:ext uri="{FF2B5EF4-FFF2-40B4-BE49-F238E27FC236}">
                <a16:creationId xmlns:a16="http://schemas.microsoft.com/office/drawing/2014/main" xmlns="" id="{FC5B4435-7EBD-8F4F-99FC-25CA92E08D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97"/>
          <a:stretch/>
        </p:blipFill>
        <p:spPr bwMode="auto">
          <a:xfrm>
            <a:off x="2193517" y="3012375"/>
            <a:ext cx="7944348" cy="2287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Exclusive Tartan Kilts – GNKilts">
            <a:extLst>
              <a:ext uri="{FF2B5EF4-FFF2-40B4-BE49-F238E27FC236}">
                <a16:creationId xmlns:a16="http://schemas.microsoft.com/office/drawing/2014/main" xmlns="" id="{70F7971F-B26E-6D48-8DB1-23BF57F137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"/>
          <a:stretch/>
        </p:blipFill>
        <p:spPr bwMode="auto">
          <a:xfrm>
            <a:off x="2181486" y="1622869"/>
            <a:ext cx="7944347" cy="3660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8044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492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EE6A1BB-B089-45E0-B7F6-42ADE9C7E05C}"/>
              </a:ext>
            </a:extLst>
          </p:cNvPr>
          <p:cNvSpPr txBox="1"/>
          <p:nvPr/>
        </p:nvSpPr>
        <p:spPr>
          <a:xfrm>
            <a:off x="1042458" y="1398528"/>
            <a:ext cx="1033311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Listen and read the conversations, paying attention to the highlighted parts.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xmlns="" id="{2F7B578F-F6CF-4B52-B31D-0FF280559CD2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E3559B2-B238-401C-9F56-8632B36B7A1A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B564C0E-2729-4939-EBB1-2CF87229798A}"/>
              </a:ext>
            </a:extLst>
          </p:cNvPr>
          <p:cNvSpPr txBox="1"/>
          <p:nvPr/>
        </p:nvSpPr>
        <p:spPr>
          <a:xfrm>
            <a:off x="3161014" y="4525028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ways to express amazement: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"/>
            </a:pPr>
            <a:r>
              <a:rPr lang="en-GB" sz="3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Wow ... I didn’t know that!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"/>
            </a:pPr>
            <a:r>
              <a:rPr lang="en-GB" sz="3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Amazing!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085.mp3" descr="085.mp3">
            <a:hlinkClick r:id="" action="ppaction://media"/>
            <a:extLst>
              <a:ext uri="{FF2B5EF4-FFF2-40B4-BE49-F238E27FC236}">
                <a16:creationId xmlns:a16="http://schemas.microsoft.com/office/drawing/2014/main" xmlns="" id="{BC271A2D-99F2-ED46-840C-4E36F508F2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9348" y="1202490"/>
            <a:ext cx="812800" cy="81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88A0B3B-6C93-284C-A401-8AD864ECA50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50450"/>
          <a:stretch/>
        </p:blipFill>
        <p:spPr>
          <a:xfrm>
            <a:off x="320283" y="2015290"/>
            <a:ext cx="5562600" cy="20892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CBFBC5-4F79-9D4B-AA25-C297BD8A586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0450"/>
          <a:stretch/>
        </p:blipFill>
        <p:spPr>
          <a:xfrm>
            <a:off x="6131113" y="1981550"/>
            <a:ext cx="5562600" cy="208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07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3" y="1254947"/>
            <a:ext cx="1060969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 in pairs. Make similar dialogues with the following situations, using expressions of amazement.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pic>
        <p:nvPicPr>
          <p:cNvPr id="4098" name="Picture 2" descr="Tiếng Anh 6 Tập 1 - Global Success - UNIT 3 MY FRIENDS - A CLOSER LOOK 2 -  3 Work in pairs. Look at the pictures. Ask and answer. | Sách Mềm">
            <a:extLst>
              <a:ext uri="{FF2B5EF4-FFF2-40B4-BE49-F238E27FC236}">
                <a16:creationId xmlns:a16="http://schemas.microsoft.com/office/drawing/2014/main" xmlns="" id="{DFBD1DC8-9C18-4851-A05F-5D4295046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52" y="2373960"/>
            <a:ext cx="4132696" cy="369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692336D-B143-BFC2-F46A-A5A4F57621DC}"/>
              </a:ext>
            </a:extLst>
          </p:cNvPr>
          <p:cNvSpPr txBox="1"/>
          <p:nvPr/>
        </p:nvSpPr>
        <p:spPr>
          <a:xfrm>
            <a:off x="4829299" y="2612275"/>
            <a:ext cx="6572992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New Zealand has the cleanest and safest air on the planet.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2.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There are no snakes in New Zealand.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3.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More than half of all the lakes in the world are in Canada.</a:t>
            </a:r>
            <a:r>
              <a:rPr lang="en-US" sz="24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39A61C3-EEA1-E346-AFD3-FC7E7DC19163}"/>
              </a:ext>
            </a:extLst>
          </p:cNvPr>
          <p:cNvSpPr txBox="1"/>
          <p:nvPr/>
        </p:nvSpPr>
        <p:spPr>
          <a:xfrm>
            <a:off x="487067" y="208434"/>
            <a:ext cx="61492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</p:spTree>
    <p:extLst>
      <p:ext uri="{BB962C8B-B14F-4D97-AF65-F5344CB8AC3E}">
        <p14:creationId xmlns:p14="http://schemas.microsoft.com/office/powerpoint/2010/main" val="418065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2" y="1341293"/>
            <a:ext cx="1060969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 in groups. Discuss and write the name of the country next to the fact.</a:t>
            </a:r>
            <a:endParaRPr lang="en-US" sz="40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EB77CAD-B520-C6F5-E512-BB991FBEE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600" y="1886244"/>
            <a:ext cx="8593835" cy="47339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7B5F407-F389-C117-F723-2CB5F03E6EF5}"/>
              </a:ext>
            </a:extLst>
          </p:cNvPr>
          <p:cNvSpPr txBox="1"/>
          <p:nvPr/>
        </p:nvSpPr>
        <p:spPr>
          <a:xfrm>
            <a:off x="8844643" y="4068553"/>
            <a:ext cx="1676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Australia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E87627F-13F8-FF70-FF89-2D088CF4DE56}"/>
              </a:ext>
            </a:extLst>
          </p:cNvPr>
          <p:cNvSpPr txBox="1"/>
          <p:nvPr/>
        </p:nvSpPr>
        <p:spPr>
          <a:xfrm>
            <a:off x="8844643" y="4580051"/>
            <a:ext cx="14369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The USA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320B82B-A6D0-526C-7FD7-A61220F73E23}"/>
              </a:ext>
            </a:extLst>
          </p:cNvPr>
          <p:cNvSpPr txBox="1"/>
          <p:nvPr/>
        </p:nvSpPr>
        <p:spPr>
          <a:xfrm>
            <a:off x="8844643" y="5205874"/>
            <a:ext cx="14369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Canada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20F0111-9B96-0E51-EB6D-4004DEB11EE4}"/>
              </a:ext>
            </a:extLst>
          </p:cNvPr>
          <p:cNvSpPr txBox="1"/>
          <p:nvPr/>
        </p:nvSpPr>
        <p:spPr>
          <a:xfrm>
            <a:off x="8844643" y="5712979"/>
            <a:ext cx="10994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The UK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4802C7E-4E48-EE28-BD25-FEF13A640834}"/>
              </a:ext>
            </a:extLst>
          </p:cNvPr>
          <p:cNvSpPr txBox="1"/>
          <p:nvPr/>
        </p:nvSpPr>
        <p:spPr>
          <a:xfrm>
            <a:off x="8606400" y="6097700"/>
            <a:ext cx="15717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New Zealand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E29A20C-EDA2-7041-A0AD-90EC639762AB}"/>
              </a:ext>
            </a:extLst>
          </p:cNvPr>
          <p:cNvSpPr txBox="1"/>
          <p:nvPr/>
        </p:nvSpPr>
        <p:spPr>
          <a:xfrm>
            <a:off x="442050" y="310605"/>
            <a:ext cx="1170493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INTERESTING FACTS ABOUT ENGLISH-SPEAKING COUNTRIES </a:t>
            </a:r>
          </a:p>
        </p:txBody>
      </p:sp>
    </p:spTree>
    <p:extLst>
      <p:ext uri="{BB962C8B-B14F-4D97-AF65-F5344CB8AC3E}">
        <p14:creationId xmlns:p14="http://schemas.microsoft.com/office/powerpoint/2010/main" val="127692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8" y="1083306"/>
            <a:ext cx="10609690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pairs. Read some facts about English-speaking countries and tick the column true for you. Then role play by one person saying one statement aloud and the other responding to it. </a:t>
            </a:r>
            <a:endParaRPr lang="en-US" sz="4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5CF1CC8-E7C2-F0F4-DC01-C17C945DE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875" y="2369898"/>
            <a:ext cx="10325600" cy="34047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2C88198-264A-174A-ACFE-D585B752276A}"/>
              </a:ext>
            </a:extLst>
          </p:cNvPr>
          <p:cNvSpPr txBox="1"/>
          <p:nvPr/>
        </p:nvSpPr>
        <p:spPr>
          <a:xfrm>
            <a:off x="442050" y="310605"/>
            <a:ext cx="1170493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INTERESTING FACTS ABOUT ENGLISH-SPEAKING COUNTRIES </a:t>
            </a:r>
          </a:p>
        </p:txBody>
      </p:sp>
    </p:spTree>
    <p:extLst>
      <p:ext uri="{BB962C8B-B14F-4D97-AF65-F5344CB8AC3E}">
        <p14:creationId xmlns:p14="http://schemas.microsoft.com/office/powerpoint/2010/main" val="22479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2777</TotalTime>
  <Words>469</Words>
  <Application>Microsoft Office PowerPoint</Application>
  <PresentationFormat>Widescreen</PresentationFormat>
  <Paragraphs>76</Paragraphs>
  <Slides>14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Adobe Gothic Std B</vt:lpstr>
      <vt:lpstr>Arial</vt:lpstr>
      <vt:lpstr>Calibri</vt:lpstr>
      <vt:lpstr>Calibri (Body)</vt:lpstr>
      <vt:lpstr>Calibri Light</vt:lpstr>
      <vt:lpstr>Courier New</vt:lpstr>
      <vt:lpstr>ChronicaPro-Bold</vt:lpstr>
      <vt:lpstr>ChronicaPro-Book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213</cp:revision>
  <dcterms:created xsi:type="dcterms:W3CDTF">2020-12-09T02:04:09Z</dcterms:created>
  <dcterms:modified xsi:type="dcterms:W3CDTF">2023-04-08T10:20:42Z</dcterms:modified>
</cp:coreProperties>
</file>