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340" r:id="rId3"/>
    <p:sldId id="275" r:id="rId4"/>
    <p:sldId id="302" r:id="rId5"/>
    <p:sldId id="354" r:id="rId6"/>
    <p:sldId id="316" r:id="rId7"/>
    <p:sldId id="281" r:id="rId8"/>
    <p:sldId id="348" r:id="rId9"/>
    <p:sldId id="283" r:id="rId10"/>
    <p:sldId id="332" r:id="rId11"/>
    <p:sldId id="276" r:id="rId12"/>
    <p:sldId id="326" r:id="rId13"/>
    <p:sldId id="313" r:id="rId14"/>
    <p:sldId id="345" r:id="rId15"/>
    <p:sldId id="359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IBOOKS" initials="E" lastIdx="5" clrIdx="0">
    <p:extLst>
      <p:ext uri="{19B8F6BF-5375-455C-9EA6-DF929625EA0E}">
        <p15:presenceInfo xmlns:p15="http://schemas.microsoft.com/office/powerpoint/2012/main" userId="e44a7bdf1da03790" providerId="Windows Live"/>
      </p:ext>
    </p:extLst>
  </p:cmAuthor>
  <p:cmAuthor id="2" name="NGOC ANH" initials="NA" lastIdx="3" clrIdx="1">
    <p:extLst>
      <p:ext uri="{19B8F6BF-5375-455C-9EA6-DF929625EA0E}">
        <p15:presenceInfo xmlns:p15="http://schemas.microsoft.com/office/powerpoint/2012/main" userId="NGOC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80"/>
    <a:srgbClr val="00A9A5"/>
    <a:srgbClr val="CBEAF0"/>
    <a:srgbClr val="0FB7BD"/>
    <a:srgbClr val="BEE5E8"/>
    <a:srgbClr val="7ED1D6"/>
    <a:srgbClr val="7DCFD4"/>
    <a:srgbClr val="00B2A5"/>
    <a:srgbClr val="FFDAAB"/>
    <a:srgbClr val="F7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2227" autoAdjust="0"/>
  </p:normalViewPr>
  <p:slideViewPr>
    <p:cSldViewPr snapToGrid="0" showGuides="1">
      <p:cViewPr varScale="1">
        <p:scale>
          <a:sx n="65" d="100"/>
          <a:sy n="65" d="100"/>
        </p:scale>
        <p:origin x="88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Play from the 7</a:t>
            </a:r>
            <a:r>
              <a:rPr lang="en-US" baseline="30000" dirty="0" smtClean="0"/>
              <a:t>th</a:t>
            </a:r>
            <a:r>
              <a:rPr lang="en-US" dirty="0" smtClean="0"/>
              <a:t> second.</a:t>
            </a:r>
          </a:p>
          <a:p>
            <a:r>
              <a:rPr lang="en-US" dirty="0" smtClean="0"/>
              <a:t>Link: https://www.youtube.com/watch?v=jP3x7pcKIPY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20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88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01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57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1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P3x7pcKIPY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443" y="1378057"/>
            <a:ext cx="986441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Discuss and choose the correct answer A, B, or C.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5C97D66-CFE1-2AC6-41A3-635FD824FF3A}"/>
              </a:ext>
            </a:extLst>
          </p:cNvPr>
          <p:cNvSpPr txBox="1"/>
          <p:nvPr/>
        </p:nvSpPr>
        <p:spPr>
          <a:xfrm>
            <a:off x="1186543" y="1924067"/>
            <a:ext cx="6096000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New Zealand is near </a:t>
            </a:r>
            <a:r>
              <a:rPr lang="en-US" sz="1600" b="0" i="0" dirty="0">
                <a:solidFill>
                  <a:srgbClr val="949599"/>
                </a:solidFill>
                <a:effectLst/>
                <a:latin typeface="ChronicaPro-Book"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Australia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USA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the UK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New Zealand is famous for its </a:t>
            </a:r>
            <a:r>
              <a:rPr lang="en-US" sz="1600" b="0" i="0" dirty="0">
                <a:solidFill>
                  <a:srgbClr val="949599"/>
                </a:solidFill>
                <a:effectLst/>
                <a:latin typeface="ChronicaPro-Book"/>
              </a:rPr>
              <a:t>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film industry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beautiful nature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modern cities</a:t>
            </a:r>
            <a:r>
              <a:rPr lang="en-US" sz="2400" dirty="0"/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254FC7C9-9248-288B-E89B-2B7EBD649245}"/>
              </a:ext>
            </a:extLst>
          </p:cNvPr>
          <p:cNvSpPr/>
          <p:nvPr/>
        </p:nvSpPr>
        <p:spPr>
          <a:xfrm>
            <a:off x="1148443" y="2645229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7A77EF7C-2402-463D-EA19-577828D1EF21}"/>
              </a:ext>
            </a:extLst>
          </p:cNvPr>
          <p:cNvSpPr/>
          <p:nvPr/>
        </p:nvSpPr>
        <p:spPr>
          <a:xfrm>
            <a:off x="1148443" y="5366658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6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43940" y="1148489"/>
            <a:ext cx="985008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Read the passage and match the words in bold from the passage (1-4) with their meanings (a-d).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88549" y="125112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1334" y="114848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5657916-0387-4EB1-D0BE-40039A1D36D7}"/>
              </a:ext>
            </a:extLst>
          </p:cNvPr>
          <p:cNvSpPr txBox="1"/>
          <p:nvPr/>
        </p:nvSpPr>
        <p:spPr>
          <a:xfrm>
            <a:off x="341334" y="1959015"/>
            <a:ext cx="5564460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i="0" dirty="0">
                <a:solidFill>
                  <a:srgbClr val="242021"/>
                </a:solidFill>
                <a:effectLst/>
                <a:latin typeface="ChronicaPro-Book"/>
              </a:rPr>
              <a:t>NEW ZEALAND</a:t>
            </a:r>
          </a:p>
          <a:p>
            <a:pPr algn="just">
              <a:spcAft>
                <a:spcPts val="600"/>
              </a:spcAft>
            </a:pP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New Zealand is an island country in the Pacific Ocean. It is one of the most interesting countries in the world</a:t>
            </a:r>
            <a:r>
              <a:rPr lang="en-US" sz="1600" b="0" i="0" dirty="0" smtClean="0">
                <a:solidFill>
                  <a:srgbClr val="242021"/>
                </a:solidFill>
                <a:effectLst/>
                <a:latin typeface="ChronicaPro-Book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600" b="0" i="0" dirty="0" smtClean="0">
                <a:solidFill>
                  <a:srgbClr val="242021"/>
                </a:solidFill>
                <a:effectLst/>
                <a:latin typeface="ChronicaPro-Book"/>
              </a:rPr>
              <a:t>Everywhere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you go, you can see amazing natural landscapes: green mountains, </a:t>
            </a:r>
            <a:r>
              <a:rPr lang="en-US" b="1" i="0" dirty="0">
                <a:solidFill>
                  <a:srgbClr val="FF0000"/>
                </a:solidFill>
                <a:effectLst/>
                <a:latin typeface="ChronicaPro-Medium"/>
              </a:rPr>
              <a:t>shining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Medium"/>
              </a:rPr>
              <a:t>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beaches, high waterfalls, and </a:t>
            </a:r>
            <a:r>
              <a:rPr lang="en-US" b="1" i="0" dirty="0">
                <a:solidFill>
                  <a:srgbClr val="FF0000"/>
                </a:solidFill>
                <a:effectLst/>
                <a:latin typeface="ChronicaPro-Medium"/>
              </a:rPr>
              <a:t>ancient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Medium"/>
              </a:rPr>
              <a:t>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forests. You can visit the beautiful place where they filmed </a:t>
            </a:r>
            <a:r>
              <a:rPr lang="en-US" sz="1600" b="0" i="1" dirty="0">
                <a:solidFill>
                  <a:srgbClr val="242021"/>
                </a:solidFill>
                <a:effectLst/>
                <a:latin typeface="ChronicaProBookIt"/>
              </a:rPr>
              <a:t>The Lord of the Rings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BookIt"/>
              </a:rPr>
              <a:t>,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or </a:t>
            </a:r>
            <a:r>
              <a:rPr lang="en-US" b="1" i="0" dirty="0">
                <a:solidFill>
                  <a:srgbClr val="FF0000"/>
                </a:solidFill>
                <a:effectLst/>
                <a:latin typeface="ChronicaPro-Medium"/>
              </a:rPr>
              <a:t>historic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Medium"/>
              </a:rPr>
              <a:t>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Queenstown. This is also a great country for lovers of outdoor activities. You can always find something to do here: skiing, boating, bushwalking. </a:t>
            </a:r>
            <a:endParaRPr lang="en-US" sz="1600" b="0" i="0" dirty="0" smtClean="0">
              <a:solidFill>
                <a:srgbClr val="242021"/>
              </a:solidFill>
              <a:effectLst/>
              <a:latin typeface="ChronicaPro-Book"/>
            </a:endParaRPr>
          </a:p>
          <a:p>
            <a:pPr algn="just">
              <a:spcAft>
                <a:spcPts val="300"/>
              </a:spcAft>
            </a:pPr>
            <a:r>
              <a:rPr lang="en-US" sz="1600" b="0" i="0" dirty="0" smtClean="0">
                <a:solidFill>
                  <a:srgbClr val="242021"/>
                </a:solidFill>
                <a:effectLst/>
                <a:latin typeface="ChronicaPro-Book"/>
              </a:rPr>
              <a:t>New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Zealand is </a:t>
            </a:r>
            <a:r>
              <a:rPr lang="en-US" b="1" i="0" dirty="0">
                <a:solidFill>
                  <a:srgbClr val="FF0000"/>
                </a:solidFill>
                <a:effectLst/>
                <a:latin typeface="ChronicaPro-Medium"/>
              </a:rPr>
              <a:t>rich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Medium"/>
              </a:rPr>
              <a:t> 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in culture. Most visitors to New Zealand love its unique </a:t>
            </a:r>
            <a:r>
              <a:rPr lang="en-US" sz="1600" b="0" i="0" dirty="0" err="1">
                <a:solidFill>
                  <a:srgbClr val="242021"/>
                </a:solidFill>
                <a:effectLst/>
                <a:latin typeface="ChronicaPro-Book"/>
              </a:rPr>
              <a:t>Maori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 culture. The </a:t>
            </a:r>
            <a:r>
              <a:rPr lang="en-US" sz="1600" b="0" i="0" dirty="0" err="1">
                <a:solidFill>
                  <a:srgbClr val="242021"/>
                </a:solidFill>
                <a:effectLst/>
                <a:latin typeface="ChronicaPro-Book"/>
              </a:rPr>
              <a:t>Maori</a:t>
            </a:r>
            <a:r>
              <a:rPr lang="en-US" sz="1600" b="0" i="0" dirty="0">
                <a:solidFill>
                  <a:srgbClr val="242021"/>
                </a:solidFill>
                <a:effectLst/>
                <a:latin typeface="ChronicaPro-Book"/>
              </a:rPr>
              <a:t> are the native people of this country. They are famous for their unique tattoos and haka dance. A visit to this beautiful country will be an experience you will never </a:t>
            </a:r>
            <a:r>
              <a:rPr lang="en-US" sz="1600" b="0" i="0" dirty="0" smtClean="0">
                <a:solidFill>
                  <a:srgbClr val="242021"/>
                </a:solidFill>
                <a:effectLst/>
                <a:latin typeface="ChronicaPro-Book"/>
              </a:rPr>
              <a:t>forget.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735EA811-3B45-E859-C706-C0DE8EEDE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208990"/>
              </p:ext>
            </p:extLst>
          </p:nvPr>
        </p:nvGraphicFramePr>
        <p:xfrm>
          <a:off x="6330043" y="2543360"/>
          <a:ext cx="5663439" cy="3291840"/>
        </p:xfrm>
        <a:graphic>
          <a:graphicData uri="http://schemas.openxmlformats.org/drawingml/2006/table">
            <a:tbl>
              <a:tblPr/>
              <a:tblGrid>
                <a:gridCol w="2073879">
                  <a:extLst>
                    <a:ext uri="{9D8B030D-6E8A-4147-A177-3AD203B41FA5}">
                      <a16:colId xmlns="" xmlns:a16="http://schemas.microsoft.com/office/drawing/2014/main" val="4232838063"/>
                    </a:ext>
                  </a:extLst>
                </a:gridCol>
                <a:gridCol w="3589560">
                  <a:extLst>
                    <a:ext uri="{9D8B030D-6E8A-4147-A177-3AD203B41FA5}">
                      <a16:colId xmlns="" xmlns:a16="http://schemas.microsoft.com/office/drawing/2014/main" val="1376452516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r>
                        <a:rPr lang="en-US" sz="24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1.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shining 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A9A5"/>
                          </a:solidFill>
                          <a:effectLst/>
                          <a:latin typeface="ChronicaPro-Medium"/>
                        </a:rPr>
                        <a:t>a.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connected with the past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2135951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2.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ancient 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A9A5"/>
                          </a:solidFill>
                          <a:effectLst/>
                          <a:latin typeface="ChronicaPro-Medium"/>
                        </a:rPr>
                        <a:t>b.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having a lot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38626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b="1" i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3. </a:t>
                      </a:r>
                      <a:r>
                        <a:rPr lang="en-US" sz="2400" b="0" i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historic </a:t>
                      </a:r>
                      <a:endParaRPr lang="en-US" sz="36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A9A5"/>
                          </a:solidFill>
                          <a:effectLst/>
                          <a:latin typeface="ChronicaPro-Medium"/>
                        </a:rPr>
                        <a:t>c.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bright and sunny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931287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2400" b="1" i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4. </a:t>
                      </a:r>
                      <a:r>
                        <a:rPr lang="en-US" sz="2400" b="0" i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rich </a:t>
                      </a:r>
                      <a:endParaRPr lang="en-US" sz="36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rgbClr val="00A9A5"/>
                          </a:solidFill>
                          <a:effectLst/>
                          <a:latin typeface="ChronicaPro-Medium"/>
                        </a:rPr>
                        <a:t>d. </a:t>
                      </a:r>
                      <a:r>
                        <a:rPr lang="en-US" sz="24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very, very old</a:t>
                      </a:r>
                      <a:endParaRPr lang="en-US" sz="36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A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4858156"/>
                  </a:ext>
                </a:extLst>
              </a:tr>
            </a:tbl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EA6C8102-FE1E-AAD6-DF25-913AD8D13F7C}"/>
              </a:ext>
            </a:extLst>
          </p:cNvPr>
          <p:cNvCxnSpPr/>
          <p:nvPr/>
        </p:nvCxnSpPr>
        <p:spPr>
          <a:xfrm>
            <a:off x="7783551" y="3088840"/>
            <a:ext cx="620220" cy="152776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EDF33E97-2FEC-5F5A-3D15-E2070036681E}"/>
              </a:ext>
            </a:extLst>
          </p:cNvPr>
          <p:cNvCxnSpPr/>
          <p:nvPr/>
        </p:nvCxnSpPr>
        <p:spPr>
          <a:xfrm>
            <a:off x="7783551" y="3851372"/>
            <a:ext cx="620220" cy="164076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A9D301C9-119D-C207-E3BB-45C9EEDB309C}"/>
              </a:ext>
            </a:extLst>
          </p:cNvPr>
          <p:cNvCxnSpPr>
            <a:cxnSpLocks/>
          </p:cNvCxnSpPr>
          <p:nvPr/>
        </p:nvCxnSpPr>
        <p:spPr>
          <a:xfrm flipV="1">
            <a:off x="7783551" y="2999678"/>
            <a:ext cx="620220" cy="161692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A291F5C7-3C9F-F461-6EBC-C09123938B80}"/>
              </a:ext>
            </a:extLst>
          </p:cNvPr>
          <p:cNvCxnSpPr>
            <a:cxnSpLocks/>
          </p:cNvCxnSpPr>
          <p:nvPr/>
        </p:nvCxnSpPr>
        <p:spPr>
          <a:xfrm flipV="1">
            <a:off x="7638585" y="3851372"/>
            <a:ext cx="765186" cy="164076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284897"/>
            <a:ext cx="84554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Read the passage again and choose the correct answer A, B, or C.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45B9896-941C-538D-4106-EB8B576148F7}"/>
              </a:ext>
            </a:extLst>
          </p:cNvPr>
          <p:cNvSpPr txBox="1"/>
          <p:nvPr/>
        </p:nvSpPr>
        <p:spPr>
          <a:xfrm>
            <a:off x="311228" y="1883377"/>
            <a:ext cx="6374041" cy="4854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New Zealand is a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country.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strange 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rich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beautiful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A natural attraction of New Zealand is its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.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 err="1">
                <a:solidFill>
                  <a:srgbClr val="1F2023"/>
                </a:solidFill>
                <a:effectLst/>
              </a:rPr>
              <a:t>Maori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 culture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shining beaches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outdoor activities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New Zealanders love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.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haka dancing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sports and games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indoor activities</a:t>
            </a:r>
            <a:r>
              <a:rPr lang="en-US" sz="24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76DEEE0-1298-38C8-9F1B-FC7BC8AD12D4}"/>
              </a:ext>
            </a:extLst>
          </p:cNvPr>
          <p:cNvSpPr txBox="1"/>
          <p:nvPr/>
        </p:nvSpPr>
        <p:spPr>
          <a:xfrm>
            <a:off x="6715752" y="1862764"/>
            <a:ext cx="5453946" cy="4854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The haka dance is an example of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.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the </a:t>
            </a:r>
            <a:r>
              <a:rPr lang="en-US" sz="2400" b="0" i="0" dirty="0" err="1">
                <a:solidFill>
                  <a:srgbClr val="1F2023"/>
                </a:solidFill>
                <a:effectLst/>
              </a:rPr>
              <a:t>Maori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 culture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New Zealand’s history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outdoor activities</a:t>
            </a:r>
          </a:p>
          <a:p>
            <a:pPr>
              <a:lnSpc>
                <a:spcPct val="130000"/>
              </a:lnSpc>
            </a:pPr>
            <a:r>
              <a:rPr lang="en-US" sz="2400" b="0" i="0" dirty="0">
                <a:solidFill>
                  <a:srgbClr val="1F2023"/>
                </a:solidFill>
                <a:effectLst/>
              </a:rPr>
              <a:t/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The writer mentioned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as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1F2023"/>
                </a:solidFill>
                <a:effectLst/>
              </a:rPr>
              <a:t>one of New Zealand’s attractions.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traditional food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hard-working people</a:t>
            </a:r>
            <a:br>
              <a:rPr lang="en-US" sz="2400" b="0" i="0" dirty="0">
                <a:solidFill>
                  <a:srgbClr val="1F2023"/>
                </a:solidFill>
                <a:effectLst/>
              </a:rPr>
            </a:b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1F2023"/>
                </a:solidFill>
                <a:effectLst/>
              </a:rPr>
              <a:t>rich culture</a:t>
            </a:r>
            <a:r>
              <a:rPr lang="en-US" sz="2400" dirty="0"/>
              <a:t>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969DEB40-3822-DD90-B0C9-FD2E2033BDFD}"/>
              </a:ext>
            </a:extLst>
          </p:cNvPr>
          <p:cNvSpPr/>
          <p:nvPr/>
        </p:nvSpPr>
        <p:spPr>
          <a:xfrm>
            <a:off x="3927296" y="2456265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05FBE311-8F05-7F98-6801-3B6056D7F31A}"/>
              </a:ext>
            </a:extLst>
          </p:cNvPr>
          <p:cNvSpPr/>
          <p:nvPr/>
        </p:nvSpPr>
        <p:spPr>
          <a:xfrm>
            <a:off x="286345" y="3896516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001BE887-9629-58BB-D6F5-62679A223B4D}"/>
              </a:ext>
            </a:extLst>
          </p:cNvPr>
          <p:cNvSpPr/>
          <p:nvPr/>
        </p:nvSpPr>
        <p:spPr>
          <a:xfrm>
            <a:off x="286345" y="5790404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0FE5B31B-53E3-0258-4356-940170F4B6E8}"/>
              </a:ext>
            </a:extLst>
          </p:cNvPr>
          <p:cNvSpPr/>
          <p:nvPr/>
        </p:nvSpPr>
        <p:spPr>
          <a:xfrm>
            <a:off x="6641035" y="2422812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07ABEA79-F0D1-3635-5F7B-0D7862BFF868}"/>
              </a:ext>
            </a:extLst>
          </p:cNvPr>
          <p:cNvSpPr/>
          <p:nvPr/>
        </p:nvSpPr>
        <p:spPr>
          <a:xfrm>
            <a:off x="6641035" y="6235922"/>
            <a:ext cx="429986" cy="40821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90" y="1188331"/>
            <a:ext cx="1017574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Note two things you like about New Zealand. Share them with </a:t>
            </a:r>
            <a:r>
              <a:rPr lang="en-GB" sz="24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your </a:t>
            </a:r>
            <a:r>
              <a:rPr lang="en-GB" sz="2400" b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partner.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AEE4B3-2C6D-5298-5CF2-CF7E504E159A}"/>
              </a:ext>
            </a:extLst>
          </p:cNvPr>
          <p:cNvSpPr txBox="1"/>
          <p:nvPr/>
        </p:nvSpPr>
        <p:spPr>
          <a:xfrm>
            <a:off x="827500" y="2422878"/>
            <a:ext cx="10699855" cy="1315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008A80"/>
                </a:solidFill>
                <a:effectLst/>
                <a:latin typeface="ChronicaPro-Medium"/>
              </a:rPr>
              <a:t>You can start with: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Medium"/>
              </a:rPr>
              <a:t/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Medium"/>
              </a:rPr>
            </a:br>
            <a:r>
              <a:rPr lang="en-US" sz="2800" dirty="0">
                <a:solidFill>
                  <a:srgbClr val="242021"/>
                </a:solidFill>
                <a:effectLst/>
                <a:latin typeface="ChronicaPro-Book"/>
              </a:rPr>
              <a:t>There are two things I like </a:t>
            </a:r>
            <a:r>
              <a:rPr lang="en-US" sz="2800">
                <a:solidFill>
                  <a:srgbClr val="242021"/>
                </a:solidFill>
                <a:effectLst/>
                <a:latin typeface="ChronicaPro-Book"/>
              </a:rPr>
              <a:t>about </a:t>
            </a:r>
            <a:r>
              <a:rPr lang="en-US" sz="2800" smtClean="0">
                <a:solidFill>
                  <a:srgbClr val="242021"/>
                </a:solidFill>
                <a:effectLst/>
                <a:latin typeface="ChronicaPro-Book"/>
              </a:rPr>
              <a:t>New </a:t>
            </a:r>
            <a:r>
              <a:rPr lang="en-US" sz="2800" dirty="0">
                <a:solidFill>
                  <a:srgbClr val="242021"/>
                </a:solidFill>
                <a:effectLst/>
                <a:latin typeface="ChronicaPro-Book"/>
              </a:rPr>
              <a:t>Zealand. They are ...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groups. Prepare a short introduction of Scotland and present it to the class.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6" y="207665"/>
            <a:ext cx="478161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81CA1A9-69F6-520E-1975-C883EEC8A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344" y="2187149"/>
            <a:ext cx="5951312" cy="40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6" y="207665"/>
            <a:ext cx="74334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POST-READING &amp; 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080A5E7-947E-49FC-8DF3-65F732CC196B}"/>
              </a:ext>
            </a:extLst>
          </p:cNvPr>
          <p:cNvSpPr txBox="1"/>
          <p:nvPr/>
        </p:nvSpPr>
        <p:spPr>
          <a:xfrm>
            <a:off x="721681" y="1987755"/>
            <a:ext cx="4508241" cy="297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Let’s give comments for your friends and vote for the most interesting and informative presentation.</a:t>
            </a:r>
            <a:endParaRPr lang="en-US" sz="3200" b="1" dirty="0"/>
          </a:p>
        </p:txBody>
      </p:sp>
      <p:pic>
        <p:nvPicPr>
          <p:cNvPr id="3076" name="Picture 4" descr="O Que é Feedback - Jornada do Gestor">
            <a:extLst>
              <a:ext uri="{FF2B5EF4-FFF2-40B4-BE49-F238E27FC236}">
                <a16:creationId xmlns="" xmlns:a16="http://schemas.microsoft.com/office/drawing/2014/main" id="{C883EC24-7B58-4E4C-8D7E-37C021F8E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68" y="1463648"/>
            <a:ext cx="6219622" cy="47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01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213DC22B-8272-48AE-A2F8-E498AB91F562}"/>
              </a:ext>
            </a:extLst>
          </p:cNvPr>
          <p:cNvSpPr/>
          <p:nvPr/>
        </p:nvSpPr>
        <p:spPr>
          <a:xfrm>
            <a:off x="2003685" y="5604672"/>
            <a:ext cx="2406863" cy="58165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READING</a:t>
            </a:r>
            <a:endParaRPr lang="en-GB" sz="3200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74F79300-709C-4679-9BF7-CAD4C3B678CD}"/>
              </a:ext>
            </a:extLst>
          </p:cNvPr>
          <p:cNvSpPr/>
          <p:nvPr/>
        </p:nvSpPr>
        <p:spPr>
          <a:xfrm>
            <a:off x="7870236" y="5604672"/>
            <a:ext cx="2408185" cy="58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SPEAKING</a:t>
            </a:r>
            <a:endParaRPr lang="en-GB" sz="1600" dirty="0"/>
          </a:p>
        </p:txBody>
      </p:sp>
      <p:pic>
        <p:nvPicPr>
          <p:cNvPr id="13" name="Picture 2" descr="New Zealand | A Relaxing Nature Vacation 4K - YouTube">
            <a:extLst>
              <a:ext uri="{FF2B5EF4-FFF2-40B4-BE49-F238E27FC236}">
                <a16:creationId xmlns="" xmlns:a16="http://schemas.microsoft.com/office/drawing/2014/main" id="{5DCEBEA8-566B-17AE-D03D-B9706C396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78" y="2103882"/>
            <a:ext cx="5314405" cy="311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Scotland 4K - Scenic Relaxation Film With Calming Music - YouTube">
            <a:extLst>
              <a:ext uri="{FF2B5EF4-FFF2-40B4-BE49-F238E27FC236}">
                <a16:creationId xmlns="" xmlns:a16="http://schemas.microsoft.com/office/drawing/2014/main" id="{592125CE-30A5-10F7-32A5-F3F417EF0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0"/>
          <a:stretch/>
        </p:blipFill>
        <p:spPr bwMode="auto">
          <a:xfrm>
            <a:off x="6146549" y="2103882"/>
            <a:ext cx="5584984" cy="311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7724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Calibri" panose="020F050202020403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CCF00B-D588-4061-B624-88E7E5518CE7}"/>
              </a:ext>
            </a:extLst>
          </p:cNvPr>
          <p:cNvSpPr txBox="1"/>
          <p:nvPr/>
        </p:nvSpPr>
        <p:spPr>
          <a:xfrm>
            <a:off x="729835" y="2137325"/>
            <a:ext cx="79569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Prepare short </a:t>
            </a:r>
            <a:r>
              <a:rPr lang="en-GB" sz="2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phrases</a:t>
            </a:r>
            <a:r>
              <a:rPr lang="en-GB" sz="2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 sentences </a:t>
            </a: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describe the photos of your favourite English-speaking country.</a:t>
            </a:r>
            <a:endParaRPr lang="en-US" sz="4400" dirty="0"/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4C1BA86-4921-4750-A3F3-65C4ABCDC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768" y="3428289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25F1BF0-F5CD-C144-A95F-B4F967217110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5807" y="5386304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41640" y="1550641"/>
            <a:ext cx="3730760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851" y="1184334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94411" y="1637853"/>
            <a:ext cx="288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5: SKILLS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526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71963" y="190029"/>
            <a:ext cx="983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pic>
        <p:nvPicPr>
          <p:cNvPr id="1026" name="Picture 2" descr="New Zealand | A Relaxing Nature Vacation 4K - YouTube">
            <a:extLst>
              <a:ext uri="{FF2B5EF4-FFF2-40B4-BE49-F238E27FC236}">
                <a16:creationId xmlns="" xmlns:a16="http://schemas.microsoft.com/office/drawing/2014/main" id="{DA9573BA-7A16-1A32-1D1A-EEFA708B7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07" y="2763030"/>
            <a:ext cx="5314405" cy="311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otland 4K - Scenic Relaxation Film With Calming Music - YouTube">
            <a:extLst>
              <a:ext uri="{FF2B5EF4-FFF2-40B4-BE49-F238E27FC236}">
                <a16:creationId xmlns="" xmlns:a16="http://schemas.microsoft.com/office/drawing/2014/main" id="{2F99F360-EE11-EB26-EDD2-498E4D74D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456" y="2763030"/>
            <a:ext cx="5314405" cy="311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4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10745" y="2058344"/>
            <a:ext cx="88483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d</a:t>
            </a:r>
            <a:r>
              <a:rPr lang="vi-VN" sz="2800" dirty="0">
                <a:latin typeface="Calibri (Body)"/>
              </a:rPr>
              <a:t>evelop reading skill for specific information about New Zealand</a:t>
            </a:r>
            <a:endParaRPr lang="en-US" sz="2800" dirty="0">
              <a:latin typeface="Calibri (Body)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Calibri (Body)"/>
              </a:rPr>
              <a:t>d</a:t>
            </a:r>
            <a:r>
              <a:rPr lang="vi-VN" sz="2800" dirty="0">
                <a:latin typeface="Calibri (Body)"/>
              </a:rPr>
              <a:t>evelop speaking skill: talk about Scotland</a:t>
            </a:r>
            <a:endParaRPr lang="en-US" sz="2800" dirty="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92487" y="1256548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65139" y="2551522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92487" y="4241698"/>
            <a:ext cx="1883769" cy="67730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65140" y="5292787"/>
            <a:ext cx="195073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POST-READING &amp; 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149871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Guessing: What country is it?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6174162" cy="157886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* Vocabulary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Discuss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choose the correct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answer.</a:t>
            </a:r>
          </a:p>
          <a:p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Read the passage and match the words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their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meanings.</a:t>
            </a:r>
          </a:p>
          <a:p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3: Read the passage again and choose the correct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71061" y="3850424"/>
            <a:ext cx="6156385" cy="126336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things you like about New Zealand. Share 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them.</a:t>
            </a:r>
          </a:p>
          <a:p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Prepare </a:t>
            </a: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short introduction of Scotland and present it to the class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34373" y="2879224"/>
            <a:ext cx="1430767" cy="136247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376256" y="4580353"/>
            <a:ext cx="1464250" cy="71243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2946960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5" y="518493"/>
            <a:ext cx="229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92487" y="5988906"/>
            <a:ext cx="1883768" cy="67730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434372" y="5604528"/>
            <a:ext cx="1430769" cy="38437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997026"/>
            <a:ext cx="615638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71061" y="5292787"/>
            <a:ext cx="6156385" cy="53388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Evaluation</a:t>
            </a:r>
          </a:p>
        </p:txBody>
      </p:sp>
      <p:cxnSp>
        <p:nvCxnSpPr>
          <p:cNvPr id="31" name="Curved Connector 30"/>
          <p:cNvCxnSpPr>
            <a:stCxn id="16" idx="3"/>
            <a:endCxn id="17" idx="0"/>
          </p:cNvCxnSpPr>
          <p:nvPr/>
        </p:nvCxnSpPr>
        <p:spPr>
          <a:xfrm>
            <a:off x="2376254" y="1584085"/>
            <a:ext cx="1464252" cy="96743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jP3x7pcKIPY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30604" y="1580685"/>
            <a:ext cx="7794703" cy="43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0" y="1693157"/>
            <a:ext cx="5974783" cy="1058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shining</a:t>
            </a:r>
            <a:r>
              <a:rPr lang="en-US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0365" y="4339470"/>
            <a:ext cx="4050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lấp</a:t>
            </a:r>
            <a:r>
              <a:rPr lang="en-US" sz="3200" dirty="0"/>
              <a:t> </a:t>
            </a:r>
            <a:r>
              <a:rPr lang="en-US" sz="3200" dirty="0" err="1"/>
              <a:t>lánh</a:t>
            </a:r>
            <a:r>
              <a:rPr lang="en-US" sz="3200" dirty="0"/>
              <a:t>, </a:t>
            </a:r>
            <a:r>
              <a:rPr lang="en-US" sz="3200" dirty="0" err="1"/>
              <a:t>tỏa</a:t>
            </a:r>
            <a:r>
              <a:rPr lang="en-US" sz="3200" dirty="0"/>
              <a:t> </a:t>
            </a:r>
            <a:r>
              <a:rPr lang="en-US" sz="3200" dirty="0" err="1"/>
              <a:t>sáng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1892380" y="3176651"/>
            <a:ext cx="21900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vi-VN" sz="3600" b="1">
                <a:solidFill>
                  <a:srgbClr val="0FB7BD"/>
                </a:solidFill>
              </a:rPr>
              <a:t>ˈ</a:t>
            </a:r>
            <a:r>
              <a:rPr lang="vi-VN" sz="3600" b="1" smtClean="0">
                <a:solidFill>
                  <a:srgbClr val="0FB7BD"/>
                </a:solidFill>
              </a:rPr>
              <a:t>ʃaɪnɪŋ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VOCABULARY</a:t>
            </a:r>
          </a:p>
        </p:txBody>
      </p:sp>
      <p:pic>
        <p:nvPicPr>
          <p:cNvPr id="3" name="shining ">
            <a:hlinkClick r:id="" action="ppaction://media"/>
            <a:extLst>
              <a:ext uri="{FF2B5EF4-FFF2-40B4-BE49-F238E27FC236}">
                <a16:creationId xmlns="" xmlns:a16="http://schemas.microsoft.com/office/drawing/2014/main" id="{4082557E-8EC1-CAA4-D110-B1DF414B3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94780" y="5269933"/>
            <a:ext cx="785222" cy="785222"/>
          </a:xfrm>
          <a:prstGeom prst="rect">
            <a:avLst/>
          </a:prstGeom>
        </p:spPr>
      </p:pic>
      <p:pic>
        <p:nvPicPr>
          <p:cNvPr id="1026" name="Picture 2" descr="abstract background animation shining light radial Stock Footage Video  (100% Royalty-free) 1020615979 | Shutterstock">
            <a:extLst>
              <a:ext uri="{FF2B5EF4-FFF2-40B4-BE49-F238E27FC236}">
                <a16:creationId xmlns="" xmlns:a16="http://schemas.microsoft.com/office/drawing/2014/main" id="{3DFE1CF9-AC18-40F7-8F1C-A8EE2B1E8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741" y="2222490"/>
            <a:ext cx="4975451" cy="2803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66693" y="1711750"/>
            <a:ext cx="5231128" cy="1015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historic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7794" y="4159483"/>
            <a:ext cx="49511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chất</a:t>
            </a:r>
            <a:r>
              <a:rPr lang="en-US" sz="2800" dirty="0"/>
              <a:t> </a:t>
            </a:r>
            <a:r>
              <a:rPr lang="en-US" sz="2800" dirty="0" err="1"/>
              <a:t>lịch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/>
              <a:t>, 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nổi </a:t>
            </a:r>
            <a:r>
              <a:rPr lang="en-US" sz="2800" dirty="0" err="1"/>
              <a:t>tiếng</a:t>
            </a:r>
            <a:r>
              <a:rPr lang="en-US" sz="2800" dirty="0"/>
              <a:t> trong </a:t>
            </a:r>
            <a:r>
              <a:rPr lang="en-US" sz="2800" dirty="0" err="1"/>
              <a:t>lịch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812404" y="3275226"/>
            <a:ext cx="23419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vi-VN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hɪ</a:t>
            </a:r>
            <a:r>
              <a:rPr lang="vi-VN" sz="3600" b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ˈ</a:t>
            </a:r>
            <a:r>
              <a:rPr lang="vi-VN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stɒrɪk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VOCABULARY</a:t>
            </a:r>
          </a:p>
        </p:txBody>
      </p:sp>
      <p:pic>
        <p:nvPicPr>
          <p:cNvPr id="3" name="historic ">
            <a:hlinkClick r:id="" action="ppaction://media"/>
            <a:extLst>
              <a:ext uri="{FF2B5EF4-FFF2-40B4-BE49-F238E27FC236}">
                <a16:creationId xmlns="" xmlns:a16="http://schemas.microsoft.com/office/drawing/2014/main" id="{5B7DCDF8-9535-869C-B34B-F8194EE15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63133" y="5404299"/>
            <a:ext cx="819124" cy="8191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8C68D8-4763-F6F7-1A66-E1FD8B2B3968}"/>
              </a:ext>
            </a:extLst>
          </p:cNvPr>
          <p:cNvSpPr txBox="1"/>
          <p:nvPr/>
        </p:nvSpPr>
        <p:spPr>
          <a:xfrm>
            <a:off x="6873251" y="1291740"/>
            <a:ext cx="4586742" cy="3513832"/>
          </a:xfrm>
          <a:prstGeom prst="cloudCallout">
            <a:avLst>
              <a:gd name="adj1" fmla="val -67231"/>
              <a:gd name="adj2" fmla="val 59712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important or likely to be important in history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589716"/>
            <a:ext cx="5231128" cy="1015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rich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5420" y="4252750"/>
            <a:ext cx="49511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nhiều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2270850" y="3186942"/>
            <a:ext cx="1361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vi-VN" sz="3600" b="1" dirty="0">
                <a:solidFill>
                  <a:srgbClr val="0FB7BD"/>
                </a:solidFill>
              </a:rPr>
              <a:t>rɪtʃ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VOCABULARY</a:t>
            </a:r>
          </a:p>
        </p:txBody>
      </p:sp>
      <p:pic>
        <p:nvPicPr>
          <p:cNvPr id="3" name="rich ">
            <a:hlinkClick r:id="" action="ppaction://media"/>
            <a:extLst>
              <a:ext uri="{FF2B5EF4-FFF2-40B4-BE49-F238E27FC236}">
                <a16:creationId xmlns="" xmlns:a16="http://schemas.microsoft.com/office/drawing/2014/main" id="{21611E2F-DAF3-7B93-A6D6-D95E3BBB0F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89411" y="5175316"/>
            <a:ext cx="843157" cy="8431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1F38586-01D7-41B5-5DE8-E5681FDC8D48}"/>
              </a:ext>
            </a:extLst>
          </p:cNvPr>
          <p:cNvSpPr txBox="1"/>
          <p:nvPr/>
        </p:nvSpPr>
        <p:spPr>
          <a:xfrm>
            <a:off x="6291943" y="1564292"/>
            <a:ext cx="5159840" cy="2764215"/>
          </a:xfrm>
          <a:prstGeom prst="cloudCallout">
            <a:avLst>
              <a:gd name="adj1" fmla="val -68364"/>
              <a:gd name="adj2" fmla="val 68586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having or containing a large amount of something desirable or valuable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1464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05162"/>
              </p:ext>
            </p:extLst>
          </p:nvPr>
        </p:nvGraphicFramePr>
        <p:xfrm>
          <a:off x="2117329" y="2080429"/>
          <a:ext cx="9399936" cy="381168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243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995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760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56489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6114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shining (adj)</a:t>
                      </a:r>
                      <a:endParaRPr lang="en-US" sz="2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vi-VN" sz="2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6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ʃaɪnɪŋ</a:t>
                      </a:r>
                      <a:r>
                        <a:rPr lang="vi-VN" sz="2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lấp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lánh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tỏa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sáng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453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historic (adj)</a:t>
                      </a:r>
                      <a:endParaRPr lang="en-US" sz="2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/hɪ</a:t>
                      </a:r>
                      <a:r>
                        <a:rPr lang="vi-VN" sz="2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vi-VN" sz="26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stɒrɪk</a:t>
                      </a:r>
                      <a:r>
                        <a:rPr lang="vi-VN" sz="2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có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tính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chất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lịch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sử</a:t>
                      </a: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endParaRPr lang="en-US" sz="260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26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nổi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tiếng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trong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lịch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sử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14539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rich (adj)</a:t>
                      </a:r>
                      <a:endParaRPr lang="en-US" sz="2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/rɪtʃ/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có</a:t>
                      </a: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nhiều</a:t>
                      </a:r>
                      <a:endParaRPr lang="en-US" sz="2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23481459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87456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VOCABULARY</a:t>
            </a:r>
          </a:p>
        </p:txBody>
      </p:sp>
      <p:pic>
        <p:nvPicPr>
          <p:cNvPr id="6" name="shining ">
            <a:hlinkClick r:id="" action="ppaction://media"/>
            <a:extLst>
              <a:ext uri="{FF2B5EF4-FFF2-40B4-BE49-F238E27FC236}">
                <a16:creationId xmlns="" xmlns:a16="http://schemas.microsoft.com/office/drawing/2014/main" id="{D4BCB011-9365-FA54-04CD-D433AC36D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2871" y="2703559"/>
            <a:ext cx="785222" cy="785222"/>
          </a:xfrm>
          <a:prstGeom prst="rect">
            <a:avLst/>
          </a:prstGeom>
        </p:spPr>
      </p:pic>
      <p:pic>
        <p:nvPicPr>
          <p:cNvPr id="8" name="historic ">
            <a:hlinkClick r:id="" action="ppaction://media"/>
            <a:extLst>
              <a:ext uri="{FF2B5EF4-FFF2-40B4-BE49-F238E27FC236}">
                <a16:creationId xmlns="" xmlns:a16="http://schemas.microsoft.com/office/drawing/2014/main" id="{790EBA6D-EE82-B0FF-BAFF-F6AAF9B46A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8969" y="3872618"/>
            <a:ext cx="819124" cy="819124"/>
          </a:xfrm>
          <a:prstGeom prst="rect">
            <a:avLst/>
          </a:prstGeom>
        </p:spPr>
      </p:pic>
      <p:pic>
        <p:nvPicPr>
          <p:cNvPr id="9" name="rich ">
            <a:hlinkClick r:id="" action="ppaction://media"/>
            <a:extLst>
              <a:ext uri="{FF2B5EF4-FFF2-40B4-BE49-F238E27FC236}">
                <a16:creationId xmlns="" xmlns:a16="http://schemas.microsoft.com/office/drawing/2014/main" id="{0D7965C9-A891-6D17-D805-122B37448FF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3903" y="4909943"/>
            <a:ext cx="843157" cy="84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3233</TotalTime>
  <Words>638</Words>
  <Application>Microsoft Office PowerPoint</Application>
  <PresentationFormat>Widescreen</PresentationFormat>
  <Paragraphs>114</Paragraphs>
  <Slides>18</Slides>
  <Notes>13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Adobe Gothic Std B</vt:lpstr>
      <vt:lpstr>Arial</vt:lpstr>
      <vt:lpstr>Calibri</vt:lpstr>
      <vt:lpstr>Calibri (Body)</vt:lpstr>
      <vt:lpstr>Calibri Light</vt:lpstr>
      <vt:lpstr>Courier New</vt:lpstr>
      <vt:lpstr>ChronicaPro-Bold</vt:lpstr>
      <vt:lpstr>ChronicaPro-Book</vt:lpstr>
      <vt:lpstr>ChronicaProBookIt</vt:lpstr>
      <vt:lpstr>ChronicaPro-Medium</vt:lpstr>
      <vt:lpstr>Myriad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228</cp:revision>
  <dcterms:created xsi:type="dcterms:W3CDTF">2020-12-09T02:04:09Z</dcterms:created>
  <dcterms:modified xsi:type="dcterms:W3CDTF">2023-04-07T08:27:19Z</dcterms:modified>
</cp:coreProperties>
</file>