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1" r:id="rId2"/>
    <p:sldId id="256" r:id="rId3"/>
    <p:sldId id="275" r:id="rId4"/>
    <p:sldId id="340" r:id="rId5"/>
    <p:sldId id="354" r:id="rId6"/>
    <p:sldId id="279" r:id="rId7"/>
    <p:sldId id="348" r:id="rId8"/>
    <p:sldId id="341" r:id="rId9"/>
    <p:sldId id="342" r:id="rId10"/>
    <p:sldId id="344" r:id="rId11"/>
    <p:sldId id="353" r:id="rId12"/>
    <p:sldId id="345" r:id="rId13"/>
    <p:sldId id="346" r:id="rId14"/>
    <p:sldId id="314" r:id="rId15"/>
    <p:sldId id="33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80"/>
    <a:srgbClr val="00B2A5"/>
    <a:srgbClr val="00A9A5"/>
    <a:srgbClr val="FFDAAB"/>
    <a:srgbClr val="F7941E"/>
    <a:srgbClr val="CBEAF0"/>
    <a:srgbClr val="48C0B6"/>
    <a:srgbClr val="FBB040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17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1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44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7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64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31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13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989672" y="1387364"/>
            <a:ext cx="919139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pairs. Fill in the table with information about the London tour</a:t>
            </a:r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=""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6A8BBAD-8E10-1BF9-9A2C-D6441A147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573" y="2163140"/>
            <a:ext cx="4875532" cy="390175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D005E0D7-52C8-A1AA-FC5A-1B86FBB31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46954"/>
              </p:ext>
            </p:extLst>
          </p:nvPr>
        </p:nvGraphicFramePr>
        <p:xfrm>
          <a:off x="539852" y="2517728"/>
          <a:ext cx="6142033" cy="3017520"/>
        </p:xfrm>
        <a:graphic>
          <a:graphicData uri="http://schemas.openxmlformats.org/drawingml/2006/table">
            <a:tbl>
              <a:tblPr/>
              <a:tblGrid>
                <a:gridCol w="1545426">
                  <a:extLst>
                    <a:ext uri="{9D8B030D-6E8A-4147-A177-3AD203B41FA5}">
                      <a16:colId xmlns="" xmlns:a16="http://schemas.microsoft.com/office/drawing/2014/main" val="3319842772"/>
                    </a:ext>
                  </a:extLst>
                </a:gridCol>
                <a:gridCol w="2040673">
                  <a:extLst>
                    <a:ext uri="{9D8B030D-6E8A-4147-A177-3AD203B41FA5}">
                      <a16:colId xmlns="" xmlns:a16="http://schemas.microsoft.com/office/drawing/2014/main" val="1253800263"/>
                    </a:ext>
                  </a:extLst>
                </a:gridCol>
                <a:gridCol w="2555934">
                  <a:extLst>
                    <a:ext uri="{9D8B030D-6E8A-4147-A177-3AD203B41FA5}">
                      <a16:colId xmlns="" xmlns:a16="http://schemas.microsoft.com/office/drawing/2014/main" val="35863724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Time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Place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Activity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05271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smtClean="0"/>
                        <a:t>9:30 a.m</a:t>
                      </a:r>
                      <a:r>
                        <a:rPr lang="en-US" sz="2400" dirty="0"/>
                        <a:t>.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Buckingham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Palace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– visiting the</a:t>
                      </a:r>
                      <a:r>
                        <a:rPr lang="en-US" sz="2400"/>
                        <a:t/>
                      </a:r>
                      <a:br>
                        <a:rPr lang="en-US" sz="2400"/>
                      </a:br>
                      <a:r>
                        <a:rPr lang="en-US" sz="2400" smtClean="0"/>
                        <a:t>Queen’s</a:t>
                      </a:r>
                      <a:r>
                        <a:rPr lang="en-US" sz="2400" baseline="0" smtClean="0"/>
                        <a:t> </a:t>
                      </a:r>
                      <a:r>
                        <a:rPr lang="en-US" sz="2400" smtClean="0"/>
                        <a:t>garden</a:t>
                      </a:r>
                      <a:r>
                        <a:rPr lang="en-US" sz="2400" dirty="0"/>
                        <a:t/>
                      </a:r>
                      <a:br>
                        <a:rPr lang="en-US" sz="2400" dirty="0"/>
                      </a:br>
                      <a:r>
                        <a:rPr lang="en-US" sz="2400"/>
                        <a:t>– </a:t>
                      </a:r>
                      <a:r>
                        <a:rPr lang="en-US" sz="2400" smtClean="0"/>
                        <a:t>...</a:t>
                      </a:r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22652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679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1266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78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953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196362"/>
            <a:ext cx="1071411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pairs. Fill in the table with information about the London tour</a:t>
            </a:r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=""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175892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07325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6A8BBAD-8E10-1BF9-9A2C-D6441A147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5437" y="2953987"/>
            <a:ext cx="3971929" cy="317862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D005E0D7-52C8-A1AA-FC5A-1B86FBB31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396126"/>
              </p:ext>
            </p:extLst>
          </p:nvPr>
        </p:nvGraphicFramePr>
        <p:xfrm>
          <a:off x="539852" y="1823130"/>
          <a:ext cx="6931395" cy="4572000"/>
        </p:xfrm>
        <a:graphic>
          <a:graphicData uri="http://schemas.openxmlformats.org/drawingml/2006/table">
            <a:tbl>
              <a:tblPr/>
              <a:tblGrid>
                <a:gridCol w="1407672">
                  <a:extLst>
                    <a:ext uri="{9D8B030D-6E8A-4147-A177-3AD203B41FA5}">
                      <a16:colId xmlns="" xmlns:a16="http://schemas.microsoft.com/office/drawing/2014/main" val="3319842772"/>
                    </a:ext>
                  </a:extLst>
                </a:gridCol>
                <a:gridCol w="2152261">
                  <a:extLst>
                    <a:ext uri="{9D8B030D-6E8A-4147-A177-3AD203B41FA5}">
                      <a16:colId xmlns="" xmlns:a16="http://schemas.microsoft.com/office/drawing/2014/main" val="1253800263"/>
                    </a:ext>
                  </a:extLst>
                </a:gridCol>
                <a:gridCol w="3371462">
                  <a:extLst>
                    <a:ext uri="{9D8B030D-6E8A-4147-A177-3AD203B41FA5}">
                      <a16:colId xmlns="" xmlns:a16="http://schemas.microsoft.com/office/drawing/2014/main" val="35863724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+mn-lt"/>
                        </a:rPr>
                        <a:t>Time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+mn-lt"/>
                        </a:rPr>
                        <a:t>Place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>
                          <a:latin typeface="+mn-lt"/>
                        </a:rPr>
                        <a:t>Activity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05271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9:30 a.m. 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Buckingham Palace 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– </a:t>
                      </a:r>
                      <a:r>
                        <a:rPr lang="en-US" sz="2200" b="0" i="0" smtClean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visit </a:t>
                      </a:r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the Queen’s garden</a:t>
                      </a:r>
                      <a:b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– see the Queen’s collection of artworks</a:t>
                      </a:r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22652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11:30 a.m. </a:t>
                      </a:r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Buckingham Palace 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– watch the Changing of the Guard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5469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b="0" i="0" smtClean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1:00 </a:t>
                      </a:r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p.m. </a:t>
                      </a:r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Around Big Ben 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– have lunch</a:t>
                      </a:r>
                      <a:b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– tour the place and take photos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679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3:15 p.m. </a:t>
                      </a:r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The River Thames </a:t>
                      </a:r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0" smtClean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take </a:t>
                      </a:r>
                      <a:r>
                        <a:rPr lang="en-US" sz="2200" b="0" i="0" dirty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a boat ride</a:t>
                      </a:r>
                      <a:endParaRPr lang="en-US" sz="2200" dirty="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1266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b="0" i="0">
                          <a:solidFill>
                            <a:srgbClr val="242021"/>
                          </a:solidFill>
                          <a:effectLst/>
                          <a:latin typeface="+mn-lt"/>
                        </a:rPr>
                        <a:t>5:00 p.m. </a:t>
                      </a:r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smtClean="0">
                          <a:latin typeface="+mn-lt"/>
                        </a:rPr>
                        <a:t>return to the hotel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27807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720A24D-5588-4154-3749-8A6888EDDEDC}"/>
              </a:ext>
            </a:extLst>
          </p:cNvPr>
          <p:cNvSpPr txBox="1"/>
          <p:nvPr/>
        </p:nvSpPr>
        <p:spPr>
          <a:xfrm>
            <a:off x="8070033" y="2020634"/>
            <a:ext cx="3004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Suggested answers</a:t>
            </a:r>
          </a:p>
        </p:txBody>
      </p:sp>
    </p:spTree>
    <p:extLst>
      <p:ext uri="{BB962C8B-B14F-4D97-AF65-F5344CB8AC3E}">
        <p14:creationId xmlns:p14="http://schemas.microsoft.com/office/powerpoint/2010/main" val="271235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WHILE-WRITING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9" y="1193391"/>
            <a:ext cx="1035408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Imagine that you took the tour of London. Write a diary entry of about 70 words about your tour, based on the table in 4 or use your imagination.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=""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004345C-C047-4342-4F09-017DFF95C2FD}"/>
              </a:ext>
            </a:extLst>
          </p:cNvPr>
          <p:cNvSpPr txBox="1"/>
          <p:nvPr/>
        </p:nvSpPr>
        <p:spPr>
          <a:xfrm>
            <a:off x="936887" y="2306863"/>
            <a:ext cx="10126824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Suggested answers: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tour of London began at 9:30 a.m. First, we went to Buckingham Palace. We visited the Queen’s Garden and saw her collection of artworks. At 11:30 a.m. we watched the Changing of the Guard. We then went to Big Ben. We took a lot of photos there. At 3:15 p.m., we took a boat ride on the River Thames. We saw many historic attractions along the river. I enjoyed the tour very much.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196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ousel Brainstorm - YouTube">
            <a:extLst>
              <a:ext uri="{FF2B5EF4-FFF2-40B4-BE49-F238E27FC236}">
                <a16:creationId xmlns="" xmlns:a16="http://schemas.microsoft.com/office/drawing/2014/main" id="{445B34F2-5590-41B3-8C98-DCCC80A931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30"/>
          <a:stretch/>
        </p:blipFill>
        <p:spPr bwMode="auto">
          <a:xfrm>
            <a:off x="758633" y="1758182"/>
            <a:ext cx="4101235" cy="45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arousel Brainstorm - YouTube">
            <a:extLst>
              <a:ext uri="{FF2B5EF4-FFF2-40B4-BE49-F238E27FC236}">
                <a16:creationId xmlns="" xmlns:a16="http://schemas.microsoft.com/office/drawing/2014/main" id="{8364B115-70DC-4F41-AECB-0EC89EE42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6"/>
          <a:stretch/>
        </p:blipFill>
        <p:spPr bwMode="auto">
          <a:xfrm>
            <a:off x="7693457" y="1758182"/>
            <a:ext cx="3955558" cy="47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64A2296-3D88-4607-B5FA-2F9640DF5E3A}"/>
              </a:ext>
            </a:extLst>
          </p:cNvPr>
          <p:cNvSpPr txBox="1"/>
          <p:nvPr/>
        </p:nvSpPr>
        <p:spPr>
          <a:xfrm>
            <a:off x="5083803" y="1884604"/>
            <a:ext cx="30835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 gallery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C6541A1-D28A-4781-933A-644B289541B7}"/>
              </a:ext>
            </a:extLst>
          </p:cNvPr>
          <p:cNvSpPr txBox="1"/>
          <p:nvPr/>
        </p:nvSpPr>
        <p:spPr>
          <a:xfrm>
            <a:off x="3749718" y="2776192"/>
            <a:ext cx="494036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/>
              <a:t>Students can: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go and see other’s work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give comments to each 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POST-LISTENING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&amp; WRITING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6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2625C90-98A3-4878-9F0E-449447B45580}"/>
              </a:ext>
            </a:extLst>
          </p:cNvPr>
          <p:cNvSpPr txBox="1"/>
          <p:nvPr/>
        </p:nvSpPr>
        <p:spPr>
          <a:xfrm>
            <a:off x="3309736" y="2449471"/>
            <a:ext cx="81529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 (Body)"/>
              </a:rPr>
              <a:t>In this lesson, we have learnt to: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vi-VN" sz="2400" dirty="0">
                <a:latin typeface="Calibri (Body)"/>
              </a:rPr>
              <a:t>listen for specific information about a tour of </a:t>
            </a:r>
            <a:r>
              <a:rPr lang="vi-VN" sz="2400">
                <a:latin typeface="Calibri (Body)"/>
              </a:rPr>
              <a:t>a </a:t>
            </a:r>
            <a:r>
              <a:rPr lang="vi-VN" sz="2400" smtClean="0">
                <a:latin typeface="Calibri (Body)"/>
              </a:rPr>
              <a:t>city</a:t>
            </a:r>
            <a:endParaRPr lang="en-US" sz="2400" dirty="0">
              <a:latin typeface="Calibri (Body)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vi-VN" sz="2400" dirty="0">
                <a:latin typeface="Calibri (Body)"/>
              </a:rPr>
              <a:t>write a diary entry about a tour of </a:t>
            </a:r>
            <a:r>
              <a:rPr lang="vi-VN" sz="2400">
                <a:latin typeface="Calibri (Body)"/>
              </a:rPr>
              <a:t>a </a:t>
            </a:r>
            <a:r>
              <a:rPr lang="vi-VN" sz="2400" smtClean="0">
                <a:latin typeface="Calibri (Body)"/>
              </a:rPr>
              <a:t>city</a:t>
            </a:r>
            <a:endParaRPr lang="en-US" sz="2400" dirty="0">
              <a:latin typeface="Calibri (Body)"/>
            </a:endParaRPr>
          </a:p>
        </p:txBody>
      </p:sp>
      <p:pic>
        <p:nvPicPr>
          <p:cNvPr id="10" name="Graphic 9" descr="Presentation with checklist with solid fill">
            <a:extLst>
              <a:ext uri="{FF2B5EF4-FFF2-40B4-BE49-F238E27FC236}">
                <a16:creationId xmlns="" xmlns:a16="http://schemas.microsoft.com/office/drawing/2014/main" id="{18334AD6-2727-4992-AC96-4CBD0907F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899" y="2630855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6990" y="2283298"/>
            <a:ext cx="83611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Looking back &amp; Project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50D142E-774F-465F-B79B-16776D831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314" y="3274448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25F1BF0-F5CD-C144-A95F-B4F967217110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342723" y="1694897"/>
            <a:ext cx="3533549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934" y="1328590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95494" y="1782109"/>
            <a:ext cx="278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</a:t>
            </a:r>
            <a:r>
              <a:rPr lang="en-US" sz="2400" b="1" smtClean="0">
                <a:solidFill>
                  <a:schemeClr val="bg1"/>
                </a:solidFill>
              </a:rPr>
              <a:t>6: </a:t>
            </a:r>
            <a:r>
              <a:rPr lang="en-US" sz="2400" b="1" dirty="0">
                <a:solidFill>
                  <a:schemeClr val="bg1"/>
                </a:solidFill>
              </a:rPr>
              <a:t>SKILLS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8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413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ENGLISH-SPEAKING COUNTRIES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92105" y="176152"/>
            <a:ext cx="965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1B3482B9-8335-49EF-9BF2-98CA104254BE}"/>
              </a:ext>
            </a:extLst>
          </p:cNvPr>
          <p:cNvGrpSpPr/>
          <p:nvPr/>
        </p:nvGrpSpPr>
        <p:grpSpPr>
          <a:xfrm>
            <a:off x="1745107" y="2864582"/>
            <a:ext cx="8701784" cy="3378384"/>
            <a:chOff x="2782171" y="2864994"/>
            <a:chExt cx="8044979" cy="3378384"/>
          </a:xfrm>
        </p:grpSpPr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F50C8B2A-8FDE-43EE-90FB-4FEC40DC4222}"/>
                </a:ext>
              </a:extLst>
            </p:cNvPr>
            <p:cNvSpPr/>
            <p:nvPr/>
          </p:nvSpPr>
          <p:spPr>
            <a:xfrm>
              <a:off x="6000162" y="2864994"/>
              <a:ext cx="4826988" cy="1608754"/>
            </a:xfrm>
            <a:custGeom>
              <a:avLst/>
              <a:gdLst>
                <a:gd name="connsiteX0" fmla="*/ 0 w 4826988"/>
                <a:gd name="connsiteY0" fmla="*/ 201094 h 1608754"/>
                <a:gd name="connsiteX1" fmla="*/ 4022611 w 4826988"/>
                <a:gd name="connsiteY1" fmla="*/ 201094 h 1608754"/>
                <a:gd name="connsiteX2" fmla="*/ 4022611 w 4826988"/>
                <a:gd name="connsiteY2" fmla="*/ 0 h 1608754"/>
                <a:gd name="connsiteX3" fmla="*/ 4826988 w 4826988"/>
                <a:gd name="connsiteY3" fmla="*/ 804377 h 1608754"/>
                <a:gd name="connsiteX4" fmla="*/ 4022611 w 4826988"/>
                <a:gd name="connsiteY4" fmla="*/ 1608754 h 1608754"/>
                <a:gd name="connsiteX5" fmla="*/ 4022611 w 4826988"/>
                <a:gd name="connsiteY5" fmla="*/ 1407660 h 1608754"/>
                <a:gd name="connsiteX6" fmla="*/ 0 w 4826988"/>
                <a:gd name="connsiteY6" fmla="*/ 1407660 h 1608754"/>
                <a:gd name="connsiteX7" fmla="*/ 0 w 4826988"/>
                <a:gd name="connsiteY7" fmla="*/ 201094 h 160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6988" h="1608754">
                  <a:moveTo>
                    <a:pt x="0" y="201094"/>
                  </a:moveTo>
                  <a:lnTo>
                    <a:pt x="4022611" y="201094"/>
                  </a:lnTo>
                  <a:lnTo>
                    <a:pt x="4022611" y="0"/>
                  </a:lnTo>
                  <a:lnTo>
                    <a:pt x="4826988" y="804377"/>
                  </a:lnTo>
                  <a:lnTo>
                    <a:pt x="4022611" y="1608754"/>
                  </a:lnTo>
                  <a:lnTo>
                    <a:pt x="4022611" y="1407660"/>
                  </a:lnTo>
                  <a:lnTo>
                    <a:pt x="0" y="1407660"/>
                  </a:lnTo>
                  <a:lnTo>
                    <a:pt x="0" y="201094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" tIns="218239" rIns="620428" bIns="218239" numCol="1" spcCol="1270" anchor="ctr" anchorCtr="0">
              <a:noAutofit/>
            </a:bodyPr>
            <a:lstStyle/>
            <a:p>
              <a:pPr marL="0" lvl="1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GB" sz="3600" dirty="0" smtClean="0">
                  <a:latin typeface="Calibri" panose="020F0502020204030204" pitchFamily="34" charset="0"/>
                  <a:ea typeface="Calibri" panose="020F0502020204030204" pitchFamily="34" charset="0"/>
                </a:rPr>
                <a:t>  </a:t>
              </a:r>
              <a:r>
                <a:rPr lang="vi-VN" sz="3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 </a:t>
              </a:r>
              <a:r>
                <a:rPr lang="vi-VN" sz="36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tour of a city</a:t>
              </a:r>
              <a:endParaRPr lang="en-US" sz="4400" kern="12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E156EB0D-812F-4D80-A64D-03A8CBDB3FA5}"/>
                </a:ext>
              </a:extLst>
            </p:cNvPr>
            <p:cNvSpPr/>
            <p:nvPr/>
          </p:nvSpPr>
          <p:spPr>
            <a:xfrm>
              <a:off x="2782171" y="2864994"/>
              <a:ext cx="3217992" cy="1608754"/>
            </a:xfrm>
            <a:custGeom>
              <a:avLst/>
              <a:gdLst>
                <a:gd name="connsiteX0" fmla="*/ 0 w 3217992"/>
                <a:gd name="connsiteY0" fmla="*/ 268131 h 1608754"/>
                <a:gd name="connsiteX1" fmla="*/ 268131 w 3217992"/>
                <a:gd name="connsiteY1" fmla="*/ 0 h 1608754"/>
                <a:gd name="connsiteX2" fmla="*/ 2949861 w 3217992"/>
                <a:gd name="connsiteY2" fmla="*/ 0 h 1608754"/>
                <a:gd name="connsiteX3" fmla="*/ 3217992 w 3217992"/>
                <a:gd name="connsiteY3" fmla="*/ 268131 h 1608754"/>
                <a:gd name="connsiteX4" fmla="*/ 3217992 w 3217992"/>
                <a:gd name="connsiteY4" fmla="*/ 1340623 h 1608754"/>
                <a:gd name="connsiteX5" fmla="*/ 2949861 w 3217992"/>
                <a:gd name="connsiteY5" fmla="*/ 1608754 h 1608754"/>
                <a:gd name="connsiteX6" fmla="*/ 268131 w 3217992"/>
                <a:gd name="connsiteY6" fmla="*/ 1608754 h 1608754"/>
                <a:gd name="connsiteX7" fmla="*/ 0 w 3217992"/>
                <a:gd name="connsiteY7" fmla="*/ 1340623 h 1608754"/>
                <a:gd name="connsiteX8" fmla="*/ 0 w 3217992"/>
                <a:gd name="connsiteY8" fmla="*/ 268131 h 160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7992" h="1608754">
                  <a:moveTo>
                    <a:pt x="0" y="268131"/>
                  </a:moveTo>
                  <a:cubicBezTo>
                    <a:pt x="0" y="120046"/>
                    <a:pt x="120046" y="0"/>
                    <a:pt x="268131" y="0"/>
                  </a:cubicBezTo>
                  <a:lnTo>
                    <a:pt x="2949861" y="0"/>
                  </a:lnTo>
                  <a:cubicBezTo>
                    <a:pt x="3097946" y="0"/>
                    <a:pt x="3217992" y="120046"/>
                    <a:pt x="3217992" y="268131"/>
                  </a:cubicBezTo>
                  <a:lnTo>
                    <a:pt x="3217992" y="1340623"/>
                  </a:lnTo>
                  <a:cubicBezTo>
                    <a:pt x="3217992" y="1488708"/>
                    <a:pt x="3097946" y="1608754"/>
                    <a:pt x="2949861" y="1608754"/>
                  </a:cubicBezTo>
                  <a:lnTo>
                    <a:pt x="268131" y="1608754"/>
                  </a:lnTo>
                  <a:cubicBezTo>
                    <a:pt x="120046" y="1608754"/>
                    <a:pt x="0" y="1488708"/>
                    <a:pt x="0" y="1340623"/>
                  </a:cubicBezTo>
                  <a:lnTo>
                    <a:pt x="0" y="26813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61413" tIns="169973" rIns="261413" bIns="169973" numCol="1" spcCol="1270" anchor="ctr" anchorCtr="0">
              <a:noAutofit/>
            </a:bodyPr>
            <a:lstStyle/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800" kern="1200" dirty="0"/>
                <a:t>Listening</a:t>
              </a:r>
              <a:endParaRPr lang="en-US" sz="5400" kern="120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C04F7AA6-CBE6-4304-8807-D2800CF99C5E}"/>
                </a:ext>
              </a:extLst>
            </p:cNvPr>
            <p:cNvSpPr/>
            <p:nvPr/>
          </p:nvSpPr>
          <p:spPr>
            <a:xfrm>
              <a:off x="6000162" y="4634624"/>
              <a:ext cx="4826988" cy="1608754"/>
            </a:xfrm>
            <a:custGeom>
              <a:avLst/>
              <a:gdLst>
                <a:gd name="connsiteX0" fmla="*/ 0 w 4826988"/>
                <a:gd name="connsiteY0" fmla="*/ 201094 h 1608754"/>
                <a:gd name="connsiteX1" fmla="*/ 4022611 w 4826988"/>
                <a:gd name="connsiteY1" fmla="*/ 201094 h 1608754"/>
                <a:gd name="connsiteX2" fmla="*/ 4022611 w 4826988"/>
                <a:gd name="connsiteY2" fmla="*/ 0 h 1608754"/>
                <a:gd name="connsiteX3" fmla="*/ 4826988 w 4826988"/>
                <a:gd name="connsiteY3" fmla="*/ 804377 h 1608754"/>
                <a:gd name="connsiteX4" fmla="*/ 4022611 w 4826988"/>
                <a:gd name="connsiteY4" fmla="*/ 1608754 h 1608754"/>
                <a:gd name="connsiteX5" fmla="*/ 4022611 w 4826988"/>
                <a:gd name="connsiteY5" fmla="*/ 1407660 h 1608754"/>
                <a:gd name="connsiteX6" fmla="*/ 0 w 4826988"/>
                <a:gd name="connsiteY6" fmla="*/ 1407660 h 1608754"/>
                <a:gd name="connsiteX7" fmla="*/ 0 w 4826988"/>
                <a:gd name="connsiteY7" fmla="*/ 201094 h 160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26988" h="1608754">
                  <a:moveTo>
                    <a:pt x="0" y="201094"/>
                  </a:moveTo>
                  <a:lnTo>
                    <a:pt x="4022611" y="201094"/>
                  </a:lnTo>
                  <a:lnTo>
                    <a:pt x="4022611" y="0"/>
                  </a:lnTo>
                  <a:lnTo>
                    <a:pt x="4826988" y="804377"/>
                  </a:lnTo>
                  <a:lnTo>
                    <a:pt x="4022611" y="1608754"/>
                  </a:lnTo>
                  <a:lnTo>
                    <a:pt x="4022611" y="1407660"/>
                  </a:lnTo>
                  <a:lnTo>
                    <a:pt x="0" y="1407660"/>
                  </a:lnTo>
                  <a:lnTo>
                    <a:pt x="0" y="201094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11513918"/>
                <a:satOff val="-61261"/>
                <a:lumOff val="-3490"/>
                <a:alphaOff val="0"/>
              </a:schemeClr>
            </a:lnRef>
            <a:fillRef idx="1">
              <a:schemeClr val="accent4">
                <a:tint val="40000"/>
                <a:alpha val="90000"/>
                <a:hueOff val="11513918"/>
                <a:satOff val="-61261"/>
                <a:lumOff val="-349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11513918"/>
                <a:satOff val="-61261"/>
                <a:lumOff val="-349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" tIns="218239" rIns="620428" bIns="218239" numCol="1" spcCol="1270" anchor="ctr" anchorCtr="0">
              <a:noAutofit/>
            </a:bodyPr>
            <a:lstStyle/>
            <a:p>
              <a:pPr marL="171450" lvl="1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vi-VN" sz="3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 </a:t>
              </a:r>
              <a:r>
                <a:rPr lang="vi-VN" sz="36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diary entry about a </a:t>
              </a:r>
              <a:r>
                <a:rPr lang="en-GB" sz="3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  </a:t>
              </a:r>
              <a:r>
                <a:rPr lang="vi-VN" sz="3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tour </a:t>
              </a:r>
              <a:r>
                <a:rPr lang="vi-VN" sz="36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of a city</a:t>
              </a:r>
              <a:endParaRPr lang="en-US" sz="4400" kern="12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C024542-7E21-4B0B-A418-61E79C285FBA}"/>
                </a:ext>
              </a:extLst>
            </p:cNvPr>
            <p:cNvSpPr/>
            <p:nvPr/>
          </p:nvSpPr>
          <p:spPr>
            <a:xfrm>
              <a:off x="2782171" y="4634624"/>
              <a:ext cx="3217992" cy="1608754"/>
            </a:xfrm>
            <a:custGeom>
              <a:avLst/>
              <a:gdLst>
                <a:gd name="connsiteX0" fmla="*/ 0 w 3217992"/>
                <a:gd name="connsiteY0" fmla="*/ 268131 h 1608754"/>
                <a:gd name="connsiteX1" fmla="*/ 268131 w 3217992"/>
                <a:gd name="connsiteY1" fmla="*/ 0 h 1608754"/>
                <a:gd name="connsiteX2" fmla="*/ 2949861 w 3217992"/>
                <a:gd name="connsiteY2" fmla="*/ 0 h 1608754"/>
                <a:gd name="connsiteX3" fmla="*/ 3217992 w 3217992"/>
                <a:gd name="connsiteY3" fmla="*/ 268131 h 1608754"/>
                <a:gd name="connsiteX4" fmla="*/ 3217992 w 3217992"/>
                <a:gd name="connsiteY4" fmla="*/ 1340623 h 1608754"/>
                <a:gd name="connsiteX5" fmla="*/ 2949861 w 3217992"/>
                <a:gd name="connsiteY5" fmla="*/ 1608754 h 1608754"/>
                <a:gd name="connsiteX6" fmla="*/ 268131 w 3217992"/>
                <a:gd name="connsiteY6" fmla="*/ 1608754 h 1608754"/>
                <a:gd name="connsiteX7" fmla="*/ 0 w 3217992"/>
                <a:gd name="connsiteY7" fmla="*/ 1340623 h 1608754"/>
                <a:gd name="connsiteX8" fmla="*/ 0 w 3217992"/>
                <a:gd name="connsiteY8" fmla="*/ 268131 h 160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7992" h="1608754">
                  <a:moveTo>
                    <a:pt x="0" y="268131"/>
                  </a:moveTo>
                  <a:cubicBezTo>
                    <a:pt x="0" y="120046"/>
                    <a:pt x="120046" y="0"/>
                    <a:pt x="268131" y="0"/>
                  </a:cubicBezTo>
                  <a:lnTo>
                    <a:pt x="2949861" y="0"/>
                  </a:lnTo>
                  <a:cubicBezTo>
                    <a:pt x="3097946" y="0"/>
                    <a:pt x="3217992" y="120046"/>
                    <a:pt x="3217992" y="268131"/>
                  </a:cubicBezTo>
                  <a:lnTo>
                    <a:pt x="3217992" y="1340623"/>
                  </a:lnTo>
                  <a:cubicBezTo>
                    <a:pt x="3217992" y="1488708"/>
                    <a:pt x="3097946" y="1608754"/>
                    <a:pt x="2949861" y="1608754"/>
                  </a:cubicBezTo>
                  <a:lnTo>
                    <a:pt x="268131" y="1608754"/>
                  </a:lnTo>
                  <a:cubicBezTo>
                    <a:pt x="120046" y="1608754"/>
                    <a:pt x="0" y="1488708"/>
                    <a:pt x="0" y="1340623"/>
                  </a:cubicBezTo>
                  <a:lnTo>
                    <a:pt x="0" y="26813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1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84273" tIns="181403" rIns="284273" bIns="181403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400" kern="1200" dirty="0"/>
                <a:t>Writing</a:t>
              </a:r>
              <a:endParaRPr lang="en-US" sz="6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3258" y="1914652"/>
            <a:ext cx="97702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Calibri (Body)"/>
              </a:rPr>
              <a:t>By the end of the lesson, students will be able to: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vi-VN" sz="2800" dirty="0">
                <a:latin typeface="Calibri (Body)"/>
              </a:rPr>
              <a:t>listen for specific information about a tour of </a:t>
            </a:r>
            <a:r>
              <a:rPr lang="vi-VN" sz="2800">
                <a:latin typeface="Calibri (Body)"/>
              </a:rPr>
              <a:t>a </a:t>
            </a:r>
            <a:r>
              <a:rPr lang="vi-VN" sz="2800" smtClean="0">
                <a:latin typeface="Calibri (Body)"/>
              </a:rPr>
              <a:t>city</a:t>
            </a:r>
            <a:endParaRPr lang="en-US" sz="2800" dirty="0">
              <a:latin typeface="Calibri (Body)"/>
            </a:endParaRP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vi-VN" sz="2800" dirty="0">
                <a:latin typeface="Calibri (Body)"/>
              </a:rPr>
              <a:t>write a diary entry about a tour of </a:t>
            </a:r>
            <a:r>
              <a:rPr lang="vi-VN" sz="2800">
                <a:latin typeface="Calibri (Body)"/>
              </a:rPr>
              <a:t>a </a:t>
            </a:r>
            <a:r>
              <a:rPr lang="vi-VN" sz="2800" smtClean="0">
                <a:latin typeface="Calibri (Body)"/>
              </a:rPr>
              <a:t>city</a:t>
            </a:r>
            <a:endParaRPr lang="en-US" sz="2800" dirty="0"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39006" y="1211001"/>
            <a:ext cx="1883767" cy="62789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423221" y="2323276"/>
            <a:ext cx="1850285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5524" y="3895448"/>
            <a:ext cx="1950733" cy="64309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23221" y="5270318"/>
            <a:ext cx="1850286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POST-LISTENING 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&amp; 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65620" y="1229521"/>
            <a:ext cx="7043160" cy="57224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Guessing game: What city is it?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59182" y="2000109"/>
            <a:ext cx="7049598" cy="134120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Work in groups. Match the phrases to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pictures</a:t>
            </a:r>
            <a:r>
              <a:rPr lang="en-GB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A tour guide is talking about the schedule for a day trip in London. Listen and fill in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times.</a:t>
            </a:r>
            <a:endParaRPr lang="en-GB" sz="180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Listen again and complete each sentence with ONE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47189" y="3484559"/>
            <a:ext cx="7061592" cy="168681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Work in pairs. Fill in the table with information about the London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tour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Imagine that you took the tour of London. Write a diary entry of about 70 words about your tour, based on the table in 4 or use your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imagination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322773" y="1524951"/>
            <a:ext cx="1025591" cy="7983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380891" y="2650978"/>
            <a:ext cx="1042330" cy="124447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356257" y="4216997"/>
            <a:ext cx="992107" cy="105332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 dirty="0">
                <a:solidFill>
                  <a:schemeClr val="bg1"/>
                </a:solidFill>
              </a:rPr>
              <a:t>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39005" y="5998486"/>
            <a:ext cx="1883767" cy="60492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380889" y="5582060"/>
            <a:ext cx="1042332" cy="41642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659183" y="5994693"/>
            <a:ext cx="7049598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47189" y="5314621"/>
            <a:ext cx="7061592" cy="57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Class gallery.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9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="" xmlns:a16="http://schemas.microsoft.com/office/drawing/2014/main" id="{26882C51-76F9-4F99-997D-31FA6242A8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30126" y="1712348"/>
            <a:ext cx="1217216" cy="8595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D15044CD-C933-8DBF-3A44-C91822DF3C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72" t="-2968" r="907" b="66580"/>
          <a:stretch/>
        </p:blipFill>
        <p:spPr bwMode="auto">
          <a:xfrm>
            <a:off x="898530" y="1631064"/>
            <a:ext cx="680408" cy="101799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3" name="Right Triangle 119">
            <a:extLst>
              <a:ext uri="{FF2B5EF4-FFF2-40B4-BE49-F238E27FC236}">
                <a16:creationId xmlns="" xmlns:a16="http://schemas.microsoft.com/office/drawing/2014/main" id="{61FFFC16-86E2-4B9A-BC6D-213DC26547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843683" y="1718844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Freeform: Shape 121">
            <a:extLst>
              <a:ext uri="{FF2B5EF4-FFF2-40B4-BE49-F238E27FC236}">
                <a16:creationId xmlns="" xmlns:a16="http://schemas.microsoft.com/office/drawing/2014/main" id="{DD3524E0-C87C-4F38-9FC7-E969C15A79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1114143" y="2075189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ight Triangle 123">
            <a:extLst>
              <a:ext uri="{FF2B5EF4-FFF2-40B4-BE49-F238E27FC236}">
                <a16:creationId xmlns="" xmlns:a16="http://schemas.microsoft.com/office/drawing/2014/main" id="{F1ED1DF4-DDDE-4464-8ABC-ED1F633CCE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55916" y="2561247"/>
            <a:ext cx="1092260" cy="137160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ectangle 125">
            <a:extLst>
              <a:ext uri="{FF2B5EF4-FFF2-40B4-BE49-F238E27FC236}">
                <a16:creationId xmlns="" xmlns:a16="http://schemas.microsoft.com/office/drawing/2014/main" id="{E7E01BF7-4F45-4B6D-82BF-5A5DB30A62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5541" y="3939377"/>
            <a:ext cx="2340073" cy="19110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ight Triangle 127">
            <a:extLst>
              <a:ext uri="{FF2B5EF4-FFF2-40B4-BE49-F238E27FC236}">
                <a16:creationId xmlns="" xmlns:a16="http://schemas.microsoft.com/office/drawing/2014/main" id="{F2FC5C7B-261A-4268-BA85-C29488A8BE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810520" y="3882298"/>
            <a:ext cx="1911096" cy="1980472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129">
            <a:extLst>
              <a:ext uri="{FF2B5EF4-FFF2-40B4-BE49-F238E27FC236}">
                <a16:creationId xmlns="" xmlns:a16="http://schemas.microsoft.com/office/drawing/2014/main" id="{5CB4E315-91F2-4710-B866-B119037ED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785769" y="1756438"/>
            <a:ext cx="1980472" cy="21646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2B30FF54-C432-15E0-702E-F5EE86BA44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76" r="79405"/>
          <a:stretch/>
        </p:blipFill>
        <p:spPr bwMode="auto">
          <a:xfrm>
            <a:off x="7411242" y="1837964"/>
            <a:ext cx="729526" cy="2087048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9" name="Right Triangle 131">
            <a:extLst>
              <a:ext uri="{FF2B5EF4-FFF2-40B4-BE49-F238E27FC236}">
                <a16:creationId xmlns="" xmlns:a16="http://schemas.microsoft.com/office/drawing/2014/main" id="{569BABC0-B0CC-4E7B-838A-F6E644779E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V="1">
            <a:off x="8642224" y="1878459"/>
            <a:ext cx="1399032" cy="115062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3BAE2DA8-3611-EFFA-79D0-39ADF7A411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8" t="62527" r="28734" b="1837"/>
          <a:stretch/>
        </p:blipFill>
        <p:spPr bwMode="auto">
          <a:xfrm>
            <a:off x="671452" y="4230862"/>
            <a:ext cx="2231898" cy="150357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0" name="Rectangle 133">
            <a:extLst>
              <a:ext uri="{FF2B5EF4-FFF2-40B4-BE49-F238E27FC236}">
                <a16:creationId xmlns="" xmlns:a16="http://schemas.microsoft.com/office/drawing/2014/main" id="{DCBE1B01-A27C-45C2-ADA4-AA13C3AC1F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061516" y="3933980"/>
            <a:ext cx="2716145" cy="19019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ight Triangle 135">
            <a:extLst>
              <a:ext uri="{FF2B5EF4-FFF2-40B4-BE49-F238E27FC236}">
                <a16:creationId xmlns="" xmlns:a16="http://schemas.microsoft.com/office/drawing/2014/main" id="{BE7E1DAA-43FB-4446-A354-9283DE668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564669" y="4333390"/>
            <a:ext cx="1911096" cy="1100751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Rectangle 137">
            <a:extLst>
              <a:ext uri="{FF2B5EF4-FFF2-40B4-BE49-F238E27FC236}">
                <a16:creationId xmlns="" xmlns:a16="http://schemas.microsoft.com/office/drawing/2014/main" id="{F6FE5468-759E-4E83-828A-5587C7F588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432111" y="2569137"/>
            <a:ext cx="2537199" cy="13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54464B0E-592C-531A-DDE2-30C157A5DF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5" t="-928" r="23172" b="61016"/>
          <a:stretch/>
        </p:blipFill>
        <p:spPr bwMode="auto">
          <a:xfrm>
            <a:off x="4923665" y="3884645"/>
            <a:ext cx="1293882" cy="190537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Picture 36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869B87FD-488C-7EED-CEA9-29AE8E8C68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3" t="63455"/>
          <a:stretch/>
        </p:blipFill>
        <p:spPr bwMode="auto">
          <a:xfrm>
            <a:off x="2953830" y="2570669"/>
            <a:ext cx="1276464" cy="138929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3" name="Rectangle 139">
            <a:extLst>
              <a:ext uri="{FF2B5EF4-FFF2-40B4-BE49-F238E27FC236}">
                <a16:creationId xmlns="" xmlns:a16="http://schemas.microsoft.com/office/drawing/2014/main" id="{99FE99BC-5F7D-47C3-AA1E-16D7DBDBD1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56605" y="3153137"/>
            <a:ext cx="2789854" cy="26368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A5242018-93CD-D58D-B717-314C0C6FAC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82" b="62335"/>
          <a:stretch/>
        </p:blipFill>
        <p:spPr bwMode="auto">
          <a:xfrm>
            <a:off x="9339881" y="3241028"/>
            <a:ext cx="1699458" cy="2395768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2" name="Right Triangle 141">
            <a:extLst>
              <a:ext uri="{FF2B5EF4-FFF2-40B4-BE49-F238E27FC236}">
                <a16:creationId xmlns="" xmlns:a16="http://schemas.microsoft.com/office/drawing/2014/main" id="{27400BAF-FCE6-4296-8A0E-9B595ADC09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432800" y="5807835"/>
            <a:ext cx="325600" cy="406635"/>
          </a:xfrm>
          <a:prstGeom prst="rtTriangle">
            <a:avLst/>
          </a:prstGeom>
          <a:solidFill>
            <a:srgbClr val="FFC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7" name="Freeform 10">
            <a:extLst>
              <a:ext uri="{FF2B5EF4-FFF2-40B4-BE49-F238E27FC236}">
                <a16:creationId xmlns="" xmlns:a16="http://schemas.microsoft.com/office/drawing/2014/main" id="{A7947151-311C-532D-D0B9-0693DB741B03}"/>
              </a:ext>
            </a:extLst>
          </p:cNvPr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377FA25-C29C-4503-B3C2-7491D9F6E229}"/>
              </a:ext>
            </a:extLst>
          </p:cNvPr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0217" y="287006"/>
            <a:ext cx="6534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GUESSING GAME: WHAT CITY IS IT?</a:t>
            </a:r>
            <a:endParaRPr lang="en-GB" sz="2800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613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="" xmlns:a16="http://schemas.microsoft.com/office/drawing/2014/main" id="{23D09407-53BC-485E-B4CE-BC5E4FC4B2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083306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921DB988-49FC-4608-B0A2-E2F3A40190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1083306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E9B930FD-8671-4C4C-ADCF-73AC1D0CD4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9676747" y="1083306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C35B12C1-569C-4E37-AA33-7EF215F201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F23E2660-7810-46F6-8752-187127C830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C991DC45-0378-45B3-B325-FB8F98545E6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E228F5BA-5150-4554-B7EA-93F371F3B1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383C2651-AE0C-4AE4-8725-E2F9414FE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 flipH="1">
            <a:off x="-305" y="5406185"/>
            <a:ext cx="3378428" cy="2535121"/>
            <a:chOff x="-305" y="-1"/>
            <a:chExt cx="3832880" cy="2876136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CCE13265-B5D2-47B4-A199-E05F390D5B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693EBD03-D832-462C-9304-7273698ED4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0D53D3E2-805E-40D2-964F-352BF6D476B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B7A9A916-A926-43E6-800F-432ABC3F24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377FA25-C29C-4503-B3C2-7491D9F6E229}"/>
              </a:ext>
            </a:extLst>
          </p:cNvPr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569" y="1588932"/>
            <a:ext cx="61341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7665BBB0-CACE-4020-BB84-E18F9EB2D8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87AC5289-6A5F-49E6-BD06-1A262C98462B}"/>
              </a:ext>
            </a:extLst>
          </p:cNvPr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5B4E757-EF75-4271-8182-60B73BE358C9}"/>
              </a:ext>
            </a:extLst>
          </p:cNvPr>
          <p:cNvSpPr txBox="1"/>
          <p:nvPr/>
        </p:nvSpPr>
        <p:spPr>
          <a:xfrm>
            <a:off x="1040023" y="1187629"/>
            <a:ext cx="665431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groups. Match the phrases to the pictures</a:t>
            </a:r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ounded Rectangle 15">
            <a:extLst>
              <a:ext uri="{FF2B5EF4-FFF2-40B4-BE49-F238E27FC236}">
                <a16:creationId xmlns="" xmlns:a16="http://schemas.microsoft.com/office/drawing/2014/main" id="{18F7FBD8-FAA6-4B8A-B130-66DBB0B48DB5}"/>
              </a:ext>
            </a:extLst>
          </p:cNvPr>
          <p:cNvSpPr/>
          <p:nvPr/>
        </p:nvSpPr>
        <p:spPr>
          <a:xfrm>
            <a:off x="484632" y="1146688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81915C02-52F6-4C67-92DE-1F4490286FFD}"/>
              </a:ext>
            </a:extLst>
          </p:cNvPr>
          <p:cNvSpPr txBox="1"/>
          <p:nvPr/>
        </p:nvSpPr>
        <p:spPr>
          <a:xfrm>
            <a:off x="537417" y="10440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D9DBE36-41D4-82A1-A33C-20EA5DF15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256" y="1928812"/>
            <a:ext cx="2389414" cy="2659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7FE36D5-4026-B4F3-CEF8-8B29D06EF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524" y="1928811"/>
            <a:ext cx="3868575" cy="2659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0AC92FB-C308-420F-11CB-3C1A927ACEBD}"/>
              </a:ext>
            </a:extLst>
          </p:cNvPr>
          <p:cNvSpPr txBox="1"/>
          <p:nvPr/>
        </p:nvSpPr>
        <p:spPr>
          <a:xfrm>
            <a:off x="1181099" y="5483618"/>
            <a:ext cx="435428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C76C215-AD5D-3036-FF89-4520040D47E3}"/>
              </a:ext>
            </a:extLst>
          </p:cNvPr>
          <p:cNvSpPr txBox="1"/>
          <p:nvPr/>
        </p:nvSpPr>
        <p:spPr>
          <a:xfrm>
            <a:off x="6335485" y="5483617"/>
            <a:ext cx="435428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2</a:t>
            </a: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641259F-E738-5DEC-02A8-F42DB1791FF1}"/>
              </a:ext>
            </a:extLst>
          </p:cNvPr>
          <p:cNvSpPr txBox="1"/>
          <p:nvPr/>
        </p:nvSpPr>
        <p:spPr>
          <a:xfrm>
            <a:off x="1725446" y="5494768"/>
            <a:ext cx="30898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8A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Changing of the Guard </a:t>
            </a:r>
            <a:endParaRPr lang="en-US" sz="2400" b="1" dirty="0">
              <a:solidFill>
                <a:srgbClr val="008A8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EA063FB-B29A-A9EB-460F-A67251266D38}"/>
              </a:ext>
            </a:extLst>
          </p:cNvPr>
          <p:cNvSpPr txBox="1"/>
          <p:nvPr/>
        </p:nvSpPr>
        <p:spPr>
          <a:xfrm>
            <a:off x="6891454" y="5505919"/>
            <a:ext cx="30697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8A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Buckingham Palace</a:t>
            </a:r>
            <a:endParaRPr lang="en-US" sz="2400" b="1" dirty="0">
              <a:solidFill>
                <a:srgbClr val="008A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2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et of cultural symbols of united kingdom. red phone booth, guardsman, traditional tea, big ben, transport. travel to london Premium Vector">
            <a:extLst>
              <a:ext uri="{FF2B5EF4-FFF2-40B4-BE49-F238E27FC236}">
                <a16:creationId xmlns="" xmlns:a16="http://schemas.microsoft.com/office/drawing/2014/main" id="{346EF02C-11BA-3CF9-D007-FF202C0262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736" y="2042372"/>
            <a:ext cx="3658908" cy="3658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233936"/>
            <a:ext cx="865910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tour guide is talking about the schedule for a day trip in London. Listen and fill in the times.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=""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732FCAC-3487-B9FF-0B6D-A6E0225D2C49}"/>
              </a:ext>
            </a:extLst>
          </p:cNvPr>
          <p:cNvSpPr txBox="1"/>
          <p:nvPr/>
        </p:nvSpPr>
        <p:spPr>
          <a:xfrm>
            <a:off x="319799" y="2242920"/>
            <a:ext cx="851573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42021"/>
                </a:solidFill>
                <a:effectLst/>
              </a:rPr>
              <a:t>Go to Buckingham Palace: 9:30 a.m.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42021"/>
                </a:solidFill>
                <a:effectLst/>
              </a:rPr>
              <a:t>Watch the Changing of the Guard: (1)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</a:t>
            </a:r>
            <a:endParaRPr lang="en-US" dirty="0">
              <a:solidFill>
                <a:srgbClr val="949599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42021"/>
                </a:solidFill>
                <a:effectLst/>
              </a:rPr>
              <a:t>Lunch: (2)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</a:t>
            </a:r>
            <a:endParaRPr lang="en-US" dirty="0">
              <a:solidFill>
                <a:srgbClr val="949599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42021"/>
                </a:solidFill>
                <a:effectLst/>
              </a:rPr>
              <a:t>The boat ride: (3)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</a:t>
            </a:r>
            <a:endParaRPr lang="en-US" dirty="0">
              <a:solidFill>
                <a:srgbClr val="949599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42021"/>
                </a:solidFill>
                <a:effectLst/>
              </a:rPr>
              <a:t>Back to the hotel: (4)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</a:t>
            </a:r>
            <a:r>
              <a:rPr lang="en-US" sz="2800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55B82BD-1009-AEDE-F711-E47E638674F0}"/>
              </a:ext>
            </a:extLst>
          </p:cNvPr>
          <p:cNvSpPr txBox="1"/>
          <p:nvPr/>
        </p:nvSpPr>
        <p:spPr>
          <a:xfrm>
            <a:off x="6333287" y="3022901"/>
            <a:ext cx="20962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11:30 a.m.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8FB67D8-1C47-63C6-02B4-5608035C7841}"/>
              </a:ext>
            </a:extLst>
          </p:cNvPr>
          <p:cNvSpPr txBox="1"/>
          <p:nvPr/>
        </p:nvSpPr>
        <p:spPr>
          <a:xfrm>
            <a:off x="2491197" y="3675986"/>
            <a:ext cx="18474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1:00 p.m.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4633123-2962-41ED-C141-5C61C56ACC9A}"/>
              </a:ext>
            </a:extLst>
          </p:cNvPr>
          <p:cNvSpPr txBox="1"/>
          <p:nvPr/>
        </p:nvSpPr>
        <p:spPr>
          <a:xfrm>
            <a:off x="3529529" y="4271875"/>
            <a:ext cx="20962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3:15 p.m.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33DBC22-8A8E-D5A0-8E99-43EE1E9D3AD0}"/>
              </a:ext>
            </a:extLst>
          </p:cNvPr>
          <p:cNvSpPr txBox="1"/>
          <p:nvPr/>
        </p:nvSpPr>
        <p:spPr>
          <a:xfrm>
            <a:off x="4062242" y="4945205"/>
            <a:ext cx="1766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5:00 p.m.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pic>
        <p:nvPicPr>
          <p:cNvPr id="3" name="08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65936" y="1616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8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2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367820"/>
            <a:ext cx="765549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Listen again and complete each sentence with ONE word.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=""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57B785E-A656-9042-9765-CB3EC2F730B3}"/>
              </a:ext>
            </a:extLst>
          </p:cNvPr>
          <p:cNvSpPr txBox="1"/>
          <p:nvPr/>
        </p:nvSpPr>
        <p:spPr>
          <a:xfrm>
            <a:off x="734321" y="1901340"/>
            <a:ext cx="106208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The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and her family live in Buckingham Palace.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At the Palace, you can see the Queen’s beautiful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Another name for Big Ben is the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Tower.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After lunch, you can go around and take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On the boat ride, you can see historic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________________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along the river.</a:t>
            </a:r>
            <a:r>
              <a:rPr lang="en-US" sz="28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ECCB53F-AE68-50EC-3554-88DC5279FE38}"/>
              </a:ext>
            </a:extLst>
          </p:cNvPr>
          <p:cNvSpPr txBox="1"/>
          <p:nvPr/>
        </p:nvSpPr>
        <p:spPr>
          <a:xfrm>
            <a:off x="1972854" y="2177475"/>
            <a:ext cx="1405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Queen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926115C-67A4-4AB2-E9FF-FF0364034746}"/>
              </a:ext>
            </a:extLst>
          </p:cNvPr>
          <p:cNvSpPr txBox="1"/>
          <p:nvPr/>
        </p:nvSpPr>
        <p:spPr>
          <a:xfrm>
            <a:off x="8384994" y="3012245"/>
            <a:ext cx="1212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garden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7EE904F-BA3F-68C8-5A88-917E2A8865E5}"/>
              </a:ext>
            </a:extLst>
          </p:cNvPr>
          <p:cNvSpPr txBox="1"/>
          <p:nvPr/>
        </p:nvSpPr>
        <p:spPr>
          <a:xfrm>
            <a:off x="6098199" y="3906528"/>
            <a:ext cx="10720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Clock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D1B5042-D4CB-4298-EC75-026B8529BA93}"/>
              </a:ext>
            </a:extLst>
          </p:cNvPr>
          <p:cNvSpPr txBox="1"/>
          <p:nvPr/>
        </p:nvSpPr>
        <p:spPr>
          <a:xfrm>
            <a:off x="7146297" y="4727285"/>
            <a:ext cx="1238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photos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B3EA9EA-F445-AAB7-3A40-64C1A9E66367}"/>
              </a:ext>
            </a:extLst>
          </p:cNvPr>
          <p:cNvSpPr txBox="1"/>
          <p:nvPr/>
        </p:nvSpPr>
        <p:spPr>
          <a:xfrm>
            <a:off x="6634217" y="5598495"/>
            <a:ext cx="1829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attractions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pic>
        <p:nvPicPr>
          <p:cNvPr id="3" name="08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8611" y="12917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6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92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/>
      <p:bldP spid="18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2757</TotalTime>
  <Words>634</Words>
  <Application>Microsoft Office PowerPoint</Application>
  <PresentationFormat>Widescreen</PresentationFormat>
  <Paragraphs>122</Paragraphs>
  <Slides>16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Adobe Garamond Pro Bold</vt:lpstr>
      <vt:lpstr>Adobe Gothic Std B</vt:lpstr>
      <vt:lpstr>Arial</vt:lpstr>
      <vt:lpstr>Calibri</vt:lpstr>
      <vt:lpstr>Calibri (Body)</vt:lpstr>
      <vt:lpstr>Calibri Light</vt:lpstr>
      <vt:lpstr>Courier New</vt:lpstr>
      <vt:lpstr>ChronicaPro-Bold</vt:lpstr>
      <vt:lpstr>ChronicaPro-Book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215</cp:revision>
  <dcterms:created xsi:type="dcterms:W3CDTF">2020-12-09T02:04:09Z</dcterms:created>
  <dcterms:modified xsi:type="dcterms:W3CDTF">2023-04-07T08:31:16Z</dcterms:modified>
</cp:coreProperties>
</file>