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7" r:id="rId1"/>
  </p:sldMasterIdLst>
  <p:notesMasterIdLst>
    <p:notesMasterId r:id="rId16"/>
  </p:notesMasterIdLst>
  <p:sldIdLst>
    <p:sldId id="256" r:id="rId2"/>
    <p:sldId id="259" r:id="rId3"/>
    <p:sldId id="332" r:id="rId4"/>
    <p:sldId id="335" r:id="rId5"/>
    <p:sldId id="344" r:id="rId6"/>
    <p:sldId id="345" r:id="rId7"/>
    <p:sldId id="258" r:id="rId8"/>
    <p:sldId id="336" r:id="rId9"/>
    <p:sldId id="338" r:id="rId10"/>
    <p:sldId id="343" r:id="rId11"/>
    <p:sldId id="339" r:id="rId12"/>
    <p:sldId id="340" r:id="rId13"/>
    <p:sldId id="342" r:id="rId14"/>
    <p:sldId id="287" r:id="rId15"/>
  </p:sldIdLst>
  <p:sldSz cx="9144000" cy="5143500" type="screen16x9"/>
  <p:notesSz cx="6858000" cy="9144000"/>
  <p:embeddedFontLst>
    <p:embeddedFont>
      <p:font typeface="Mulish" panose="020B0604020202020204" charset="0"/>
      <p:regular r:id="rId17"/>
      <p:bold r:id="rId18"/>
      <p:italic r:id="rId19"/>
      <p:boldItalic r:id="rId20"/>
    </p:embeddedFont>
    <p:embeddedFont>
      <p:font typeface="Nunito" pitchFamily="2" charset="0"/>
      <p:regular r:id="rId21"/>
      <p:bold r:id="rId22"/>
      <p:italic r:id="rId23"/>
      <p:boldItalic r:id="rId24"/>
    </p:embeddedFont>
    <p:embeddedFont>
      <p:font typeface="Patrick Hand" panose="00000500000000000000" pitchFamily="2" charset="0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AB06B8F-25E6-420F-A7FB-119E3965E2B2}">
  <a:tblStyle styleId="{8AB06B8F-25E6-420F-A7FB-119E3965E2B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4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e557293972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ge557293972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e714dcfbe8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e714dcfbe8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e76662047f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e76662047f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e76662047f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e76662047f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1272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e484aabe0c_0_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3" name="Google Shape;2783;ge484aabe0c_0_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" name="Google Shape;16;p2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23" name="Google Shape;23;p2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2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2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Google Shape;31;p2"/>
          <p:cNvSpPr txBox="1">
            <a:spLocks noGrp="1"/>
          </p:cNvSpPr>
          <p:nvPr>
            <p:ph type="ctrTitle"/>
          </p:nvPr>
        </p:nvSpPr>
        <p:spPr>
          <a:xfrm>
            <a:off x="2292425" y="1344600"/>
            <a:ext cx="4864200" cy="20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ubTitle" idx="1"/>
          </p:nvPr>
        </p:nvSpPr>
        <p:spPr>
          <a:xfrm>
            <a:off x="2535150" y="3855804"/>
            <a:ext cx="4378500" cy="4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A17A74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33" name="Google Shape;33;p2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957204" y="847139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2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6933900" y="757425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2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8468264" y="828802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218899" y="4046604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2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895601">
            <a:off x="1617857" y="3927330"/>
            <a:ext cx="227637" cy="276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8194800" y="4369025"/>
            <a:ext cx="281751" cy="33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8" name="Google Shape;738;p28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739" name="Google Shape;739;p2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40" name="Google Shape;740;p2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2" name="Google Shape;742;p2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43" name="Google Shape;743;p2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44" name="Google Shape;744;p2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45" name="Google Shape;745;p2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2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7" name="Google Shape;747;p2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8" name="Google Shape;748;p2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9" name="Google Shape;749;p2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2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751" name="Google Shape;751;p2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2" name="Google Shape;752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3" name="Google Shape;753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4" name="Google Shape;754;p2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5" name="Google Shape;755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6" name="Google Shape;756;p2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7" name="Google Shape;757;p2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8" name="Google Shape;758;p2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59" name="Google Shape;759;p28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 rot="-850647">
            <a:off x="8494850" y="4398476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8387039" y="3890852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28"/>
          <p:cNvPicPr preferRelativeResize="0"/>
          <p:nvPr/>
        </p:nvPicPr>
        <p:blipFill>
          <a:blip r:embed="rId6">
            <a:alphaModFix amt="85000"/>
          </a:blip>
          <a:stretch>
            <a:fillRect/>
          </a:stretch>
        </p:blipFill>
        <p:spPr>
          <a:xfrm>
            <a:off x="866775" y="3962500"/>
            <a:ext cx="780273" cy="675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217">
            <a:off x="1515457" y="3860943"/>
            <a:ext cx="174966" cy="21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3">
            <a:off x="1199056" y="3663354"/>
            <a:ext cx="226770" cy="275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5" name="Google Shape;765;p29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766" name="Google Shape;766;p29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67" name="Google Shape;767;p29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29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9" name="Google Shape;769;p29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70" name="Google Shape;770;p29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71" name="Google Shape;771;p29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72" name="Google Shape;772;p29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29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29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29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29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29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778" name="Google Shape;778;p29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9" name="Google Shape;779;p2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0" name="Google Shape;780;p2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1" name="Google Shape;781;p29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2" name="Google Shape;782;p2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3" name="Google Shape;783;p2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4" name="Google Shape;784;p2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5" name="Google Shape;785;p29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86" name="Google Shape;786;p29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957204" y="847139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2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498314" y="883614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29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8385300" y="780012"/>
            <a:ext cx="281751" cy="3373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9" name="Google Shape;789;p29"/>
          <p:cNvGrpSpPr/>
          <p:nvPr/>
        </p:nvGrpSpPr>
        <p:grpSpPr>
          <a:xfrm>
            <a:off x="8076997" y="3947007"/>
            <a:ext cx="707793" cy="707793"/>
            <a:chOff x="7784722" y="622782"/>
            <a:chExt cx="707793" cy="707793"/>
          </a:xfrm>
        </p:grpSpPr>
        <p:grpSp>
          <p:nvGrpSpPr>
            <p:cNvPr id="790" name="Google Shape;790;p29"/>
            <p:cNvGrpSpPr/>
            <p:nvPr/>
          </p:nvGrpSpPr>
          <p:grpSpPr>
            <a:xfrm>
              <a:off x="7784722" y="622782"/>
              <a:ext cx="707793" cy="707793"/>
              <a:chOff x="1287475" y="2754649"/>
              <a:chExt cx="716100" cy="716100"/>
            </a:xfrm>
          </p:grpSpPr>
          <p:sp>
            <p:nvSpPr>
              <p:cNvPr id="791" name="Google Shape;791;p29"/>
              <p:cNvSpPr/>
              <p:nvPr/>
            </p:nvSpPr>
            <p:spPr>
              <a:xfrm>
                <a:off x="1287475" y="2754649"/>
                <a:ext cx="716100" cy="716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dist="19050" dir="396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92" name="Google Shape;792;p29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1332550" y="2802694"/>
                <a:ext cx="622974" cy="6175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93" name="Google Shape;793;p29"/>
            <p:cNvPicPr preferRelativeResize="0"/>
            <p:nvPr/>
          </p:nvPicPr>
          <p:blipFill rotWithShape="1">
            <a:blip r:embed="rId8">
              <a:alphaModFix/>
            </a:blip>
            <a:srcRect l="9593" t="18457" r="10661" b="7298"/>
            <a:stretch/>
          </p:blipFill>
          <p:spPr>
            <a:xfrm>
              <a:off x="7912900" y="756475"/>
              <a:ext cx="426250" cy="4104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41" name="Google Shape;41;p3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" name="Google Shape;46;p3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7" name="Google Shape;47;p3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48;p3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9;p3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50;p3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52;p3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53" name="Google Shape;53;p3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3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3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2205900" y="2331825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title" idx="2" hasCustomPrompt="1"/>
          </p:nvPr>
        </p:nvSpPr>
        <p:spPr>
          <a:xfrm>
            <a:off x="2205900" y="1518800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2205900" y="3084550"/>
            <a:ext cx="506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4" name="Google Shape;64;p3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220646" flipH="1">
            <a:off x="8392316" y="847139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flipH="1">
            <a:off x="2477463" y="757425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3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593194" flipH="1">
            <a:off x="957285" y="828802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3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1850224" flipH="1">
            <a:off x="8192477" y="4046604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-895601" flipH="1">
            <a:off x="7847620" y="3927330"/>
            <a:ext cx="227637" cy="276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505967" flipH="1">
            <a:off x="1216563" y="4369025"/>
            <a:ext cx="281751" cy="33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6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131" name="Google Shape;131;p6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32" name="Google Shape;132;p6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" name="Google Shape;134;p6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35" name="Google Shape;135;p6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6" name="Google Shape;136;p6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37" name="Google Shape;137;p6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138;p6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39;p6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40;p6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141;p6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42;p6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143" name="Google Shape;143;p6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6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6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1" name="Google Shape;151;p6"/>
          <p:cNvSpPr txBox="1">
            <a:spLocks noGrp="1"/>
          </p:cNvSpPr>
          <p:nvPr>
            <p:ph type="title"/>
          </p:nvPr>
        </p:nvSpPr>
        <p:spPr>
          <a:xfrm>
            <a:off x="713225" y="75647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152" name="Google Shape;152;p6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957204" y="847139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498314" y="883614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6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 rot="1505967">
            <a:off x="8385300" y="4425837"/>
            <a:ext cx="281751" cy="3373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p6"/>
          <p:cNvGrpSpPr/>
          <p:nvPr/>
        </p:nvGrpSpPr>
        <p:grpSpPr>
          <a:xfrm>
            <a:off x="7784722" y="622782"/>
            <a:ext cx="707793" cy="707793"/>
            <a:chOff x="7784722" y="622782"/>
            <a:chExt cx="707793" cy="707793"/>
          </a:xfrm>
        </p:grpSpPr>
        <p:grpSp>
          <p:nvGrpSpPr>
            <p:cNvPr id="156" name="Google Shape;156;p6"/>
            <p:cNvGrpSpPr/>
            <p:nvPr/>
          </p:nvGrpSpPr>
          <p:grpSpPr>
            <a:xfrm>
              <a:off x="7784722" y="622782"/>
              <a:ext cx="707793" cy="707793"/>
              <a:chOff x="1287475" y="2754649"/>
              <a:chExt cx="716100" cy="716100"/>
            </a:xfrm>
          </p:grpSpPr>
          <p:sp>
            <p:nvSpPr>
              <p:cNvPr id="157" name="Google Shape;157;p6"/>
              <p:cNvSpPr/>
              <p:nvPr/>
            </p:nvSpPr>
            <p:spPr>
              <a:xfrm>
                <a:off x="1287475" y="2754649"/>
                <a:ext cx="716100" cy="716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dist="19050" dir="396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58" name="Google Shape;158;p6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1332550" y="2802694"/>
                <a:ext cx="622974" cy="6175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59" name="Google Shape;159;p6"/>
            <p:cNvPicPr preferRelativeResize="0"/>
            <p:nvPr/>
          </p:nvPicPr>
          <p:blipFill rotWithShape="1">
            <a:blip r:embed="rId8">
              <a:alphaModFix/>
            </a:blip>
            <a:srcRect l="9593" t="18457" r="10661" b="7298"/>
            <a:stretch/>
          </p:blipFill>
          <p:spPr>
            <a:xfrm>
              <a:off x="7912900" y="756475"/>
              <a:ext cx="426250" cy="4104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8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188" name="Google Shape;188;p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89" name="Google Shape;189;p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" name="Google Shape;191;p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92" name="Google Shape;192;p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3" name="Google Shape;193;p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94" name="Google Shape;194;p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" name="Google Shape;195;p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" name="Google Shape;196;p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" name="Google Shape;197;p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198;p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199;p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200" name="Google Shape;200;p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204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205;p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8" name="Google Shape;208;p8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559879" y="792326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990300" y="4062850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8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597889" y="4375127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8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6943424" y="649692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8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2461708">
            <a:off x="8462682" y="1416642"/>
            <a:ext cx="227637" cy="276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8194800" y="4369025"/>
            <a:ext cx="281751" cy="337328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8"/>
          <p:cNvSpPr txBox="1">
            <a:spLocks noGrp="1"/>
          </p:cNvSpPr>
          <p:nvPr>
            <p:ph type="title"/>
          </p:nvPr>
        </p:nvSpPr>
        <p:spPr>
          <a:xfrm>
            <a:off x="1843850" y="1032338"/>
            <a:ext cx="5814300" cy="32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9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217" name="Google Shape;217;p9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18" name="Google Shape;218;p9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9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" name="Google Shape;220;p9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21" name="Google Shape;221;p9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2" name="Google Shape;222;p9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23" name="Google Shape;223;p9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" name="Google Shape;224;p9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" name="Google Shape;225;p9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" name="Google Shape;226;p9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" name="Google Shape;227;p9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" name="Google Shape;228;p9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229" name="Google Shape;229;p9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Google Shape;230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9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9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7" name="Google Shape;237;p9"/>
          <p:cNvSpPr txBox="1">
            <a:spLocks noGrp="1"/>
          </p:cNvSpPr>
          <p:nvPr>
            <p:ph type="title"/>
          </p:nvPr>
        </p:nvSpPr>
        <p:spPr>
          <a:xfrm>
            <a:off x="1542075" y="1107731"/>
            <a:ext cx="3315600" cy="127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8" name="Google Shape;238;p9"/>
          <p:cNvSpPr txBox="1">
            <a:spLocks noGrp="1"/>
          </p:cNvSpPr>
          <p:nvPr>
            <p:ph type="subTitle" idx="1"/>
          </p:nvPr>
        </p:nvSpPr>
        <p:spPr>
          <a:xfrm>
            <a:off x="1855875" y="2522519"/>
            <a:ext cx="26880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239" name="Google Shape;239;p9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6105225" y="822700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8201889" y="1276477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6">
            <a:alphaModFix amt="90000"/>
          </a:blip>
          <a:srcRect l="16945" t="23685" r="10977" b="22040"/>
          <a:stretch/>
        </p:blipFill>
        <p:spPr>
          <a:xfrm rot="-1850224">
            <a:off x="1045749" y="4443117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-947167">
            <a:off x="7503783" y="772960"/>
            <a:ext cx="179435" cy="21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"/>
          <p:cNvSpPr txBox="1">
            <a:spLocks noGrp="1"/>
          </p:cNvSpPr>
          <p:nvPr>
            <p:ph type="title"/>
          </p:nvPr>
        </p:nvSpPr>
        <p:spPr>
          <a:xfrm>
            <a:off x="1043750" y="2819400"/>
            <a:ext cx="3819300" cy="18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11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247" name="Google Shape;247;p11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48" name="Google Shape;248;p11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11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0" name="Google Shape;250;p11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51" name="Google Shape;251;p11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52" name="Google Shape;252;p11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53" name="Google Shape;253;p11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11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11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11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11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11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259" name="Google Shape;259;p11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11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1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1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7" name="Google Shape;267;p11"/>
          <p:cNvSpPr txBox="1">
            <a:spLocks noGrp="1"/>
          </p:cNvSpPr>
          <p:nvPr>
            <p:ph type="title" hasCustomPrompt="1"/>
          </p:nvPr>
        </p:nvSpPr>
        <p:spPr>
          <a:xfrm>
            <a:off x="2162175" y="1258525"/>
            <a:ext cx="51054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8" name="Google Shape;268;p11"/>
          <p:cNvSpPr txBox="1">
            <a:spLocks noGrp="1"/>
          </p:cNvSpPr>
          <p:nvPr>
            <p:ph type="subTitle" idx="1"/>
          </p:nvPr>
        </p:nvSpPr>
        <p:spPr>
          <a:xfrm>
            <a:off x="2162175" y="3170225"/>
            <a:ext cx="51054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269" name="Google Shape;269;p11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220646" flipH="1">
            <a:off x="7839979" y="792326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1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flipH="1">
            <a:off x="8471401" y="4062850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1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593194" flipH="1">
            <a:off x="7877997" y="4375127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1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2461708" flipH="1">
            <a:off x="1053133" y="1416642"/>
            <a:ext cx="227637" cy="276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1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505967" flipH="1">
            <a:off x="1266901" y="4369025"/>
            <a:ext cx="281751" cy="33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oogle Shape;711;p27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712" name="Google Shape;712;p27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13" name="Google Shape;713;p27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7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5" name="Google Shape;715;p27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16" name="Google Shape;716;p27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17" name="Google Shape;717;p27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18" name="Google Shape;718;p27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9" name="Google Shape;719;p27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0" name="Google Shape;720;p27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1" name="Google Shape;721;p27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2" name="Google Shape;722;p27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3" name="Google Shape;723;p27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724" name="Google Shape;724;p27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5" name="Google Shape;725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6" name="Google Shape;726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7" name="Google Shape;727;p27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8" name="Google Shape;728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9" name="Google Shape;729;p2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0" name="Google Shape;730;p2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1" name="Google Shape;731;p27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32" name="Google Shape;732;p27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>
            <a:off x="831171" y="4005826"/>
            <a:ext cx="663161" cy="66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27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8021284" y="661588"/>
            <a:ext cx="724644" cy="630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27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>
            <a:off x="1649834" y="606951"/>
            <a:ext cx="225413" cy="269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27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1892008">
            <a:off x="784085" y="1432153"/>
            <a:ext cx="210024" cy="255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27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1477677">
            <a:off x="8528783" y="4324879"/>
            <a:ext cx="281738" cy="30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Patrick Hand"/>
              <a:buNone/>
              <a:defRPr sz="34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ulish"/>
              <a:buChar char="●"/>
              <a:defRPr sz="1800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●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●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4.png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AE9"/>
        </a:solidFill>
        <a:effectLst/>
      </p:bgPr>
    </p:bg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2" name="Google Shape;802;p32"/>
          <p:cNvPicPr preferRelativeResize="0"/>
          <p:nvPr/>
        </p:nvPicPr>
        <p:blipFill rotWithShape="1">
          <a:blip r:embed="rId3">
            <a:alphaModFix amt="90000"/>
          </a:blip>
          <a:srcRect l="852" t="3632" b="4876"/>
          <a:stretch/>
        </p:blipFill>
        <p:spPr>
          <a:xfrm>
            <a:off x="898725" y="997875"/>
            <a:ext cx="7718026" cy="2810375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32"/>
          <p:cNvSpPr txBox="1">
            <a:spLocks noGrp="1"/>
          </p:cNvSpPr>
          <p:nvPr>
            <p:ph type="ctrTitle"/>
          </p:nvPr>
        </p:nvSpPr>
        <p:spPr>
          <a:xfrm>
            <a:off x="1902569" y="1543069"/>
            <a:ext cx="5373488" cy="20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Unit 3:</a:t>
            </a:r>
            <a:br>
              <a:rPr lang="en" sz="6600"/>
            </a:br>
            <a:r>
              <a:rPr lang="en" sz="6600"/>
              <a:t>Community </a:t>
            </a:r>
            <a:r>
              <a:rPr lang="en" sz="6600" dirty="0"/>
              <a:t>service</a:t>
            </a:r>
            <a:endParaRPr sz="6600" dirty="0"/>
          </a:p>
        </p:txBody>
      </p:sp>
      <p:sp>
        <p:nvSpPr>
          <p:cNvPr id="804" name="Google Shape;804;p32"/>
          <p:cNvSpPr txBox="1">
            <a:spLocks noGrp="1"/>
          </p:cNvSpPr>
          <p:nvPr>
            <p:ph type="subTitle" idx="1"/>
          </p:nvPr>
        </p:nvSpPr>
        <p:spPr>
          <a:xfrm>
            <a:off x="2509284" y="3855804"/>
            <a:ext cx="4404366" cy="4539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Lesson 7: Looking back </a:t>
            </a:r>
            <a:endParaRPr sz="2800" dirty="0"/>
          </a:p>
        </p:txBody>
      </p:sp>
      <p:sp>
        <p:nvSpPr>
          <p:cNvPr id="805" name="Google Shape;805;p32">
            <a:hlinkClick r:id="" action="ppaction://noaction"/>
          </p:cNvPr>
          <p:cNvSpPr/>
          <p:nvPr/>
        </p:nvSpPr>
        <p:spPr>
          <a:xfrm>
            <a:off x="2187056" y="244208"/>
            <a:ext cx="646155" cy="300548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06" name="Google Shape;806;p32">
            <a:hlinkClick r:id="rId4" action="ppaction://hlinksldjump"/>
          </p:cNvPr>
          <p:cNvSpPr/>
          <p:nvPr/>
        </p:nvSpPr>
        <p:spPr>
          <a:xfrm>
            <a:off x="1004773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07" name="Google Shape;807;p32">
            <a:hlinkClick r:id="" action="ppaction://noaction"/>
          </p:cNvPr>
          <p:cNvSpPr/>
          <p:nvPr/>
        </p:nvSpPr>
        <p:spPr>
          <a:xfrm>
            <a:off x="45379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08" name="Google Shape;808;p32">
            <a:hlinkClick r:id="" action="ppaction://noaction"/>
          </p:cNvPr>
          <p:cNvSpPr/>
          <p:nvPr/>
        </p:nvSpPr>
        <p:spPr>
          <a:xfrm>
            <a:off x="3366617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09" name="Google Shape;809;p32">
            <a:hlinkClick r:id="" action="ppaction://noaction"/>
          </p:cNvPr>
          <p:cNvSpPr/>
          <p:nvPr/>
        </p:nvSpPr>
        <p:spPr>
          <a:xfrm>
            <a:off x="3966646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0" name="Google Shape;810;p32">
            <a:hlinkClick r:id="" action="ppaction://noaction"/>
          </p:cNvPr>
          <p:cNvSpPr/>
          <p:nvPr/>
        </p:nvSpPr>
        <p:spPr>
          <a:xfrm>
            <a:off x="2793917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1" name="Google Shape;811;p32">
            <a:hlinkClick r:id="" action="ppaction://noaction"/>
          </p:cNvPr>
          <p:cNvSpPr/>
          <p:nvPr/>
        </p:nvSpPr>
        <p:spPr>
          <a:xfrm>
            <a:off x="1614355" y="249983"/>
            <a:ext cx="611995" cy="288998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2" name="Google Shape;812;p32">
            <a:hlinkClick r:id="" action="ppaction://noaction"/>
          </p:cNvPr>
          <p:cNvSpPr/>
          <p:nvPr/>
        </p:nvSpPr>
        <p:spPr>
          <a:xfrm>
            <a:off x="74957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3" name="Google Shape;813;p32">
            <a:hlinkClick r:id="" action="ppaction://noaction"/>
          </p:cNvPr>
          <p:cNvSpPr/>
          <p:nvPr/>
        </p:nvSpPr>
        <p:spPr>
          <a:xfrm>
            <a:off x="5717556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4" name="Google Shape;814;p32">
            <a:hlinkClick r:id="" action="ppaction://noaction"/>
          </p:cNvPr>
          <p:cNvSpPr/>
          <p:nvPr/>
        </p:nvSpPr>
        <p:spPr>
          <a:xfrm>
            <a:off x="6317584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5" name="Google Shape;815;p32">
            <a:hlinkClick r:id="" action="ppaction://noaction"/>
          </p:cNvPr>
          <p:cNvSpPr/>
          <p:nvPr/>
        </p:nvSpPr>
        <p:spPr>
          <a:xfrm>
            <a:off x="5144855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816" name="Google Shape;816;p32"/>
          <p:cNvPicPr preferRelativeResize="0"/>
          <p:nvPr/>
        </p:nvPicPr>
        <p:blipFill rotWithShape="1">
          <a:blip r:embed="rId5">
            <a:alphaModFix/>
          </a:blip>
          <a:srcRect l="6356" t="2983" r="2842" b="1687"/>
          <a:stretch/>
        </p:blipFill>
        <p:spPr>
          <a:xfrm>
            <a:off x="973925" y="2745704"/>
            <a:ext cx="988800" cy="998100"/>
          </a:xfrm>
          <a:prstGeom prst="ellipse">
            <a:avLst/>
          </a:prstGeom>
          <a:noFill/>
          <a:ln>
            <a:noFill/>
          </a:ln>
          <a:effectLst>
            <a:outerShdw blurRad="28575" dist="19050" dir="3960000" algn="bl" rotWithShape="0">
              <a:schemeClr val="dk2">
                <a:alpha val="50000"/>
              </a:schemeClr>
            </a:outerShdw>
          </a:effectLst>
        </p:spPr>
      </p:pic>
      <p:pic>
        <p:nvPicPr>
          <p:cNvPr id="817" name="Google Shape;817;p32"/>
          <p:cNvPicPr preferRelativeResize="0"/>
          <p:nvPr/>
        </p:nvPicPr>
        <p:blipFill rotWithShape="1">
          <a:blip r:embed="rId6">
            <a:alphaModFix/>
          </a:blip>
          <a:srcRect l="11379" t="6738" r="7220" b="9340"/>
          <a:stretch/>
        </p:blipFill>
        <p:spPr>
          <a:xfrm>
            <a:off x="7419975" y="997879"/>
            <a:ext cx="928800" cy="920400"/>
          </a:xfrm>
          <a:prstGeom prst="ellipse">
            <a:avLst/>
          </a:prstGeom>
          <a:noFill/>
          <a:ln>
            <a:noFill/>
          </a:ln>
          <a:effectLst>
            <a:outerShdw blurRad="57150" dist="19050" dir="3960000" algn="bl" rotWithShape="0">
              <a:schemeClr val="dk2">
                <a:alpha val="50000"/>
              </a:schemeClr>
            </a:outerShdw>
          </a:effectLst>
        </p:spPr>
      </p:pic>
      <p:pic>
        <p:nvPicPr>
          <p:cNvPr id="818" name="Google Shape;818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15650" y="3675154"/>
            <a:ext cx="1087626" cy="1045677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32">
            <a:hlinkClick r:id="" action="ppaction://noaction"/>
          </p:cNvPr>
          <p:cNvSpPr/>
          <p:nvPr/>
        </p:nvSpPr>
        <p:spPr>
          <a:xfrm>
            <a:off x="6888933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20" name="Google Shape;820;p32">
            <a:hlinkClick r:id="" action="ppaction://hlinkshowjump?jump=nextslide"/>
          </p:cNvPr>
          <p:cNvSpPr/>
          <p:nvPr/>
        </p:nvSpPr>
        <p:spPr>
          <a:xfrm>
            <a:off x="810265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21" name="Google Shape;821;p32"/>
          <p:cNvSpPr/>
          <p:nvPr/>
        </p:nvSpPr>
        <p:spPr>
          <a:xfrm>
            <a:off x="395191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Google Shape;850;p34"/>
          <p:cNvPicPr preferRelativeResize="0"/>
          <p:nvPr/>
        </p:nvPicPr>
        <p:blipFill rotWithShape="1">
          <a:blip r:embed="rId3">
            <a:alphaModFix amt="90000"/>
          </a:blip>
          <a:srcRect l="852" t="3632" b="4876"/>
          <a:stretch/>
        </p:blipFill>
        <p:spPr>
          <a:xfrm>
            <a:off x="2525971" y="1899260"/>
            <a:ext cx="4569490" cy="1786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7026" y="1190877"/>
            <a:ext cx="1836370" cy="1660198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34"/>
          <p:cNvSpPr txBox="1">
            <a:spLocks noGrp="1"/>
          </p:cNvSpPr>
          <p:nvPr>
            <p:ph type="title"/>
          </p:nvPr>
        </p:nvSpPr>
        <p:spPr>
          <a:xfrm>
            <a:off x="2601433" y="1949307"/>
            <a:ext cx="4373528" cy="154157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Grammar</a:t>
            </a:r>
            <a:endParaRPr sz="8000" dirty="0"/>
          </a:p>
        </p:txBody>
      </p:sp>
      <p:pic>
        <p:nvPicPr>
          <p:cNvPr id="874" name="Google Shape;874;p34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273558">
            <a:off x="6489448" y="2336002"/>
            <a:ext cx="322162" cy="412137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34">
            <a:hlinkClick r:id="" action="ppaction://noaction"/>
          </p:cNvPr>
          <p:cNvSpPr/>
          <p:nvPr/>
        </p:nvSpPr>
        <p:spPr>
          <a:xfrm>
            <a:off x="2187056" y="244208"/>
            <a:ext cx="646155" cy="300548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6" name="Google Shape;876;p34">
            <a:hlinkClick r:id="rId6" action="ppaction://hlinksldjump"/>
          </p:cNvPr>
          <p:cNvSpPr/>
          <p:nvPr/>
        </p:nvSpPr>
        <p:spPr>
          <a:xfrm>
            <a:off x="1004773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7" name="Google Shape;877;p34">
            <a:hlinkClick r:id="" action="ppaction://noaction"/>
          </p:cNvPr>
          <p:cNvSpPr/>
          <p:nvPr/>
        </p:nvSpPr>
        <p:spPr>
          <a:xfrm>
            <a:off x="45379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8" name="Google Shape;878;p34">
            <a:hlinkClick r:id="" action="ppaction://noaction"/>
          </p:cNvPr>
          <p:cNvSpPr/>
          <p:nvPr/>
        </p:nvSpPr>
        <p:spPr>
          <a:xfrm>
            <a:off x="3366617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9" name="Google Shape;879;p34">
            <a:hlinkClick r:id="" action="ppaction://noaction"/>
          </p:cNvPr>
          <p:cNvSpPr/>
          <p:nvPr/>
        </p:nvSpPr>
        <p:spPr>
          <a:xfrm>
            <a:off x="3966646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0" name="Google Shape;880;p34">
            <a:hlinkClick r:id="" action="ppaction://noaction"/>
          </p:cNvPr>
          <p:cNvSpPr/>
          <p:nvPr/>
        </p:nvSpPr>
        <p:spPr>
          <a:xfrm>
            <a:off x="2793917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1" name="Google Shape;881;p34">
            <a:hlinkClick r:id="" action="ppaction://noaction"/>
          </p:cNvPr>
          <p:cNvSpPr/>
          <p:nvPr/>
        </p:nvSpPr>
        <p:spPr>
          <a:xfrm>
            <a:off x="1614355" y="249983"/>
            <a:ext cx="611995" cy="288998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2" name="Google Shape;882;p34">
            <a:hlinkClick r:id="" action="ppaction://noaction"/>
          </p:cNvPr>
          <p:cNvSpPr/>
          <p:nvPr/>
        </p:nvSpPr>
        <p:spPr>
          <a:xfrm>
            <a:off x="74957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3" name="Google Shape;883;p34">
            <a:hlinkClick r:id="" action="ppaction://noaction"/>
          </p:cNvPr>
          <p:cNvSpPr/>
          <p:nvPr/>
        </p:nvSpPr>
        <p:spPr>
          <a:xfrm>
            <a:off x="5717556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4" name="Google Shape;884;p34">
            <a:hlinkClick r:id="" action="ppaction://noaction"/>
          </p:cNvPr>
          <p:cNvSpPr/>
          <p:nvPr/>
        </p:nvSpPr>
        <p:spPr>
          <a:xfrm>
            <a:off x="6317584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5" name="Google Shape;885;p34">
            <a:hlinkClick r:id="" action="ppaction://noaction"/>
          </p:cNvPr>
          <p:cNvSpPr/>
          <p:nvPr/>
        </p:nvSpPr>
        <p:spPr>
          <a:xfrm>
            <a:off x="5144855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6" name="Google Shape;886;p34">
            <a:hlinkClick r:id="" action="ppaction://noaction"/>
          </p:cNvPr>
          <p:cNvSpPr/>
          <p:nvPr/>
        </p:nvSpPr>
        <p:spPr>
          <a:xfrm>
            <a:off x="6888933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7" name="Google Shape;887;p34">
            <a:hlinkClick r:id="" action="ppaction://hlinkshowjump?jump=nextslide"/>
          </p:cNvPr>
          <p:cNvSpPr/>
          <p:nvPr/>
        </p:nvSpPr>
        <p:spPr>
          <a:xfrm>
            <a:off x="810265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8" name="Google Shape;888;p34">
            <a:hlinkClick r:id="" action="ppaction://hlinkshowjump?jump=previousslide"/>
          </p:cNvPr>
          <p:cNvSpPr/>
          <p:nvPr/>
        </p:nvSpPr>
        <p:spPr>
          <a:xfrm>
            <a:off x="395191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2A0070-0C1D-4C6E-90FD-871806E9C6F6}"/>
              </a:ext>
            </a:extLst>
          </p:cNvPr>
          <p:cNvSpPr txBox="1"/>
          <p:nvPr/>
        </p:nvSpPr>
        <p:spPr>
          <a:xfrm flipH="1">
            <a:off x="1855020" y="1552783"/>
            <a:ext cx="8952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Patrick Hand" panose="00000500000000000000" pitchFamily="2" charset="0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7492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DF984D-28B7-332A-8D00-8B68DB23FB71}"/>
              </a:ext>
            </a:extLst>
          </p:cNvPr>
          <p:cNvSpPr/>
          <p:nvPr/>
        </p:nvSpPr>
        <p:spPr>
          <a:xfrm>
            <a:off x="248090" y="1396409"/>
            <a:ext cx="8661991" cy="3650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Warm Clothes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is a famous volunteer group in Viet Nam. Its members are both parents and their children. Last year, they (1)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many activities to help their community. The group (2)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clothes and sent them to poor people in rural areas. The parents taught their children to make things from bamboo and bottles. They then (3)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these to buy books, and (4)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them to village children. They also (5)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to the villages and tutored small kids there. They really brought love to those small villages.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978C72-A69F-3E4A-C787-B2B74581021C}"/>
              </a:ext>
            </a:extLst>
          </p:cNvPr>
          <p:cNvSpPr txBox="1"/>
          <p:nvPr/>
        </p:nvSpPr>
        <p:spPr>
          <a:xfrm>
            <a:off x="248090" y="38266"/>
            <a:ext cx="88959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Ex3: Use the correct form of the verbs from the box to complete the passage.</a:t>
            </a:r>
            <a:endParaRPr lang="en-US" sz="2200" b="0" dirty="0">
              <a:effectLst/>
              <a:latin typeface="Nunito" pitchFamily="2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719C79D-EF37-6C4D-55AE-315084107C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" t="16734" r="3347" b="21046"/>
          <a:stretch/>
        </p:blipFill>
        <p:spPr bwMode="auto">
          <a:xfrm>
            <a:off x="2282456" y="751365"/>
            <a:ext cx="4954771" cy="48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91359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DF984D-28B7-332A-8D00-8B68DB23FB71}"/>
              </a:ext>
            </a:extLst>
          </p:cNvPr>
          <p:cNvSpPr/>
          <p:nvPr/>
        </p:nvSpPr>
        <p:spPr>
          <a:xfrm>
            <a:off x="99237" y="1389319"/>
            <a:ext cx="6337008" cy="3622158"/>
          </a:xfrm>
          <a:prstGeom prst="rect">
            <a:avLst/>
          </a:prstGeom>
          <a:ln>
            <a:solidFill>
              <a:schemeClr val="bg1">
                <a:lumMod val="1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0" i="1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Warm Clothes </a:t>
            </a:r>
            <a:r>
              <a:rPr lang="en-US" sz="17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is a famous volunteer group in Viet Nam. Its members are both parents and their children. Last year, they (1) </a:t>
            </a:r>
            <a:r>
              <a:rPr lang="en-US" sz="17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17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many activities to help their community. The group (2) </a:t>
            </a:r>
            <a:r>
              <a:rPr lang="en-US" sz="17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17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clothes and sent them to poor people in rural areas. The parents taught their children to make things from bamboo and bottles. They then (3) </a:t>
            </a:r>
            <a:r>
              <a:rPr lang="en-US" sz="17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17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these to buy books, and (4) </a:t>
            </a:r>
            <a:r>
              <a:rPr lang="en-US" sz="17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17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them to village children. They also (5) </a:t>
            </a:r>
            <a:r>
              <a:rPr lang="en-US" sz="17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 </a:t>
            </a:r>
            <a:r>
              <a:rPr lang="en-US" sz="17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to the villages and tutored small kids there. They really brought love to those small villages.</a:t>
            </a:r>
            <a:endParaRPr lang="en-US" sz="1700" b="0" dirty="0">
              <a:effectLst/>
              <a:latin typeface="Nunito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978C72-A69F-3E4A-C787-B2B74581021C}"/>
              </a:ext>
            </a:extLst>
          </p:cNvPr>
          <p:cNvSpPr txBox="1"/>
          <p:nvPr/>
        </p:nvSpPr>
        <p:spPr>
          <a:xfrm>
            <a:off x="248090" y="38266"/>
            <a:ext cx="88959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2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Ex3: Use the correct form of the verbs from the box to complete the passage.</a:t>
            </a:r>
            <a:endParaRPr lang="en-US" sz="2200" b="0" dirty="0">
              <a:effectLst/>
              <a:latin typeface="Nunito" pitchFamily="2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719C79D-EF37-6C4D-55AE-315084107C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" t="16734" r="3347" b="21046"/>
          <a:stretch/>
        </p:blipFill>
        <p:spPr bwMode="auto">
          <a:xfrm>
            <a:off x="2282456" y="751365"/>
            <a:ext cx="4954771" cy="48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89C129-9F90-17CB-BB32-CFFED241B645}"/>
              </a:ext>
            </a:extLst>
          </p:cNvPr>
          <p:cNvSpPr txBox="1"/>
          <p:nvPr/>
        </p:nvSpPr>
        <p:spPr>
          <a:xfrm>
            <a:off x="499731" y="2274631"/>
            <a:ext cx="72655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7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had </a:t>
            </a:r>
            <a:endParaRPr lang="en-US" sz="1700" b="0" dirty="0">
              <a:effectLst/>
              <a:latin typeface="Nunito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3803CA-CBD1-13DF-5748-A7AFCDF0AFD9}"/>
              </a:ext>
            </a:extLst>
          </p:cNvPr>
          <p:cNvSpPr txBox="1"/>
          <p:nvPr/>
        </p:nvSpPr>
        <p:spPr>
          <a:xfrm>
            <a:off x="561754" y="2671579"/>
            <a:ext cx="13290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7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collected </a:t>
            </a:r>
            <a:endParaRPr lang="en-US" sz="1700" b="0" dirty="0">
              <a:effectLst/>
              <a:latin typeface="Nunit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ADDEE7-B061-BC13-68A4-9B697F386E78}"/>
              </a:ext>
            </a:extLst>
          </p:cNvPr>
          <p:cNvSpPr txBox="1"/>
          <p:nvPr/>
        </p:nvSpPr>
        <p:spPr>
          <a:xfrm>
            <a:off x="3856074" y="3437124"/>
            <a:ext cx="903767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7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sold </a:t>
            </a:r>
            <a:endParaRPr lang="en-US" sz="1700" b="0" dirty="0">
              <a:effectLst/>
              <a:latin typeface="Nunit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C7CAD8-8178-49A4-BBFB-1539A50166B9}"/>
              </a:ext>
            </a:extLst>
          </p:cNvPr>
          <p:cNvSpPr txBox="1"/>
          <p:nvPr/>
        </p:nvSpPr>
        <p:spPr>
          <a:xfrm>
            <a:off x="1727791" y="3832384"/>
            <a:ext cx="110933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7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donated </a:t>
            </a:r>
            <a:endParaRPr lang="en-US" sz="1700" b="0" dirty="0">
              <a:effectLst/>
              <a:latin typeface="Nunito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878AC1-EFA6-FF6B-BD10-208D9FB41397}"/>
              </a:ext>
            </a:extLst>
          </p:cNvPr>
          <p:cNvSpPr txBox="1"/>
          <p:nvPr/>
        </p:nvSpPr>
        <p:spPr>
          <a:xfrm>
            <a:off x="747292" y="4215783"/>
            <a:ext cx="80718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7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went</a:t>
            </a:r>
            <a:endParaRPr lang="en-US" sz="1700" b="0" dirty="0">
              <a:effectLst/>
              <a:latin typeface="Nunito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DD8D68-040E-DCE8-C4EC-E1898EFDBC97}"/>
              </a:ext>
            </a:extLst>
          </p:cNvPr>
          <p:cNvSpPr/>
          <p:nvPr/>
        </p:nvSpPr>
        <p:spPr>
          <a:xfrm>
            <a:off x="6537960" y="1559442"/>
            <a:ext cx="2506803" cy="32819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34E354-2D0C-0BEE-8D89-1B1CF0A7B353}"/>
              </a:ext>
            </a:extLst>
          </p:cNvPr>
          <p:cNvSpPr txBox="1"/>
          <p:nvPr/>
        </p:nvSpPr>
        <p:spPr>
          <a:xfrm>
            <a:off x="6549301" y="1662093"/>
            <a:ext cx="2606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j-lt"/>
              </a:rPr>
              <a:t>Have many activities: </a:t>
            </a:r>
            <a:r>
              <a:rPr lang="en-US" sz="1800" dirty="0" err="1">
                <a:latin typeface="+mj-lt"/>
              </a:rPr>
              <a:t>Có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nhiều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hoạt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động</a:t>
            </a:r>
            <a:r>
              <a:rPr lang="en-US" sz="1800" dirty="0">
                <a:latin typeface="+mj-lt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FA0560-CA59-9170-3926-8FD20D820F28}"/>
              </a:ext>
            </a:extLst>
          </p:cNvPr>
          <p:cNvSpPr txBox="1"/>
          <p:nvPr/>
        </p:nvSpPr>
        <p:spPr>
          <a:xfrm>
            <a:off x="6553200" y="2322062"/>
            <a:ext cx="2362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Collect clothes: Thu </a:t>
            </a:r>
            <a:r>
              <a:rPr lang="en-US" sz="1800" dirty="0" err="1"/>
              <a:t>dọn</a:t>
            </a:r>
            <a:r>
              <a:rPr lang="en-US" sz="1800" dirty="0"/>
              <a:t> </a:t>
            </a:r>
            <a:r>
              <a:rPr lang="en-US" sz="1800" dirty="0" err="1"/>
              <a:t>quần</a:t>
            </a:r>
            <a:r>
              <a:rPr lang="en-US" sz="1800" dirty="0"/>
              <a:t> </a:t>
            </a:r>
            <a:r>
              <a:rPr lang="en-US" sz="1800" dirty="0" err="1"/>
              <a:t>áo</a:t>
            </a:r>
            <a:endParaRPr lang="en-US" sz="1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1302D7-E77E-4198-3A66-3FD23B750EA4}"/>
              </a:ext>
            </a:extLst>
          </p:cNvPr>
          <p:cNvSpPr txBox="1"/>
          <p:nvPr/>
        </p:nvSpPr>
        <p:spPr>
          <a:xfrm>
            <a:off x="6568440" y="2926080"/>
            <a:ext cx="2369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Sold: </a:t>
            </a:r>
            <a:r>
              <a:rPr lang="en-US" sz="1800" dirty="0" err="1"/>
              <a:t>Bán</a:t>
            </a:r>
            <a:r>
              <a:rPr lang="en-US" sz="1800" dirty="0"/>
              <a:t>, </a:t>
            </a:r>
            <a:r>
              <a:rPr lang="en-US" sz="1800" dirty="0" err="1"/>
              <a:t>nhượng</a:t>
            </a:r>
            <a:r>
              <a:rPr lang="en-US" sz="1800" dirty="0"/>
              <a:t> </a:t>
            </a:r>
            <a:r>
              <a:rPr lang="en-US" sz="1800" dirty="0" err="1"/>
              <a:t>lại</a:t>
            </a:r>
            <a:endParaRPr lang="en-US" sz="1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58FA61-0D10-A0A2-C11C-78E48E8F2864}"/>
              </a:ext>
            </a:extLst>
          </p:cNvPr>
          <p:cNvSpPr txBox="1"/>
          <p:nvPr/>
        </p:nvSpPr>
        <p:spPr>
          <a:xfrm>
            <a:off x="6568440" y="3566211"/>
            <a:ext cx="2606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Donate: </a:t>
            </a:r>
            <a:r>
              <a:rPr lang="en-US" sz="1800" dirty="0" err="1"/>
              <a:t>cho</a:t>
            </a:r>
            <a:r>
              <a:rPr lang="en-US" sz="1800" dirty="0"/>
              <a:t>, </a:t>
            </a:r>
            <a:r>
              <a:rPr lang="en-US" sz="1800" dirty="0" err="1"/>
              <a:t>tặng</a:t>
            </a:r>
            <a:r>
              <a:rPr lang="en-US" sz="1800" dirty="0"/>
              <a:t>, </a:t>
            </a:r>
            <a:r>
              <a:rPr lang="en-US" sz="1800" dirty="0" err="1"/>
              <a:t>quyên</a:t>
            </a:r>
            <a:r>
              <a:rPr lang="en-US" sz="1800" dirty="0"/>
              <a:t> </a:t>
            </a:r>
            <a:r>
              <a:rPr lang="en-US" sz="1800" dirty="0" err="1"/>
              <a:t>góp</a:t>
            </a:r>
            <a:r>
              <a:rPr lang="en-US" sz="1800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9726D8-EC59-9DA3-A6BC-D283DDB4A674}"/>
              </a:ext>
            </a:extLst>
          </p:cNvPr>
          <p:cNvSpPr txBox="1"/>
          <p:nvPr/>
        </p:nvSpPr>
        <p:spPr>
          <a:xfrm flipH="1">
            <a:off x="6568439" y="4224355"/>
            <a:ext cx="2301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Go: </a:t>
            </a:r>
            <a:r>
              <a:rPr lang="en-US" sz="1800" dirty="0" err="1"/>
              <a:t>đến</a:t>
            </a:r>
            <a:r>
              <a:rPr lang="en-US" sz="1800" dirty="0"/>
              <a:t>, </a:t>
            </a:r>
            <a:r>
              <a:rPr lang="en-US" sz="1800" dirty="0" err="1"/>
              <a:t>thăm</a:t>
            </a:r>
            <a:r>
              <a:rPr lang="en-US" sz="1800" dirty="0"/>
              <a:t>,… </a:t>
            </a:r>
          </a:p>
        </p:txBody>
      </p:sp>
    </p:spTree>
    <p:extLst>
      <p:ext uri="{BB962C8B-B14F-4D97-AF65-F5344CB8AC3E}">
        <p14:creationId xmlns:p14="http://schemas.microsoft.com/office/powerpoint/2010/main" val="23420918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7" grpId="0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6AC666C-5669-5912-EF69-DC3F48D4F29E}"/>
              </a:ext>
            </a:extLst>
          </p:cNvPr>
          <p:cNvSpPr/>
          <p:nvPr/>
        </p:nvSpPr>
        <p:spPr>
          <a:xfrm>
            <a:off x="2606040" y="4442499"/>
            <a:ext cx="929640" cy="25517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D4B57F-0543-176A-B226-53F0C1B6B5BA}"/>
              </a:ext>
            </a:extLst>
          </p:cNvPr>
          <p:cNvSpPr/>
          <p:nvPr/>
        </p:nvSpPr>
        <p:spPr>
          <a:xfrm>
            <a:off x="1218580" y="4442499"/>
            <a:ext cx="845820" cy="25517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9472A1C-FD4D-BA1D-A7CA-C305A2040F9C}"/>
              </a:ext>
            </a:extLst>
          </p:cNvPr>
          <p:cNvSpPr/>
          <p:nvPr/>
        </p:nvSpPr>
        <p:spPr>
          <a:xfrm>
            <a:off x="3093720" y="3707112"/>
            <a:ext cx="708660" cy="25517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051A43-D88D-C3AB-C2C0-A8F210827D4D}"/>
              </a:ext>
            </a:extLst>
          </p:cNvPr>
          <p:cNvSpPr/>
          <p:nvPr/>
        </p:nvSpPr>
        <p:spPr>
          <a:xfrm>
            <a:off x="3619500" y="2927106"/>
            <a:ext cx="1059180" cy="25517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322CEF-C0DC-1AAC-F3CF-68C5B953979B}"/>
              </a:ext>
            </a:extLst>
          </p:cNvPr>
          <p:cNvSpPr/>
          <p:nvPr/>
        </p:nvSpPr>
        <p:spPr>
          <a:xfrm>
            <a:off x="2125980" y="2921106"/>
            <a:ext cx="960120" cy="25517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8E0719-7604-61CA-66E3-57DF9D024059}"/>
              </a:ext>
            </a:extLst>
          </p:cNvPr>
          <p:cNvSpPr/>
          <p:nvPr/>
        </p:nvSpPr>
        <p:spPr>
          <a:xfrm>
            <a:off x="5478780" y="2170103"/>
            <a:ext cx="830580" cy="25517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C9EB42-D56C-17C2-A32F-6F996D878A51}"/>
              </a:ext>
            </a:extLst>
          </p:cNvPr>
          <p:cNvSpPr/>
          <p:nvPr/>
        </p:nvSpPr>
        <p:spPr>
          <a:xfrm>
            <a:off x="3093720" y="2154105"/>
            <a:ext cx="1112520" cy="25517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878C8E-7A30-F6BD-759C-656E5A84E1C5}"/>
              </a:ext>
            </a:extLst>
          </p:cNvPr>
          <p:cNvSpPr/>
          <p:nvPr/>
        </p:nvSpPr>
        <p:spPr>
          <a:xfrm>
            <a:off x="2323204" y="1394460"/>
            <a:ext cx="961015" cy="27109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6534BA-D9E2-A983-F9C4-024B9FE702C8}"/>
              </a:ext>
            </a:extLst>
          </p:cNvPr>
          <p:cNvSpPr/>
          <p:nvPr/>
        </p:nvSpPr>
        <p:spPr>
          <a:xfrm>
            <a:off x="967740" y="1394460"/>
            <a:ext cx="853440" cy="25517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6327DF3-700B-BDCA-9609-FB11D1D10BA5}"/>
              </a:ext>
            </a:extLst>
          </p:cNvPr>
          <p:cNvSpPr/>
          <p:nvPr/>
        </p:nvSpPr>
        <p:spPr>
          <a:xfrm>
            <a:off x="347337" y="269360"/>
            <a:ext cx="8385544" cy="90022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Ex4: Write full sentences about the activities the students did to help their community last year. 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F6FE34-7075-DB04-CBF5-793C82E2A7FF}"/>
              </a:ext>
            </a:extLst>
          </p:cNvPr>
          <p:cNvSpPr txBox="1"/>
          <p:nvPr/>
        </p:nvSpPr>
        <p:spPr>
          <a:xfrm>
            <a:off x="191395" y="984014"/>
            <a:ext cx="8895900" cy="5363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1. </a:t>
            </a:r>
            <a:r>
              <a:rPr lang="en-US" sz="2000" b="1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Mi: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singing and dancing for the elderly at a nursing home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2. </a:t>
            </a:r>
            <a:r>
              <a:rPr lang="en-US" sz="2000" b="1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Mark and his friends: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collecting books and setting up a community library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3. </a:t>
            </a:r>
            <a:r>
              <a:rPr lang="en-US" sz="2000" b="1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Lan and Mai: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growing and donating vegetables to a primary school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4. </a:t>
            </a:r>
            <a:r>
              <a:rPr lang="en-US" sz="2000" b="1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Minh and his friends: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giving food to young patients in a hospital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5. </a:t>
            </a:r>
            <a:r>
              <a:rPr lang="en-US" sz="2000" b="1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Tom: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making and sending postcards to the elderly at Christmas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 </a:t>
            </a:r>
            <a:endParaRPr lang="en-US" sz="2000" b="0" dirty="0">
              <a:effectLst/>
              <a:latin typeface="Nunito" pitchFamily="2" charset="0"/>
            </a:endParaRPr>
          </a:p>
          <a:p>
            <a:pPr>
              <a:lnSpc>
                <a:spcPct val="250000"/>
              </a:lnSpc>
            </a:pPr>
            <a:br>
              <a:rPr lang="en-US" sz="2000" dirty="0">
                <a:latin typeface="Nunito" pitchFamily="2" charset="0"/>
              </a:rPr>
            </a:br>
            <a:endParaRPr lang="en-US" sz="2000" dirty="0">
              <a:latin typeface="Nunit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59D7D5-B2B1-999F-7B93-43A409FA681D}"/>
              </a:ext>
            </a:extLst>
          </p:cNvPr>
          <p:cNvSpPr txBox="1"/>
          <p:nvPr/>
        </p:nvSpPr>
        <p:spPr>
          <a:xfrm>
            <a:off x="444796" y="1689841"/>
            <a:ext cx="72389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Mi </a:t>
            </a:r>
            <a:r>
              <a:rPr lang="en-US" sz="2000" b="1" i="0" u="none" strike="noStrike" dirty="0">
                <a:solidFill>
                  <a:srgbClr val="0070C0"/>
                </a:solidFill>
                <a:effectLst/>
                <a:latin typeface="Nunito" pitchFamily="2" charset="0"/>
              </a:rPr>
              <a:t>sang</a:t>
            </a: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and </a:t>
            </a:r>
            <a:r>
              <a:rPr lang="en-US" sz="2000" b="1" i="0" u="none" strike="noStrike" dirty="0">
                <a:solidFill>
                  <a:srgbClr val="0070C0"/>
                </a:solidFill>
                <a:effectLst/>
                <a:latin typeface="Nunito" pitchFamily="2" charset="0"/>
              </a:rPr>
              <a:t>danced</a:t>
            </a: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for the elderly at a nursing home.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598F0D-105F-48FC-2315-F6D95FC73A48}"/>
              </a:ext>
            </a:extLst>
          </p:cNvPr>
          <p:cNvSpPr txBox="1"/>
          <p:nvPr/>
        </p:nvSpPr>
        <p:spPr>
          <a:xfrm>
            <a:off x="430619" y="2489433"/>
            <a:ext cx="86424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Mark and his friends </a:t>
            </a:r>
            <a:r>
              <a:rPr lang="en-US" sz="2000" b="1" i="0" u="none" strike="noStrike" dirty="0">
                <a:solidFill>
                  <a:srgbClr val="0070C0"/>
                </a:solidFill>
                <a:effectLst/>
                <a:latin typeface="Nunito" pitchFamily="2" charset="0"/>
              </a:rPr>
              <a:t>collected</a:t>
            </a: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books and </a:t>
            </a:r>
            <a:r>
              <a:rPr lang="en-US" sz="2000" b="1" i="0" u="none" strike="noStrike" dirty="0">
                <a:solidFill>
                  <a:srgbClr val="0070C0"/>
                </a:solidFill>
                <a:effectLst/>
                <a:latin typeface="Nunito" pitchFamily="2" charset="0"/>
              </a:rPr>
              <a:t>set</a:t>
            </a: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up a community library.</a:t>
            </a:r>
            <a:endParaRPr lang="en-US" sz="2000" b="0" dirty="0">
              <a:effectLst/>
              <a:latin typeface="Nunito" pitchFamily="2" charset="0"/>
            </a:endParaRPr>
          </a:p>
          <a:p>
            <a:br>
              <a:rPr lang="en-US" sz="2000" dirty="0">
                <a:latin typeface="Nunito" pitchFamily="2" charset="0"/>
              </a:rPr>
            </a:br>
            <a:endParaRPr lang="en-US" sz="2000" dirty="0">
              <a:latin typeface="Nunit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562A74-5E0D-3390-1FB3-E3B95A62047C}"/>
              </a:ext>
            </a:extLst>
          </p:cNvPr>
          <p:cNvSpPr txBox="1"/>
          <p:nvPr/>
        </p:nvSpPr>
        <p:spPr>
          <a:xfrm>
            <a:off x="441960" y="3268980"/>
            <a:ext cx="8056998" cy="1008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Lan and Mai </a:t>
            </a:r>
            <a:r>
              <a:rPr lang="en-US" sz="2000" b="1" i="0" u="none" strike="noStrike" dirty="0">
                <a:solidFill>
                  <a:srgbClr val="0070C0"/>
                </a:solidFill>
                <a:effectLst/>
                <a:latin typeface="Nunito" pitchFamily="2" charset="0"/>
              </a:rPr>
              <a:t>grew</a:t>
            </a: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and </a:t>
            </a:r>
            <a:r>
              <a:rPr lang="en-US" sz="2000" b="1" i="0" u="none" strike="noStrike" dirty="0">
                <a:solidFill>
                  <a:srgbClr val="0070C0"/>
                </a:solidFill>
                <a:effectLst/>
                <a:latin typeface="Nunito" pitchFamily="2" charset="0"/>
              </a:rPr>
              <a:t>donated</a:t>
            </a: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vegetables to a primary school.</a:t>
            </a:r>
            <a:endParaRPr lang="en-US" sz="2000" b="0" dirty="0">
              <a:effectLst/>
              <a:latin typeface="Nunito" pitchFamily="2" charset="0"/>
            </a:endParaRPr>
          </a:p>
          <a:p>
            <a:br>
              <a:rPr lang="en-US" sz="2000" dirty="0">
                <a:latin typeface="Nunito" pitchFamily="2" charset="0"/>
              </a:rPr>
            </a:br>
            <a:endParaRPr lang="en-US" sz="2000" dirty="0">
              <a:latin typeface="Nunit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D34EFC-AAC9-1F25-F8EA-F8A42CA6BDD0}"/>
              </a:ext>
            </a:extLst>
          </p:cNvPr>
          <p:cNvSpPr txBox="1"/>
          <p:nvPr/>
        </p:nvSpPr>
        <p:spPr>
          <a:xfrm>
            <a:off x="411480" y="3985148"/>
            <a:ext cx="82859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Minh and his friends </a:t>
            </a:r>
            <a:r>
              <a:rPr lang="en-US" sz="2000" b="1" i="0" u="none" strike="noStrike" dirty="0">
                <a:solidFill>
                  <a:srgbClr val="0070C0"/>
                </a:solidFill>
                <a:effectLst/>
                <a:latin typeface="Nunito" pitchFamily="2" charset="0"/>
              </a:rPr>
              <a:t>gave</a:t>
            </a: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food to young patients in a hospital.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EC4C0C-B990-3281-4C93-AD3B5AD24234}"/>
              </a:ext>
            </a:extLst>
          </p:cNvPr>
          <p:cNvSpPr txBox="1"/>
          <p:nvPr/>
        </p:nvSpPr>
        <p:spPr>
          <a:xfrm>
            <a:off x="428856" y="4699802"/>
            <a:ext cx="80541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Tom </a:t>
            </a:r>
            <a:r>
              <a:rPr lang="en-US" sz="2000" b="1" i="0" u="none" strike="noStrike" dirty="0">
                <a:solidFill>
                  <a:srgbClr val="0070C0"/>
                </a:solidFill>
                <a:effectLst/>
                <a:latin typeface="Nunito" pitchFamily="2" charset="0"/>
              </a:rPr>
              <a:t>made</a:t>
            </a: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and </a:t>
            </a:r>
            <a:r>
              <a:rPr lang="en-US" sz="2000" b="1" i="0" u="none" strike="noStrike" dirty="0">
                <a:solidFill>
                  <a:srgbClr val="0070C0"/>
                </a:solidFill>
                <a:effectLst/>
                <a:latin typeface="Nunito" pitchFamily="2" charset="0"/>
              </a:rPr>
              <a:t>sent</a:t>
            </a: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 postcards to the elderly at Christmas.</a:t>
            </a:r>
            <a:endParaRPr lang="en-US" sz="2000" dirty="0"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69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23" grpId="0" animBg="1"/>
      <p:bldP spid="22" grpId="0" animBg="1"/>
      <p:bldP spid="21" grpId="0" animBg="1"/>
      <p:bldP spid="20" grpId="0" animBg="1"/>
      <p:bldP spid="19" grpId="0" animBg="1"/>
      <p:bldP spid="18" grpId="0" animBg="1"/>
      <p:bldP spid="17" grpId="0" animBg="1"/>
      <p:bldP spid="7" grpId="0"/>
      <p:bldP spid="9" grpId="0"/>
      <p:bldP spid="11" grpId="0"/>
      <p:bldP spid="13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5" name="Google Shape;2785;p63"/>
          <p:cNvPicPr preferRelativeResize="0"/>
          <p:nvPr/>
        </p:nvPicPr>
        <p:blipFill rotWithShape="1">
          <a:blip r:embed="rId3">
            <a:alphaModFix amt="90000"/>
          </a:blip>
          <a:srcRect l="852" t="3632" b="4876"/>
          <a:stretch/>
        </p:blipFill>
        <p:spPr>
          <a:xfrm>
            <a:off x="898725" y="1032337"/>
            <a:ext cx="7718026" cy="32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6" name="Google Shape;2786;p63"/>
          <p:cNvSpPr txBox="1">
            <a:spLocks noGrp="1"/>
          </p:cNvSpPr>
          <p:nvPr>
            <p:ph type="title"/>
          </p:nvPr>
        </p:nvSpPr>
        <p:spPr>
          <a:xfrm>
            <a:off x="1843850" y="1032338"/>
            <a:ext cx="5814300" cy="32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br>
              <a:rPr lang="en" dirty="0"/>
            </a:br>
            <a:r>
              <a:rPr lang="en" sz="2000" dirty="0"/>
              <a:t>See you next time </a:t>
            </a:r>
            <a:endParaRPr dirty="0"/>
          </a:p>
        </p:txBody>
      </p:sp>
      <p:pic>
        <p:nvPicPr>
          <p:cNvPr id="2787" name="Google Shape;2787;p63"/>
          <p:cNvPicPr preferRelativeResize="0"/>
          <p:nvPr/>
        </p:nvPicPr>
        <p:blipFill rotWithShape="1">
          <a:blip r:embed="rId4">
            <a:alphaModFix/>
          </a:blip>
          <a:srcRect l="6356" t="2983" r="2842" b="1687"/>
          <a:stretch/>
        </p:blipFill>
        <p:spPr>
          <a:xfrm>
            <a:off x="6669350" y="3402079"/>
            <a:ext cx="988800" cy="998100"/>
          </a:xfrm>
          <a:prstGeom prst="ellipse">
            <a:avLst/>
          </a:prstGeom>
          <a:noFill/>
          <a:ln>
            <a:noFill/>
          </a:ln>
          <a:effectLst>
            <a:outerShdw blurRad="28575" dist="19050" dir="3960000" algn="bl" rotWithShape="0">
              <a:schemeClr val="dk2">
                <a:alpha val="50000"/>
              </a:schemeClr>
            </a:outerShdw>
          </a:effectLst>
        </p:spPr>
      </p:pic>
      <p:grpSp>
        <p:nvGrpSpPr>
          <p:cNvPr id="2788" name="Google Shape;2788;p63"/>
          <p:cNvGrpSpPr/>
          <p:nvPr/>
        </p:nvGrpSpPr>
        <p:grpSpPr>
          <a:xfrm>
            <a:off x="847723" y="1090547"/>
            <a:ext cx="928809" cy="928809"/>
            <a:chOff x="10313924" y="2654102"/>
            <a:chExt cx="634823" cy="634823"/>
          </a:xfrm>
        </p:grpSpPr>
        <p:grpSp>
          <p:nvGrpSpPr>
            <p:cNvPr id="2789" name="Google Shape;2789;p63"/>
            <p:cNvGrpSpPr/>
            <p:nvPr/>
          </p:nvGrpSpPr>
          <p:grpSpPr>
            <a:xfrm>
              <a:off x="10313924" y="2654102"/>
              <a:ext cx="634823" cy="634823"/>
              <a:chOff x="1287475" y="2754649"/>
              <a:chExt cx="716100" cy="716100"/>
            </a:xfrm>
          </p:grpSpPr>
          <p:sp>
            <p:nvSpPr>
              <p:cNvPr id="2790" name="Google Shape;2790;p63"/>
              <p:cNvSpPr/>
              <p:nvPr/>
            </p:nvSpPr>
            <p:spPr>
              <a:xfrm>
                <a:off x="1287475" y="2754649"/>
                <a:ext cx="716100" cy="7161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57150" dist="19050" dir="396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2791" name="Google Shape;2791;p63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1332550" y="2802694"/>
                <a:ext cx="622974" cy="6175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792" name="Google Shape;2792;p6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0430363" y="2754163"/>
              <a:ext cx="421006" cy="434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93" name="Google Shape;2793;p63"/>
          <p:cNvPicPr preferRelativeResize="0"/>
          <p:nvPr/>
        </p:nvPicPr>
        <p:blipFill>
          <a:blip r:embed="rId7">
            <a:alphaModFix amt="89000"/>
          </a:blip>
          <a:stretch>
            <a:fillRect/>
          </a:stretch>
        </p:blipFill>
        <p:spPr>
          <a:xfrm>
            <a:off x="7796699" y="857061"/>
            <a:ext cx="738102" cy="74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4" name="Google Shape;2794;p63"/>
          <p:cNvPicPr preferRelativeResize="0"/>
          <p:nvPr/>
        </p:nvPicPr>
        <p:blipFill>
          <a:blip r:embed="rId8">
            <a:alphaModFix amt="85000"/>
          </a:blip>
          <a:stretch>
            <a:fillRect/>
          </a:stretch>
        </p:blipFill>
        <p:spPr>
          <a:xfrm>
            <a:off x="7215650" y="888432"/>
            <a:ext cx="795520" cy="692164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p63">
            <a:hlinkClick r:id="" action="ppaction://noaction"/>
          </p:cNvPr>
          <p:cNvSpPr/>
          <p:nvPr/>
        </p:nvSpPr>
        <p:spPr>
          <a:xfrm>
            <a:off x="2187056" y="244208"/>
            <a:ext cx="646155" cy="300548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6" name="Google Shape;2796;p63">
            <a:hlinkClick r:id="rId9" action="ppaction://hlinksldjump"/>
          </p:cNvPr>
          <p:cNvSpPr/>
          <p:nvPr/>
        </p:nvSpPr>
        <p:spPr>
          <a:xfrm>
            <a:off x="1004773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7" name="Google Shape;2797;p63">
            <a:hlinkClick r:id="" action="ppaction://noaction"/>
          </p:cNvPr>
          <p:cNvSpPr/>
          <p:nvPr/>
        </p:nvSpPr>
        <p:spPr>
          <a:xfrm>
            <a:off x="45379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8" name="Google Shape;2798;p63">
            <a:hlinkClick r:id="" action="ppaction://noaction"/>
          </p:cNvPr>
          <p:cNvSpPr/>
          <p:nvPr/>
        </p:nvSpPr>
        <p:spPr>
          <a:xfrm>
            <a:off x="3366617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9" name="Google Shape;2799;p63">
            <a:hlinkClick r:id="" action="ppaction://noaction"/>
          </p:cNvPr>
          <p:cNvSpPr/>
          <p:nvPr/>
        </p:nvSpPr>
        <p:spPr>
          <a:xfrm>
            <a:off x="3966646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0" name="Google Shape;2800;p63">
            <a:hlinkClick r:id="" action="ppaction://noaction"/>
          </p:cNvPr>
          <p:cNvSpPr/>
          <p:nvPr/>
        </p:nvSpPr>
        <p:spPr>
          <a:xfrm>
            <a:off x="2793917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1" name="Google Shape;2801;p63">
            <a:hlinkClick r:id="" action="ppaction://noaction"/>
          </p:cNvPr>
          <p:cNvSpPr/>
          <p:nvPr/>
        </p:nvSpPr>
        <p:spPr>
          <a:xfrm>
            <a:off x="1614355" y="249983"/>
            <a:ext cx="611995" cy="288998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2" name="Google Shape;2802;p63">
            <a:hlinkClick r:id="" action="ppaction://noaction"/>
          </p:cNvPr>
          <p:cNvSpPr/>
          <p:nvPr/>
        </p:nvSpPr>
        <p:spPr>
          <a:xfrm>
            <a:off x="74957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3" name="Google Shape;2803;p63">
            <a:hlinkClick r:id="" action="ppaction://noaction"/>
          </p:cNvPr>
          <p:cNvSpPr/>
          <p:nvPr/>
        </p:nvSpPr>
        <p:spPr>
          <a:xfrm>
            <a:off x="5717556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4" name="Google Shape;2804;p63">
            <a:hlinkClick r:id="" action="ppaction://noaction"/>
          </p:cNvPr>
          <p:cNvSpPr/>
          <p:nvPr/>
        </p:nvSpPr>
        <p:spPr>
          <a:xfrm>
            <a:off x="6317584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5" name="Google Shape;2805;p63">
            <a:hlinkClick r:id="" action="ppaction://noaction"/>
          </p:cNvPr>
          <p:cNvSpPr/>
          <p:nvPr/>
        </p:nvSpPr>
        <p:spPr>
          <a:xfrm>
            <a:off x="5144855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6" name="Google Shape;2806;p63">
            <a:hlinkClick r:id="" action="ppaction://noaction"/>
          </p:cNvPr>
          <p:cNvSpPr/>
          <p:nvPr/>
        </p:nvSpPr>
        <p:spPr>
          <a:xfrm>
            <a:off x="6888933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7" name="Google Shape;2807;p63">
            <a:hlinkClick r:id="" action="ppaction://hlinkshowjump?jump=nextslide"/>
          </p:cNvPr>
          <p:cNvSpPr/>
          <p:nvPr/>
        </p:nvSpPr>
        <p:spPr>
          <a:xfrm>
            <a:off x="810265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8" name="Google Shape;2808;p63">
            <a:hlinkClick r:id="" action="ppaction://hlinkshowjump?jump=previousslide"/>
          </p:cNvPr>
          <p:cNvSpPr/>
          <p:nvPr/>
        </p:nvSpPr>
        <p:spPr>
          <a:xfrm>
            <a:off x="395191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Google Shape;894;p35"/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2410047" y="606949"/>
            <a:ext cx="4658320" cy="860343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35"/>
          <p:cNvSpPr txBox="1">
            <a:spLocks noGrp="1"/>
          </p:cNvSpPr>
          <p:nvPr>
            <p:ph type="title"/>
          </p:nvPr>
        </p:nvSpPr>
        <p:spPr>
          <a:xfrm>
            <a:off x="713225" y="784826"/>
            <a:ext cx="8068800" cy="4698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Vocabulary </a:t>
            </a:r>
            <a:endParaRPr sz="6000" dirty="0">
              <a:solidFill>
                <a:schemeClr val="dk2"/>
              </a:solidFill>
            </a:endParaRPr>
          </a:p>
        </p:txBody>
      </p:sp>
      <p:sp>
        <p:nvSpPr>
          <p:cNvPr id="953" name="Google Shape;953;p35">
            <a:hlinkClick r:id="" action="ppaction://noaction"/>
          </p:cNvPr>
          <p:cNvSpPr/>
          <p:nvPr/>
        </p:nvSpPr>
        <p:spPr>
          <a:xfrm>
            <a:off x="2187056" y="244208"/>
            <a:ext cx="646155" cy="300548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4" name="Google Shape;954;p35">
            <a:hlinkClick r:id="rId4" action="ppaction://hlinksldjump"/>
          </p:cNvPr>
          <p:cNvSpPr/>
          <p:nvPr/>
        </p:nvSpPr>
        <p:spPr>
          <a:xfrm>
            <a:off x="1004773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5" name="Google Shape;955;p35">
            <a:hlinkClick r:id="" action="ppaction://noaction"/>
          </p:cNvPr>
          <p:cNvSpPr/>
          <p:nvPr/>
        </p:nvSpPr>
        <p:spPr>
          <a:xfrm>
            <a:off x="45379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b="1" dirty="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6" name="Google Shape;956;p35">
            <a:hlinkClick r:id="" action="ppaction://noaction"/>
          </p:cNvPr>
          <p:cNvSpPr/>
          <p:nvPr/>
        </p:nvSpPr>
        <p:spPr>
          <a:xfrm>
            <a:off x="3366617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7" name="Google Shape;957;p35">
            <a:hlinkClick r:id="" action="ppaction://noaction"/>
          </p:cNvPr>
          <p:cNvSpPr/>
          <p:nvPr/>
        </p:nvSpPr>
        <p:spPr>
          <a:xfrm>
            <a:off x="3966646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8" name="Google Shape;958;p35">
            <a:hlinkClick r:id="" action="ppaction://noaction"/>
          </p:cNvPr>
          <p:cNvSpPr/>
          <p:nvPr/>
        </p:nvSpPr>
        <p:spPr>
          <a:xfrm>
            <a:off x="2793917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59" name="Google Shape;959;p35">
            <a:hlinkClick r:id="" action="ppaction://noaction"/>
          </p:cNvPr>
          <p:cNvSpPr/>
          <p:nvPr/>
        </p:nvSpPr>
        <p:spPr>
          <a:xfrm>
            <a:off x="1614355" y="249983"/>
            <a:ext cx="611995" cy="288998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0" name="Google Shape;960;p35">
            <a:hlinkClick r:id="" action="ppaction://noaction"/>
          </p:cNvPr>
          <p:cNvSpPr/>
          <p:nvPr/>
        </p:nvSpPr>
        <p:spPr>
          <a:xfrm>
            <a:off x="74957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1" name="Google Shape;961;p35">
            <a:hlinkClick r:id="" action="ppaction://noaction"/>
          </p:cNvPr>
          <p:cNvSpPr/>
          <p:nvPr/>
        </p:nvSpPr>
        <p:spPr>
          <a:xfrm>
            <a:off x="5717556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b="1" dirty="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2" name="Google Shape;962;p35">
            <a:hlinkClick r:id="" action="ppaction://noaction"/>
          </p:cNvPr>
          <p:cNvSpPr/>
          <p:nvPr/>
        </p:nvSpPr>
        <p:spPr>
          <a:xfrm>
            <a:off x="6317584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b="1" dirty="0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3" name="Google Shape;963;p35">
            <a:hlinkClick r:id="" action="ppaction://noaction"/>
          </p:cNvPr>
          <p:cNvSpPr/>
          <p:nvPr/>
        </p:nvSpPr>
        <p:spPr>
          <a:xfrm>
            <a:off x="5144855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4" name="Google Shape;964;p35">
            <a:hlinkClick r:id="" action="ppaction://noaction"/>
          </p:cNvPr>
          <p:cNvSpPr/>
          <p:nvPr/>
        </p:nvSpPr>
        <p:spPr>
          <a:xfrm>
            <a:off x="6888933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5" name="Google Shape;965;p35">
            <a:hlinkClick r:id="" action="ppaction://hlinkshowjump?jump=nextslide"/>
          </p:cNvPr>
          <p:cNvSpPr/>
          <p:nvPr/>
        </p:nvSpPr>
        <p:spPr>
          <a:xfrm>
            <a:off x="8102654" y="223670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66" name="Google Shape;966;p35">
            <a:hlinkClick r:id="" action="ppaction://hlinkshowjump?jump=previousslide"/>
          </p:cNvPr>
          <p:cNvSpPr/>
          <p:nvPr/>
        </p:nvSpPr>
        <p:spPr>
          <a:xfrm>
            <a:off x="395191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D5B15A-1E9F-9CDF-2AF4-45595B1A45DB}"/>
              </a:ext>
            </a:extLst>
          </p:cNvPr>
          <p:cNvSpPr txBox="1"/>
          <p:nvPr/>
        </p:nvSpPr>
        <p:spPr>
          <a:xfrm>
            <a:off x="1052620" y="2211571"/>
            <a:ext cx="769618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Nunito" pitchFamily="2" charset="0"/>
              </a:rPr>
              <a:t>                                       donate food, donate books, pick up bottles, help the elderly, help homeless children, plant trees, pick up garbage</a:t>
            </a:r>
            <a:r>
              <a:rPr lang="en-US" sz="2400">
                <a:latin typeface="Nunito" pitchFamily="2" charset="0"/>
              </a:rPr>
              <a:t>, etc. </a:t>
            </a:r>
            <a:endParaRPr lang="en-US" sz="2400" dirty="0">
              <a:latin typeface="Nunito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6F7C1A-0E88-2403-B80F-7E533E04C5D9}"/>
              </a:ext>
            </a:extLst>
          </p:cNvPr>
          <p:cNvSpPr txBox="1"/>
          <p:nvPr/>
        </p:nvSpPr>
        <p:spPr>
          <a:xfrm>
            <a:off x="1078110" y="2341895"/>
            <a:ext cx="37608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Community activities</a:t>
            </a:r>
            <a:r>
              <a:rPr lang="en-US" sz="2400" dirty="0">
                <a:latin typeface="Nunito" pitchFamily="2" charset="0"/>
              </a:rPr>
              <a:t>: 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894;p35">
            <a:extLst>
              <a:ext uri="{FF2B5EF4-FFF2-40B4-BE49-F238E27FC236}">
                <a16:creationId xmlns:a16="http://schemas.microsoft.com/office/drawing/2014/main" id="{DDCC84E7-1729-9444-CEC7-8E12E77616E8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400030" y="22141"/>
            <a:ext cx="4951187" cy="10906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95;p35">
            <a:extLst>
              <a:ext uri="{FF2B5EF4-FFF2-40B4-BE49-F238E27FC236}">
                <a16:creationId xmlns:a16="http://schemas.microsoft.com/office/drawing/2014/main" id="{AB5759DD-DAE4-831B-DA47-B332AF247E35}"/>
              </a:ext>
            </a:extLst>
          </p:cNvPr>
          <p:cNvSpPr txBox="1">
            <a:spLocks/>
          </p:cNvSpPr>
          <p:nvPr/>
        </p:nvSpPr>
        <p:spPr>
          <a:xfrm>
            <a:off x="747824" y="167362"/>
            <a:ext cx="8506045" cy="895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44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dirty="0"/>
              <a:t>Pronunciation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28D493D-0C74-BC04-30BF-71A4D883E2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15650"/>
              </p:ext>
            </p:extLst>
          </p:nvPr>
        </p:nvGraphicFramePr>
        <p:xfrm>
          <a:off x="589935" y="1318438"/>
          <a:ext cx="8033075" cy="356190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62451">
                  <a:extLst>
                    <a:ext uri="{9D8B030D-6E8A-4147-A177-3AD203B41FA5}">
                      <a16:colId xmlns:a16="http://schemas.microsoft.com/office/drawing/2014/main" val="1398918251"/>
                    </a:ext>
                  </a:extLst>
                </a:gridCol>
                <a:gridCol w="2685312">
                  <a:extLst>
                    <a:ext uri="{9D8B030D-6E8A-4147-A177-3AD203B41FA5}">
                      <a16:colId xmlns:a16="http://schemas.microsoft.com/office/drawing/2014/main" val="1408739244"/>
                    </a:ext>
                  </a:extLst>
                </a:gridCol>
                <a:gridCol w="2685312">
                  <a:extLst>
                    <a:ext uri="{9D8B030D-6E8A-4147-A177-3AD203B41FA5}">
                      <a16:colId xmlns:a16="http://schemas.microsoft.com/office/drawing/2014/main" val="4238669433"/>
                    </a:ext>
                  </a:extLst>
                </a:gridCol>
              </a:tblGrid>
              <a:tr h="92437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 pitchFamily="2" charset="0"/>
                        </a:rPr>
                        <a:t>/t/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 pitchFamily="2" charset="0"/>
                        </a:rPr>
                        <a:t>/d/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 pitchFamily="2" charset="0"/>
                        </a:rPr>
                        <a:t>/id/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0552286"/>
                  </a:ext>
                </a:extLst>
              </a:tr>
              <a:tr h="2637537"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070785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B5301D5-D686-1ACF-2EAC-544BEC72FE1B}"/>
              </a:ext>
            </a:extLst>
          </p:cNvPr>
          <p:cNvSpPr txBox="1"/>
          <p:nvPr/>
        </p:nvSpPr>
        <p:spPr>
          <a:xfrm>
            <a:off x="589935" y="2279595"/>
            <a:ext cx="266208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Stopp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look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laugh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miss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brush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watch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E9BF99-A1DF-C813-06D8-89F08263D850}"/>
              </a:ext>
            </a:extLst>
          </p:cNvPr>
          <p:cNvSpPr txBox="1"/>
          <p:nvPr/>
        </p:nvSpPr>
        <p:spPr>
          <a:xfrm>
            <a:off x="3252019" y="2279595"/>
            <a:ext cx="266208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Describ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lov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buzz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scream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open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bang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fill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shar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hugg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massag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chang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breath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worri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9F3EC8-DAA9-0566-936B-3097DC784C21}"/>
              </a:ext>
            </a:extLst>
          </p:cNvPr>
          <p:cNvSpPr txBox="1"/>
          <p:nvPr/>
        </p:nvSpPr>
        <p:spPr>
          <a:xfrm>
            <a:off x="5965723" y="2279595"/>
            <a:ext cx="258834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Want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need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interest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visit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bor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, nak</a:t>
            </a:r>
            <a:r>
              <a:rPr lang="en-US" sz="2200" u="sng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ed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729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894;p35">
            <a:extLst>
              <a:ext uri="{FF2B5EF4-FFF2-40B4-BE49-F238E27FC236}">
                <a16:creationId xmlns:a16="http://schemas.microsoft.com/office/drawing/2014/main" id="{DDCC84E7-1729-9444-CEC7-8E12E77616E8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130678" y="29228"/>
            <a:ext cx="4951187" cy="157274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95;p35">
            <a:extLst>
              <a:ext uri="{FF2B5EF4-FFF2-40B4-BE49-F238E27FC236}">
                <a16:creationId xmlns:a16="http://schemas.microsoft.com/office/drawing/2014/main" id="{AB5759DD-DAE4-831B-DA47-B332AF247E35}"/>
              </a:ext>
            </a:extLst>
          </p:cNvPr>
          <p:cNvSpPr txBox="1">
            <a:spLocks/>
          </p:cNvSpPr>
          <p:nvPr/>
        </p:nvSpPr>
        <p:spPr>
          <a:xfrm>
            <a:off x="443030" y="367655"/>
            <a:ext cx="8506045" cy="895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44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dirty="0"/>
              <a:t>Grammar:</a:t>
            </a:r>
          </a:p>
          <a:p>
            <a:pPr algn="ctr"/>
            <a:r>
              <a:rPr lang="en-US" dirty="0"/>
              <a:t>Past simple</a:t>
            </a:r>
          </a:p>
        </p:txBody>
      </p:sp>
      <p:pic>
        <p:nvPicPr>
          <p:cNvPr id="1028" name="Picture 4" descr="Past Simple Tense - Thì quá khứ đơn: Cấu trúc, cách dùng và bài tập">
            <a:extLst>
              <a:ext uri="{FF2B5EF4-FFF2-40B4-BE49-F238E27FC236}">
                <a16:creationId xmlns:a16="http://schemas.microsoft.com/office/drawing/2014/main" id="{CE505458-418B-5555-1E25-C037700D9D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3" r="6759" b="12719"/>
          <a:stretch/>
        </p:blipFill>
        <p:spPr bwMode="auto">
          <a:xfrm>
            <a:off x="1313912" y="1840319"/>
            <a:ext cx="6887340" cy="293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99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94;p35">
            <a:extLst>
              <a:ext uri="{FF2B5EF4-FFF2-40B4-BE49-F238E27FC236}">
                <a16:creationId xmlns:a16="http://schemas.microsoft.com/office/drawing/2014/main" id="{AEF831D4-60BC-E917-656C-55368241EC8F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-177302" y="-11575"/>
            <a:ext cx="6867468" cy="56715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95;p35">
            <a:extLst>
              <a:ext uri="{FF2B5EF4-FFF2-40B4-BE49-F238E27FC236}">
                <a16:creationId xmlns:a16="http://schemas.microsoft.com/office/drawing/2014/main" id="{49F143E1-EA06-2F48-DDCD-BABD83EF8EC8}"/>
              </a:ext>
            </a:extLst>
          </p:cNvPr>
          <p:cNvSpPr txBox="1">
            <a:spLocks/>
          </p:cNvSpPr>
          <p:nvPr/>
        </p:nvSpPr>
        <p:spPr>
          <a:xfrm>
            <a:off x="-78516" y="64625"/>
            <a:ext cx="6539890" cy="431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44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Grammar: </a:t>
            </a:r>
            <a:r>
              <a:rPr lang="en-US" sz="3200" dirty="0"/>
              <a:t>Past simple: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dùng</a:t>
            </a:r>
            <a:r>
              <a:rPr lang="en-US" sz="320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EF0043-2E13-DD37-5F2C-4AAA608C0B92}"/>
              </a:ext>
            </a:extLst>
          </p:cNvPr>
          <p:cNvSpPr txBox="1"/>
          <p:nvPr/>
        </p:nvSpPr>
        <p:spPr>
          <a:xfrm>
            <a:off x="52472" y="562913"/>
            <a:ext cx="9152488" cy="466085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đạt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một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hành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động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đã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kết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thúc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trong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quá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khứ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có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thời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điểm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xác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sịnh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cụ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thể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VD: I broke my arm last month. 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bg1">
                  <a:lumMod val="10000"/>
                </a:schemeClr>
              </a:solidFill>
              <a:latin typeface="Nunito" pitchFamily="2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tả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một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hành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động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đã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xảy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ra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trong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1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thời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gian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dài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trong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quá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khứ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và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đã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kết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thúc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VD: Mai lived in Ho Chi Minh city from 2010 to 2015.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bg1">
                  <a:lumMod val="10000"/>
                </a:schemeClr>
              </a:solidFill>
              <a:latin typeface="Nunito" pitchFamily="2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Diễn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đạt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một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loạt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hành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động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liên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tiếp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nhau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xảy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ra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trong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quá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khứ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VD: We greeted, then talk and dance together. 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bg1">
                  <a:lumMod val="10000"/>
                </a:schemeClr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945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94;p35">
            <a:extLst>
              <a:ext uri="{FF2B5EF4-FFF2-40B4-BE49-F238E27FC236}">
                <a16:creationId xmlns:a16="http://schemas.microsoft.com/office/drawing/2014/main" id="{AEF831D4-60BC-E917-656C-55368241EC8F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-177302" y="-11575"/>
            <a:ext cx="6867468" cy="56715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95;p35">
            <a:extLst>
              <a:ext uri="{FF2B5EF4-FFF2-40B4-BE49-F238E27FC236}">
                <a16:creationId xmlns:a16="http://schemas.microsoft.com/office/drawing/2014/main" id="{49F143E1-EA06-2F48-DDCD-BABD83EF8EC8}"/>
              </a:ext>
            </a:extLst>
          </p:cNvPr>
          <p:cNvSpPr txBox="1">
            <a:spLocks/>
          </p:cNvSpPr>
          <p:nvPr/>
        </p:nvSpPr>
        <p:spPr>
          <a:xfrm>
            <a:off x="-78516" y="64625"/>
            <a:ext cx="6539890" cy="431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44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/>
              <a:t>Grammar: </a:t>
            </a:r>
            <a:r>
              <a:rPr lang="en-US" sz="3200" dirty="0"/>
              <a:t>Past simple: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dùng</a:t>
            </a:r>
            <a:r>
              <a:rPr lang="en-US" sz="320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EF0043-2E13-DD37-5F2C-4AAA608C0B92}"/>
              </a:ext>
            </a:extLst>
          </p:cNvPr>
          <p:cNvSpPr txBox="1"/>
          <p:nvPr/>
        </p:nvSpPr>
        <p:spPr>
          <a:xfrm>
            <a:off x="-38968" y="1081073"/>
            <a:ext cx="9221068" cy="363503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Diễn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đạt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một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hành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động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thường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xuyên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lặp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lại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trong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quá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khứ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bây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giờ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không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diễn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ra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nữa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VD: When I was a little girl, I usually listened to Korean music.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chemeClr val="bg1">
                  <a:lumMod val="10000"/>
                </a:schemeClr>
              </a:solidFill>
              <a:latin typeface="Nunito" pitchFamily="2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Diễn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tả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hành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động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chen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ngang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vào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hành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động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khác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diễn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ra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trong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quá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khứ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Nunito" pitchFamily="2" charset="0"/>
              </a:rPr>
              <a:t>VD: I was taking a bath when the phone rang.  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chemeClr val="bg1">
                  <a:lumMod val="10000"/>
                </a:schemeClr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14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Google Shape;850;p34"/>
          <p:cNvPicPr preferRelativeResize="0"/>
          <p:nvPr/>
        </p:nvPicPr>
        <p:blipFill rotWithShape="1">
          <a:blip r:embed="rId3">
            <a:alphaModFix amt="90000"/>
          </a:blip>
          <a:srcRect l="852" t="3632" b="4876"/>
          <a:stretch/>
        </p:blipFill>
        <p:spPr>
          <a:xfrm>
            <a:off x="2525971" y="1899260"/>
            <a:ext cx="4569490" cy="1786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7026" y="1190877"/>
            <a:ext cx="1836370" cy="1660198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34"/>
          <p:cNvSpPr txBox="1">
            <a:spLocks noGrp="1"/>
          </p:cNvSpPr>
          <p:nvPr>
            <p:ph type="title"/>
          </p:nvPr>
        </p:nvSpPr>
        <p:spPr>
          <a:xfrm>
            <a:off x="2601433" y="1949307"/>
            <a:ext cx="4373528" cy="154157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Vocabulary</a:t>
            </a:r>
            <a:endParaRPr sz="8000" dirty="0"/>
          </a:p>
        </p:txBody>
      </p:sp>
      <p:pic>
        <p:nvPicPr>
          <p:cNvPr id="874" name="Google Shape;874;p34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273558">
            <a:off x="6489448" y="2336002"/>
            <a:ext cx="322162" cy="412137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34">
            <a:hlinkClick r:id="" action="ppaction://noaction"/>
          </p:cNvPr>
          <p:cNvSpPr/>
          <p:nvPr/>
        </p:nvSpPr>
        <p:spPr>
          <a:xfrm>
            <a:off x="2187056" y="244208"/>
            <a:ext cx="646155" cy="300548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6" name="Google Shape;876;p34">
            <a:hlinkClick r:id="rId6" action="ppaction://hlinksldjump"/>
          </p:cNvPr>
          <p:cNvSpPr/>
          <p:nvPr/>
        </p:nvSpPr>
        <p:spPr>
          <a:xfrm>
            <a:off x="1004773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7" name="Google Shape;877;p34">
            <a:hlinkClick r:id="" action="ppaction://noaction"/>
          </p:cNvPr>
          <p:cNvSpPr/>
          <p:nvPr/>
        </p:nvSpPr>
        <p:spPr>
          <a:xfrm>
            <a:off x="45379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8" name="Google Shape;878;p34">
            <a:hlinkClick r:id="" action="ppaction://noaction"/>
          </p:cNvPr>
          <p:cNvSpPr/>
          <p:nvPr/>
        </p:nvSpPr>
        <p:spPr>
          <a:xfrm>
            <a:off x="3366617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9" name="Google Shape;879;p34">
            <a:hlinkClick r:id="" action="ppaction://noaction"/>
          </p:cNvPr>
          <p:cNvSpPr/>
          <p:nvPr/>
        </p:nvSpPr>
        <p:spPr>
          <a:xfrm>
            <a:off x="3966646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0" name="Google Shape;880;p34">
            <a:hlinkClick r:id="" action="ppaction://noaction"/>
          </p:cNvPr>
          <p:cNvSpPr/>
          <p:nvPr/>
        </p:nvSpPr>
        <p:spPr>
          <a:xfrm>
            <a:off x="2793917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1" name="Google Shape;881;p34">
            <a:hlinkClick r:id="" action="ppaction://noaction"/>
          </p:cNvPr>
          <p:cNvSpPr/>
          <p:nvPr/>
        </p:nvSpPr>
        <p:spPr>
          <a:xfrm>
            <a:off x="1614355" y="249983"/>
            <a:ext cx="611995" cy="288998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2" name="Google Shape;882;p34">
            <a:hlinkClick r:id="" action="ppaction://noaction"/>
          </p:cNvPr>
          <p:cNvSpPr/>
          <p:nvPr/>
        </p:nvSpPr>
        <p:spPr>
          <a:xfrm>
            <a:off x="74957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3" name="Google Shape;883;p34">
            <a:hlinkClick r:id="" action="ppaction://noaction"/>
          </p:cNvPr>
          <p:cNvSpPr/>
          <p:nvPr/>
        </p:nvSpPr>
        <p:spPr>
          <a:xfrm>
            <a:off x="5717556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4" name="Google Shape;884;p34">
            <a:hlinkClick r:id="" action="ppaction://noaction"/>
          </p:cNvPr>
          <p:cNvSpPr/>
          <p:nvPr/>
        </p:nvSpPr>
        <p:spPr>
          <a:xfrm>
            <a:off x="6317584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5" name="Google Shape;885;p34">
            <a:hlinkClick r:id="" action="ppaction://noaction"/>
          </p:cNvPr>
          <p:cNvSpPr/>
          <p:nvPr/>
        </p:nvSpPr>
        <p:spPr>
          <a:xfrm>
            <a:off x="5144855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6" name="Google Shape;886;p34">
            <a:hlinkClick r:id="" action="ppaction://noaction"/>
          </p:cNvPr>
          <p:cNvSpPr/>
          <p:nvPr/>
        </p:nvSpPr>
        <p:spPr>
          <a:xfrm>
            <a:off x="6888933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7" name="Google Shape;887;p34">
            <a:hlinkClick r:id="" action="ppaction://hlinkshowjump?jump=nextslide"/>
          </p:cNvPr>
          <p:cNvSpPr/>
          <p:nvPr/>
        </p:nvSpPr>
        <p:spPr>
          <a:xfrm>
            <a:off x="810265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8" name="Google Shape;888;p34">
            <a:hlinkClick r:id="" action="ppaction://hlinkshowjump?jump=previousslide"/>
          </p:cNvPr>
          <p:cNvSpPr/>
          <p:nvPr/>
        </p:nvSpPr>
        <p:spPr>
          <a:xfrm>
            <a:off x="395191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2A0070-0C1D-4C6E-90FD-871806E9C6F6}"/>
              </a:ext>
            </a:extLst>
          </p:cNvPr>
          <p:cNvSpPr txBox="1"/>
          <p:nvPr/>
        </p:nvSpPr>
        <p:spPr>
          <a:xfrm flipH="1">
            <a:off x="1855020" y="1552783"/>
            <a:ext cx="8952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Patrick Hand" panose="00000500000000000000" pitchFamily="2" charset="0"/>
              </a:rPr>
              <a:t>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85;p63">
            <a:extLst>
              <a:ext uri="{FF2B5EF4-FFF2-40B4-BE49-F238E27FC236}">
                <a16:creationId xmlns:a16="http://schemas.microsoft.com/office/drawing/2014/main" id="{C183A339-8F93-42C1-D69A-790240E157C2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l="852" t="3632" b="4876"/>
          <a:stretch/>
        </p:blipFill>
        <p:spPr>
          <a:xfrm>
            <a:off x="-754380" y="-937260"/>
            <a:ext cx="10637520" cy="66827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B407721-262D-2553-8B25-121B5D4B9F6F}"/>
              </a:ext>
            </a:extLst>
          </p:cNvPr>
          <p:cNvSpPr/>
          <p:nvPr/>
        </p:nvSpPr>
        <p:spPr>
          <a:xfrm>
            <a:off x="1950720" y="952500"/>
            <a:ext cx="5661660" cy="99822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81A2C0-F8CE-5685-5FD3-7263FEF1593B}"/>
              </a:ext>
            </a:extLst>
          </p:cNvPr>
          <p:cNvSpPr txBox="1"/>
          <p:nvPr/>
        </p:nvSpPr>
        <p:spPr>
          <a:xfrm>
            <a:off x="15240" y="220980"/>
            <a:ext cx="954024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300" b="1" dirty="0">
                <a:latin typeface="Nunito" pitchFamily="2" charset="0"/>
              </a:rPr>
              <a:t>Ex1: </a:t>
            </a:r>
            <a:r>
              <a:rPr lang="en-US" sz="23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Complete the table with the words and phrases from the box.</a:t>
            </a:r>
            <a:endParaRPr lang="en-US" sz="2300" b="1" dirty="0">
              <a:effectLst/>
              <a:latin typeface="Nunito" pitchFamily="2" charset="0"/>
            </a:endParaRPr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FA6184EA-6D3E-6181-5612-21B1B202A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726439"/>
              </p:ext>
            </p:extLst>
          </p:nvPr>
        </p:nvGraphicFramePr>
        <p:xfrm>
          <a:off x="899160" y="2308861"/>
          <a:ext cx="7472391" cy="235457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90797">
                  <a:extLst>
                    <a:ext uri="{9D8B030D-6E8A-4147-A177-3AD203B41FA5}">
                      <a16:colId xmlns:a16="http://schemas.microsoft.com/office/drawing/2014/main" val="1398918251"/>
                    </a:ext>
                  </a:extLst>
                </a:gridCol>
                <a:gridCol w="2490797">
                  <a:extLst>
                    <a:ext uri="{9D8B030D-6E8A-4147-A177-3AD203B41FA5}">
                      <a16:colId xmlns:a16="http://schemas.microsoft.com/office/drawing/2014/main" val="1408739244"/>
                    </a:ext>
                  </a:extLst>
                </a:gridCol>
                <a:gridCol w="2490797">
                  <a:extLst>
                    <a:ext uri="{9D8B030D-6E8A-4147-A177-3AD203B41FA5}">
                      <a16:colId xmlns:a16="http://schemas.microsoft.com/office/drawing/2014/main" val="4238669433"/>
                    </a:ext>
                  </a:extLst>
                </a:gridCol>
              </a:tblGrid>
              <a:tr h="58537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 pitchFamily="2" charset="0"/>
                        </a:rPr>
                        <a:t>help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 pitchFamily="2" charset="0"/>
                        </a:rPr>
                        <a:t>pick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 pitchFamily="2" charset="0"/>
                        </a:rPr>
                        <a:t>donate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552286"/>
                  </a:ext>
                </a:extLst>
              </a:tr>
              <a:tr h="1653539"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70785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C14D678-9CA5-1B0E-9257-5A35E67F5560}"/>
              </a:ext>
            </a:extLst>
          </p:cNvPr>
          <p:cNvSpPr txBox="1"/>
          <p:nvPr/>
        </p:nvSpPr>
        <p:spPr>
          <a:xfrm>
            <a:off x="3725783" y="1004836"/>
            <a:ext cx="1097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foods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67AC26-DF67-1EED-C89C-4F8B2429A1C7}"/>
              </a:ext>
            </a:extLst>
          </p:cNvPr>
          <p:cNvSpPr txBox="1"/>
          <p:nvPr/>
        </p:nvSpPr>
        <p:spPr>
          <a:xfrm>
            <a:off x="6634811" y="3760112"/>
            <a:ext cx="10363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books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928F09-2F46-0490-9772-7056733AE8C2}"/>
              </a:ext>
            </a:extLst>
          </p:cNvPr>
          <p:cNvSpPr txBox="1"/>
          <p:nvPr/>
        </p:nvSpPr>
        <p:spPr>
          <a:xfrm>
            <a:off x="6634811" y="3165605"/>
            <a:ext cx="1097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foods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39AA2E-CF4E-C3FC-1403-CC67B12B4687}"/>
              </a:ext>
            </a:extLst>
          </p:cNvPr>
          <p:cNvSpPr txBox="1"/>
          <p:nvPr/>
        </p:nvSpPr>
        <p:spPr>
          <a:xfrm>
            <a:off x="4853543" y="1015403"/>
            <a:ext cx="10363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books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C116B8-A19C-6179-02F5-253219666209}"/>
              </a:ext>
            </a:extLst>
          </p:cNvPr>
          <p:cNvSpPr txBox="1"/>
          <p:nvPr/>
        </p:nvSpPr>
        <p:spPr>
          <a:xfrm>
            <a:off x="2453640" y="1488058"/>
            <a:ext cx="24897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homeless children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17E7C8-D7A6-90CC-C915-8494FC70E25E}"/>
              </a:ext>
            </a:extLst>
          </p:cNvPr>
          <p:cNvSpPr txBox="1"/>
          <p:nvPr/>
        </p:nvSpPr>
        <p:spPr>
          <a:xfrm>
            <a:off x="899160" y="3139947"/>
            <a:ext cx="25442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homeless children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4873A4-7804-748B-C35E-8AB7ECC7EC05}"/>
              </a:ext>
            </a:extLst>
          </p:cNvPr>
          <p:cNvSpPr txBox="1"/>
          <p:nvPr/>
        </p:nvSpPr>
        <p:spPr>
          <a:xfrm>
            <a:off x="1188323" y="3760113"/>
            <a:ext cx="19659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the elderly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71C7F6-FE65-DBF3-39C5-03496BBAB36A}"/>
              </a:ext>
            </a:extLst>
          </p:cNvPr>
          <p:cNvSpPr txBox="1"/>
          <p:nvPr/>
        </p:nvSpPr>
        <p:spPr>
          <a:xfrm>
            <a:off x="5371703" y="1488057"/>
            <a:ext cx="19659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the elderly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74BA51-8462-691E-9FC0-57147FFCDC80}"/>
              </a:ext>
            </a:extLst>
          </p:cNvPr>
          <p:cNvSpPr txBox="1"/>
          <p:nvPr/>
        </p:nvSpPr>
        <p:spPr>
          <a:xfrm>
            <a:off x="4179173" y="3760113"/>
            <a:ext cx="12877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litter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032766-70B9-6C63-7692-44B028794A5F}"/>
              </a:ext>
            </a:extLst>
          </p:cNvPr>
          <p:cNvSpPr txBox="1"/>
          <p:nvPr/>
        </p:nvSpPr>
        <p:spPr>
          <a:xfrm>
            <a:off x="6297930" y="1004836"/>
            <a:ext cx="12877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litter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9ACF67-67EA-8C0E-1938-B0DE20007C7F}"/>
              </a:ext>
            </a:extLst>
          </p:cNvPr>
          <p:cNvSpPr txBox="1"/>
          <p:nvPr/>
        </p:nvSpPr>
        <p:spPr>
          <a:xfrm>
            <a:off x="2225040" y="1025397"/>
            <a:ext cx="1371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bottles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4C4C4E-720F-F896-DFAD-0D9723A1B2F0}"/>
              </a:ext>
            </a:extLst>
          </p:cNvPr>
          <p:cNvSpPr txBox="1"/>
          <p:nvPr/>
        </p:nvSpPr>
        <p:spPr>
          <a:xfrm>
            <a:off x="4052425" y="3161438"/>
            <a:ext cx="1371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bottles</a:t>
            </a:r>
          </a:p>
        </p:txBody>
      </p:sp>
    </p:spTree>
    <p:extLst>
      <p:ext uri="{BB962C8B-B14F-4D97-AF65-F5344CB8AC3E}">
        <p14:creationId xmlns:p14="http://schemas.microsoft.com/office/powerpoint/2010/main" val="929614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00;p35">
            <a:extLst>
              <a:ext uri="{FF2B5EF4-FFF2-40B4-BE49-F238E27FC236}">
                <a16:creationId xmlns:a16="http://schemas.microsoft.com/office/drawing/2014/main" id="{B8BCB5B6-28B0-5A72-8A49-15BD4853ED5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6763" t="8270" r="4482" b="6375"/>
          <a:stretch/>
        </p:blipFill>
        <p:spPr>
          <a:xfrm>
            <a:off x="-213359" y="-152400"/>
            <a:ext cx="9517380" cy="54178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363184-F6F8-CCB3-2AFC-9CCC2223F94B}"/>
              </a:ext>
            </a:extLst>
          </p:cNvPr>
          <p:cNvSpPr txBox="1"/>
          <p:nvPr/>
        </p:nvSpPr>
        <p:spPr>
          <a:xfrm>
            <a:off x="316853" y="1464808"/>
            <a:ext cx="8298180" cy="3118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1.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The club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__________________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to some                        last week.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2.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Yesterday, we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__________________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around our area and </a:t>
            </a:r>
          </a:p>
          <a:p>
            <a:pPr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them.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3.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We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__________________                            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last summer.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4.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Last month, our club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__________________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to                                      </a:t>
            </a:r>
            <a:b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</a:br>
            <a:r>
              <a:rPr lang="en-US" sz="2000" b="1" i="0" u="none" strike="noStrike" dirty="0">
                <a:solidFill>
                  <a:srgbClr val="F26548"/>
                </a:solidFill>
                <a:effectLst/>
                <a:latin typeface="Nunito" pitchFamily="2" charset="0"/>
              </a:rPr>
              <a:t>5. </a:t>
            </a:r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In our recent project, we </a:t>
            </a:r>
            <a:r>
              <a:rPr lang="en-US" sz="2000" b="0" i="0" u="none" strike="noStrike" dirty="0">
                <a:solidFill>
                  <a:srgbClr val="949599"/>
                </a:solidFill>
                <a:effectLst/>
                <a:latin typeface="Nunito" pitchFamily="2" charset="0"/>
              </a:rPr>
              <a:t>_________________________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43F8AF-6269-9CC1-A52A-D2A18802C3F1}"/>
              </a:ext>
            </a:extLst>
          </p:cNvPr>
          <p:cNvSpPr txBox="1"/>
          <p:nvPr/>
        </p:nvSpPr>
        <p:spPr>
          <a:xfrm>
            <a:off x="1951344" y="1569334"/>
            <a:ext cx="18409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donated food 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D677C3-2141-1B76-DE83-97944F49A076}"/>
              </a:ext>
            </a:extLst>
          </p:cNvPr>
          <p:cNvSpPr/>
          <p:nvPr/>
        </p:nvSpPr>
        <p:spPr>
          <a:xfrm>
            <a:off x="347337" y="85064"/>
            <a:ext cx="6570914" cy="4397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Ex2: Remember to use the correct forms of the verbs.</a:t>
            </a:r>
            <a:endParaRPr lang="en-US" sz="2000" dirty="0">
              <a:latin typeface="Nunito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281F88-9396-FC39-2431-7848C383F003}"/>
              </a:ext>
            </a:extLst>
          </p:cNvPr>
          <p:cNvSpPr txBox="1"/>
          <p:nvPr/>
        </p:nvSpPr>
        <p:spPr>
          <a:xfrm>
            <a:off x="2351571" y="2080377"/>
            <a:ext cx="23621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picked up bottles 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CF7902-B77F-F538-472E-BF169B94B145}"/>
              </a:ext>
            </a:extLst>
          </p:cNvPr>
          <p:cNvSpPr txBox="1"/>
          <p:nvPr/>
        </p:nvSpPr>
        <p:spPr>
          <a:xfrm>
            <a:off x="1125635" y="3094398"/>
            <a:ext cx="24827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helped the elderly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B843F3-A19F-A6B0-79C3-5A310C103CBA}"/>
              </a:ext>
            </a:extLst>
          </p:cNvPr>
          <p:cNvSpPr txBox="1"/>
          <p:nvPr/>
        </p:nvSpPr>
        <p:spPr>
          <a:xfrm>
            <a:off x="3145465" y="3605441"/>
            <a:ext cx="2085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donated books 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ADB614-2406-415C-87C4-595686FCC534}"/>
              </a:ext>
            </a:extLst>
          </p:cNvPr>
          <p:cNvSpPr txBox="1"/>
          <p:nvPr/>
        </p:nvSpPr>
        <p:spPr>
          <a:xfrm>
            <a:off x="3492795" y="4116484"/>
            <a:ext cx="3226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ED7D31"/>
                </a:solidFill>
                <a:effectLst/>
                <a:latin typeface="Nunito" pitchFamily="2" charset="0"/>
              </a:rPr>
              <a:t>helped homeless children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A2E0AB-22F1-E068-160A-854481F8E94E}"/>
              </a:ext>
            </a:extLst>
          </p:cNvPr>
          <p:cNvSpPr txBox="1"/>
          <p:nvPr/>
        </p:nvSpPr>
        <p:spPr>
          <a:xfrm>
            <a:off x="4960091" y="1583510"/>
            <a:ext cx="1873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poor farmers 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2FF98F-39FE-A7CE-78C0-E54E1D9C2710}"/>
              </a:ext>
            </a:extLst>
          </p:cNvPr>
          <p:cNvSpPr txBox="1"/>
          <p:nvPr/>
        </p:nvSpPr>
        <p:spPr>
          <a:xfrm>
            <a:off x="6971240" y="2090138"/>
            <a:ext cx="1325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recycled</a:t>
            </a:r>
            <a:endParaRPr 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348DA7-DC02-AFD0-B240-4C8E7500271B}"/>
              </a:ext>
            </a:extLst>
          </p:cNvPr>
          <p:cNvSpPr txBox="1"/>
          <p:nvPr/>
        </p:nvSpPr>
        <p:spPr>
          <a:xfrm>
            <a:off x="5620199" y="3615202"/>
            <a:ext cx="29576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the community library.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A26F62-8F3F-CFC0-0426-BAD3A9B50DA7}"/>
              </a:ext>
            </a:extLst>
          </p:cNvPr>
          <p:cNvSpPr txBox="1"/>
          <p:nvPr/>
        </p:nvSpPr>
        <p:spPr>
          <a:xfrm>
            <a:off x="6696746" y="4115634"/>
            <a:ext cx="20361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learn to read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21EC0E-D07B-DF75-2644-F1803C3D4062}"/>
              </a:ext>
            </a:extLst>
          </p:cNvPr>
          <p:cNvSpPr txBox="1"/>
          <p:nvPr/>
        </p:nvSpPr>
        <p:spPr>
          <a:xfrm>
            <a:off x="316853" y="4515744"/>
            <a:ext cx="15541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and write.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</a:t>
            </a:r>
            <a:endParaRPr lang="en-US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1F2FD5-46ED-469E-AF64-6D5E62BC8D5F}"/>
              </a:ext>
            </a:extLst>
          </p:cNvPr>
          <p:cNvSpPr txBox="1"/>
          <p:nvPr/>
        </p:nvSpPr>
        <p:spPr>
          <a:xfrm>
            <a:off x="3428118" y="3104159"/>
            <a:ext cx="2433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dirty="0">
                <a:solidFill>
                  <a:srgbClr val="242021"/>
                </a:solidFill>
                <a:effectLst/>
                <a:latin typeface="Nunito" pitchFamily="2" charset="0"/>
              </a:rPr>
              <a:t>do the cleaning </a:t>
            </a: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66AF51-05B5-D7E2-60C7-F8A408462135}"/>
              </a:ext>
            </a:extLst>
          </p:cNvPr>
          <p:cNvSpPr/>
          <p:nvPr/>
        </p:nvSpPr>
        <p:spPr>
          <a:xfrm>
            <a:off x="6542568" y="1590598"/>
            <a:ext cx="1162493" cy="3531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578715-5244-DE97-20FB-28DD89090663}"/>
              </a:ext>
            </a:extLst>
          </p:cNvPr>
          <p:cNvSpPr/>
          <p:nvPr/>
        </p:nvSpPr>
        <p:spPr>
          <a:xfrm>
            <a:off x="694311" y="2103390"/>
            <a:ext cx="1158948" cy="3311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7F56A7-CBAC-7312-7351-DFBB51D4D096}"/>
              </a:ext>
            </a:extLst>
          </p:cNvPr>
          <p:cNvSpPr/>
          <p:nvPr/>
        </p:nvSpPr>
        <p:spPr>
          <a:xfrm>
            <a:off x="5315395" y="3127630"/>
            <a:ext cx="1461089" cy="3531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AC62C3-96A9-DB7B-09C8-000AC710D0B5}"/>
              </a:ext>
            </a:extLst>
          </p:cNvPr>
          <p:cNvSpPr/>
          <p:nvPr/>
        </p:nvSpPr>
        <p:spPr>
          <a:xfrm>
            <a:off x="673046" y="3628912"/>
            <a:ext cx="1340052" cy="3531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3FCDE1F-258E-E6FE-DDE8-AE2C3CBD0F90}"/>
              </a:ext>
            </a:extLst>
          </p:cNvPr>
          <p:cNvSpPr/>
          <p:nvPr/>
        </p:nvSpPr>
        <p:spPr>
          <a:xfrm>
            <a:off x="673046" y="4154353"/>
            <a:ext cx="2332424" cy="3531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CC7DC4A-BA61-97B2-6FB5-D6887552D260}"/>
              </a:ext>
            </a:extLst>
          </p:cNvPr>
          <p:cNvSpPr/>
          <p:nvPr/>
        </p:nvSpPr>
        <p:spPr>
          <a:xfrm>
            <a:off x="1343072" y="672290"/>
            <a:ext cx="6570914" cy="82863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>
                    <a:lumMod val="25000"/>
                  </a:schemeClr>
                </a:solidFill>
                <a:latin typeface="Nunito" pitchFamily="2" charset="0"/>
              </a:rPr>
              <a:t>Donate food              Pick up bottles             Donate books</a:t>
            </a:r>
          </a:p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>
                    <a:lumMod val="25000"/>
                  </a:schemeClr>
                </a:solidFill>
                <a:latin typeface="Nunito" pitchFamily="2" charset="0"/>
              </a:rPr>
              <a:t>Help the elderly          Help homeless children</a:t>
            </a:r>
          </a:p>
        </p:txBody>
      </p:sp>
    </p:spTree>
    <p:extLst>
      <p:ext uri="{BB962C8B-B14F-4D97-AF65-F5344CB8AC3E}">
        <p14:creationId xmlns:p14="http://schemas.microsoft.com/office/powerpoint/2010/main" val="14951335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6" grpId="0"/>
      <p:bldP spid="4" grpId="0" animBg="1"/>
      <p:bldP spid="17" grpId="0" animBg="1"/>
      <p:bldP spid="19" grpId="0" animBg="1"/>
      <p:bldP spid="21" grpId="0" animBg="1"/>
      <p:bldP spid="23" grpId="0" animBg="1"/>
    </p:bldLst>
  </p:timing>
</p:sld>
</file>

<file path=ppt/theme/theme1.xml><?xml version="1.0" encoding="utf-8"?>
<a:theme xmlns:a="http://schemas.openxmlformats.org/drawingml/2006/main" name="Cute Watercolor Scrapbook Yearly Planner by Slidesgo">
  <a:themeElements>
    <a:clrScheme name="Simple Light">
      <a:dk1>
        <a:srgbClr val="CCEAE9"/>
      </a:dk1>
      <a:lt1>
        <a:srgbClr val="FEFEFE"/>
      </a:lt1>
      <a:dk2>
        <a:srgbClr val="A17A74"/>
      </a:dk2>
      <a:lt2>
        <a:srgbClr val="FEF1BC"/>
      </a:lt2>
      <a:accent1>
        <a:srgbClr val="F7D3DA"/>
      </a:accent1>
      <a:accent2>
        <a:srgbClr val="BCCCFE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A17A7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</TotalTime>
  <Words>946</Words>
  <Application>Microsoft Office PowerPoint</Application>
  <PresentationFormat>On-screen Show (16:9)</PresentationFormat>
  <Paragraphs>160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Mulish</vt:lpstr>
      <vt:lpstr>Arial</vt:lpstr>
      <vt:lpstr>Nunito</vt:lpstr>
      <vt:lpstr>Patrick Hand</vt:lpstr>
      <vt:lpstr>Cute Watercolor Scrapbook Yearly Planner by Slidesgo</vt:lpstr>
      <vt:lpstr>Unit 3: Community service</vt:lpstr>
      <vt:lpstr>Vocabulary </vt:lpstr>
      <vt:lpstr>PowerPoint Presentation</vt:lpstr>
      <vt:lpstr>PowerPoint Presentation</vt:lpstr>
      <vt:lpstr>PowerPoint Presentation</vt:lpstr>
      <vt:lpstr>PowerPoint Presentation</vt:lpstr>
      <vt:lpstr>Vocabulary</vt:lpstr>
      <vt:lpstr>PowerPoint Presentation</vt:lpstr>
      <vt:lpstr>PowerPoint Presentation</vt:lpstr>
      <vt:lpstr>Grammar</vt:lpstr>
      <vt:lpstr>PowerPoint Presentation</vt:lpstr>
      <vt:lpstr>PowerPoint Presentation</vt:lpstr>
      <vt:lpstr>PowerPoint Presentation</vt:lpstr>
      <vt:lpstr>Thank you! See you next time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Communication service</dc:title>
  <dc:creator>nhi tran</dc:creator>
  <cp:lastModifiedBy>nhi</cp:lastModifiedBy>
  <cp:revision>10</cp:revision>
  <dcterms:modified xsi:type="dcterms:W3CDTF">2022-08-26T01:53:54Z</dcterms:modified>
</cp:coreProperties>
</file>