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377" r:id="rId2"/>
    <p:sldId id="256" r:id="rId3"/>
    <p:sldId id="379" r:id="rId4"/>
    <p:sldId id="279" r:id="rId5"/>
    <p:sldId id="316" r:id="rId6"/>
    <p:sldId id="347" r:id="rId7"/>
    <p:sldId id="348" r:id="rId8"/>
    <p:sldId id="364" r:id="rId9"/>
    <p:sldId id="365" r:id="rId10"/>
    <p:sldId id="283" r:id="rId11"/>
    <p:sldId id="359" r:id="rId12"/>
    <p:sldId id="380" r:id="rId13"/>
    <p:sldId id="298" r:id="rId14"/>
    <p:sldId id="327" r:id="rId15"/>
    <p:sldId id="325" r:id="rId16"/>
    <p:sldId id="313" r:id="rId17"/>
    <p:sldId id="314" r:id="rId18"/>
    <p:sldId id="330" r:id="rId19"/>
    <p:sldId id="37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7D91"/>
    <a:srgbClr val="F7931D"/>
    <a:srgbClr val="3B87CD"/>
    <a:srgbClr val="E0702A"/>
    <a:srgbClr val="AD4F0F"/>
    <a:srgbClr val="D36113"/>
    <a:srgbClr val="5DD2FF"/>
    <a:srgbClr val="00B0F0"/>
    <a:srgbClr val="1596F3"/>
    <a:srgbClr val="F794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954" y="96"/>
      </p:cViewPr>
      <p:guideLst>
        <p:guide orient="horz" pos="225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4214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3752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6/16/2023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5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notesSlide" Target="../notesSlides/notesSlide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slideLayout" Target="../slideLayouts/slideLayout4.xml"/><Relationship Id="rId5" Type="http://schemas.microsoft.com/office/2007/relationships/media" Target="../media/media3.mp3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5.pn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80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3085660"/>
              </p:ext>
            </p:extLst>
          </p:nvPr>
        </p:nvGraphicFramePr>
        <p:xfrm>
          <a:off x="1333500" y="1467485"/>
          <a:ext cx="9739630" cy="384556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133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74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98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2625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0070C0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5005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admire (v)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/ədˈ</a:t>
                      </a:r>
                      <a:r>
                        <a:rPr lang="en-US" sz="240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maɪər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khâm phục</a:t>
                      </a: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030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chase away </a:t>
                      </a:r>
                      <a:endParaRPr lang="en-US" sz="24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/tʃeɪs/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xua đuổi 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7055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pray (v)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/preɪ/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cầu nguyện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1825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</a:t>
                      </a: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offering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/ˈɒfərɪŋ/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đồ thờ</a:t>
                      </a:r>
                      <a:r>
                        <a:rPr lang="en-US" sz="2400" baseline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cúng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68020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b="1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</a:t>
                      </a:r>
                      <a:r>
                        <a:rPr lang="en-US" sz="24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ornamental tree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/ɔːnəˈmentl triː/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cây cảnh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3" name="admire">
            <a:hlinkClick r:id="" action="ppaction://media"/>
          </p:cNvPr>
          <p:cNvPicPr>
            <a:picLocks noGrp="1" noChangeAspect="1"/>
          </p:cNvPicPr>
          <p:nvPr>
            <p:ph sz="half"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69620" y="2117090"/>
            <a:ext cx="619125" cy="619125"/>
          </a:xfrm>
          <a:prstGeom prst="rect">
            <a:avLst/>
          </a:prstGeom>
        </p:spPr>
      </p:pic>
      <p:pic>
        <p:nvPicPr>
          <p:cNvPr id="5" name="chase away">
            <a:hlinkClick r:id="" action="ppaction://media"/>
          </p:cNvPr>
          <p:cNvPicPr>
            <a:picLocks noGrp="1" noChangeAspect="1"/>
          </p:cNvPicPr>
          <p:nvPr>
            <p:ph sz="half" idx="2"/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67080" y="2818130"/>
            <a:ext cx="619125" cy="619125"/>
          </a:xfrm>
          <a:prstGeom prst="rect">
            <a:avLst/>
          </a:prstGeom>
        </p:spPr>
      </p:pic>
      <p:pic>
        <p:nvPicPr>
          <p:cNvPr id="7" name="pray">
            <a:hlinkClick r:id="" action="ppaction://media"/>
          </p:cNvPr>
          <p:cNvPicPr/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28980" y="3437255"/>
            <a:ext cx="645795" cy="645795"/>
          </a:xfrm>
          <a:prstGeom prst="rect">
            <a:avLst/>
          </a:prstGeom>
        </p:spPr>
      </p:pic>
      <p:pic>
        <p:nvPicPr>
          <p:cNvPr id="9" name="offering">
            <a:hlinkClick r:id="" action="ppaction://media"/>
          </p:cNvPr>
          <p:cNvPicPr/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58495" y="4056380"/>
            <a:ext cx="634365" cy="634365"/>
          </a:xfrm>
          <a:prstGeom prst="rect">
            <a:avLst/>
          </a:prstGeom>
        </p:spPr>
      </p:pic>
      <p:pic>
        <p:nvPicPr>
          <p:cNvPr id="10" name="ornamental tree ">
            <a:hlinkClick r:id="" action="ppaction://media"/>
          </p:cNvPr>
          <p:cNvPicPr/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49300" y="4679657"/>
            <a:ext cx="563880" cy="56388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87067" y="173266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0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1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4" dur="7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8" dur="9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22" dur="14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3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100000">
                <p:cTn id="24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100000">
                <p:cTn id="25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100000">
                <p:cTn id="26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100000">
                <p:cTn id="2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989671" y="1234333"/>
            <a:ext cx="802263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1254947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15230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/>
        </p:nvSpPr>
        <p:spPr>
          <a:xfrm>
            <a:off x="4263219" y="2063797"/>
            <a:ext cx="6311372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>
                <a:sym typeface="+mn-ea"/>
              </a:rPr>
              <a:t>- What can you see in each picture? </a:t>
            </a:r>
          </a:p>
          <a:p>
            <a:pPr marL="0" indent="0">
              <a:buNone/>
            </a:pPr>
            <a:r>
              <a:rPr lang="en-US" sz="3600">
                <a:sym typeface="+mn-ea"/>
              </a:rPr>
              <a:t>- Can you guess the places that the picture show?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7067" y="173266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60193"/>
            <a:ext cx="3305175" cy="50387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7357" y="1888772"/>
            <a:ext cx="457200" cy="50101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1691285"/>
            <a:ext cx="418174" cy="12932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42458" y="924800"/>
            <a:ext cx="802263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87067" y="9380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8354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89671" y="1833610"/>
            <a:ext cx="10542965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endParaRPr lang="en-US" sz="2000" dirty="0"/>
          </a:p>
        </p:txBody>
      </p:sp>
      <p:sp>
        <p:nvSpPr>
          <p:cNvPr id="22" name="TextBox 21"/>
          <p:cNvSpPr txBox="1"/>
          <p:nvPr/>
        </p:nvSpPr>
        <p:spPr>
          <a:xfrm>
            <a:off x="487067" y="173266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1455" y="1475709"/>
            <a:ext cx="11482027" cy="5346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 b="1" i="1"/>
              <a:t>Elena:</a:t>
            </a:r>
            <a:r>
              <a:rPr lang="en-US" sz="2200"/>
              <a:t> Wow, this girl looks so cute.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Trang: </a:t>
            </a:r>
            <a:r>
              <a:rPr lang="en-US" sz="2200" smtClean="0"/>
              <a:t>Yeah </a:t>
            </a:r>
            <a:r>
              <a:rPr lang="en-US" sz="2200"/>
              <a:t>... She’s my cousin. She’s at Sa </a:t>
            </a:r>
            <a:r>
              <a:rPr lang="en-US" sz="2200" smtClean="0"/>
              <a:t>Dec </a:t>
            </a:r>
            <a:r>
              <a:rPr lang="en-US" sz="2200" smtClean="0"/>
              <a:t>Flower </a:t>
            </a:r>
            <a:r>
              <a:rPr lang="en-US" sz="2200" smtClean="0"/>
              <a:t>Village</a:t>
            </a:r>
            <a:r>
              <a:rPr lang="en-US" sz="2200"/>
              <a:t>. Tet is coming soon, so many people visit </a:t>
            </a:r>
            <a:r>
              <a:rPr lang="en-US" sz="2200" smtClean="0"/>
              <a:t>flower villages </a:t>
            </a:r>
            <a:r>
              <a:rPr lang="en-US" sz="2200"/>
              <a:t>to take pictures with the blooming flowers.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Elena:</a:t>
            </a:r>
            <a:r>
              <a:rPr lang="en-US" sz="2200"/>
              <a:t> </a:t>
            </a:r>
            <a:r>
              <a:rPr lang="en-US" sz="2200" smtClean="0"/>
              <a:t>Oh</a:t>
            </a:r>
            <a:r>
              <a:rPr lang="en-US" sz="2200"/>
              <a:t>, I’m fond of admiring the flowers. </a:t>
            </a:r>
            <a:r>
              <a:rPr lang="en-US" sz="2200" smtClean="0"/>
              <a:t>Does your family </a:t>
            </a:r>
            <a:r>
              <a:rPr lang="en-US" sz="2200"/>
              <a:t>visit places like this too?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Trang:</a:t>
            </a:r>
            <a:r>
              <a:rPr lang="en-US" sz="2200"/>
              <a:t> </a:t>
            </a:r>
            <a:r>
              <a:rPr lang="en-US" sz="2200" smtClean="0"/>
              <a:t>Yes</a:t>
            </a:r>
            <a:r>
              <a:rPr lang="en-US" sz="2200"/>
              <a:t>, we do. We usually visit nhat Tan </a:t>
            </a:r>
            <a:r>
              <a:rPr lang="en-US" sz="2200" smtClean="0"/>
              <a:t>Village to </a:t>
            </a:r>
            <a:r>
              <a:rPr lang="en-US" sz="2200"/>
              <a:t>buy kumquat trees and peach blossoms.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Elena:</a:t>
            </a:r>
            <a:r>
              <a:rPr lang="en-US" sz="2200"/>
              <a:t> I see flowers and ornamental </a:t>
            </a:r>
            <a:r>
              <a:rPr lang="en-US" sz="2200" smtClean="0"/>
              <a:t>trees everywhere </a:t>
            </a:r>
            <a:r>
              <a:rPr lang="en-US" sz="2200"/>
              <a:t>these days. What are they for?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Trang:</a:t>
            </a:r>
            <a:r>
              <a:rPr lang="en-US" sz="2200"/>
              <a:t> We, Vietnamese, use plants and </a:t>
            </a:r>
            <a:r>
              <a:rPr lang="en-US" sz="2200" smtClean="0"/>
              <a:t>flowers for </a:t>
            </a:r>
            <a:r>
              <a:rPr lang="en-US" sz="2200"/>
              <a:t>decorations and for oﬀerings. They are </a:t>
            </a:r>
            <a:r>
              <a:rPr lang="en-US" sz="2200" smtClean="0"/>
              <a:t>an important </a:t>
            </a:r>
            <a:r>
              <a:rPr lang="en-US" sz="2200"/>
              <a:t>part of our Tet tradition.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Elena:</a:t>
            </a:r>
            <a:r>
              <a:rPr lang="en-US" sz="2200"/>
              <a:t> </a:t>
            </a:r>
            <a:r>
              <a:rPr lang="en-US" sz="2200" smtClean="0"/>
              <a:t>And </a:t>
            </a:r>
            <a:r>
              <a:rPr lang="en-US" sz="2200"/>
              <a:t>what’s that tall tree in the photo?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Trang:</a:t>
            </a:r>
            <a:r>
              <a:rPr lang="en-US" sz="2200"/>
              <a:t> Well, it’s actually a bamboo </a:t>
            </a:r>
            <a:r>
              <a:rPr lang="en-US" sz="2200" smtClean="0"/>
              <a:t>pole. People </a:t>
            </a:r>
            <a:r>
              <a:rPr lang="en-US" sz="2200"/>
              <a:t>place it in the yard of </a:t>
            </a:r>
            <a:r>
              <a:rPr lang="en-US" sz="2200" smtClean="0"/>
              <a:t>the communal </a:t>
            </a:r>
            <a:r>
              <a:rPr lang="en-US" sz="2200"/>
              <a:t>house. They hang </a:t>
            </a:r>
            <a:r>
              <a:rPr lang="en-US" sz="2200" smtClean="0"/>
              <a:t>decorative items </a:t>
            </a:r>
            <a:r>
              <a:rPr lang="en-US" sz="2200"/>
              <a:t>like small bells and lanterns on </a:t>
            </a:r>
            <a:r>
              <a:rPr lang="en-US" sz="2200" smtClean="0"/>
              <a:t>it. They </a:t>
            </a:r>
            <a:r>
              <a:rPr lang="en-US" sz="2200"/>
              <a:t>want to chase away bad luck </a:t>
            </a:r>
            <a:r>
              <a:rPr lang="en-US" sz="2200" smtClean="0"/>
              <a:t>and pray </a:t>
            </a:r>
            <a:r>
              <a:rPr lang="en-US" sz="2200"/>
              <a:t>for a lucky new year.</a:t>
            </a:r>
          </a:p>
          <a:p>
            <a:pPr>
              <a:lnSpc>
                <a:spcPct val="120000"/>
              </a:lnSpc>
            </a:pPr>
            <a:r>
              <a:rPr lang="en-US" sz="2200" b="1" i="1"/>
              <a:t>Elena:</a:t>
            </a:r>
            <a:r>
              <a:rPr lang="en-US" sz="2200"/>
              <a:t> Interesting! I didn’t know that.</a:t>
            </a:r>
            <a:endParaRPr lang="en-US" sz="2200" dirty="0"/>
          </a:p>
        </p:txBody>
      </p:sp>
      <p:pic>
        <p:nvPicPr>
          <p:cNvPr id="2" name="Track 2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61077" y="8729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457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1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24" name="Round Single Corner Rectangle 2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25483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07298" y="1254831"/>
            <a:ext cx="8704917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conversation again </a:t>
            </a:r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and </a:t>
            </a:r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tick </a:t>
            </a:r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 </a:t>
            </a:r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(True</a:t>
            </a:r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) or F (False).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7478" y="115219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87067" y="173266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8" name="Table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3160936"/>
              </p:ext>
            </p:extLst>
          </p:nvPr>
        </p:nvGraphicFramePr>
        <p:xfrm>
          <a:off x="389944" y="1860077"/>
          <a:ext cx="11269479" cy="4885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2992">
                  <a:extLst>
                    <a:ext uri="{9D8B030D-6E8A-4147-A177-3AD203B41FA5}">
                      <a16:colId xmlns:a16="http://schemas.microsoft.com/office/drawing/2014/main" val="238422361"/>
                    </a:ext>
                  </a:extLst>
                </a:gridCol>
                <a:gridCol w="1152939">
                  <a:extLst>
                    <a:ext uri="{9D8B030D-6E8A-4147-A177-3AD203B41FA5}">
                      <a16:colId xmlns:a16="http://schemas.microsoft.com/office/drawing/2014/main" val="679268740"/>
                    </a:ext>
                  </a:extLst>
                </a:gridCol>
                <a:gridCol w="1053548">
                  <a:extLst>
                    <a:ext uri="{9D8B030D-6E8A-4147-A177-3AD203B41FA5}">
                      <a16:colId xmlns:a16="http://schemas.microsoft.com/office/drawing/2014/main" val="3432448170"/>
                    </a:ext>
                  </a:extLst>
                </a:gridCol>
              </a:tblGrid>
              <a:tr h="740231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+mn-lt"/>
                        </a:rPr>
                        <a:t>Sentences</a:t>
                      </a:r>
                      <a:endParaRPr lang="en-US" sz="4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+mn-lt"/>
                        </a:rPr>
                        <a:t>T</a:t>
                      </a:r>
                      <a:endParaRPr lang="en-US" sz="4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latin typeface="+mn-lt"/>
                        </a:rPr>
                        <a:t>F</a:t>
                      </a:r>
                      <a:endParaRPr lang="en-US" sz="40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287531"/>
                  </a:ext>
                </a:extLst>
              </a:tr>
              <a:tr h="751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800" dirty="0" smtClean="0">
                          <a:latin typeface="+mn-lt"/>
                        </a:rPr>
                        <a:t>1</a:t>
                      </a:r>
                      <a:r>
                        <a:rPr lang="en-US" sz="2800" smtClean="0">
                          <a:latin typeface="+mn-lt"/>
                        </a:rPr>
                        <a:t>. Elena and Trang are at Sa Dec Flower Village.</a:t>
                      </a:r>
                      <a:endParaRPr lang="en-US" sz="2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338469"/>
                  </a:ext>
                </a:extLst>
              </a:tr>
              <a:tr h="751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800" dirty="0" smtClean="0">
                          <a:latin typeface="+mn-lt"/>
                        </a:rPr>
                        <a:t>2</a:t>
                      </a:r>
                      <a:r>
                        <a:rPr lang="en-US" sz="2800" smtClean="0">
                          <a:latin typeface="+mn-lt"/>
                        </a:rPr>
                        <a:t>. Many people visit ﬂower villages to take photos.</a:t>
                      </a:r>
                      <a:endParaRPr lang="en-US" sz="2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303926"/>
                  </a:ext>
                </a:extLst>
              </a:tr>
              <a:tr h="9219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800" dirty="0" smtClean="0">
                          <a:latin typeface="+mn-lt"/>
                        </a:rPr>
                        <a:t>3</a:t>
                      </a:r>
                      <a:r>
                        <a:rPr lang="en-US" sz="2800" smtClean="0">
                          <a:latin typeface="+mn-lt"/>
                        </a:rPr>
                        <a:t>. Trang’s family usually buys kumquat trees and peach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800" smtClean="0">
                          <a:latin typeface="+mn-lt"/>
                        </a:rPr>
                        <a:t>blossoms at Nhat Tan Village.</a:t>
                      </a:r>
                      <a:endParaRPr lang="en-US" sz="2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7564808"/>
                  </a:ext>
                </a:extLst>
              </a:tr>
              <a:tr h="7518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800" dirty="0" smtClean="0">
                          <a:latin typeface="+mn-lt"/>
                        </a:rPr>
                        <a:t>4</a:t>
                      </a:r>
                      <a:r>
                        <a:rPr lang="en-US" sz="2800" smtClean="0">
                          <a:latin typeface="+mn-lt"/>
                        </a:rPr>
                        <a:t>. Flowers are not part of any Vietnamese traditions.</a:t>
                      </a:r>
                      <a:endParaRPr lang="en-US" sz="2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7479811"/>
                  </a:ext>
                </a:extLst>
              </a:tr>
              <a:tr h="92190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2800" dirty="0" smtClean="0">
                          <a:latin typeface="+mn-lt"/>
                        </a:rPr>
                        <a:t>5</a:t>
                      </a:r>
                      <a:r>
                        <a:rPr lang="en-US" sz="2800" smtClean="0">
                          <a:latin typeface="+mn-lt"/>
                        </a:rPr>
                        <a:t>. People decorate bamboo poles with small bells and lanterns for New Years.</a:t>
                      </a:r>
                      <a:endParaRPr lang="en-US" sz="2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2456224"/>
                  </a:ext>
                </a:extLst>
              </a:tr>
            </a:tbl>
          </a:graphicData>
        </a:graphic>
      </p:graphicFrame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0912" y="2627669"/>
            <a:ext cx="709070" cy="53106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8114" y="3596474"/>
            <a:ext cx="709070" cy="53106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8114" y="4385092"/>
            <a:ext cx="709070" cy="531064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7881" y="5191965"/>
            <a:ext cx="709070" cy="531064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8114" y="5978279"/>
            <a:ext cx="709070" cy="531064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855995" y="2641799"/>
            <a:ext cx="6441620" cy="531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rgbClr val="FF0000"/>
                </a:solidFill>
              </a:rPr>
              <a:t>Trang’s cousin is at Sa Dec Flower Village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94648" y="5102046"/>
            <a:ext cx="7311859" cy="5333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smtClean="0">
                <a:solidFill>
                  <a:srgbClr val="FF0000"/>
                </a:solidFill>
              </a:rPr>
              <a:t>Plants </a:t>
            </a:r>
            <a:r>
              <a:rPr lang="en-US" sz="2800">
                <a:solidFill>
                  <a:srgbClr val="FF0000"/>
                </a:solidFill>
              </a:rPr>
              <a:t>and flowers are an important part of Tet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87027" y="1085923"/>
            <a:ext cx="762824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Match </a:t>
            </a:r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</a:t>
            </a:r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phrases </a:t>
            </a:r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with the correct pictures. 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108035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00539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87067" y="173266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81877"/>
          <a:stretch/>
        </p:blipFill>
        <p:spPr>
          <a:xfrm>
            <a:off x="487067" y="1637641"/>
            <a:ext cx="2932590" cy="5681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t="21838" b="62125"/>
          <a:stretch/>
        </p:blipFill>
        <p:spPr>
          <a:xfrm>
            <a:off x="4383303" y="1662917"/>
            <a:ext cx="2932590" cy="5467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227" t="42242" r="-227" b="41526"/>
          <a:stretch/>
        </p:blipFill>
        <p:spPr>
          <a:xfrm>
            <a:off x="8715269" y="1658982"/>
            <a:ext cx="2932590" cy="55340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t="61343" b="19491"/>
          <a:stretch/>
        </p:blipFill>
        <p:spPr>
          <a:xfrm>
            <a:off x="2347195" y="2243720"/>
            <a:ext cx="2932590" cy="6534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t="82790"/>
          <a:stretch/>
        </p:blipFill>
        <p:spPr>
          <a:xfrm>
            <a:off x="6549286" y="2243721"/>
            <a:ext cx="2932590" cy="5867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r="54030"/>
          <a:stretch/>
        </p:blipFill>
        <p:spPr>
          <a:xfrm>
            <a:off x="350863" y="2886196"/>
            <a:ext cx="2171046" cy="151360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l="51896"/>
          <a:stretch/>
        </p:blipFill>
        <p:spPr>
          <a:xfrm>
            <a:off x="4867668" y="2897135"/>
            <a:ext cx="2271802" cy="151360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5"/>
          <a:srcRect b="68685"/>
          <a:stretch/>
        </p:blipFill>
        <p:spPr>
          <a:xfrm>
            <a:off x="9348349" y="2795679"/>
            <a:ext cx="2299510" cy="1508564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5"/>
          <a:srcRect t="34337" b="33593"/>
          <a:stretch/>
        </p:blipFill>
        <p:spPr>
          <a:xfrm>
            <a:off x="2553415" y="4799220"/>
            <a:ext cx="2299511" cy="154494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5"/>
          <a:srcRect t="68871"/>
          <a:stretch/>
        </p:blipFill>
        <p:spPr>
          <a:xfrm>
            <a:off x="7239363" y="4792885"/>
            <a:ext cx="2299511" cy="14996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59259E-6 L 0.15078 0.678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39" y="3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-0.36146 0.3958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73" y="1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07407E-6 L -0.14532 0.6678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66" y="333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48148E-6 L 0.17695 0.3071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41" y="1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2.59259E-6 L 0.20651 0.2928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26" y="1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22797" y="1168073"/>
            <a:ext cx="8680626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</a:t>
            </a:r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sentences with the verbs from </a:t>
            </a:r>
            <a:r>
              <a:rPr lang="en-US" sz="28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</a:t>
            </a:r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box.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67406" y="1127132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0191" y="1024492"/>
            <a:ext cx="39703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87067" y="173266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 Box 6"/>
          <p:cNvSpPr txBox="1"/>
          <p:nvPr/>
        </p:nvSpPr>
        <p:spPr>
          <a:xfrm>
            <a:off x="436983" y="2751454"/>
            <a:ext cx="11310971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3200" b="1" smtClean="0">
                <a:solidFill>
                  <a:srgbClr val="F7931D"/>
                </a:solidFill>
              </a:rPr>
              <a:t>1.</a:t>
            </a:r>
            <a:r>
              <a:rPr lang="en-US" sz="3200" smtClean="0"/>
              <a:t> The </a:t>
            </a:r>
            <a:r>
              <a:rPr lang="en-US" sz="3200"/>
              <a:t>British decorate their Christmas </a:t>
            </a:r>
            <a:r>
              <a:rPr lang="en-US" sz="3200" smtClean="0"/>
              <a:t>trees and </a:t>
            </a:r>
            <a:r>
              <a:rPr lang="en-US" sz="3200"/>
              <a:t>______ presents under them</a:t>
            </a:r>
            <a:r>
              <a:rPr lang="en-US" sz="3200" smtClean="0"/>
              <a:t>.</a:t>
            </a:r>
          </a:p>
          <a:p>
            <a:endParaRPr lang="en-US" sz="800"/>
          </a:p>
          <a:p>
            <a:r>
              <a:rPr lang="en-US" sz="3200" b="1">
                <a:solidFill>
                  <a:srgbClr val="F7931D"/>
                </a:solidFill>
              </a:rPr>
              <a:t>2.</a:t>
            </a:r>
            <a:r>
              <a:rPr lang="en-US" sz="3200"/>
              <a:t> Tom likes to ______ the view from the hill</a:t>
            </a:r>
            <a:r>
              <a:rPr lang="en-US" sz="3200" smtClean="0"/>
              <a:t>.</a:t>
            </a:r>
          </a:p>
          <a:p>
            <a:endParaRPr lang="en-US" sz="800"/>
          </a:p>
          <a:p>
            <a:r>
              <a:rPr lang="en-US" sz="3200" b="1">
                <a:solidFill>
                  <a:srgbClr val="F7931D"/>
                </a:solidFill>
              </a:rPr>
              <a:t>3.</a:t>
            </a:r>
            <a:r>
              <a:rPr lang="en-US" sz="3200"/>
              <a:t> In many cultures, knocking on wood is </a:t>
            </a:r>
            <a:r>
              <a:rPr lang="en-US" sz="3200" smtClean="0"/>
              <a:t>a way </a:t>
            </a:r>
            <a:r>
              <a:rPr lang="en-US" sz="3200"/>
              <a:t>to ______ away bad spirits</a:t>
            </a:r>
            <a:r>
              <a:rPr lang="en-US" sz="3200" smtClean="0"/>
              <a:t>.</a:t>
            </a:r>
          </a:p>
          <a:p>
            <a:endParaRPr lang="en-US" sz="800"/>
          </a:p>
          <a:p>
            <a:r>
              <a:rPr lang="en-US" sz="3200" b="1">
                <a:solidFill>
                  <a:srgbClr val="F7931D"/>
                </a:solidFill>
              </a:rPr>
              <a:t>4.</a:t>
            </a:r>
            <a:r>
              <a:rPr lang="en-US" sz="3200"/>
              <a:t> Many Asians go to Buddhist temples </a:t>
            </a:r>
            <a:r>
              <a:rPr lang="en-US" sz="3200" smtClean="0"/>
              <a:t>to ______ </a:t>
            </a:r>
            <a:r>
              <a:rPr lang="en-US" sz="3200"/>
              <a:t>for good luck.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3011" y="1664296"/>
            <a:ext cx="5680197" cy="1052601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0AE78FE7-C418-4A32-AA4E-325C3CC90957}"/>
              </a:ext>
            </a:extLst>
          </p:cNvPr>
          <p:cNvSpPr txBox="1"/>
          <p:nvPr/>
        </p:nvSpPr>
        <p:spPr>
          <a:xfrm>
            <a:off x="8514219" y="2795425"/>
            <a:ext cx="14023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smtClean="0">
                <a:solidFill>
                  <a:srgbClr val="EF4B66"/>
                </a:solidFill>
                <a:latin typeface="MyriadPro-Regular"/>
              </a:rPr>
              <a:t>place</a:t>
            </a:r>
            <a:endParaRPr lang="en-US" sz="3000" b="1" dirty="0">
              <a:solidFill>
                <a:srgbClr val="EF4B66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AE78FE7-C418-4A32-AA4E-325C3CC90957}"/>
              </a:ext>
            </a:extLst>
          </p:cNvPr>
          <p:cNvSpPr txBox="1"/>
          <p:nvPr/>
        </p:nvSpPr>
        <p:spPr>
          <a:xfrm>
            <a:off x="2895933" y="3905587"/>
            <a:ext cx="14023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smtClean="0">
                <a:solidFill>
                  <a:srgbClr val="EF4B66"/>
                </a:solidFill>
                <a:latin typeface="MyriadPro-Regular"/>
              </a:rPr>
              <a:t>admire</a:t>
            </a:r>
            <a:endParaRPr lang="en-US" sz="3000" b="1" dirty="0">
              <a:solidFill>
                <a:srgbClr val="EF4B66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AE78FE7-C418-4A32-AA4E-325C3CC90957}"/>
              </a:ext>
            </a:extLst>
          </p:cNvPr>
          <p:cNvSpPr txBox="1"/>
          <p:nvPr/>
        </p:nvSpPr>
        <p:spPr>
          <a:xfrm>
            <a:off x="8690064" y="4497515"/>
            <a:ext cx="14023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smtClean="0">
                <a:solidFill>
                  <a:srgbClr val="EF4B66"/>
                </a:solidFill>
                <a:latin typeface="MyriadPro-Regular"/>
              </a:rPr>
              <a:t>chase</a:t>
            </a:r>
            <a:endParaRPr lang="en-US" sz="3000" b="1" dirty="0">
              <a:solidFill>
                <a:srgbClr val="EF4B66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AE78FE7-C418-4A32-AA4E-325C3CC90957}"/>
              </a:ext>
            </a:extLst>
          </p:cNvPr>
          <p:cNvSpPr txBox="1"/>
          <p:nvPr/>
        </p:nvSpPr>
        <p:spPr>
          <a:xfrm>
            <a:off x="7287762" y="5588058"/>
            <a:ext cx="140230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000" b="1" smtClean="0">
                <a:solidFill>
                  <a:srgbClr val="EF4B66"/>
                </a:solidFill>
                <a:latin typeface="MyriadPro-Regular"/>
              </a:rPr>
              <a:t>pray</a:t>
            </a:r>
            <a:endParaRPr lang="en-US" sz="3000" b="1" dirty="0">
              <a:solidFill>
                <a:srgbClr val="EF4B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175274" y="1317437"/>
            <a:ext cx="443459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/>
              <a:t>New </a:t>
            </a:r>
            <a:r>
              <a:rPr lang="en-US" sz="2400" b="1" dirty="0"/>
              <a:t>Years around the </a:t>
            </a:r>
            <a:r>
              <a:rPr lang="en-US" sz="2400" b="1"/>
              <a:t>world</a:t>
            </a:r>
            <a:r>
              <a:rPr lang="en-US" sz="2400" b="1" smtClean="0"/>
              <a:t>.</a:t>
            </a:r>
            <a:endParaRPr lang="en-US" sz="2400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87067" y="173266"/>
            <a:ext cx="635334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FURTHER 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48" y="1359754"/>
            <a:ext cx="1112176" cy="345676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523655" y="1730472"/>
            <a:ext cx="1123105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/>
              <a:t>People around the world celebrate New Years differently. Choose the  tradition below.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r="3207"/>
          <a:stretch/>
        </p:blipFill>
        <p:spPr>
          <a:xfrm>
            <a:off x="182522" y="2474518"/>
            <a:ext cx="5563822" cy="293424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5"/>
          <a:srcRect r="1793"/>
          <a:stretch/>
        </p:blipFill>
        <p:spPr>
          <a:xfrm>
            <a:off x="5989710" y="2786595"/>
            <a:ext cx="5950244" cy="2622164"/>
          </a:xfrm>
          <a:prstGeom prst="rect">
            <a:avLst/>
          </a:prstGeom>
        </p:spPr>
      </p:pic>
      <p:sp>
        <p:nvSpPr>
          <p:cNvPr id="29" name="Oval 28"/>
          <p:cNvSpPr/>
          <p:nvPr/>
        </p:nvSpPr>
        <p:spPr>
          <a:xfrm>
            <a:off x="4067566" y="2976094"/>
            <a:ext cx="398927" cy="403673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67502" y="3985598"/>
            <a:ext cx="398927" cy="403673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67502" y="5005086"/>
            <a:ext cx="398927" cy="403673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10180779" y="3388559"/>
            <a:ext cx="398927" cy="403673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10171987" y="4856001"/>
            <a:ext cx="398927" cy="403673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ldLvl="0" animBg="1"/>
      <p:bldP spid="29" grpId="1" animBg="1"/>
      <p:bldP spid="30" grpId="0" bldLvl="0" animBg="1"/>
      <p:bldP spid="30" grpId="1" animBg="1"/>
      <p:bldP spid="31" grpId="0" bldLvl="0" animBg="1"/>
      <p:bldP spid="31" grpId="1" animBg="1"/>
      <p:bldP spid="32" grpId="0" bldLvl="0" animBg="1"/>
      <p:bldP spid="32" grpId="1" animBg="1"/>
      <p:bldP spid="33" grpId="0" bldLvl="0" animBg="1"/>
      <p:bldP spid="3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290971"/>
            <a:ext cx="380972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7067" y="2164568"/>
            <a:ext cx="109165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identify the topic of the unit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/>
              <a:t>use lexical items related to </a:t>
            </a:r>
            <a:r>
              <a:rPr lang="en-US" sz="3200"/>
              <a:t>Tet </a:t>
            </a:r>
            <a:r>
              <a:rPr lang="en-US" sz="3200" smtClean="0"/>
              <a:t>holiday</a:t>
            </a:r>
            <a:endParaRPr lang="en-US" sz="3200" dirty="0"/>
          </a:p>
        </p:txBody>
      </p:sp>
      <p:pic>
        <p:nvPicPr>
          <p:cNvPr id="2050" name="Picture 2" descr="Recruiting Action Plan Wrap-Up – firecrack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487067" y="173266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F37D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7501" y="2435577"/>
            <a:ext cx="81498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/>
              <a:t>- Learn the new words by heart.</a:t>
            </a:r>
          </a:p>
          <a:p>
            <a:pPr>
              <a:lnSpc>
                <a:spcPct val="150000"/>
              </a:lnSpc>
            </a:pPr>
            <a:r>
              <a:rPr lang="en-US" sz="3200"/>
              <a:t>- </a:t>
            </a:r>
            <a:r>
              <a:rPr lang="en-US" sz="3200" smtClean="0"/>
              <a:t>Practise </a:t>
            </a:r>
            <a:r>
              <a:rPr lang="en-US" sz="3200"/>
              <a:t>talking about Tet Holiday.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01" y="3473121"/>
            <a:ext cx="4249429" cy="2965261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87067" y="173266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5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21" name="Round Single Corner Rectangle 20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E5A82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070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4378929" y="1824688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94995" y="132715"/>
            <a:ext cx="15855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pic>
        <p:nvPicPr>
          <p:cNvPr id="3" name="Picture 2" descr="flat-tet-background_23-21492521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2450" y="2675255"/>
            <a:ext cx="5923915" cy="394843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3272790" y="200660"/>
            <a:ext cx="814514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Myriad Pro" pitchFamily="34" charset="0"/>
              </a:rPr>
              <a:t>OUR CUSTOMS AND TRADITIONS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251660" y="67223"/>
            <a:ext cx="72244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963272" y="2078376"/>
            <a:ext cx="4427733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E0702A"/>
                </a:solidFill>
              </a:rPr>
              <a:t>Tet </a:t>
            </a:r>
            <a:r>
              <a:rPr lang="en-US" sz="3200" b="1" smtClean="0">
                <a:solidFill>
                  <a:srgbClr val="E0702A"/>
                </a:solidFill>
              </a:rPr>
              <a:t>is </a:t>
            </a:r>
            <a:r>
              <a:rPr lang="en-US" sz="3200" b="1" smtClean="0">
                <a:solidFill>
                  <a:srgbClr val="E0702A"/>
                </a:solidFill>
              </a:rPr>
              <a:t>coming!</a:t>
            </a:r>
            <a:endParaRPr lang="en-US" sz="3200" b="1" dirty="0">
              <a:solidFill>
                <a:srgbClr val="E0702A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3963272" y="1366377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6176" y="1197981"/>
            <a:ext cx="964452" cy="91649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315359" y="1479046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717669" y="1543798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96286" y="2337049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717669" y="3608470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942781" y="4627346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</a:rPr>
              <a:t>FURTHER </a:t>
            </a:r>
            <a:r>
              <a:rPr lang="en-US" b="1" smtClean="0">
                <a:solidFill>
                  <a:schemeClr val="tx1"/>
                </a:solidFill>
              </a:rPr>
              <a:t>PRACTICE</a:t>
            </a:r>
            <a:endParaRPr lang="en-GB" b="1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0311" y="1543798"/>
            <a:ext cx="6175461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>
                <a:solidFill>
                  <a:schemeClr val="tx1"/>
                </a:solidFill>
              </a:rPr>
              <a:t>Asking questions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80312" y="2327907"/>
            <a:ext cx="6175461" cy="63589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3777" y="3171395"/>
            <a:ext cx="6171995" cy="129259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Listen and read. 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Read the conversation again and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tick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 (True) or F (False). 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3: Match the phrase with the correct pictures. 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4: Complete the sentences with the verbs from the box. 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0312" y="4646830"/>
            <a:ext cx="6175460" cy="56248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Quiz Time</a:t>
            </a: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53583" y="1849901"/>
            <a:ext cx="1260660" cy="48714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635626" y="2645852"/>
            <a:ext cx="1260660" cy="96261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53583" y="3909194"/>
            <a:ext cx="1307155" cy="71815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17669" y="5490886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635627" y="4928070"/>
            <a:ext cx="1307155" cy="56281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0310" y="5410078"/>
            <a:ext cx="6175461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60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30" name="Round Single Corner Rectangle 2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ound Single Corner Rectangle 3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/>
          <p:cNvGrpSpPr>
            <a:grpSpLocks noGrp="1" noUngrp="1" noRot="1" noChangeAspect="1" noMove="1" noResize="1"/>
          </p:cNvGrpSpPr>
          <p:nvPr/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/>
            <p:cNvSpPr/>
            <p:nvPr/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/>
            <p:cNvSpPr/>
            <p:nvPr/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/>
            <p:cNvSpPr/>
            <p:nvPr/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/>
            <p:cNvSpPr/>
            <p:nvPr/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/>
            <p:cNvSpPr/>
            <p:nvPr/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4614066" y="1702368"/>
            <a:ext cx="805253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/>
              <a:t>1. Can </a:t>
            </a:r>
            <a:r>
              <a:rPr lang="en-US" sz="3200" dirty="0"/>
              <a:t>you </a:t>
            </a:r>
            <a:r>
              <a:rPr lang="en-US" sz="3200"/>
              <a:t>name </a:t>
            </a:r>
            <a:r>
              <a:rPr lang="en-US" sz="3200" smtClean="0"/>
              <a:t>some </a:t>
            </a:r>
            <a:r>
              <a:rPr lang="en-US" sz="3200"/>
              <a:t>f</a:t>
            </a:r>
            <a:r>
              <a:rPr lang="en-US" sz="3200" smtClean="0"/>
              <a:t>estivals in Viet </a:t>
            </a:r>
            <a:r>
              <a:rPr lang="en-US" sz="3200" smtClean="0"/>
              <a:t>Nam</a:t>
            </a:r>
            <a:r>
              <a:rPr lang="en-US" sz="3200"/>
              <a:t>? </a:t>
            </a:r>
            <a:endParaRPr lang="en-US" sz="3200" smtClean="0"/>
          </a:p>
          <a:p>
            <a:pPr>
              <a:lnSpc>
                <a:spcPct val="150000"/>
              </a:lnSpc>
            </a:pPr>
            <a:r>
              <a:rPr lang="en-US" sz="3200" smtClean="0"/>
              <a:t>2. Do </a:t>
            </a:r>
            <a:r>
              <a:rPr lang="en-US" sz="3200" dirty="0"/>
              <a:t>you </a:t>
            </a:r>
            <a:r>
              <a:rPr lang="en-US" sz="3200"/>
              <a:t>like </a:t>
            </a:r>
            <a:r>
              <a:rPr lang="en-US" sz="3200" smtClean="0"/>
              <a:t>Mid-Autumn </a:t>
            </a:r>
            <a:r>
              <a:rPr lang="en-US" sz="3200" dirty="0"/>
              <a:t>Festival? 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3.Do you like Tet holiday?</a:t>
            </a:r>
          </a:p>
          <a:p>
            <a:pPr>
              <a:lnSpc>
                <a:spcPct val="150000"/>
              </a:lnSpc>
            </a:pPr>
            <a:r>
              <a:rPr lang="en-US" sz="3200" smtClean="0"/>
              <a:t>4</a:t>
            </a:r>
            <a:r>
              <a:rPr lang="en-US" sz="3200" dirty="0"/>
              <a:t>. What do you do before Tet holiday? 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5. What do you do during Tet holiday?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474601" y="3234071"/>
            <a:ext cx="53659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rgbClr val="0070C0"/>
                </a:solidFill>
              </a:rPr>
              <a:t>Answer </a:t>
            </a:r>
            <a:endParaRPr lang="en-US" sz="4000" b="1" smtClean="0">
              <a:solidFill>
                <a:srgbClr val="0070C0"/>
              </a:solidFill>
            </a:endParaRPr>
          </a:p>
          <a:p>
            <a:pPr algn="ctr"/>
            <a:r>
              <a:rPr lang="en-US" sz="4000" b="1" smtClean="0">
                <a:solidFill>
                  <a:srgbClr val="0070C0"/>
                </a:solidFill>
              </a:rPr>
              <a:t>the questions!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5273" y="143629"/>
            <a:ext cx="3059800" cy="64516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WARM-UP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422148" y="1335734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smtClean="0">
                <a:solidFill>
                  <a:srgbClr val="AD4F0F"/>
                </a:solidFill>
              </a:rPr>
              <a:t>admire</a:t>
            </a:r>
            <a:r>
              <a:rPr lang="en-US" sz="6000" b="1" smtClean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</a:rPr>
              <a:t>(v)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12266" y="4350628"/>
            <a:ext cx="40508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/>
              <a:t>khâm </a:t>
            </a:r>
            <a:r>
              <a:rPr lang="en-US" sz="4800" smtClean="0"/>
              <a:t>phục, ngưỡng mộ</a:t>
            </a:r>
            <a:endParaRPr lang="en-US" sz="4800"/>
          </a:p>
        </p:txBody>
      </p:sp>
      <p:sp>
        <p:nvSpPr>
          <p:cNvPr id="2" name="Rectangle 1"/>
          <p:cNvSpPr/>
          <p:nvPr/>
        </p:nvSpPr>
        <p:spPr>
          <a:xfrm>
            <a:off x="1566637" y="3405822"/>
            <a:ext cx="306686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/ədˈ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maɪər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73266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0" name="Content Placeholder 99"/>
          <p:cNvPicPr>
            <a:picLocks noGrp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843270" y="2101850"/>
            <a:ext cx="5759450" cy="36410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admire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2148" y="3405822"/>
            <a:ext cx="866775" cy="866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0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4" name="Round Single Corner Rectangle 13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539114" y="1554381"/>
            <a:ext cx="646826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smtClean="0">
                <a:solidFill>
                  <a:srgbClr val="AD4F0F"/>
                </a:solidFill>
              </a:rPr>
              <a:t>chase </a:t>
            </a:r>
            <a:r>
              <a:rPr lang="en-US" sz="8000" b="1" smtClean="0">
                <a:solidFill>
                  <a:srgbClr val="AD4F0F"/>
                </a:solidFill>
              </a:rPr>
              <a:t>away </a:t>
            </a:r>
            <a:r>
              <a:rPr lang="en-US" sz="7200" smtClean="0">
                <a:solidFill>
                  <a:srgbClr val="AD4F0F"/>
                </a:solidFill>
              </a:rPr>
              <a:t>(v)</a:t>
            </a:r>
            <a:endParaRPr lang="en-US" sz="7200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15598" y="4688679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/>
              <a:t>xua đuổi</a:t>
            </a:r>
          </a:p>
        </p:txBody>
      </p:sp>
      <p:sp>
        <p:nvSpPr>
          <p:cNvPr id="2" name="Rectangle 1"/>
          <p:cNvSpPr/>
          <p:nvPr/>
        </p:nvSpPr>
        <p:spPr>
          <a:xfrm>
            <a:off x="1312829" y="3658066"/>
            <a:ext cx="34243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/tʃeɪs əˈweɪ/</a:t>
            </a:r>
          </a:p>
        </p:txBody>
      </p:sp>
      <p:pic>
        <p:nvPicPr>
          <p:cNvPr id="8" name="Content Placeholder 7" descr="2055293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571615" y="1800860"/>
            <a:ext cx="4351655" cy="4351655"/>
          </a:xfrm>
          <a:prstGeom prst="rect">
            <a:avLst/>
          </a:prstGeom>
        </p:spPr>
      </p:pic>
      <p:pic>
        <p:nvPicPr>
          <p:cNvPr id="5" name="chase away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34669" y="3552546"/>
            <a:ext cx="1042035" cy="1042035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87067" y="173266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1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173708" y="1231266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smtClean="0">
                <a:solidFill>
                  <a:srgbClr val="AD4F0F"/>
                </a:solidFill>
              </a:rPr>
              <a:t>pray</a:t>
            </a:r>
            <a:r>
              <a:rPr lang="en-US" sz="6000" b="1" smtClean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</a:rPr>
              <a:t>(v)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63826" y="4599907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/>
              <a:t>cầu nguyện</a:t>
            </a:r>
          </a:p>
        </p:txBody>
      </p:sp>
      <p:sp>
        <p:nvSpPr>
          <p:cNvPr id="2" name="Rectangle 1"/>
          <p:cNvSpPr/>
          <p:nvPr/>
        </p:nvSpPr>
        <p:spPr>
          <a:xfrm>
            <a:off x="1835581" y="3036558"/>
            <a:ext cx="19073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/preɪ/ </a:t>
            </a:r>
          </a:p>
        </p:txBody>
      </p:sp>
      <p:pic>
        <p:nvPicPr>
          <p:cNvPr id="102" name="Content Placeholder 101"/>
          <p:cNvPicPr>
            <a:picLocks noGrp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279390" y="2139950"/>
            <a:ext cx="6074410" cy="39541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ray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3708" y="3018323"/>
            <a:ext cx="895350" cy="8953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87067" y="173266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7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/>
          <p:nvPr/>
        </p:nvSpPr>
        <p:spPr>
          <a:xfrm>
            <a:off x="212092" y="1292203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smtClean="0">
                <a:solidFill>
                  <a:srgbClr val="AD4F0F"/>
                </a:solidFill>
              </a:rPr>
              <a:t>offering</a:t>
            </a:r>
            <a:r>
              <a:rPr lang="en-US" sz="6000" b="1" smtClean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</a:rPr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06040" y="4909612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/>
              <a:t>đ</a:t>
            </a:r>
            <a:r>
              <a:rPr lang="en-US" sz="4800" smtClean="0"/>
              <a:t>ồ thờ cúng</a:t>
            </a:r>
            <a:endParaRPr lang="en-US" sz="4800"/>
          </a:p>
        </p:txBody>
      </p:sp>
      <p:sp>
        <p:nvSpPr>
          <p:cNvPr id="2" name="Rectangle 1"/>
          <p:cNvSpPr/>
          <p:nvPr/>
        </p:nvSpPr>
        <p:spPr>
          <a:xfrm>
            <a:off x="1392204" y="3349222"/>
            <a:ext cx="247856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>
                <a:solidFill>
                  <a:schemeClr val="accent1">
                    <a:lumMod val="50000"/>
                  </a:schemeClr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  <a:sym typeface="+mn-ea"/>
              </a:rPr>
              <a:t>/ˈɒfərɪŋ/</a:t>
            </a:r>
          </a:p>
        </p:txBody>
      </p:sp>
      <p:pic>
        <p:nvPicPr>
          <p:cNvPr id="5" name="offering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4653" y="3349222"/>
            <a:ext cx="882650" cy="8826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87067" y="173266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8121" y="1766887"/>
            <a:ext cx="5638800" cy="3781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9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5" name="Round Single Corner Rectangle 1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Rectangle 11"/>
          <p:cNvSpPr/>
          <p:nvPr/>
        </p:nvSpPr>
        <p:spPr>
          <a:xfrm>
            <a:off x="632130" y="4562169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/>
              <a:t>cây cảnh</a:t>
            </a:r>
          </a:p>
        </p:txBody>
      </p:sp>
      <p:sp>
        <p:nvSpPr>
          <p:cNvPr id="2" name="Rectangle 1"/>
          <p:cNvSpPr/>
          <p:nvPr/>
        </p:nvSpPr>
        <p:spPr>
          <a:xfrm>
            <a:off x="894034" y="3207285"/>
            <a:ext cx="44958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/ɔːnəˈmentl triː/ </a:t>
            </a:r>
          </a:p>
        </p:txBody>
      </p:sp>
      <p:pic>
        <p:nvPicPr>
          <p:cNvPr id="4" name="Content Placeholder 3" descr="the-truong-phu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389880" y="2084705"/>
            <a:ext cx="6527165" cy="4351655"/>
          </a:xfrm>
          <a:prstGeom prst="rect">
            <a:avLst/>
          </a:prstGeom>
        </p:spPr>
      </p:pic>
      <p:pic>
        <p:nvPicPr>
          <p:cNvPr id="5" name="ornamental tree 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3109387"/>
            <a:ext cx="1026795" cy="102679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87067" y="173266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oogle Shape;1881;p31"/>
          <p:cNvSpPr txBox="1"/>
          <p:nvPr/>
        </p:nvSpPr>
        <p:spPr>
          <a:xfrm>
            <a:off x="-461033" y="1271275"/>
            <a:ext cx="7705893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smtClean="0">
                <a:solidFill>
                  <a:srgbClr val="AD4F0F"/>
                </a:solidFill>
              </a:rPr>
              <a:t>ornamental </a:t>
            </a:r>
            <a:r>
              <a:rPr lang="en-US" sz="7200" b="1" dirty="0">
                <a:solidFill>
                  <a:srgbClr val="AD4F0F"/>
                </a:solidFill>
              </a:rPr>
              <a:t>tree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14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1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2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</TotalTime>
  <Words>767</Words>
  <Application>Microsoft Office PowerPoint</Application>
  <PresentationFormat>Widescreen</PresentationFormat>
  <Paragraphs>149</Paragraphs>
  <Slides>19</Slides>
  <Notes>16</Notes>
  <HiddenSlides>0</HiddenSlides>
  <MMClips>11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Adobe Gothic Std B</vt:lpstr>
      <vt:lpstr>Arial</vt:lpstr>
      <vt:lpstr>Calibri</vt:lpstr>
      <vt:lpstr>Calibri Light</vt:lpstr>
      <vt:lpstr>Myriad Pro</vt:lpstr>
      <vt:lpstr>MyriadPro-Regular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Giang Do</cp:lastModifiedBy>
  <cp:revision>227</cp:revision>
  <dcterms:created xsi:type="dcterms:W3CDTF">2020-12-09T02:04:00Z</dcterms:created>
  <dcterms:modified xsi:type="dcterms:W3CDTF">2023-06-16T10:03:52Z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778948B657B8411088F599C3C7293FB0</vt:lpwstr>
  </property>
  <property fmtid="{D5CDD505-2E9C-101B-9397-08002B2CF9AE}" pid="3" name="KSOProductBuildVer">
    <vt:lpwstr>1033-11.2.0.11380</vt:lpwstr>
  </property>
</Properties>
</file>