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1" r:id="rId2"/>
    <p:sldId id="256" r:id="rId3"/>
    <p:sldId id="302" r:id="rId4"/>
    <p:sldId id="279" r:id="rId5"/>
    <p:sldId id="458" r:id="rId6"/>
    <p:sldId id="459" r:id="rId7"/>
    <p:sldId id="460" r:id="rId8"/>
    <p:sldId id="461" r:id="rId9"/>
    <p:sldId id="276" r:id="rId10"/>
    <p:sldId id="462" r:id="rId11"/>
    <p:sldId id="434" r:id="rId12"/>
    <p:sldId id="435" r:id="rId13"/>
    <p:sldId id="384" r:id="rId14"/>
    <p:sldId id="463" r:id="rId15"/>
    <p:sldId id="387" r:id="rId16"/>
    <p:sldId id="33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1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9"/>
    <a:srgbClr val="EF4B66"/>
    <a:srgbClr val="7192A9"/>
    <a:srgbClr val="FBCDCD"/>
    <a:srgbClr val="F7A5A5"/>
    <a:srgbClr val="F37D91"/>
    <a:srgbClr val="F3F6F6"/>
    <a:srgbClr val="D8E5E5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27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913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06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15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69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02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58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47208" y="1162311"/>
            <a:ext cx="802263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notices.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Tick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appropriate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box(es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91817" y="11411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4602" y="10385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129358"/>
              </p:ext>
            </p:extLst>
          </p:nvPr>
        </p:nvGraphicFramePr>
        <p:xfrm>
          <a:off x="429064" y="1964216"/>
          <a:ext cx="11247512" cy="4215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6150">
                  <a:extLst>
                    <a:ext uri="{9D8B030D-6E8A-4147-A177-3AD203B41FA5}">
                      <a16:colId xmlns:a16="http://schemas.microsoft.com/office/drawing/2014/main" val="1646579974"/>
                    </a:ext>
                  </a:extLst>
                </a:gridCol>
                <a:gridCol w="694593">
                  <a:extLst>
                    <a:ext uri="{9D8B030D-6E8A-4147-A177-3AD203B41FA5}">
                      <a16:colId xmlns:a16="http://schemas.microsoft.com/office/drawing/2014/main" val="102629758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220218853"/>
                    </a:ext>
                  </a:extLst>
                </a:gridCol>
                <a:gridCol w="720969">
                  <a:extLst>
                    <a:ext uri="{9D8B030D-6E8A-4147-A177-3AD203B41FA5}">
                      <a16:colId xmlns:a16="http://schemas.microsoft.com/office/drawing/2014/main" val="3881161643"/>
                    </a:ext>
                  </a:extLst>
                </a:gridCol>
              </a:tblGrid>
              <a:tr h="527219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</a:rPr>
                        <a:t>Statements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650774"/>
                  </a:ext>
                </a:extLst>
              </a:tr>
              <a:tr h="622927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1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</a:t>
                      </a:r>
                      <a:r>
                        <a:rPr lang="en-US" sz="3200" b="1" baseline="0" smtClean="0">
                          <a:solidFill>
                            <a:srgbClr val="F26649"/>
                          </a:solidFill>
                        </a:rPr>
                        <a:t> </a:t>
                      </a:r>
                      <a:r>
                        <a:rPr lang="en-US" sz="3200" baseline="0" smtClean="0"/>
                        <a:t>This notice mentions the age of the participants.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034722"/>
                  </a:ext>
                </a:extLst>
              </a:tr>
              <a:tr h="615648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2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 </a:t>
                      </a:r>
                      <a:r>
                        <a:rPr lang="en-US" sz="3200" smtClean="0"/>
                        <a:t>Participants give a presentation.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771902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3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 </a:t>
                      </a:r>
                      <a:r>
                        <a:rPr lang="en-US" sz="3200" smtClean="0"/>
                        <a:t>Participants discuss ways of communication in the future.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26458"/>
                  </a:ext>
                </a:extLst>
              </a:tr>
              <a:tr h="562098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4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 </a:t>
                      </a:r>
                      <a:r>
                        <a:rPr lang="en-US" sz="3200" smtClean="0"/>
                        <a:t>Participants meet once a week.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979174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5</a:t>
                      </a:r>
                      <a:r>
                        <a:rPr lang="en-US" sz="3200" b="1" smtClean="0">
                          <a:solidFill>
                            <a:srgbClr val="F26649"/>
                          </a:solidFill>
                        </a:rPr>
                        <a:t>. </a:t>
                      </a:r>
                      <a:r>
                        <a:rPr lang="en-US" sz="3200" smtClean="0"/>
                        <a:t>Interested people call for more details.</a:t>
                      </a:r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472488"/>
                  </a:ext>
                </a:extLst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220" y="2501688"/>
            <a:ext cx="580672" cy="5806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543" y="3082360"/>
            <a:ext cx="580672" cy="58067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613" y="3872554"/>
            <a:ext cx="580672" cy="5806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220" y="4789840"/>
            <a:ext cx="580672" cy="5806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220" y="5421706"/>
            <a:ext cx="580672" cy="5806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613" y="5421706"/>
            <a:ext cx="580672" cy="58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47208" y="1113015"/>
            <a:ext cx="9963345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pairs. Ask and answer about a device or an app you use for studying. Report your partner’s answers to the class.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09425" y="2190429"/>
            <a:ext cx="5843395" cy="28623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>
                <a:solidFill>
                  <a:srgbClr val="EF4B66"/>
                </a:solidFill>
              </a:rPr>
              <a:t>1. </a:t>
            </a:r>
            <a:r>
              <a:rPr lang="en-US" sz="3000"/>
              <a:t>What kind of device / app is it?</a:t>
            </a:r>
          </a:p>
          <a:p>
            <a:pPr>
              <a:lnSpc>
                <a:spcPct val="150000"/>
              </a:lnSpc>
            </a:pPr>
            <a:r>
              <a:rPr lang="en-US" sz="3000" b="1">
                <a:solidFill>
                  <a:srgbClr val="EF4B66"/>
                </a:solidFill>
              </a:rPr>
              <a:t>2. </a:t>
            </a:r>
            <a:r>
              <a:rPr lang="en-US" sz="3000"/>
              <a:t>How often do you use it?</a:t>
            </a:r>
          </a:p>
          <a:p>
            <a:pPr>
              <a:lnSpc>
                <a:spcPct val="150000"/>
              </a:lnSpc>
            </a:pPr>
            <a:r>
              <a:rPr lang="en-US" sz="3000" b="1">
                <a:solidFill>
                  <a:srgbClr val="EF4B66"/>
                </a:solidFill>
              </a:rPr>
              <a:t>3. </a:t>
            </a:r>
            <a:r>
              <a:rPr lang="en-US" sz="3000"/>
              <a:t>What are the benefits of using it?</a:t>
            </a:r>
          </a:p>
          <a:p>
            <a:pPr>
              <a:lnSpc>
                <a:spcPct val="150000"/>
              </a:lnSpc>
            </a:pPr>
            <a:r>
              <a:rPr lang="en-US" sz="3000" b="1">
                <a:solidFill>
                  <a:srgbClr val="EF4B66"/>
                </a:solidFill>
              </a:rPr>
              <a:t>4.</a:t>
            </a:r>
            <a:r>
              <a:rPr lang="en-US" sz="3000"/>
              <a:t> Are there any problems using it?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6005195" y="1996998"/>
            <a:ext cx="5688574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en-US" sz="3000" i="1" u="sng" smtClean="0">
                <a:solidFill>
                  <a:schemeClr val="accent1"/>
                </a:solidFill>
              </a:rPr>
              <a:t>Example:</a:t>
            </a:r>
          </a:p>
          <a:p>
            <a:r>
              <a:rPr lang="en-US" sz="3000">
                <a:solidFill>
                  <a:srgbClr val="7030A0"/>
                </a:solidFill>
              </a:rPr>
              <a:t>Raz plus is an amazing app. It helps me study English more effectively. I use it almost everyday. I can read a lot of books in both fiction and non-fiction. It also helps me improve my pronunciation by listening and recording. But I need to buy its account so as to use it.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1817" y="11411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602" y="10385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47208" y="1118162"/>
            <a:ext cx="9003616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to Mark talking about the solar system. Fill in each blank with no more than </a:t>
            </a:r>
            <a:r>
              <a:rPr lang="en-US" sz="24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TWO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words.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391816" y="2078299"/>
            <a:ext cx="11891037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400" b="1" smtClean="0">
                <a:solidFill>
                  <a:srgbClr val="F26649"/>
                </a:solidFill>
              </a:rPr>
              <a:t>1. </a:t>
            </a:r>
            <a:r>
              <a:rPr lang="en-US" sz="3400" smtClean="0"/>
              <a:t>Many </a:t>
            </a:r>
            <a:r>
              <a:rPr lang="en-US" sz="3400"/>
              <a:t>of the planets in our solar system have </a:t>
            </a:r>
            <a:r>
              <a:rPr lang="en-US" sz="3400" smtClean="0"/>
              <a:t>_______.</a:t>
            </a:r>
          </a:p>
          <a:p>
            <a:endParaRPr lang="en-US" sz="1200"/>
          </a:p>
          <a:p>
            <a:r>
              <a:rPr lang="en-US" sz="3400" b="1">
                <a:solidFill>
                  <a:srgbClr val="F26649"/>
                </a:solidFill>
              </a:rPr>
              <a:t>2. </a:t>
            </a:r>
            <a:r>
              <a:rPr lang="en-US" sz="3400"/>
              <a:t>The four inner planets are quite small and have </a:t>
            </a:r>
            <a:r>
              <a:rPr lang="en-US" sz="3400" smtClean="0"/>
              <a:t>____________.</a:t>
            </a:r>
          </a:p>
          <a:p>
            <a:endParaRPr lang="en-US" sz="1200"/>
          </a:p>
          <a:p>
            <a:r>
              <a:rPr lang="en-US" sz="3400" b="1">
                <a:solidFill>
                  <a:srgbClr val="F26649"/>
                </a:solidFill>
              </a:rPr>
              <a:t>3. </a:t>
            </a:r>
            <a:r>
              <a:rPr lang="en-US" sz="3400"/>
              <a:t>The asteroid belt has millions of rocky </a:t>
            </a:r>
            <a:r>
              <a:rPr lang="en-US" sz="3400" smtClean="0"/>
              <a:t>_______.</a:t>
            </a:r>
          </a:p>
          <a:p>
            <a:endParaRPr lang="en-US" sz="1200"/>
          </a:p>
          <a:p>
            <a:r>
              <a:rPr lang="en-US" sz="3400" b="1">
                <a:solidFill>
                  <a:srgbClr val="F26649"/>
                </a:solidFill>
              </a:rPr>
              <a:t>4. </a:t>
            </a:r>
            <a:r>
              <a:rPr lang="en-US" sz="3400"/>
              <a:t>The outer planets are _______ and mostly made up of gas</a:t>
            </a:r>
            <a:r>
              <a:rPr lang="en-US" sz="3400" smtClean="0"/>
              <a:t>.</a:t>
            </a:r>
          </a:p>
          <a:p>
            <a:endParaRPr lang="en-US" sz="1200"/>
          </a:p>
          <a:p>
            <a:r>
              <a:rPr lang="en-US" sz="3400" b="1">
                <a:solidFill>
                  <a:srgbClr val="F26649"/>
                </a:solidFill>
              </a:rPr>
              <a:t>5. </a:t>
            </a:r>
            <a:r>
              <a:rPr lang="en-US" sz="3400"/>
              <a:t>These outer planets all have thick layers of clouds and </a:t>
            </a:r>
            <a:r>
              <a:rPr lang="en-US" sz="3400" smtClean="0"/>
              <a:t>_____ </a:t>
            </a:r>
            <a:r>
              <a:rPr lang="en-US" sz="3400"/>
              <a:t>around them.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8775269" y="2101973"/>
            <a:ext cx="17309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7030A0"/>
                </a:solidFill>
                <a:sym typeface="+mn-ea"/>
              </a:rPr>
              <a:t>moons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9216834" y="2787594"/>
            <a:ext cx="279546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7030A0"/>
                </a:solidFill>
                <a:sym typeface="+mn-ea"/>
              </a:rPr>
              <a:t>rocky surfaces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7529008" y="3496889"/>
            <a:ext cx="16878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7030A0"/>
                </a:solidFill>
                <a:sym typeface="+mn-ea"/>
              </a:rPr>
              <a:t>objects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4870503" y="4184358"/>
            <a:ext cx="118231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7030A0"/>
                </a:solidFill>
                <a:sym typeface="+mn-ea"/>
              </a:rPr>
              <a:t>huge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10379856" y="4904747"/>
            <a:ext cx="115226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7030A0"/>
                </a:solidFill>
                <a:sym typeface="+mn-ea"/>
              </a:rPr>
              <a:t>rings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91817" y="11411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4602" y="10385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Track 8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0595" y="118490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57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1"/>
      <p:bldP spid="7" grpId="0"/>
      <p:bldP spid="7" grpId="1"/>
      <p:bldP spid="9" grpId="0"/>
      <p:bldP spid="9" grpId="1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965" y="1296035"/>
            <a:ext cx="10730181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paragraph (80 - 100 words) about your favourite means of communication. You may use the following questions as cues.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359" y="13510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0144" y="1248412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989965" y="2391818"/>
            <a:ext cx="9819445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F26649"/>
                </a:solidFill>
              </a:rPr>
              <a:t>1. </a:t>
            </a:r>
            <a:r>
              <a:rPr lang="en-US" sz="3200"/>
              <a:t>What is your favourite means of communication?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F26649"/>
                </a:solidFill>
              </a:rPr>
              <a:t>2. </a:t>
            </a:r>
            <a:r>
              <a:rPr lang="en-US" sz="3200"/>
              <a:t>How often do you use it?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F26649"/>
                </a:solidFill>
              </a:rPr>
              <a:t>3. </a:t>
            </a:r>
            <a:r>
              <a:rPr lang="en-US" sz="3200"/>
              <a:t>What are the benefits of using it?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F26649"/>
                </a:solidFill>
              </a:rPr>
              <a:t>4. </a:t>
            </a:r>
            <a:r>
              <a:rPr lang="en-US" sz="3200"/>
              <a:t>Do you think you will use it in the future?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965" y="1296035"/>
            <a:ext cx="10730181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paragraph (80 - 100 words) about your favourite means of communication. You may use the following questions as cues.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359" y="13510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0144" y="1248412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12279" y="2336801"/>
            <a:ext cx="10585831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b="1" i="1" u="sng" smtClean="0">
                <a:solidFill>
                  <a:srgbClr val="F26649"/>
                </a:solidFill>
              </a:rPr>
              <a:t>Suggested answer:  </a:t>
            </a:r>
          </a:p>
          <a:p>
            <a:r>
              <a:rPr lang="en-US" sz="2800"/>
              <a:t>My favourite means of communication is the mobile phone. I use it every day to talk with almost anyone, from my family members to friends. It is a very convenient way of communicating with people because it is small and portable. In addition, I can send them messages and even make video calls. If my phone is connected to the Internet, it will be much better. The reason is that I can send and receive emails through it or access various websites to update news and information. In the future, I will continue using my mobile phone to communicate.</a:t>
            </a:r>
          </a:p>
        </p:txBody>
      </p:sp>
    </p:spTree>
    <p:extLst>
      <p:ext uri="{BB962C8B-B14F-4D97-AF65-F5344CB8AC3E}">
        <p14:creationId xmlns:p14="http://schemas.microsoft.com/office/powerpoint/2010/main" val="56642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01658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pic>
        <p:nvPicPr>
          <p:cNvPr id="2050" name="Picture 2" descr="Recruiting Action Plan Wrap-Up – firecrack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52" y="1508974"/>
            <a:ext cx="3907123" cy="26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067" y="2392034"/>
            <a:ext cx="9770226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ym typeface="+mn-ea"/>
              </a:rPr>
              <a:t>Read for general and specific information;</a:t>
            </a:r>
            <a:endParaRPr lang="en-US" sz="32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ym typeface="+mn-ea"/>
              </a:rPr>
              <a:t>Talk about study apps and devices;</a:t>
            </a:r>
            <a:endParaRPr lang="en-US" sz="32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ym typeface="+mn-ea"/>
              </a:rPr>
              <a:t>Listen for specific information about the solar system;</a:t>
            </a:r>
            <a:endParaRPr lang="en-US" sz="32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ym typeface="+mn-ea"/>
              </a:rPr>
              <a:t>Write a paragraph about means of communication;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70357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6603" y="2328505"/>
            <a:ext cx="81498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- Do </a:t>
            </a:r>
            <a:r>
              <a:rPr lang="en-US" sz="3600" smtClean="0"/>
              <a:t>the exercises </a:t>
            </a:r>
            <a:r>
              <a:rPr lang="en-US" sz="3600"/>
              <a:t>in the workbook.</a:t>
            </a:r>
          </a:p>
          <a:p>
            <a:pPr>
              <a:lnSpc>
                <a:spcPct val="150000"/>
              </a:lnSpc>
            </a:pPr>
            <a:r>
              <a:rPr lang="en-US" sz="3600"/>
              <a:t>- Prepare for the final </a:t>
            </a:r>
            <a:r>
              <a:rPr lang="en-US" sz="3600" smtClean="0"/>
              <a:t>test.</a:t>
            </a:r>
            <a:endParaRPr lang="en-US" sz="360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628" y="2706857"/>
            <a:ext cx="3644828" cy="3644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490401" y="1824968"/>
            <a:ext cx="3226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LESSON 2: SKILLS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54884" y="137477"/>
            <a:ext cx="21532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REVIEW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" name="TextBox 40"/>
          <p:cNvSpPr txBox="1"/>
          <p:nvPr/>
        </p:nvSpPr>
        <p:spPr>
          <a:xfrm>
            <a:off x="4043795" y="100191"/>
            <a:ext cx="57289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Units 10 – 11 - 12 </a:t>
            </a:r>
            <a:endParaRPr lang="en-US" sz="4000" b="1" dirty="0" smtClean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084296" y="110490"/>
            <a:ext cx="712319" cy="709214"/>
            <a:chOff x="2180974" y="148629"/>
            <a:chExt cx="712319" cy="709214"/>
          </a:xfrm>
        </p:grpSpPr>
        <p:sp>
          <p:nvSpPr>
            <p:cNvPr id="19" name="Oval 18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hord 19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033545" y="99060"/>
            <a:ext cx="811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0299" t="7444" r="12148" b="1748"/>
          <a:stretch/>
        </p:blipFill>
        <p:spPr>
          <a:xfrm>
            <a:off x="3439192" y="2474718"/>
            <a:ext cx="4676306" cy="43133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58417" y="1138512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96286" y="2185914"/>
            <a:ext cx="1835914" cy="599196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8418" y="316981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b="1" dirty="0">
                <a:solidFill>
                  <a:schemeClr val="tx1"/>
                </a:solidFill>
              </a:rPr>
              <a:t>SPEAKING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896286" y="410596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b="1" dirty="0">
                <a:solidFill>
                  <a:schemeClr val="tx1"/>
                </a:solidFill>
              </a:rPr>
              <a:t>LISTENING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88839" y="120396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Race at the board.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9831" y="2037350"/>
            <a:ext cx="5758815" cy="59436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Read </a:t>
            </a:r>
            <a:r>
              <a:rPr lang="en-US" dirty="0">
                <a:solidFill>
                  <a:schemeClr val="tx1"/>
                </a:solidFill>
              </a:rPr>
              <a:t>the notices. </a:t>
            </a:r>
            <a:r>
              <a:rPr lang="en-US">
                <a:solidFill>
                  <a:schemeClr val="tx1"/>
                </a:solidFill>
              </a:rPr>
              <a:t>Tick </a:t>
            </a:r>
            <a:r>
              <a:rPr lang="en-US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appropriate box(es).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74634" y="2897883"/>
            <a:ext cx="5755005" cy="91694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2</a:t>
            </a:r>
            <a:r>
              <a:rPr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sz="180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Work </a:t>
            </a:r>
            <a:r>
              <a:rPr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 pairs. Ask and answer about a device or an app you use for studying. Report your partner’s answers to the class.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4634" y="4017843"/>
            <a:ext cx="5743692" cy="5624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>
                <a:solidFill>
                  <a:schemeClr val="tx1"/>
                </a:solidFill>
                <a:cs typeface="Calibri" panose="020F0502020204030204" pitchFamily="34" charset="0"/>
              </a:rPr>
              <a:t>Task 3: 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Listen to Mark talking about the solar system. Fill in each blank with no more than TWO words.</a:t>
            </a:r>
            <a:endParaRPr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94331" y="1444615"/>
            <a:ext cx="1419912" cy="74129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76376" y="2485512"/>
            <a:ext cx="1419911" cy="68430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394332" y="3470542"/>
            <a:ext cx="1419911" cy="63542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932291" y="431186"/>
            <a:ext cx="3596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LESSON 2: </a:t>
            </a:r>
            <a:r>
              <a:rPr lang="en-US" sz="2800" b="1">
                <a:solidFill>
                  <a:schemeClr val="bg1"/>
                </a:solidFill>
                <a:sym typeface="+mn-ea"/>
              </a:rPr>
              <a:t>SKILLS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062704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4406688"/>
            <a:ext cx="1309168" cy="65601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7526" y="4822448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4: Write a paragraph (80 - 100 words) about your favourite means of communication.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599868" y="5992039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b="1" dirty="0">
                <a:solidFill>
                  <a:schemeClr val="tx1"/>
                </a:solidFill>
              </a:rPr>
              <a:t>CONSOLIDATION</a:t>
            </a:r>
          </a:p>
        </p:txBody>
      </p:sp>
      <p:sp>
        <p:nvSpPr>
          <p:cNvPr id="3" name="Rectangle 28"/>
          <p:cNvSpPr/>
          <p:nvPr/>
        </p:nvSpPr>
        <p:spPr>
          <a:xfrm>
            <a:off x="5577526" y="5749534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Wrap-up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</a:p>
        </p:txBody>
      </p:sp>
      <p:cxnSp>
        <p:nvCxnSpPr>
          <p:cNvPr id="4" name="Curved Connector 3"/>
          <p:cNvCxnSpPr/>
          <p:nvPr/>
        </p:nvCxnSpPr>
        <p:spPr>
          <a:xfrm>
            <a:off x="2505075" y="5299710"/>
            <a:ext cx="1012190" cy="71247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" y="3313568"/>
            <a:ext cx="3903645" cy="2211856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1975" y="2106295"/>
            <a:ext cx="58102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</a:rPr>
              <a:t>Write on the board the list of future technology you expect to see in the future in 2 minutes.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768" y="1559242"/>
            <a:ext cx="3810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RACE AT THE BOARD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71536" y="1083309"/>
            <a:ext cx="77426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Work in teams.</a:t>
            </a:r>
          </a:p>
          <a:p>
            <a:r>
              <a:rPr lang="en-US" sz="3200" dirty="0"/>
              <a:t>- One students from each team comes to the board.</a:t>
            </a:r>
          </a:p>
          <a:p>
            <a:r>
              <a:rPr lang="en-US" sz="3200" dirty="0"/>
              <a:t>- Teacher asks a question </a:t>
            </a:r>
            <a:r>
              <a:rPr lang="en-US" sz="3200"/>
              <a:t>or </a:t>
            </a:r>
            <a:r>
              <a:rPr lang="en-US" sz="3200" smtClean="0"/>
              <a:t>gives </a:t>
            </a:r>
            <a:r>
              <a:rPr lang="en-US" sz="3200"/>
              <a:t>a </a:t>
            </a:r>
            <a:r>
              <a:rPr lang="en-US" sz="3200" smtClean="0"/>
              <a:t>problem.</a:t>
            </a:r>
            <a:endParaRPr lang="en-US" sz="3200" dirty="0"/>
          </a:p>
          <a:p>
            <a:r>
              <a:rPr lang="en-US" sz="3200" dirty="0"/>
              <a:t>- The first person to write the correct answer on the board wins a point for their team</a:t>
            </a:r>
            <a:r>
              <a:rPr lang="en-US" sz="3200"/>
              <a:t>. </a:t>
            </a:r>
            <a:r>
              <a:rPr lang="en-US" sz="3200" smtClean="0"/>
              <a:t>(The </a:t>
            </a:r>
            <a:r>
              <a:rPr lang="en-US" sz="3200" dirty="0"/>
              <a:t>students at the board only get one try.)</a:t>
            </a:r>
          </a:p>
          <a:p>
            <a:r>
              <a:rPr lang="en-US" sz="3200" dirty="0"/>
              <a:t>- If they all miss the question, teacher takes the answer from the first person in the audience who raises their hand.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9" y="3489960"/>
            <a:ext cx="4966461" cy="2814062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1975" y="2106295"/>
            <a:ext cx="58102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</a:rPr>
              <a:t>Write on the board the list of future technology you expect to see in the future in 2 minutes.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330" y="1473018"/>
            <a:ext cx="43491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RACE AT THE BOARD </a:t>
            </a:r>
          </a:p>
        </p:txBody>
      </p:sp>
      <p:sp>
        <p:nvSpPr>
          <p:cNvPr id="13" name="Text Box 1"/>
          <p:cNvSpPr txBox="1"/>
          <p:nvPr/>
        </p:nvSpPr>
        <p:spPr>
          <a:xfrm>
            <a:off x="7224591" y="3731223"/>
            <a:ext cx="3370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sym typeface="+mn-ea"/>
              </a:rPr>
              <a:t>Device</a:t>
            </a:r>
            <a:endParaRPr lang="en-US" sz="5400" b="1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98633" y="1403367"/>
            <a:ext cx="76969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/>
              <a:t>1. This is an object or machine that has been invented for a particular purpose. What is it?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3331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9" y="3489960"/>
            <a:ext cx="4966461" cy="2814062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330" y="1473018"/>
            <a:ext cx="43491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RACE AT THE BOARD </a:t>
            </a:r>
          </a:p>
        </p:txBody>
      </p:sp>
      <p:sp>
        <p:nvSpPr>
          <p:cNvPr id="13" name="Text Box 1"/>
          <p:cNvSpPr txBox="1"/>
          <p:nvPr/>
        </p:nvSpPr>
        <p:spPr>
          <a:xfrm>
            <a:off x="6673483" y="4038954"/>
            <a:ext cx="3897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0070C0"/>
                </a:solidFill>
                <a:sym typeface="+mn-ea"/>
              </a:rPr>
              <a:t>Application</a:t>
            </a:r>
            <a:endParaRPr lang="en-US" sz="5400" b="1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73969" y="1745546"/>
            <a:ext cx="56329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/>
              <a:t>2. What do you call a computer </a:t>
            </a:r>
            <a:r>
              <a:rPr lang="en-US" sz="4000" smtClean="0"/>
              <a:t>programme?</a:t>
            </a:r>
            <a:endParaRPr lang="en-GB" sz="4000"/>
          </a:p>
        </p:txBody>
      </p:sp>
    </p:spTree>
    <p:extLst>
      <p:ext uri="{BB962C8B-B14F-4D97-AF65-F5344CB8AC3E}">
        <p14:creationId xmlns:p14="http://schemas.microsoft.com/office/powerpoint/2010/main" val="351001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9" y="3489960"/>
            <a:ext cx="4966461" cy="2814062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330" y="1473018"/>
            <a:ext cx="43491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RACE AT THE BOARD </a:t>
            </a:r>
          </a:p>
        </p:txBody>
      </p:sp>
      <p:sp>
        <p:nvSpPr>
          <p:cNvPr id="13" name="Text Box 1"/>
          <p:cNvSpPr txBox="1"/>
          <p:nvPr/>
        </p:nvSpPr>
        <p:spPr>
          <a:xfrm>
            <a:off x="6497637" y="4170929"/>
            <a:ext cx="3897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0070C0"/>
                </a:solidFill>
                <a:sym typeface="+mn-ea"/>
              </a:rPr>
              <a:t>Solar system</a:t>
            </a:r>
          </a:p>
        </p:txBody>
      </p:sp>
      <p:sp>
        <p:nvSpPr>
          <p:cNvPr id="3" name="Rectangle 2"/>
          <p:cNvSpPr/>
          <p:nvPr/>
        </p:nvSpPr>
        <p:spPr>
          <a:xfrm>
            <a:off x="5630007" y="1657623"/>
            <a:ext cx="56329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/>
              <a:t>3. </a:t>
            </a:r>
            <a:r>
              <a:rPr lang="en-GB" sz="4000"/>
              <a:t>It includes the sun and the group of planets that move around the sun. What is it?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30136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9" y="3489960"/>
            <a:ext cx="4966461" cy="2814062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330" y="1473018"/>
            <a:ext cx="43491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RACE AT THE BOARD </a:t>
            </a:r>
          </a:p>
        </p:txBody>
      </p:sp>
      <p:sp>
        <p:nvSpPr>
          <p:cNvPr id="13" name="Text Box 1"/>
          <p:cNvSpPr txBox="1"/>
          <p:nvPr/>
        </p:nvSpPr>
        <p:spPr>
          <a:xfrm>
            <a:off x="5569559" y="3630706"/>
            <a:ext cx="64446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70C0"/>
                </a:solidFill>
                <a:sym typeface="+mn-ea"/>
              </a:rPr>
              <a:t>p</a:t>
            </a:r>
            <a:r>
              <a:rPr lang="en-US" sz="4800" b="1" smtClean="0">
                <a:solidFill>
                  <a:srgbClr val="0070C0"/>
                </a:solidFill>
                <a:sym typeface="+mn-ea"/>
              </a:rPr>
              <a:t>ost </a:t>
            </a:r>
            <a:r>
              <a:rPr lang="en-US" sz="4800" b="1">
                <a:solidFill>
                  <a:srgbClr val="0070C0"/>
                </a:solidFill>
                <a:sym typeface="+mn-ea"/>
              </a:rPr>
              <a:t>card, phone, TV, radio, newspaper, internet….</a:t>
            </a:r>
          </a:p>
        </p:txBody>
      </p:sp>
      <p:sp>
        <p:nvSpPr>
          <p:cNvPr id="3" name="Rectangle 2"/>
          <p:cNvSpPr/>
          <p:nvPr/>
        </p:nvSpPr>
        <p:spPr>
          <a:xfrm>
            <a:off x="5638799" y="1796491"/>
            <a:ext cx="58879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/>
              <a:t>4. Can you name some means of communication?</a:t>
            </a:r>
          </a:p>
        </p:txBody>
      </p:sp>
    </p:spTree>
    <p:extLst>
      <p:ext uri="{BB962C8B-B14F-4D97-AF65-F5344CB8AC3E}">
        <p14:creationId xmlns:p14="http://schemas.microsoft.com/office/powerpoint/2010/main" val="277424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47208" y="1162311"/>
            <a:ext cx="802263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notices.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Tick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appropriate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box(es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91817" y="11411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4602" y="10385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69808"/>
          <a:stretch/>
        </p:blipFill>
        <p:spPr>
          <a:xfrm>
            <a:off x="286362" y="1705793"/>
            <a:ext cx="4738655" cy="272775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/>
          <a:srcRect l="195" t="67060" r="-195" b="88"/>
          <a:stretch/>
        </p:blipFill>
        <p:spPr>
          <a:xfrm>
            <a:off x="3138854" y="3949901"/>
            <a:ext cx="4642965" cy="290809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/>
          <a:srcRect t="32716" b="35551"/>
          <a:stretch/>
        </p:blipFill>
        <p:spPr>
          <a:xfrm>
            <a:off x="7273640" y="1643802"/>
            <a:ext cx="4738655" cy="28669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901</Words>
  <Application>Microsoft Office PowerPoint</Application>
  <PresentationFormat>Widescreen</PresentationFormat>
  <Paragraphs>126</Paragraphs>
  <Slides>17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Adobe Gothic Std B</vt:lpstr>
      <vt:lpstr>Arial</vt:lpstr>
      <vt:lpstr>Calibri</vt:lpstr>
      <vt:lpstr>Calibri Light</vt:lpstr>
      <vt:lpstr>Myriad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221</cp:revision>
  <dcterms:created xsi:type="dcterms:W3CDTF">2020-12-09T02:04:00Z</dcterms:created>
  <dcterms:modified xsi:type="dcterms:W3CDTF">2023-10-12T09:57:48Z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61CBA64395B3416883B3918E27C1C585</vt:lpwstr>
  </property>
  <property fmtid="{D5CDD505-2E9C-101B-9397-08002B2CF9AE}" pid="3" name="KSOProductBuildVer">
    <vt:lpwstr>1033-11.2.0.11440</vt:lpwstr>
  </property>
</Properties>
</file>