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02" r:id="rId4"/>
    <p:sldId id="279" r:id="rId5"/>
    <p:sldId id="316" r:id="rId6"/>
    <p:sldId id="347" r:id="rId7"/>
    <p:sldId id="348" r:id="rId8"/>
    <p:sldId id="349" r:id="rId9"/>
    <p:sldId id="350" r:id="rId10"/>
    <p:sldId id="283" r:id="rId11"/>
    <p:sldId id="276" r:id="rId12"/>
    <p:sldId id="298" r:id="rId13"/>
    <p:sldId id="327" r:id="rId14"/>
    <p:sldId id="325" r:id="rId15"/>
    <p:sldId id="313" r:id="rId16"/>
    <p:sldId id="314" r:id="rId17"/>
    <p:sldId id="330" r:id="rId18"/>
    <p:sldId id="35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4640"/>
  </p:normalViewPr>
  <p:slideViewPr>
    <p:cSldViewPr snapToGrid="0" showGuides="1">
      <p:cViewPr varScale="1">
        <p:scale>
          <a:sx n="107" d="100"/>
          <a:sy n="107" d="100"/>
        </p:scale>
        <p:origin x="7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65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8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68DAF4-AE25-B987-9978-B0B9DEC68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587203"/>
              </p:ext>
            </p:extLst>
          </p:nvPr>
        </p:nvGraphicFramePr>
        <p:xfrm>
          <a:off x="960318" y="1681781"/>
          <a:ext cx="10271364" cy="401477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1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3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1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DIY (n) 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ˌdiːaɪ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ˈwaɪ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tự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tay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làm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knitting kit (n)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ˈnɪtɪŋ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kɪt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cụ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đan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dollhouse (n)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dɒlˌhaʊs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nhà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búp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bê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417077977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make paper flowers (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v.phr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kern="120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meɪk</a:t>
                      </a: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'peɪpər 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'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flaʊərz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làm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giấy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524542958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hang out (v)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hæŋ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aʊt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285282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199229"/>
            <a:ext cx="243855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5828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6594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284844" y="1660894"/>
            <a:ext cx="1165511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Tom</a:t>
            </a:r>
            <a:r>
              <a:rPr lang="en-US" sz="2400" b="1">
                <a:solidFill>
                  <a:srgbClr val="242021"/>
                </a:solidFill>
                <a:latin typeface="Comic Sans MS" panose="030F0702030302020204" pitchFamily="66" charset="0"/>
              </a:rPr>
              <a:t>: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	  Hi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, Trang. Surprised to see you. What brings you here?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Trang: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 Oh, hello Tom. I’m looking for a knitting kit.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Tom</a:t>
            </a:r>
            <a:r>
              <a:rPr lang="en-US" sz="2400" b="1">
                <a:solidFill>
                  <a:srgbClr val="242021"/>
                </a:solidFill>
                <a:latin typeface="Comic Sans MS" panose="030F0702030302020204" pitchFamily="66" charset="0"/>
              </a:rPr>
              <a:t>: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A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knitting kit? I didn’t know you like knitting.</a:t>
            </a:r>
            <a:b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</a:br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Trang: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 Actually, I’m keen on many DIY activities. In my leisure time, 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I love</a:t>
            </a:r>
            <a:b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</a:b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        knitting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, building dollhouses, and making paper flowers. 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Tom</a:t>
            </a:r>
            <a:r>
              <a:rPr lang="en-US" sz="2400" b="1">
                <a:solidFill>
                  <a:srgbClr val="242021"/>
                </a:solidFill>
                <a:latin typeface="Comic Sans MS" panose="030F0702030302020204" pitchFamily="66" charset="0"/>
              </a:rPr>
              <a:t>: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I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see. So, you like spending time on your own.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Trang: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 Yes. What do you do in your free time?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Tom</a:t>
            </a:r>
            <a:r>
              <a:rPr lang="en-US" sz="2400" b="1">
                <a:solidFill>
                  <a:srgbClr val="242021"/>
                </a:solidFill>
                <a:latin typeface="Comic Sans MS" panose="030F0702030302020204" pitchFamily="66" charset="0"/>
              </a:rPr>
              <a:t>: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I’m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a bit different. I usually hang out with my friends. We go 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to the</a:t>
            </a:r>
            <a:b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</a:b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       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cinema, go cycling, or play sport in the park.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Trang: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 You love spending free time with other people, don’t you?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Tom</a:t>
            </a:r>
            <a:r>
              <a:rPr lang="en-US" sz="2400" b="1">
                <a:solidFill>
                  <a:srgbClr val="242021"/>
                </a:solidFill>
                <a:latin typeface="Comic Sans MS" panose="030F0702030302020204" pitchFamily="66" charset="0"/>
              </a:rPr>
              <a:t>: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That’s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right. By the way, would you like to go to the cinema with 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me and</a:t>
            </a:r>
            <a:b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</a:b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         Mark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this Sunday? There’s a new comedy at New World Cinema.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Trang: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 Yes, I’d love to. Can I ask Mai to join us?</a:t>
            </a:r>
          </a:p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Tom</a:t>
            </a:r>
            <a:r>
              <a:rPr lang="en-US" sz="2400" b="1">
                <a:solidFill>
                  <a:srgbClr val="242021"/>
                </a:solidFill>
                <a:latin typeface="Comic Sans MS" panose="030F0702030302020204" pitchFamily="66" charset="0"/>
              </a:rPr>
              <a:t>:</a:t>
            </a:r>
            <a:r>
              <a:rPr lang="en-US" sz="2400">
                <a:solidFill>
                  <a:srgbClr val="242021"/>
                </a:solidFill>
                <a:latin typeface="Comic Sans MS" panose="030F0702030302020204" pitchFamily="66" charset="0"/>
              </a:rPr>
              <a:t>   Sure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. Let’s meet outside the cinema at 9 a.m. </a:t>
            </a:r>
          </a:p>
        </p:txBody>
      </p:sp>
      <p:pic>
        <p:nvPicPr>
          <p:cNvPr id="2" name="Trac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73054" y="14919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343610-203B-84DC-99D4-4BB60255301D}"/>
              </a:ext>
            </a:extLst>
          </p:cNvPr>
          <p:cNvSpPr txBox="1"/>
          <p:nvPr/>
        </p:nvSpPr>
        <p:spPr>
          <a:xfrm>
            <a:off x="487067" y="1842145"/>
            <a:ext cx="102822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800"/>
              <a:t> Trang </a:t>
            </a:r>
            <a:r>
              <a:rPr lang="en-US" sz="2800" dirty="0"/>
              <a:t>is looking for </a:t>
            </a:r>
            <a:r>
              <a:rPr lang="en-US" sz="2800"/>
              <a:t>a ____________. </a:t>
            </a:r>
            <a:endParaRPr lang="en-US" sz="2800" dirty="0"/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800"/>
              <a:t> She </a:t>
            </a:r>
            <a:r>
              <a:rPr lang="en-US" sz="2800" dirty="0"/>
              <a:t>likes doing DIY in her ____________. 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800"/>
              <a:t> Tom </a:t>
            </a:r>
            <a:r>
              <a:rPr lang="en-US" sz="2800" dirty="0"/>
              <a:t>loves spending his free time with ____________. 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800"/>
              <a:t> Tom </a:t>
            </a:r>
            <a:r>
              <a:rPr lang="en-US" sz="2800" dirty="0"/>
              <a:t>and his friends usually _________ together. 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2800"/>
              <a:t> Tom</a:t>
            </a:r>
            <a:r>
              <a:rPr lang="en-US" sz="2800" dirty="0"/>
              <a:t>, Mark, Trang, and Mai are going to see a comedy this _______.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339539"/>
            <a:ext cx="793103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Read the conversation again and complete the sentences. 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08B1305C-B331-9195-FF9C-9532D6A247B3}"/>
              </a:ext>
            </a:extLst>
          </p:cNvPr>
          <p:cNvSpPr/>
          <p:nvPr/>
        </p:nvSpPr>
        <p:spPr>
          <a:xfrm>
            <a:off x="4170536" y="2055529"/>
            <a:ext cx="1834659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knitting kit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817D9914-754B-4E2F-D4CE-94D72E37B2EF}"/>
              </a:ext>
            </a:extLst>
          </p:cNvPr>
          <p:cNvSpPr/>
          <p:nvPr/>
        </p:nvSpPr>
        <p:spPr>
          <a:xfrm>
            <a:off x="4599281" y="2922939"/>
            <a:ext cx="2057815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leisure time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6" name="Hình chữ nhật: Góc Tròn 6">
            <a:extLst>
              <a:ext uri="{FF2B5EF4-FFF2-40B4-BE49-F238E27FC236}">
                <a16:creationId xmlns:a16="http://schemas.microsoft.com/office/drawing/2014/main" id="{BD5FE6B4-2279-EF99-8879-0233645AC809}"/>
              </a:ext>
            </a:extLst>
          </p:cNvPr>
          <p:cNvSpPr/>
          <p:nvPr/>
        </p:nvSpPr>
        <p:spPr>
          <a:xfrm>
            <a:off x="6398104" y="3777411"/>
            <a:ext cx="2182586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other people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731BE2B5-C050-7B4F-9264-9E410BA0742F}"/>
              </a:ext>
            </a:extLst>
          </p:cNvPr>
          <p:cNvSpPr/>
          <p:nvPr/>
        </p:nvSpPr>
        <p:spPr>
          <a:xfrm>
            <a:off x="4887953" y="4639902"/>
            <a:ext cx="1634080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hang out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ECDC8F74-31EA-C91E-7B0B-77A245E22F44}"/>
              </a:ext>
            </a:extLst>
          </p:cNvPr>
          <p:cNvSpPr/>
          <p:nvPr/>
        </p:nvSpPr>
        <p:spPr>
          <a:xfrm>
            <a:off x="9256021" y="5477785"/>
            <a:ext cx="1295401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Sunday</a:t>
            </a:r>
            <a:endParaRPr lang="vi-VN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9375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pairs. Write the activities from the box under the correct pictures.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07151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88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DD1BA7B0-ACBD-FD5E-EE0A-1758F7F8840B}"/>
              </a:ext>
            </a:extLst>
          </p:cNvPr>
          <p:cNvSpPr/>
          <p:nvPr/>
        </p:nvSpPr>
        <p:spPr>
          <a:xfrm>
            <a:off x="102363" y="1703726"/>
            <a:ext cx="1448085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doing DIY</a:t>
            </a:r>
            <a:endParaRPr lang="vi-VN" sz="2400" dirty="0">
              <a:solidFill>
                <a:srgbClr val="C00000"/>
              </a:solidFill>
            </a:endParaRPr>
          </a:p>
        </p:txBody>
      </p:sp>
      <p:sp>
        <p:nvSpPr>
          <p:cNvPr id="6" name="Hình chữ nhật: Góc Tròn 20">
            <a:extLst>
              <a:ext uri="{FF2B5EF4-FFF2-40B4-BE49-F238E27FC236}">
                <a16:creationId xmlns:a16="http://schemas.microsoft.com/office/drawing/2014/main" id="{9D323001-C3AB-87DF-FBE5-D93F3CF82806}"/>
              </a:ext>
            </a:extLst>
          </p:cNvPr>
          <p:cNvSpPr/>
          <p:nvPr/>
        </p:nvSpPr>
        <p:spPr>
          <a:xfrm>
            <a:off x="1705499" y="1710462"/>
            <a:ext cx="1259731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cooking</a:t>
            </a:r>
            <a:endParaRPr lang="vi-VN" sz="2400" dirty="0">
              <a:solidFill>
                <a:srgbClr val="C00000"/>
              </a:solidFill>
            </a:endParaRPr>
          </a:p>
        </p:txBody>
      </p:sp>
      <p:sp>
        <p:nvSpPr>
          <p:cNvPr id="7" name="Hình chữ nhật: Góc Tròn 21">
            <a:extLst>
              <a:ext uri="{FF2B5EF4-FFF2-40B4-BE49-F238E27FC236}">
                <a16:creationId xmlns:a16="http://schemas.microsoft.com/office/drawing/2014/main" id="{38689B60-EF1D-A043-86D7-D8769C644766}"/>
              </a:ext>
            </a:extLst>
          </p:cNvPr>
          <p:cNvSpPr/>
          <p:nvPr/>
        </p:nvSpPr>
        <p:spPr>
          <a:xfrm>
            <a:off x="3146222" y="1710462"/>
            <a:ext cx="1906617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doing puzzles</a:t>
            </a:r>
            <a:endParaRPr lang="vi-VN" sz="2400" dirty="0">
              <a:solidFill>
                <a:srgbClr val="C00000"/>
              </a:solidFill>
            </a:endParaRPr>
          </a:p>
        </p:txBody>
      </p:sp>
      <p:sp>
        <p:nvSpPr>
          <p:cNvPr id="8" name="Hình chữ nhật: Góc Tròn 22">
            <a:extLst>
              <a:ext uri="{FF2B5EF4-FFF2-40B4-BE49-F238E27FC236}">
                <a16:creationId xmlns:a16="http://schemas.microsoft.com/office/drawing/2014/main" id="{66BB8AA8-44E4-8D3C-DBC1-C70BE17DD6E7}"/>
              </a:ext>
            </a:extLst>
          </p:cNvPr>
          <p:cNvSpPr/>
          <p:nvPr/>
        </p:nvSpPr>
        <p:spPr>
          <a:xfrm>
            <a:off x="5231395" y="1701742"/>
            <a:ext cx="1906617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playing sport</a:t>
            </a:r>
            <a:endParaRPr lang="vi-VN" sz="2400" dirty="0">
              <a:solidFill>
                <a:srgbClr val="C00000"/>
              </a:solidFill>
            </a:endParaRPr>
          </a:p>
        </p:txBody>
      </p:sp>
      <p:sp>
        <p:nvSpPr>
          <p:cNvPr id="9" name="Hình chữ nhật: Góc Tròn 23">
            <a:extLst>
              <a:ext uri="{FF2B5EF4-FFF2-40B4-BE49-F238E27FC236}">
                <a16:creationId xmlns:a16="http://schemas.microsoft.com/office/drawing/2014/main" id="{1AF76600-3E7C-0E0D-3911-B9B0BB90C774}"/>
              </a:ext>
            </a:extLst>
          </p:cNvPr>
          <p:cNvSpPr/>
          <p:nvPr/>
        </p:nvSpPr>
        <p:spPr>
          <a:xfrm>
            <a:off x="7317995" y="1710462"/>
            <a:ext cx="2154116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surfing </a:t>
            </a:r>
            <a:r>
              <a:rPr lang="en-US" sz="2400">
                <a:solidFill>
                  <a:srgbClr val="C00000"/>
                </a:solidFill>
              </a:rPr>
              <a:t>the net</a:t>
            </a:r>
            <a:endParaRPr lang="vi-VN" sz="2400" dirty="0">
              <a:solidFill>
                <a:srgbClr val="C00000"/>
              </a:solidFill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CE8B5EDE-B16D-C8F1-46D3-C0F131AA2E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6" r="5316"/>
          <a:stretch/>
        </p:blipFill>
        <p:spPr bwMode="auto">
          <a:xfrm>
            <a:off x="4964273" y="2364203"/>
            <a:ext cx="2592000" cy="1727592"/>
          </a:xfrm>
          <a:prstGeom prst="roundRect">
            <a:avLst/>
          </a:prstGeom>
          <a:noFill/>
          <a:ln w="127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7B9F379C-D0EC-85EC-62C4-17983FDF8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-603" r="9433" b="603"/>
          <a:stretch/>
        </p:blipFill>
        <p:spPr bwMode="auto">
          <a:xfrm>
            <a:off x="9023802" y="4666700"/>
            <a:ext cx="2592000" cy="1728000"/>
          </a:xfrm>
          <a:prstGeom prst="roundRect">
            <a:avLst/>
          </a:prstGeom>
          <a:noFill/>
          <a:ln w="190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Da Nhân Tạo: Phù Hợp Để Luyện Tập Bóng Rổ">
            <a:extLst>
              <a:ext uri="{FF2B5EF4-FFF2-40B4-BE49-F238E27FC236}">
                <a16:creationId xmlns:a16="http://schemas.microsoft.com/office/drawing/2014/main" id="{3CD8FF31-1226-31AE-AC86-FD10083FD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802" y="2364203"/>
            <a:ext cx="2592000" cy="1728000"/>
          </a:xfrm>
          <a:prstGeom prst="roundRect">
            <a:avLst/>
          </a:prstGeom>
          <a:noFill/>
          <a:ln w="190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Best Students Scissors">
            <a:extLst>
              <a:ext uri="{FF2B5EF4-FFF2-40B4-BE49-F238E27FC236}">
                <a16:creationId xmlns:a16="http://schemas.microsoft.com/office/drawing/2014/main" id="{50A76A1D-F920-B485-1E95-D05FFF220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3"/>
          <a:stretch/>
        </p:blipFill>
        <p:spPr bwMode="auto">
          <a:xfrm>
            <a:off x="4964273" y="4666700"/>
            <a:ext cx="2592000" cy="1728000"/>
          </a:xfrm>
          <a:prstGeom prst="roundRect">
            <a:avLst/>
          </a:prstGeom>
          <a:noFill/>
          <a:ln w="190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Hình chữ nhật: Góc Tròn 23">
            <a:extLst>
              <a:ext uri="{FF2B5EF4-FFF2-40B4-BE49-F238E27FC236}">
                <a16:creationId xmlns:a16="http://schemas.microsoft.com/office/drawing/2014/main" id="{E132CBB0-73D4-6140-F59B-CDD26733C241}"/>
              </a:ext>
            </a:extLst>
          </p:cNvPr>
          <p:cNvSpPr/>
          <p:nvPr/>
        </p:nvSpPr>
        <p:spPr>
          <a:xfrm>
            <a:off x="9629263" y="1703725"/>
            <a:ext cx="2592001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messaging friends</a:t>
            </a:r>
            <a:endParaRPr lang="vi-VN" sz="2400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1843" t="2880" r="2810" b="5023"/>
          <a:stretch/>
        </p:blipFill>
        <p:spPr>
          <a:xfrm>
            <a:off x="576198" y="2406417"/>
            <a:ext cx="2617294" cy="16853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1835" t="3976" r="2934" b="3448"/>
          <a:stretch/>
        </p:blipFill>
        <p:spPr>
          <a:xfrm>
            <a:off x="628983" y="4666699"/>
            <a:ext cx="2564509" cy="172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7.40741E-7 L -0.73958 0.355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57" y="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32929 0.35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8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96296E-6 L 0.36406 0.35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03" y="1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-0.16654 0.6868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3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0.45234 0.687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3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16979 0.686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90" y="3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0439" y="1266231"/>
            <a:ext cx="1128710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pairs. Read the word and phrases, and guess which activities in </a:t>
            </a:r>
            <a:r>
              <a:rPr lang="en-US" sz="2400" b="1" dirty="0">
                <a:solidFill>
                  <a:srgbClr val="EF4B66"/>
                </a:solidFill>
                <a:effectLst/>
              </a:rPr>
              <a:t>3</a:t>
            </a:r>
            <a:r>
              <a:rPr lang="en-US" sz="2400" b="1" dirty="0">
                <a:solidFill>
                  <a:srgbClr val="FF7F00"/>
                </a:solidFill>
                <a:effectLst/>
              </a:rPr>
              <a:t> </a:t>
            </a:r>
            <a:r>
              <a:rPr lang="en-US" sz="2400" b="1" dirty="0">
                <a:effectLst/>
              </a:rPr>
              <a:t>are described.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347598" y="123492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0383" y="113228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DE1DC7-075B-23AE-8277-9352718DC434}"/>
              </a:ext>
            </a:extLst>
          </p:cNvPr>
          <p:cNvSpPr txBox="1"/>
          <p:nvPr/>
        </p:nvSpPr>
        <p:spPr>
          <a:xfrm>
            <a:off x="284713" y="1559625"/>
            <a:ext cx="759185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improve memory, a mental exercise 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save money, increase creativity 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improve physical health, make friends 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keep in touch</a:t>
            </a:r>
            <a:r>
              <a:rPr lang="en-US" sz="3200">
                <a:effectLst/>
              </a:rPr>
              <a:t>, be relaxed</a:t>
            </a:r>
            <a:endParaRPr lang="en-US" sz="3200" dirty="0">
              <a:effectLst/>
            </a:endParaRP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learn something about IT, computer skills </a:t>
            </a:r>
          </a:p>
        </p:txBody>
      </p:sp>
      <p:sp>
        <p:nvSpPr>
          <p:cNvPr id="4" name="Hình chữ nhật: Góc Tròn 21">
            <a:extLst>
              <a:ext uri="{FF2B5EF4-FFF2-40B4-BE49-F238E27FC236}">
                <a16:creationId xmlns:a16="http://schemas.microsoft.com/office/drawing/2014/main" id="{D62CE67F-870B-58F5-D061-36E6DB0E6B5A}"/>
              </a:ext>
            </a:extLst>
          </p:cNvPr>
          <p:cNvSpPr/>
          <p:nvPr/>
        </p:nvSpPr>
        <p:spPr>
          <a:xfrm>
            <a:off x="7894352" y="1881867"/>
            <a:ext cx="2552536" cy="729751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C00000"/>
                </a:solidFill>
              </a:rPr>
              <a:t>doing puzzles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3628CDFF-69EA-D4FA-61E3-10665DB8B6D5}"/>
              </a:ext>
            </a:extLst>
          </p:cNvPr>
          <p:cNvSpPr/>
          <p:nvPr/>
        </p:nvSpPr>
        <p:spPr>
          <a:xfrm>
            <a:off x="7894352" y="2856077"/>
            <a:ext cx="1916444" cy="729751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C00000"/>
                </a:solidFill>
              </a:rPr>
              <a:t>doing DIY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6" name="Hình chữ nhật: Góc Tròn 22">
            <a:extLst>
              <a:ext uri="{FF2B5EF4-FFF2-40B4-BE49-F238E27FC236}">
                <a16:creationId xmlns:a16="http://schemas.microsoft.com/office/drawing/2014/main" id="{BA750FCB-CA05-2EEA-F134-7C221656C4F1}"/>
              </a:ext>
            </a:extLst>
          </p:cNvPr>
          <p:cNvSpPr/>
          <p:nvPr/>
        </p:nvSpPr>
        <p:spPr>
          <a:xfrm>
            <a:off x="7875348" y="3838446"/>
            <a:ext cx="2552536" cy="729751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C00000"/>
                </a:solidFill>
              </a:rPr>
              <a:t>playing sport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7" name="Hình chữ nhật: Góc Tròn 23">
            <a:extLst>
              <a:ext uri="{FF2B5EF4-FFF2-40B4-BE49-F238E27FC236}">
                <a16:creationId xmlns:a16="http://schemas.microsoft.com/office/drawing/2014/main" id="{42F9ED95-D715-DD34-8D0A-43515CFDE079}"/>
              </a:ext>
            </a:extLst>
          </p:cNvPr>
          <p:cNvSpPr/>
          <p:nvPr/>
        </p:nvSpPr>
        <p:spPr>
          <a:xfrm>
            <a:off x="7875348" y="4742912"/>
            <a:ext cx="3303848" cy="729751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C00000"/>
                </a:solidFill>
              </a:rPr>
              <a:t>messaging friends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8" name="Hình chữ nhật: Góc Tròn 23">
            <a:extLst>
              <a:ext uri="{FF2B5EF4-FFF2-40B4-BE49-F238E27FC236}">
                <a16:creationId xmlns:a16="http://schemas.microsoft.com/office/drawing/2014/main" id="{CA3F56D9-6AAC-6B98-FCB9-C4C849DB8016}"/>
              </a:ext>
            </a:extLst>
          </p:cNvPr>
          <p:cNvSpPr/>
          <p:nvPr/>
        </p:nvSpPr>
        <p:spPr>
          <a:xfrm>
            <a:off x="7876570" y="5709869"/>
            <a:ext cx="2735746" cy="729751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C00000"/>
                </a:solidFill>
              </a:rPr>
              <a:t>surfing </a:t>
            </a:r>
            <a:r>
              <a:rPr lang="en-US" sz="3200">
                <a:solidFill>
                  <a:srgbClr val="C00000"/>
                </a:solidFill>
              </a:rPr>
              <a:t>the net</a:t>
            </a:r>
            <a:endParaRPr lang="vi-VN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02872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groups. Ask one another the question below. Then report your friends’ answers to the class.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Hộp Văn bản 3">
            <a:extLst>
              <a:ext uri="{FF2B5EF4-FFF2-40B4-BE49-F238E27FC236}">
                <a16:creationId xmlns:a16="http://schemas.microsoft.com/office/drawing/2014/main" id="{9E0521DF-788E-C29B-C1FF-66F41E6946B5}"/>
              </a:ext>
            </a:extLst>
          </p:cNvPr>
          <p:cNvSpPr txBox="1"/>
          <p:nvPr/>
        </p:nvSpPr>
        <p:spPr>
          <a:xfrm>
            <a:off x="238234" y="2425750"/>
            <a:ext cx="65863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effectLst/>
              </a:rPr>
              <a:t>If you have some free time this weekend, what will you do? </a:t>
            </a:r>
            <a:endParaRPr lang="en-US" sz="4000" dirty="0"/>
          </a:p>
        </p:txBody>
      </p:sp>
      <p:pic>
        <p:nvPicPr>
          <p:cNvPr id="4" name="Google Shape;622;p31" descr="Two people talking, dialogue, people png | PNGEgg">
            <a:extLst>
              <a:ext uri="{FF2B5EF4-FFF2-40B4-BE49-F238E27FC236}">
                <a16:creationId xmlns:a16="http://schemas.microsoft.com/office/drawing/2014/main" id="{E3216F0E-4ECA-4F35-772D-3864D5930F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5624"/>
          <a:stretch/>
        </p:blipFill>
        <p:spPr>
          <a:xfrm>
            <a:off x="9752531" y="4393580"/>
            <a:ext cx="1799184" cy="246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23;p31" descr="Two people talking, dialogue, people png | PNGEgg">
            <a:extLst>
              <a:ext uri="{FF2B5EF4-FFF2-40B4-BE49-F238E27FC236}">
                <a16:creationId xmlns:a16="http://schemas.microsoft.com/office/drawing/2014/main" id="{C171EBD5-18E2-00FF-C5CF-9C998A90C1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378" t="-1424" r="38309" b="1424"/>
          <a:stretch/>
        </p:blipFill>
        <p:spPr>
          <a:xfrm>
            <a:off x="7141939" y="4416375"/>
            <a:ext cx="2610592" cy="246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24;p31">
            <a:extLst>
              <a:ext uri="{FF2B5EF4-FFF2-40B4-BE49-F238E27FC236}">
                <a16:creationId xmlns:a16="http://schemas.microsoft.com/office/drawing/2014/main" id="{A7832960-6874-FCBB-0CCA-D60176D4470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388127">
            <a:off x="10146842" y="2871469"/>
            <a:ext cx="1711485" cy="147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26;p31">
            <a:extLst>
              <a:ext uri="{FF2B5EF4-FFF2-40B4-BE49-F238E27FC236}">
                <a16:creationId xmlns:a16="http://schemas.microsoft.com/office/drawing/2014/main" id="{23F47EFC-787F-AF47-F760-5E550CB2AC7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6824546" y="2874343"/>
            <a:ext cx="1982359" cy="1470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27319" y="2170377"/>
            <a:ext cx="106072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use lexical items related to leisure activities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language features that are covered in the unit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344" y="2088125"/>
            <a:ext cx="8149852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dirty="0"/>
              <a:t>Name a list of cheap expensive, easy and difficult leisure activities.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dirty="0"/>
              <a:t>Do exercises in the workbook.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dirty="0"/>
              <a:t>Prepare for the Project of Unit 1.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6" y="3058322"/>
            <a:ext cx="3414917" cy="34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35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865601" y="1456093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505" y="1287697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32957" y="1568858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LEISURE TIME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2380853" y="2396549"/>
            <a:ext cx="6516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26649"/>
                </a:solidFill>
              </a:rPr>
              <a:t>I’m keen on DIY (do-it-yourself).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4" descr="5 lý do khiến mô hình DIY trở nên quan trọng với trẻ - Thiết bị giáo dục  STEM">
            <a:extLst>
              <a:ext uri="{FF2B5EF4-FFF2-40B4-BE49-F238E27FC236}">
                <a16:creationId xmlns:a16="http://schemas.microsoft.com/office/drawing/2014/main" id="{FF468C11-B434-9E94-07B2-B16C838AB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337" y="3296140"/>
            <a:ext cx="3392506" cy="339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30704" y="2063216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51702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30704" y="505593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59075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Game: Who knows more?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5947" y="2045060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819514"/>
            <a:ext cx="5755112" cy="205547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Listen and read.</a:t>
            </a:r>
          </a:p>
          <a:p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the conversation again and complete the sentences. </a:t>
            </a:r>
          </a:p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Work in pairs. Write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activities from the box under the correct pictures.</a:t>
            </a:r>
          </a:p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Work in pairs. Read the phrases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guess which activities in 3 are described.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4526" y="5055937"/>
            <a:ext cx="5769997" cy="62913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Work in groups. 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another the questions. Then report your friends’ answers to the class.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243586" cy="65406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72019"/>
            <a:ext cx="1243586" cy="114500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817751"/>
            <a:ext cx="1243586" cy="123818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862885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356661"/>
            <a:ext cx="1243586" cy="50622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5740800" cy="54201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5187198" y="1881281"/>
            <a:ext cx="68035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Name the activities in the picture: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3738568" y="962562"/>
            <a:ext cx="4235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Who knows more?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359617" y="3275937"/>
            <a:ext cx="33252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A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LEISURE ACTIVITIES</a:t>
            </a:r>
          </a:p>
        </p:txBody>
      </p:sp>
      <p:pic>
        <p:nvPicPr>
          <p:cNvPr id="2" name="Picture 2" descr="1.Free Time Activity - Free Time Activity">
            <a:extLst>
              <a:ext uri="{FF2B5EF4-FFF2-40B4-BE49-F238E27FC236}">
                <a16:creationId xmlns:a16="http://schemas.microsoft.com/office/drawing/2014/main" id="{09808AAA-849F-B9F8-F984-0CA164634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748" y="2637112"/>
            <a:ext cx="5969822" cy="42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AC835552-578E-AA6A-8D04-ABE445C48CD6}"/>
              </a:ext>
            </a:extLst>
          </p:cNvPr>
          <p:cNvSpPr txBox="1">
            <a:spLocks/>
          </p:cNvSpPr>
          <p:nvPr/>
        </p:nvSpPr>
        <p:spPr>
          <a:xfrm>
            <a:off x="487067" y="1273559"/>
            <a:ext cx="645885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DIY </a:t>
            </a:r>
            <a:r>
              <a:rPr lang="en-US" sz="5400" b="1" dirty="0">
                <a:solidFill>
                  <a:srgbClr val="AD4F0F"/>
                </a:solidFill>
              </a:rPr>
              <a:t>(n)</a:t>
            </a:r>
            <a:endParaRPr lang="en-US" sz="7200" b="1" dirty="0">
              <a:solidFill>
                <a:srgbClr val="AD4F0F"/>
              </a:solidFill>
            </a:endParaRPr>
          </a:p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  <a:cs typeface="Calibri" panose="020F0502020204030204" pitchFamily="34" charset="0"/>
              </a:rPr>
              <a:t>(do-it-yourself)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2A3042-938C-08D7-EE9E-F60A54B5B7BC}"/>
              </a:ext>
            </a:extLst>
          </p:cNvPr>
          <p:cNvSpPr/>
          <p:nvPr/>
        </p:nvSpPr>
        <p:spPr>
          <a:xfrm>
            <a:off x="881913" y="5480893"/>
            <a:ext cx="50016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tự</a:t>
            </a:r>
            <a:r>
              <a:rPr lang="en-US" sz="4400" dirty="0"/>
              <a:t> </a:t>
            </a:r>
            <a:r>
              <a:rPr lang="en-US" sz="4400" err="1"/>
              <a:t>tay</a:t>
            </a:r>
            <a:r>
              <a:rPr lang="en-US" sz="4400"/>
              <a:t> làm</a:t>
            </a:r>
            <a:endParaRPr lang="en-US" sz="6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8EC76A-130E-019C-6AE0-3F420839E35B}"/>
              </a:ext>
            </a:extLst>
          </p:cNvPr>
          <p:cNvSpPr/>
          <p:nvPr/>
        </p:nvSpPr>
        <p:spPr>
          <a:xfrm>
            <a:off x="1503174" y="4081478"/>
            <a:ext cx="3759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ˌdiːaɪ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ˈwaɪ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8" name="Picture 2" descr="Pin on trabajos en foamy">
            <a:extLst>
              <a:ext uri="{FF2B5EF4-FFF2-40B4-BE49-F238E27FC236}">
                <a16:creationId xmlns:a16="http://schemas.microsoft.com/office/drawing/2014/main" id="{D61C3924-D88A-C4FF-9FAA-D449E70C5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64" y="1587764"/>
            <a:ext cx="4490981" cy="449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6080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1881;p31">
            <a:extLst>
              <a:ext uri="{FF2B5EF4-FFF2-40B4-BE49-F238E27FC236}">
                <a16:creationId xmlns:a16="http://schemas.microsoft.com/office/drawing/2014/main" id="{D416C306-6932-4695-A232-0456608B6375}"/>
              </a:ext>
            </a:extLst>
          </p:cNvPr>
          <p:cNvSpPr txBox="1">
            <a:spLocks/>
          </p:cNvSpPr>
          <p:nvPr/>
        </p:nvSpPr>
        <p:spPr>
          <a:xfrm>
            <a:off x="-105680" y="1444912"/>
            <a:ext cx="724580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knitting kit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02061A-2E82-661A-C9B0-6D306EBC4757}"/>
              </a:ext>
            </a:extLst>
          </p:cNvPr>
          <p:cNvSpPr/>
          <p:nvPr/>
        </p:nvSpPr>
        <p:spPr>
          <a:xfrm>
            <a:off x="725370" y="5275583"/>
            <a:ext cx="5327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bộ</a:t>
            </a:r>
            <a:r>
              <a:rPr lang="en-US" sz="4800" dirty="0"/>
              <a:t> </a:t>
            </a:r>
            <a:r>
              <a:rPr lang="en-US" sz="4800" dirty="0" err="1"/>
              <a:t>dụng</a:t>
            </a:r>
            <a:r>
              <a:rPr lang="en-US" sz="4800" dirty="0"/>
              <a:t> </a:t>
            </a:r>
            <a:r>
              <a:rPr lang="en-US" sz="4800" dirty="0" err="1"/>
              <a:t>cụ</a:t>
            </a:r>
            <a:r>
              <a:rPr lang="en-US" sz="4800" dirty="0"/>
              <a:t> </a:t>
            </a:r>
            <a:r>
              <a:rPr lang="en-US" sz="4800" dirty="0" err="1"/>
              <a:t>đan</a:t>
            </a:r>
            <a:r>
              <a:rPr lang="en-US" sz="4800" dirty="0"/>
              <a:t> </a:t>
            </a:r>
            <a:r>
              <a:rPr lang="en-US" sz="4800" dirty="0" err="1"/>
              <a:t>len</a:t>
            </a:r>
            <a:endParaRPr lang="en-US" sz="6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C5FE9C-D4A9-DEE7-3063-3EF394BDCE9A}"/>
              </a:ext>
            </a:extLst>
          </p:cNvPr>
          <p:cNvSpPr/>
          <p:nvPr/>
        </p:nvSpPr>
        <p:spPr>
          <a:xfrm>
            <a:off x="1893536" y="3587259"/>
            <a:ext cx="30187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ˈnɪtɪŋ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kɪt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11" name="Picture 2" descr="Basket With Knitting Balls Bright Decorative Home Hobby Stock Illustration  - Download Image Now - iStock">
            <a:extLst>
              <a:ext uri="{FF2B5EF4-FFF2-40B4-BE49-F238E27FC236}">
                <a16:creationId xmlns:a16="http://schemas.microsoft.com/office/drawing/2014/main" id="{51788A2A-1777-E7E3-A249-044BB60E4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7" t="12749" r="6760" b="6894"/>
          <a:stretch/>
        </p:blipFill>
        <p:spPr bwMode="auto">
          <a:xfrm>
            <a:off x="6923314" y="1537778"/>
            <a:ext cx="4490358" cy="42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566198" y="1624905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dollhouse </a:t>
            </a:r>
            <a:r>
              <a:rPr lang="en-US" sz="5400" b="1" dirty="0">
                <a:solidFill>
                  <a:srgbClr val="AD4F0F"/>
                </a:solidFill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5058" y="5041441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nhà</a:t>
            </a:r>
            <a:r>
              <a:rPr lang="en-US" sz="4400" dirty="0"/>
              <a:t> </a:t>
            </a:r>
            <a:r>
              <a:rPr lang="en-US" sz="4400" dirty="0" err="1"/>
              <a:t>búp</a:t>
            </a:r>
            <a:r>
              <a:rPr lang="en-US" sz="4400" dirty="0"/>
              <a:t> </a:t>
            </a:r>
            <a:r>
              <a:rPr lang="en-US" sz="4400" dirty="0" err="1"/>
              <a:t>bê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580083" y="3549600"/>
            <a:ext cx="2840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dɒlhaʊs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Robotime Wooden Dollhouse With Furniture, Pretend Play Doll House Toys For  Kids, Gift For Girls &amp; Reviews | Wayfair">
            <a:extLst>
              <a:ext uri="{FF2B5EF4-FFF2-40B4-BE49-F238E27FC236}">
                <a16:creationId xmlns:a16="http://schemas.microsoft.com/office/drawing/2014/main" id="{8CC97BDF-3A12-4AB5-9C23-61C7AC6DA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938" y="1236784"/>
            <a:ext cx="5165271" cy="516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1881;p31">
            <a:extLst>
              <a:ext uri="{FF2B5EF4-FFF2-40B4-BE49-F238E27FC236}">
                <a16:creationId xmlns:a16="http://schemas.microsoft.com/office/drawing/2014/main" id="{65318A2B-D2F2-01C3-EC8B-3C6C8F6C8A28}"/>
              </a:ext>
            </a:extLst>
          </p:cNvPr>
          <p:cNvSpPr txBox="1">
            <a:spLocks/>
          </p:cNvSpPr>
          <p:nvPr/>
        </p:nvSpPr>
        <p:spPr>
          <a:xfrm>
            <a:off x="-208751" y="1165541"/>
            <a:ext cx="96570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make paper flowers </a:t>
            </a:r>
            <a:r>
              <a:rPr lang="en-US" sz="6600" b="1" dirty="0">
                <a:solidFill>
                  <a:srgbClr val="AD4F0F"/>
                </a:solidFill>
              </a:rPr>
              <a:t>(</a:t>
            </a:r>
            <a:r>
              <a:rPr lang="en-US" sz="6600" b="1" dirty="0" err="1">
                <a:solidFill>
                  <a:srgbClr val="AD4F0F"/>
                </a:solidFill>
              </a:rPr>
              <a:t>v.phr</a:t>
            </a:r>
            <a:r>
              <a:rPr lang="en-US" sz="6600" b="1" dirty="0">
                <a:solidFill>
                  <a:srgbClr val="AD4F0F"/>
                </a:solidFill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7FEA5C-64E1-D242-1D04-0C6CF6CF270C}"/>
              </a:ext>
            </a:extLst>
          </p:cNvPr>
          <p:cNvSpPr/>
          <p:nvPr/>
        </p:nvSpPr>
        <p:spPr>
          <a:xfrm>
            <a:off x="1627723" y="5323468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làm</a:t>
            </a:r>
            <a:r>
              <a:rPr lang="en-US" sz="4800" dirty="0"/>
              <a:t> </a:t>
            </a:r>
            <a:r>
              <a:rPr lang="en-US" sz="4800" dirty="0" err="1"/>
              <a:t>hoa</a:t>
            </a:r>
            <a:r>
              <a:rPr lang="en-US" sz="4800" dirty="0"/>
              <a:t> </a:t>
            </a:r>
            <a:r>
              <a:rPr lang="en-US" sz="4800" dirty="0" err="1"/>
              <a:t>giấy</a:t>
            </a:r>
            <a:endParaRPr lang="en-US" sz="4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7FD1D7-3182-7685-10AF-7293F86F18E8}"/>
              </a:ext>
            </a:extLst>
          </p:cNvPr>
          <p:cNvSpPr/>
          <p:nvPr/>
        </p:nvSpPr>
        <p:spPr>
          <a:xfrm>
            <a:off x="678467" y="4083843"/>
            <a:ext cx="60724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err="1">
                <a:solidFill>
                  <a:schemeClr val="accent5">
                    <a:lumMod val="50000"/>
                  </a:schemeClr>
                </a:solidFill>
              </a:rPr>
              <a:t>meɪk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 'peɪpər 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'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flaʊərz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8" name="Picture 2" descr="9,109 Paper Flower Stock Photos, Pictures &amp; Royalty-Free Images - iStock">
            <a:extLst>
              <a:ext uri="{FF2B5EF4-FFF2-40B4-BE49-F238E27FC236}">
                <a16:creationId xmlns:a16="http://schemas.microsoft.com/office/drawing/2014/main" id="{678DF3C8-604E-5455-2051-724C090CA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877" y="2431831"/>
            <a:ext cx="4193066" cy="419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76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A55D47A0-C26B-DEB9-2874-5AF14FEE5F9D}"/>
              </a:ext>
            </a:extLst>
          </p:cNvPr>
          <p:cNvSpPr txBox="1">
            <a:spLocks/>
          </p:cNvSpPr>
          <p:nvPr/>
        </p:nvSpPr>
        <p:spPr>
          <a:xfrm>
            <a:off x="308742" y="134397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hang out </a:t>
            </a:r>
            <a:r>
              <a:rPr lang="en-US" sz="6600" b="1" dirty="0">
                <a:solidFill>
                  <a:srgbClr val="AD4F0F"/>
                </a:solidFill>
              </a:rPr>
              <a:t>(v)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0AD810-20FE-C656-F294-1A27385AD04C}"/>
              </a:ext>
            </a:extLst>
          </p:cNvPr>
          <p:cNvSpPr/>
          <p:nvPr/>
        </p:nvSpPr>
        <p:spPr>
          <a:xfrm>
            <a:off x="487067" y="499880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đi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endParaRPr lang="en-US" sz="4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9AFD3D-4FBB-0281-B553-D5B8C60A9552}"/>
              </a:ext>
            </a:extLst>
          </p:cNvPr>
          <p:cNvSpPr/>
          <p:nvPr/>
        </p:nvSpPr>
        <p:spPr>
          <a:xfrm>
            <a:off x="1210537" y="3444827"/>
            <a:ext cx="28680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hæŋ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aʊt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9" name="Picture 4" descr="Female Friends Hanging Out In Cafe | EPS PNG Images Free Download - Pikbest">
            <a:extLst>
              <a:ext uri="{FF2B5EF4-FFF2-40B4-BE49-F238E27FC236}">
                <a16:creationId xmlns:a16="http://schemas.microsoft.com/office/drawing/2014/main" id="{7BF45857-6E36-E7F8-A269-0AA0690D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" t="2822" r="1731" b="1566"/>
          <a:stretch/>
        </p:blipFill>
        <p:spPr bwMode="auto">
          <a:xfrm>
            <a:off x="5409272" y="1890849"/>
            <a:ext cx="6603023" cy="393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42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3422</TotalTime>
  <Words>809</Words>
  <Application>Microsoft Office PowerPoint</Application>
  <PresentationFormat>Widescreen</PresentationFormat>
  <Paragraphs>147</Paragraphs>
  <Slides>18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HEID</cp:lastModifiedBy>
  <cp:revision>211</cp:revision>
  <dcterms:created xsi:type="dcterms:W3CDTF">2020-12-09T02:04:09Z</dcterms:created>
  <dcterms:modified xsi:type="dcterms:W3CDTF">2023-04-27T02:06:20Z</dcterms:modified>
</cp:coreProperties>
</file>