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302" r:id="rId4"/>
    <p:sldId id="279" r:id="rId5"/>
    <p:sldId id="337" r:id="rId6"/>
    <p:sldId id="316" r:id="rId7"/>
    <p:sldId id="331" r:id="rId8"/>
    <p:sldId id="276" r:id="rId9"/>
    <p:sldId id="298" r:id="rId10"/>
    <p:sldId id="332" r:id="rId11"/>
    <p:sldId id="327" r:id="rId12"/>
    <p:sldId id="333" r:id="rId13"/>
    <p:sldId id="334" r:id="rId14"/>
    <p:sldId id="325" r:id="rId15"/>
    <p:sldId id="313" r:id="rId16"/>
    <p:sldId id="314" r:id="rId17"/>
    <p:sldId id="336" r:id="rId18"/>
    <p:sldId id="33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EF4B66"/>
    <a:srgbClr val="FBCDCD"/>
    <a:srgbClr val="F7A5A5"/>
    <a:srgbClr val="F37D91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00" autoAdjust="0"/>
    <p:restoredTop sz="94640"/>
  </p:normalViewPr>
  <p:slideViewPr>
    <p:cSldViewPr snapToGrid="0" showGuides="1">
      <p:cViewPr varScale="1">
        <p:scale>
          <a:sx n="104" d="100"/>
          <a:sy n="104" d="100"/>
        </p:scale>
        <p:origin x="93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06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32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713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50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893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391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92" y="1339539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800" b="1" dirty="0">
                <a:solidFill>
                  <a:schemeClr val="tx1"/>
                </a:solidFill>
                <a:effectLst/>
              </a:rPr>
              <a:t>hoose the correct answer(s).</a:t>
            </a:r>
            <a:r>
              <a:rPr lang="en-US" sz="28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C87722-B88C-4242-BBAB-786B74455F27}"/>
              </a:ext>
            </a:extLst>
          </p:cNvPr>
          <p:cNvSpPr txBox="1"/>
          <p:nvPr/>
        </p:nvSpPr>
        <p:spPr>
          <a:xfrm>
            <a:off x="609856" y="1944785"/>
            <a:ext cx="1090618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  <a:effectLst/>
              </a:rPr>
              <a:t>3.</a:t>
            </a:r>
            <a:r>
              <a:rPr lang="en-US" sz="3200" b="1" dirty="0">
                <a:effectLst/>
              </a:rPr>
              <a:t> </a:t>
            </a:r>
            <a:r>
              <a:rPr lang="en-US" sz="3200" dirty="0">
                <a:effectLst/>
              </a:rPr>
              <a:t>When do you like ______ TV?</a:t>
            </a:r>
            <a:br>
              <a:rPr lang="en-US" sz="3200" dirty="0">
                <a:effectLst/>
              </a:rPr>
            </a:br>
            <a:r>
              <a:rPr lang="en-US" sz="3200" b="0" dirty="0">
                <a:effectLst/>
              </a:rPr>
              <a:t>A</a:t>
            </a:r>
            <a:r>
              <a:rPr lang="en-US" sz="3200" b="0">
                <a:effectLst/>
              </a:rPr>
              <a:t>. </a:t>
            </a:r>
            <a:r>
              <a:rPr lang="en-US" sz="3200">
                <a:effectLst/>
              </a:rPr>
              <a:t>watched </a:t>
            </a:r>
            <a:r>
              <a:rPr lang="en-US" sz="3200" dirty="0">
                <a:effectLst/>
              </a:rPr>
              <a:t>		</a:t>
            </a:r>
            <a:r>
              <a:rPr lang="en-US" sz="3200" b="0" dirty="0">
                <a:effectLst/>
              </a:rPr>
              <a:t>B. </a:t>
            </a:r>
            <a:r>
              <a:rPr lang="en-US" sz="3200" dirty="0">
                <a:effectLst/>
              </a:rPr>
              <a:t>watch 	</a:t>
            </a:r>
            <a:r>
              <a:rPr lang="en-US" sz="3200">
                <a:effectLst/>
              </a:rPr>
              <a:t>		</a:t>
            </a:r>
            <a:r>
              <a:rPr lang="en-US" sz="3200" b="0">
                <a:effectLst/>
              </a:rPr>
              <a:t>C. </a:t>
            </a:r>
            <a:r>
              <a:rPr lang="en-US" sz="3200">
                <a:effectLst/>
              </a:rPr>
              <a:t>to watch </a:t>
            </a:r>
            <a:endParaRPr lang="en-US" sz="3200" b="1" dirty="0">
              <a:effectLst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  <a:effectLst/>
              </a:rPr>
              <a:t>4</a:t>
            </a:r>
            <a:r>
              <a:rPr lang="en-US" sz="3200" b="1">
                <a:solidFill>
                  <a:srgbClr val="E0702A"/>
                </a:solidFill>
                <a:effectLst/>
              </a:rPr>
              <a:t>.</a:t>
            </a:r>
            <a:r>
              <a:rPr lang="en-US" sz="3200" b="1">
                <a:effectLst/>
              </a:rPr>
              <a:t> </a:t>
            </a:r>
            <a:r>
              <a:rPr lang="en-US" sz="3200">
                <a:effectLst/>
              </a:rPr>
              <a:t>Do </a:t>
            </a:r>
            <a:r>
              <a:rPr lang="en-US" sz="3200" dirty="0">
                <a:effectLst/>
              </a:rPr>
              <a:t>you fancy ______ to the cinema this weekend? 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b="0" dirty="0">
                <a:effectLst/>
              </a:rPr>
              <a:t>A. </a:t>
            </a:r>
            <a:r>
              <a:rPr lang="en-US" sz="3200" dirty="0">
                <a:effectLst/>
              </a:rPr>
              <a:t>go 			</a:t>
            </a:r>
            <a:r>
              <a:rPr lang="en-US" sz="3200" b="0" dirty="0">
                <a:effectLst/>
              </a:rPr>
              <a:t>B. </a:t>
            </a:r>
            <a:r>
              <a:rPr lang="en-US" sz="3200" dirty="0">
                <a:effectLst/>
              </a:rPr>
              <a:t>going 	</a:t>
            </a:r>
            <a:r>
              <a:rPr lang="en-US" sz="3200">
                <a:effectLst/>
              </a:rPr>
              <a:t>		</a:t>
            </a:r>
            <a:r>
              <a:rPr lang="en-US" sz="3200" b="0">
                <a:effectLst/>
              </a:rPr>
              <a:t>C</a:t>
            </a:r>
            <a:r>
              <a:rPr lang="en-US" sz="3200" b="0" dirty="0">
                <a:effectLst/>
              </a:rPr>
              <a:t>. </a:t>
            </a:r>
            <a:r>
              <a:rPr lang="en-US" sz="3200" dirty="0">
                <a:effectLst/>
              </a:rPr>
              <a:t>to go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  <a:effectLst/>
              </a:rPr>
              <a:t>5.</a:t>
            </a:r>
            <a:r>
              <a:rPr lang="en-US" sz="3200" b="1" dirty="0">
                <a:effectLst/>
              </a:rPr>
              <a:t> </a:t>
            </a:r>
            <a:r>
              <a:rPr lang="en-US" sz="3200" dirty="0">
                <a:effectLst/>
              </a:rPr>
              <a:t>I detest ______. I think it’s cruel to harm animals.</a:t>
            </a:r>
            <a:br>
              <a:rPr lang="en-US" sz="3200" dirty="0">
                <a:effectLst/>
              </a:rPr>
            </a:br>
            <a:r>
              <a:rPr lang="en-US" sz="3200" b="0" dirty="0">
                <a:effectLst/>
              </a:rPr>
              <a:t>A. </a:t>
            </a:r>
            <a:r>
              <a:rPr lang="en-US" sz="3200" dirty="0">
                <a:effectLst/>
              </a:rPr>
              <a:t>hunting 	</a:t>
            </a:r>
            <a:r>
              <a:rPr lang="en-US" sz="3200">
                <a:effectLst/>
              </a:rPr>
              <a:t>		</a:t>
            </a:r>
            <a:r>
              <a:rPr lang="en-US" sz="3200" b="0">
                <a:effectLst/>
              </a:rPr>
              <a:t>B</a:t>
            </a:r>
            <a:r>
              <a:rPr lang="en-US" sz="3200" b="0" dirty="0">
                <a:effectLst/>
              </a:rPr>
              <a:t>. </a:t>
            </a:r>
            <a:r>
              <a:rPr lang="en-US" sz="3200" dirty="0">
                <a:effectLst/>
              </a:rPr>
              <a:t>to hunt 	</a:t>
            </a:r>
            <a:r>
              <a:rPr lang="en-US" sz="3200">
                <a:effectLst/>
              </a:rPr>
              <a:t>		</a:t>
            </a:r>
            <a:r>
              <a:rPr lang="en-US" sz="3200" b="0">
                <a:effectLst/>
              </a:rPr>
              <a:t>C</a:t>
            </a:r>
            <a:r>
              <a:rPr lang="en-US" sz="3200" b="0" dirty="0">
                <a:effectLst/>
              </a:rPr>
              <a:t>. </a:t>
            </a:r>
            <a:r>
              <a:rPr lang="en-US" sz="3200" dirty="0">
                <a:effectLst/>
              </a:rPr>
              <a:t>hunt </a:t>
            </a:r>
            <a:endParaRPr lang="en-US" sz="3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05E776D-F8EE-8B19-2613-146C607484AF}"/>
              </a:ext>
            </a:extLst>
          </p:cNvPr>
          <p:cNvSpPr/>
          <p:nvPr/>
        </p:nvSpPr>
        <p:spPr>
          <a:xfrm>
            <a:off x="7841658" y="2855740"/>
            <a:ext cx="609600" cy="6052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3C8BA4A-44C8-88D2-750B-424E0C0DCC07}"/>
              </a:ext>
            </a:extLst>
          </p:cNvPr>
          <p:cNvSpPr/>
          <p:nvPr/>
        </p:nvSpPr>
        <p:spPr>
          <a:xfrm>
            <a:off x="4154531" y="4321153"/>
            <a:ext cx="609600" cy="6052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4F8060F-BBE0-569A-FAC2-C4DC8872BD71}"/>
              </a:ext>
            </a:extLst>
          </p:cNvPr>
          <p:cNvSpPr/>
          <p:nvPr/>
        </p:nvSpPr>
        <p:spPr>
          <a:xfrm>
            <a:off x="513443" y="5774599"/>
            <a:ext cx="609600" cy="6052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51508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24128"/>
            <a:ext cx="1015776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</a:rPr>
              <a:t>Look at the pictures and complete the sentences, using the verbs in brackets in their suitable form.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3889618E-6489-7496-E0E6-164C03F4C5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8"/>
          <a:stretch/>
        </p:blipFill>
        <p:spPr bwMode="auto">
          <a:xfrm>
            <a:off x="1026018" y="4176346"/>
            <a:ext cx="2983482" cy="197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Where to Find the 6 Best Math Videos for Kids">
            <a:extLst>
              <a:ext uri="{FF2B5EF4-FFF2-40B4-BE49-F238E27FC236}">
                <a16:creationId xmlns:a16="http://schemas.microsoft.com/office/drawing/2014/main" id="{F466D2DF-EE0E-4154-557B-ADBE08DED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566" y="2180510"/>
            <a:ext cx="3110080" cy="19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AD764F-664A-BACB-85CF-9BB8DFFCD9D2}"/>
              </a:ext>
            </a:extLst>
          </p:cNvPr>
          <p:cNvSpPr txBox="1"/>
          <p:nvPr/>
        </p:nvSpPr>
        <p:spPr>
          <a:xfrm>
            <a:off x="224506" y="2565695"/>
            <a:ext cx="74951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/>
              </a:rPr>
              <a:t>1. </a:t>
            </a:r>
            <a:r>
              <a:rPr lang="en-US" sz="3200" dirty="0">
                <a:effectLst/>
              </a:rPr>
              <a:t>Mark ___________________________. (like) 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EF83FE-94DD-A9C2-0107-D21213B53A61}"/>
              </a:ext>
            </a:extLst>
          </p:cNvPr>
          <p:cNvSpPr txBox="1"/>
          <p:nvPr/>
        </p:nvSpPr>
        <p:spPr>
          <a:xfrm>
            <a:off x="4619762" y="5402551"/>
            <a:ext cx="6996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2</a:t>
            </a:r>
            <a:r>
              <a:rPr lang="en-US" sz="3200" b="1" dirty="0">
                <a:effectLst/>
              </a:rPr>
              <a:t>. </a:t>
            </a:r>
            <a:r>
              <a:rPr lang="en-US" sz="3200" dirty="0">
                <a:effectLst/>
              </a:rPr>
              <a:t>The </a:t>
            </a:r>
            <a:r>
              <a:rPr lang="en-US" sz="3200">
                <a:effectLst/>
              </a:rPr>
              <a:t>girls ____________. </a:t>
            </a:r>
            <a:r>
              <a:rPr lang="en-US" sz="3200" dirty="0">
                <a:effectLst/>
              </a:rPr>
              <a:t>(enjoy) 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A9EE-B711-1F5A-36D1-4DC99624F4FA}"/>
              </a:ext>
            </a:extLst>
          </p:cNvPr>
          <p:cNvSpPr txBox="1"/>
          <p:nvPr/>
        </p:nvSpPr>
        <p:spPr>
          <a:xfrm>
            <a:off x="1588004" y="2546382"/>
            <a:ext cx="57775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likes</a:t>
            </a:r>
            <a:r>
              <a:rPr lang="en-US" sz="3200" b="1">
                <a:solidFill>
                  <a:srgbClr val="FF0000"/>
                </a:solidFill>
              </a:rPr>
              <a:t> </a:t>
            </a:r>
            <a:r>
              <a:rPr lang="en-US" sz="3200">
                <a:solidFill>
                  <a:srgbClr val="FF0000"/>
                </a:solidFill>
              </a:rPr>
              <a:t>s</a:t>
            </a:r>
            <a:r>
              <a:rPr lang="en-US" sz="3200">
                <a:solidFill>
                  <a:srgbClr val="FF0000"/>
                </a:solidFill>
                <a:effectLst/>
              </a:rPr>
              <a:t>urfing / </a:t>
            </a:r>
            <a:r>
              <a:rPr lang="en-US" sz="3200" dirty="0">
                <a:solidFill>
                  <a:srgbClr val="FF0000"/>
                </a:solidFill>
                <a:effectLst/>
              </a:rPr>
              <a:t>to surf the Internet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06580E-9740-AE94-6EA1-C67245C96ABB}"/>
              </a:ext>
            </a:extLst>
          </p:cNvPr>
          <p:cNvSpPr txBox="1"/>
          <p:nvPr/>
        </p:nvSpPr>
        <p:spPr>
          <a:xfrm>
            <a:off x="6574416" y="5402551"/>
            <a:ext cx="25904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enjoy knitting</a:t>
            </a: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22623"/>
            <a:ext cx="1029844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</a:rPr>
              <a:t>Look at the pictures and complete the sentences, using the verbs in brackets in their suitable form.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AD764F-664A-BACB-85CF-9BB8DFFCD9D2}"/>
              </a:ext>
            </a:extLst>
          </p:cNvPr>
          <p:cNvSpPr txBox="1"/>
          <p:nvPr/>
        </p:nvSpPr>
        <p:spPr>
          <a:xfrm>
            <a:off x="659179" y="2763488"/>
            <a:ext cx="67167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3</a:t>
            </a:r>
            <a:r>
              <a:rPr lang="en-US" sz="3200" dirty="0">
                <a:effectLst/>
              </a:rPr>
              <a:t>. My cousin __________</a:t>
            </a:r>
            <a:r>
              <a:rPr lang="en-US" sz="3200" dirty="0"/>
              <a:t>____</a:t>
            </a:r>
            <a:r>
              <a:rPr lang="en-US" sz="3200" dirty="0">
                <a:effectLst/>
              </a:rPr>
              <a:t>. (dislike) 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EF83FE-94DD-A9C2-0107-D21213B53A61}"/>
              </a:ext>
            </a:extLst>
          </p:cNvPr>
          <p:cNvSpPr txBox="1"/>
          <p:nvPr/>
        </p:nvSpPr>
        <p:spPr>
          <a:xfrm>
            <a:off x="4327981" y="4845883"/>
            <a:ext cx="76843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effectLst/>
              </a:rPr>
              <a:t>4. </a:t>
            </a:r>
            <a:r>
              <a:rPr lang="en-US" sz="3200" dirty="0">
                <a:effectLst/>
              </a:rPr>
              <a:t>My father________________________. (</a:t>
            </a:r>
            <a:r>
              <a:rPr lang="en-US" sz="3200" dirty="0"/>
              <a:t>hate</a:t>
            </a:r>
            <a:r>
              <a:rPr lang="en-US" sz="3200" dirty="0">
                <a:effectLst/>
              </a:rPr>
              <a:t>) 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A9EE-B711-1F5A-36D1-4DC99624F4FA}"/>
              </a:ext>
            </a:extLst>
          </p:cNvPr>
          <p:cNvSpPr txBox="1"/>
          <p:nvPr/>
        </p:nvSpPr>
        <p:spPr>
          <a:xfrm>
            <a:off x="2938645" y="2772280"/>
            <a:ext cx="30049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dislikes cooking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06580E-9740-AE94-6EA1-C67245C96ABB}"/>
              </a:ext>
            </a:extLst>
          </p:cNvPr>
          <p:cNvSpPr txBox="1"/>
          <p:nvPr/>
        </p:nvSpPr>
        <p:spPr>
          <a:xfrm>
            <a:off x="6483711" y="4837091"/>
            <a:ext cx="48935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hates going / </a:t>
            </a:r>
            <a:r>
              <a:rPr lang="en-US" sz="3200" dirty="0">
                <a:solidFill>
                  <a:srgbClr val="FF0000"/>
                </a:solidFill>
              </a:rPr>
              <a:t>to go shopping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CDAD94-47CB-01C5-1755-4EEB27B7B6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859" y="2149501"/>
            <a:ext cx="3206710" cy="2127955"/>
          </a:xfrm>
          <a:prstGeom prst="rect">
            <a:avLst/>
          </a:prstGeom>
        </p:spPr>
      </p:pic>
      <p:pic>
        <p:nvPicPr>
          <p:cNvPr id="6146" name="Picture 2" descr="15,568 Father Daughter Shopping Images, Stock Photos &amp; Vectors |  Shutterstock">
            <a:extLst>
              <a:ext uri="{FF2B5EF4-FFF2-40B4-BE49-F238E27FC236}">
                <a16:creationId xmlns:a16="http://schemas.microsoft.com/office/drawing/2014/main" id="{12D476EE-29C9-3FA3-D2A6-4B8A0F5263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89"/>
          <a:stretch/>
        </p:blipFill>
        <p:spPr bwMode="auto">
          <a:xfrm>
            <a:off x="993919" y="4171030"/>
            <a:ext cx="302363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77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24128"/>
            <a:ext cx="1021048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</a:rPr>
              <a:t>Look at the pictures and complete the sentences, using the verbs in brackets in their suitable form.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AD764F-664A-BACB-85CF-9BB8DFFCD9D2}"/>
              </a:ext>
            </a:extLst>
          </p:cNvPr>
          <p:cNvSpPr txBox="1"/>
          <p:nvPr/>
        </p:nvSpPr>
        <p:spPr>
          <a:xfrm>
            <a:off x="487067" y="2763488"/>
            <a:ext cx="73136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5</a:t>
            </a:r>
            <a:r>
              <a:rPr lang="en-US" sz="3200" b="1" dirty="0">
                <a:effectLst/>
              </a:rPr>
              <a:t>. </a:t>
            </a:r>
            <a:r>
              <a:rPr lang="en-US" sz="3200" dirty="0">
                <a:effectLst/>
              </a:rPr>
              <a:t>Tom and his sister ______________________. (</a:t>
            </a:r>
            <a:r>
              <a:rPr lang="en-US" sz="3200" dirty="0"/>
              <a:t>prefer</a:t>
            </a:r>
            <a:r>
              <a:rPr lang="en-US" sz="3200" dirty="0">
                <a:effectLst/>
              </a:rPr>
              <a:t>) 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A9EE-B711-1F5A-36D1-4DC99624F4FA}"/>
              </a:ext>
            </a:extLst>
          </p:cNvPr>
          <p:cNvSpPr txBox="1"/>
          <p:nvPr/>
        </p:nvSpPr>
        <p:spPr>
          <a:xfrm>
            <a:off x="443107" y="3281817"/>
            <a:ext cx="49026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prefer</a:t>
            </a:r>
            <a:r>
              <a:rPr lang="en-US" sz="3200" b="1">
                <a:solidFill>
                  <a:srgbClr val="FF0000"/>
                </a:solidFill>
              </a:rPr>
              <a:t> </a:t>
            </a:r>
            <a:r>
              <a:rPr lang="en-US" sz="3200">
                <a:solidFill>
                  <a:srgbClr val="FF0000"/>
                </a:solidFill>
              </a:rPr>
              <a:t>doing / </a:t>
            </a:r>
            <a:r>
              <a:rPr lang="en-US" sz="3200" dirty="0">
                <a:solidFill>
                  <a:srgbClr val="FF0000"/>
                </a:solidFill>
              </a:rPr>
              <a:t>to do puzzles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03C1676C-1C02-6C7F-3AE8-3613235CA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714" y="2228897"/>
            <a:ext cx="3818965" cy="286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72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9097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cs typeface="Calibri" panose="020F0502020204030204" pitchFamily="34" charset="0"/>
              </a:rPr>
              <a:t>C</a:t>
            </a:r>
            <a:r>
              <a:rPr lang="en-US" sz="2800" b="1" dirty="0">
                <a:solidFill>
                  <a:schemeClr val="tx1"/>
                </a:solidFill>
                <a:effectLst/>
              </a:rPr>
              <a:t>omplete the sentences about yourself.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288EA39-6396-460B-8021-80CBB9057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301411"/>
              </p:ext>
            </p:extLst>
          </p:nvPr>
        </p:nvGraphicFramePr>
        <p:xfrm>
          <a:off x="2631544" y="2101831"/>
          <a:ext cx="6747302" cy="4119676"/>
        </p:xfrm>
        <a:graphic>
          <a:graphicData uri="http://schemas.openxmlformats.org/drawingml/2006/table">
            <a:tbl>
              <a:tblPr firstRow="1" bandRow="1">
                <a:solidFill>
                  <a:schemeClr val="accent6">
                    <a:lumMod val="20000"/>
                    <a:lumOff val="80000"/>
                  </a:schemeClr>
                </a:solidFill>
                <a:tableStyleId>{21E4AEA4-8DFA-4A89-87EB-49C32662AFE0}</a:tableStyleId>
              </a:tblPr>
              <a:tblGrid>
                <a:gridCol w="3373651">
                  <a:extLst>
                    <a:ext uri="{9D8B030D-6E8A-4147-A177-3AD203B41FA5}">
                      <a16:colId xmlns:a16="http://schemas.microsoft.com/office/drawing/2014/main" val="3125397952"/>
                    </a:ext>
                  </a:extLst>
                </a:gridCol>
                <a:gridCol w="3373651">
                  <a:extLst>
                    <a:ext uri="{9D8B030D-6E8A-4147-A177-3AD203B41FA5}">
                      <a16:colId xmlns:a16="http://schemas.microsoft.com/office/drawing/2014/main" val="4094159785"/>
                    </a:ext>
                  </a:extLst>
                </a:gridCol>
              </a:tblGrid>
              <a:tr h="69544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All about me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051267"/>
                  </a:ext>
                </a:extLst>
              </a:tr>
              <a:tr h="1016833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751487"/>
                  </a:ext>
                </a:extLst>
              </a:tr>
              <a:tr h="24073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like ______.</a:t>
                      </a:r>
                      <a:b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prefer ______.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love ______. </a:t>
                      </a:r>
                      <a:endParaRPr lang="en-US" sz="3200" dirty="0">
                        <a:effectLst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dislike ______.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hate ______.</a:t>
                      </a:r>
                      <a:b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detest ______. </a:t>
                      </a:r>
                      <a:endParaRPr lang="en-US" sz="3200" dirty="0">
                        <a:effectLst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428060"/>
                  </a:ext>
                </a:extLst>
              </a:tr>
            </a:tbl>
          </a:graphicData>
        </a:graphic>
      </p:graphicFrame>
      <p:pic>
        <p:nvPicPr>
          <p:cNvPr id="9244" name="Picture 28" descr="Green sad icon - Free green emoticon icons">
            <a:extLst>
              <a:ext uri="{FF2B5EF4-FFF2-40B4-BE49-F238E27FC236}">
                <a16:creationId xmlns:a16="http://schemas.microsoft.com/office/drawing/2014/main" id="{A70872AD-60C0-3CD0-EA1D-33A2AC028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015" y="2879163"/>
            <a:ext cx="828000" cy="828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6" name="Picture 30" descr="Green happy icon - Free green emoticon icons">
            <a:extLst>
              <a:ext uri="{FF2B5EF4-FFF2-40B4-BE49-F238E27FC236}">
                <a16:creationId xmlns:a16="http://schemas.microsoft.com/office/drawing/2014/main" id="{F6A5F992-EC34-9C95-600D-BCE80CCD1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073" y="2879163"/>
            <a:ext cx="828000" cy="828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10556" y="2069789"/>
            <a:ext cx="1169698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</a:rPr>
              <a:t>Work in groups. One mimes a leisure activity he / she likes or dislikes. </a:t>
            </a:r>
          </a:p>
          <a:p>
            <a:r>
              <a:rPr lang="en-US" sz="2400" b="1" dirty="0">
                <a:solidFill>
                  <a:schemeClr val="tx1"/>
                </a:solidFill>
                <a:effectLst/>
              </a:rPr>
              <a:t>The others guess the activity by asking yes / no questions using the verbs they have learnt.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EE6027-346B-3BD7-6E50-8800CE797BA8}"/>
              </a:ext>
            </a:extLst>
          </p:cNvPr>
          <p:cNvSpPr txBox="1"/>
          <p:nvPr/>
        </p:nvSpPr>
        <p:spPr>
          <a:xfrm>
            <a:off x="1078804" y="3376960"/>
            <a:ext cx="731364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4CAFFF"/>
                </a:solidFill>
                <a:effectLst/>
              </a:rPr>
              <a:t>Example: </a:t>
            </a:r>
            <a:endParaRPr lang="en-US" sz="3200" dirty="0">
              <a:effectLst/>
            </a:endParaRPr>
          </a:p>
          <a:p>
            <a:r>
              <a:rPr lang="en-US" sz="3200" b="1" i="1" dirty="0">
                <a:effectLst/>
              </a:rPr>
              <a:t>A:</a:t>
            </a:r>
            <a:r>
              <a:rPr lang="en-US" sz="3200" dirty="0">
                <a:effectLst/>
              </a:rPr>
              <a:t> </a:t>
            </a:r>
            <a:r>
              <a:rPr lang="en-US" sz="3200" dirty="0"/>
              <a:t>D</a:t>
            </a:r>
            <a:r>
              <a:rPr lang="en-US" sz="3200" dirty="0">
                <a:effectLst/>
              </a:rPr>
              <a:t>o you like surfing the net?</a:t>
            </a:r>
            <a:br>
              <a:rPr lang="en-US" sz="3200" dirty="0">
                <a:effectLst/>
              </a:rPr>
            </a:br>
            <a:r>
              <a:rPr lang="en-US" sz="3200" b="1" i="1" dirty="0">
                <a:effectLst/>
              </a:rPr>
              <a:t>B:</a:t>
            </a:r>
            <a:r>
              <a:rPr lang="en-US" sz="3200" dirty="0">
                <a:effectLst/>
              </a:rPr>
              <a:t> </a:t>
            </a:r>
            <a:r>
              <a:rPr lang="en-US" sz="3200" dirty="0"/>
              <a:t>N</a:t>
            </a:r>
            <a:r>
              <a:rPr lang="en-US" sz="3200" dirty="0">
                <a:effectLst/>
              </a:rPr>
              <a:t>o, I don’t.</a:t>
            </a:r>
            <a:br>
              <a:rPr lang="en-US" sz="3200" dirty="0">
                <a:effectLst/>
              </a:rPr>
            </a:br>
            <a:r>
              <a:rPr lang="en-US" sz="3200" b="1" i="1" dirty="0">
                <a:effectLst/>
              </a:rPr>
              <a:t>C:</a:t>
            </a:r>
            <a:r>
              <a:rPr lang="en-US" sz="3200" dirty="0">
                <a:effectLst/>
              </a:rPr>
              <a:t> </a:t>
            </a:r>
            <a:r>
              <a:rPr lang="en-US" sz="3200" dirty="0"/>
              <a:t>D</a:t>
            </a:r>
            <a:r>
              <a:rPr lang="en-US" sz="3200" dirty="0">
                <a:effectLst/>
              </a:rPr>
              <a:t>o you love messaging your friends? </a:t>
            </a:r>
          </a:p>
          <a:p>
            <a:r>
              <a:rPr lang="en-US" sz="3200" b="1" i="1" dirty="0">
                <a:effectLst/>
              </a:rPr>
              <a:t>B:</a:t>
            </a:r>
            <a:r>
              <a:rPr lang="en-US" sz="3200" dirty="0">
                <a:effectLst/>
              </a:rPr>
              <a:t> </a:t>
            </a:r>
            <a:r>
              <a:rPr lang="en-US" sz="3200" dirty="0"/>
              <a:t>Y</a:t>
            </a:r>
            <a:r>
              <a:rPr lang="en-US" sz="3200" dirty="0">
                <a:effectLst/>
              </a:rPr>
              <a:t>es, I do.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9512" y="1271288"/>
            <a:ext cx="391985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/>
              <a:t>Likes and dislikes mimes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1706" b="12899"/>
          <a:stretch/>
        </p:blipFill>
        <p:spPr>
          <a:xfrm>
            <a:off x="1249608" y="1327281"/>
            <a:ext cx="1599100" cy="46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87067" y="2402067"/>
            <a:ext cx="9770226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How to use verbs of liking and disliking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344" y="2088125"/>
            <a:ext cx="8149852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Do exercises in the workbook.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406" y="3058322"/>
            <a:ext cx="3414917" cy="341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16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206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839389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LEISURE TIME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Picture 4" descr="1.Free Time Activity - Free Time Activity">
            <a:extLst>
              <a:ext uri="{FF2B5EF4-FFF2-40B4-BE49-F238E27FC236}">
                <a16:creationId xmlns:a16="http://schemas.microsoft.com/office/drawing/2014/main" id="{019BD0AE-3A67-78BA-67DD-D48C0B750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123" y="2707563"/>
            <a:ext cx="5405753" cy="382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57494" y="2070704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36064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57494" y="491184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6034592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Warm up: Find someone who…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88839" y="2081283"/>
            <a:ext cx="6034592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effectLst/>
              </a:rPr>
              <a:t>Verbs of liking / disliking + gerunds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</a:rPr>
              <a:t>Verbs of liking / disliking + to-infinitives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3008208"/>
            <a:ext cx="6034592" cy="172999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1: </a:t>
            </a:r>
            <a:r>
              <a:rPr lang="en-US" sz="1800" dirty="0">
                <a:solidFill>
                  <a:schemeClr val="tx1"/>
                </a:solidFill>
                <a:effectLst/>
              </a:rPr>
              <a:t>Work in pairs. Put the verbs in the appropriate column. </a:t>
            </a:r>
            <a:endParaRPr lang="en-US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1800" dirty="0">
                <a:solidFill>
                  <a:schemeClr val="tx1"/>
                </a:solidFill>
                <a:effectLst/>
              </a:rPr>
              <a:t>hoose the </a:t>
            </a:r>
            <a:r>
              <a:rPr lang="en-US" sz="1800">
                <a:solidFill>
                  <a:schemeClr val="tx1"/>
                </a:solidFill>
                <a:effectLst/>
              </a:rPr>
              <a:t>correct answer A, B, or C.</a:t>
            </a:r>
            <a:r>
              <a:rPr lang="en-US" sz="180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3. </a:t>
            </a:r>
            <a:r>
              <a:rPr lang="en-US" sz="1800" dirty="0">
                <a:solidFill>
                  <a:schemeClr val="tx1"/>
                </a:solidFill>
                <a:effectLst/>
              </a:rPr>
              <a:t>Look at the pictures and complete the sentences, using the verbs in brackets in their suitable form. </a:t>
            </a:r>
          </a:p>
          <a:p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4: C</a:t>
            </a:r>
            <a:r>
              <a:rPr lang="en-US" sz="1800" dirty="0">
                <a:solidFill>
                  <a:schemeClr val="tx1"/>
                </a:solidFill>
                <a:effectLst/>
              </a:rPr>
              <a:t>omplete the sentences about yourself.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5947" y="4942554"/>
            <a:ext cx="6037484" cy="58437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5: </a:t>
            </a:r>
            <a:r>
              <a:rPr lang="en-US" sz="1800" dirty="0">
                <a:solidFill>
                  <a:schemeClr val="tx1"/>
                </a:solidFill>
                <a:effectLst/>
              </a:rPr>
              <a:t>Game: Likes and dislikes mimes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170376" cy="66155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379507"/>
            <a:ext cx="1170376" cy="98113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661367"/>
            <a:ext cx="1170376" cy="125047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69161" y="5853552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8" y="5212568"/>
            <a:ext cx="1170376" cy="64098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1062" y="5853552"/>
            <a:ext cx="6052369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5598992" y="1163073"/>
            <a:ext cx="5568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Go around the classroom and find: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186361" y="3275937"/>
            <a:ext cx="42854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someone who…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5CFA2A4-3601-FFB9-4F64-8CF801258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859765"/>
              </p:ext>
            </p:extLst>
          </p:nvPr>
        </p:nvGraphicFramePr>
        <p:xfrm>
          <a:off x="5598992" y="1898638"/>
          <a:ext cx="6219226" cy="4849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0137">
                  <a:extLst>
                    <a:ext uri="{9D8B030D-6E8A-4147-A177-3AD203B41FA5}">
                      <a16:colId xmlns:a16="http://schemas.microsoft.com/office/drawing/2014/main" val="3284336024"/>
                    </a:ext>
                  </a:extLst>
                </a:gridCol>
                <a:gridCol w="1409089">
                  <a:extLst>
                    <a:ext uri="{9D8B030D-6E8A-4147-A177-3AD203B41FA5}">
                      <a16:colId xmlns:a16="http://schemas.microsoft.com/office/drawing/2014/main" val="4132285911"/>
                    </a:ext>
                  </a:extLst>
                </a:gridCol>
              </a:tblGrid>
              <a:tr h="53888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Find someone who…</a:t>
                      </a:r>
                      <a:endParaRPr lang="en-VN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</a:t>
                      </a:r>
                      <a:r>
                        <a:rPr lang="en-VN" sz="2800" dirty="0"/>
                        <a:t>ame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65516"/>
                  </a:ext>
                </a:extLst>
              </a:tr>
              <a:tr h="538886">
                <a:tc>
                  <a:txBody>
                    <a:bodyPr/>
                    <a:lstStyle/>
                    <a:p>
                      <a:r>
                        <a:rPr lang="en-VN" sz="2400" dirty="0"/>
                        <a:t>likes playing computer games.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965822"/>
                  </a:ext>
                </a:extLst>
              </a:tr>
              <a:tr h="538886">
                <a:tc>
                  <a:txBody>
                    <a:bodyPr/>
                    <a:lstStyle/>
                    <a:p>
                      <a:r>
                        <a:rPr lang="en-VN" sz="2400" dirty="0"/>
                        <a:t>enjoys knitting.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593436"/>
                  </a:ext>
                </a:extLst>
              </a:tr>
              <a:tr h="538886">
                <a:tc>
                  <a:txBody>
                    <a:bodyPr/>
                    <a:lstStyle/>
                    <a:p>
                      <a:r>
                        <a:rPr lang="en-VN" sz="2400" dirty="0"/>
                        <a:t>detests cooking.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98470"/>
                  </a:ext>
                </a:extLst>
              </a:tr>
              <a:tr h="538886">
                <a:tc>
                  <a:txBody>
                    <a:bodyPr/>
                    <a:lstStyle/>
                    <a:p>
                      <a:r>
                        <a:rPr lang="en-VN" sz="2400" dirty="0"/>
                        <a:t>fancies going shopping.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59392"/>
                  </a:ext>
                </a:extLst>
              </a:tr>
              <a:tr h="538886">
                <a:tc>
                  <a:txBody>
                    <a:bodyPr/>
                    <a:lstStyle/>
                    <a:p>
                      <a:r>
                        <a:rPr lang="en-VN" sz="2400" dirty="0"/>
                        <a:t>loves doing puzzles.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826741"/>
                  </a:ext>
                </a:extLst>
              </a:tr>
              <a:tr h="538886">
                <a:tc>
                  <a:txBody>
                    <a:bodyPr/>
                    <a:lstStyle/>
                    <a:p>
                      <a:r>
                        <a:rPr lang="en-US" sz="2400" dirty="0"/>
                        <a:t>hates hunting.</a:t>
                      </a:r>
                      <a:endParaRPr lang="en-VN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363852"/>
                  </a:ext>
                </a:extLst>
              </a:tr>
              <a:tr h="538886">
                <a:tc>
                  <a:txBody>
                    <a:bodyPr/>
                    <a:lstStyle/>
                    <a:p>
                      <a:r>
                        <a:rPr lang="en-VN" sz="2400" dirty="0"/>
                        <a:t>dislikes watching TV.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359754"/>
                  </a:ext>
                </a:extLst>
              </a:tr>
              <a:tr h="538886">
                <a:tc>
                  <a:txBody>
                    <a:bodyPr/>
                    <a:lstStyle/>
                    <a:p>
                      <a:r>
                        <a:rPr lang="en-VN" sz="2400" dirty="0"/>
                        <a:t>prefers going to the cinema.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881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84BEF36-E73C-12AC-DC0F-D693F64BDF6B}"/>
              </a:ext>
            </a:extLst>
          </p:cNvPr>
          <p:cNvSpPr/>
          <p:nvPr/>
        </p:nvSpPr>
        <p:spPr>
          <a:xfrm>
            <a:off x="487067" y="1708468"/>
            <a:ext cx="4339547" cy="26701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VN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Verbs of liking</a:t>
            </a:r>
          </a:p>
        </p:txBody>
      </p:sp>
      <p:pic>
        <p:nvPicPr>
          <p:cNvPr id="1026" name="Picture 2" descr="Pink, like, thumb up Icon in Gesture">
            <a:extLst>
              <a:ext uri="{FF2B5EF4-FFF2-40B4-BE49-F238E27FC236}">
                <a16:creationId xmlns:a16="http://schemas.microsoft.com/office/drawing/2014/main" id="{7F988AF9-A90D-7C86-F677-54E7932F5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729" y="2489763"/>
            <a:ext cx="1817365" cy="181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3CEB066-5261-EF6D-D8D9-A36F8CEF7739}"/>
              </a:ext>
            </a:extLst>
          </p:cNvPr>
          <p:cNvSpPr/>
          <p:nvPr/>
        </p:nvSpPr>
        <p:spPr>
          <a:xfrm>
            <a:off x="7363014" y="1708468"/>
            <a:ext cx="4339547" cy="26701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love</a:t>
            </a:r>
          </a:p>
          <a:p>
            <a:pPr algn="ctr"/>
            <a:r>
              <a:rPr lang="en-VN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prefer</a:t>
            </a:r>
          </a:p>
          <a:p>
            <a:pPr algn="ctr"/>
            <a:r>
              <a:rPr lang="en-VN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like</a:t>
            </a:r>
          </a:p>
          <a:p>
            <a:pPr algn="ctr"/>
            <a:r>
              <a:rPr lang="en-VN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enjoy</a:t>
            </a:r>
          </a:p>
          <a:p>
            <a:pPr algn="ctr"/>
            <a:r>
              <a:rPr lang="en-VN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fancy</a:t>
            </a:r>
          </a:p>
        </p:txBody>
      </p:sp>
      <p:sp>
        <p:nvSpPr>
          <p:cNvPr id="8" name="Notched Right Arrow 7">
            <a:extLst>
              <a:ext uri="{FF2B5EF4-FFF2-40B4-BE49-F238E27FC236}">
                <a16:creationId xmlns:a16="http://schemas.microsoft.com/office/drawing/2014/main" id="{75D51B4B-178E-BB9B-A568-11F48F0AE93F}"/>
              </a:ext>
            </a:extLst>
          </p:cNvPr>
          <p:cNvSpPr/>
          <p:nvPr/>
        </p:nvSpPr>
        <p:spPr>
          <a:xfrm>
            <a:off x="5147864" y="2487995"/>
            <a:ext cx="1802581" cy="956841"/>
          </a:xfrm>
          <a:prstGeom prst="notched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B812A8-35D2-9BD1-005A-6D50586B40B8}"/>
              </a:ext>
            </a:extLst>
          </p:cNvPr>
          <p:cNvSpPr txBox="1"/>
          <p:nvPr/>
        </p:nvSpPr>
        <p:spPr>
          <a:xfrm>
            <a:off x="372590" y="4847617"/>
            <a:ext cx="114430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Verbs of liking are used to express </a:t>
            </a:r>
            <a:r>
              <a:rPr lang="en-US" sz="4000" b="1" dirty="0"/>
              <a:t>positive</a:t>
            </a:r>
            <a:r>
              <a:rPr lang="en-US" sz="4000" dirty="0"/>
              <a:t> attitudes towards people or things.</a:t>
            </a:r>
            <a:endParaRPr lang="en-VN" sz="4000" dirty="0"/>
          </a:p>
        </p:txBody>
      </p:sp>
    </p:spTree>
    <p:extLst>
      <p:ext uri="{BB962C8B-B14F-4D97-AF65-F5344CB8AC3E}">
        <p14:creationId xmlns:p14="http://schemas.microsoft.com/office/powerpoint/2010/main" val="186347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80FA571-29A8-B0F5-9D1A-DF73B1BA59C5}"/>
              </a:ext>
            </a:extLst>
          </p:cNvPr>
          <p:cNvSpPr/>
          <p:nvPr/>
        </p:nvSpPr>
        <p:spPr>
          <a:xfrm>
            <a:off x="1027194" y="1554506"/>
            <a:ext cx="3909087" cy="2271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VN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Verbs of disliking</a:t>
            </a:r>
          </a:p>
        </p:txBody>
      </p:sp>
      <p:pic>
        <p:nvPicPr>
          <p:cNvPr id="1028" name="Picture 4" descr="Pink, unlike Icon">
            <a:extLst>
              <a:ext uri="{FF2B5EF4-FFF2-40B4-BE49-F238E27FC236}">
                <a16:creationId xmlns:a16="http://schemas.microsoft.com/office/drawing/2014/main" id="{36FB2FA8-D999-A5FA-F687-C2C0AC421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483" y="2291958"/>
            <a:ext cx="1400899" cy="140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otched Right Arrow 8">
            <a:extLst>
              <a:ext uri="{FF2B5EF4-FFF2-40B4-BE49-F238E27FC236}">
                <a16:creationId xmlns:a16="http://schemas.microsoft.com/office/drawing/2014/main" id="{F6834652-379E-3212-F94D-F63C89C15A4D}"/>
              </a:ext>
            </a:extLst>
          </p:cNvPr>
          <p:cNvSpPr/>
          <p:nvPr/>
        </p:nvSpPr>
        <p:spPr>
          <a:xfrm>
            <a:off x="5157793" y="2231972"/>
            <a:ext cx="1517710" cy="737572"/>
          </a:xfrm>
          <a:prstGeom prst="notched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32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87678DA-CC4C-824B-7521-6F07FC38AB96}"/>
              </a:ext>
            </a:extLst>
          </p:cNvPr>
          <p:cNvSpPr/>
          <p:nvPr/>
        </p:nvSpPr>
        <p:spPr>
          <a:xfrm>
            <a:off x="6861847" y="1554506"/>
            <a:ext cx="4128533" cy="22710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detest</a:t>
            </a:r>
          </a:p>
          <a:p>
            <a:pPr algn="ctr"/>
            <a:r>
              <a:rPr lang="en-VN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hate </a:t>
            </a:r>
          </a:p>
          <a:p>
            <a:pPr algn="ctr"/>
            <a:r>
              <a:rPr lang="en-VN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dislike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63478B-BD8A-7347-847E-D69E710F7018}"/>
              </a:ext>
            </a:extLst>
          </p:cNvPr>
          <p:cNvSpPr txBox="1"/>
          <p:nvPr/>
        </p:nvSpPr>
        <p:spPr>
          <a:xfrm>
            <a:off x="156321" y="4294853"/>
            <a:ext cx="116977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Verbs of disliking are used to express </a:t>
            </a:r>
            <a:r>
              <a:rPr lang="en-US" sz="4000" b="1" dirty="0"/>
              <a:t>negative</a:t>
            </a:r>
            <a:r>
              <a:rPr lang="en-US" sz="4000" dirty="0"/>
              <a:t> attitudes towards people or things.</a:t>
            </a:r>
            <a:endParaRPr lang="en-VN" sz="4000" dirty="0"/>
          </a:p>
        </p:txBody>
      </p: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0" name="Picture 12" descr="The English School: Week: 16/01 to 20/01 Reminders">
            <a:extLst>
              <a:ext uri="{FF2B5EF4-FFF2-40B4-BE49-F238E27FC236}">
                <a16:creationId xmlns:a16="http://schemas.microsoft.com/office/drawing/2014/main" id="{24E3BC67-3708-8494-B510-0AEE62905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75" y="1362170"/>
            <a:ext cx="2885078" cy="268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3245818-08B0-E032-0A9A-953046BF0A77}"/>
              </a:ext>
            </a:extLst>
          </p:cNvPr>
          <p:cNvSpPr/>
          <p:nvPr/>
        </p:nvSpPr>
        <p:spPr>
          <a:xfrm>
            <a:off x="3503476" y="2127738"/>
            <a:ext cx="8410100" cy="3842237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Some verbs of liking and disliking can be followed by 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gerunds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 only.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  <a:p>
            <a:r>
              <a:rPr lang="en-US" sz="3200" b="0" dirty="0">
                <a:solidFill>
                  <a:schemeClr val="accent1"/>
                </a:solidFill>
                <a:effectLst/>
                <a:latin typeface="ChronicaPro"/>
              </a:rPr>
              <a:t>Example:</a:t>
            </a:r>
            <a:r>
              <a:rPr lang="en-US" sz="32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They 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dislike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 surfing</a:t>
            </a:r>
            <a:r>
              <a:rPr lang="en-US" sz="32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the net. </a:t>
            </a:r>
          </a:p>
          <a:p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Some are followed by both 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gerunds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and </a:t>
            </a:r>
            <a:endParaRPr lang="vi-VN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hronicaPro"/>
            </a:endParaRPr>
          </a:p>
          <a:p>
            <a:r>
              <a:rPr lang="vi-VN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ChronicaPro"/>
              </a:rPr>
              <a:t>     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BookIt"/>
              </a:rPr>
              <a:t>to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-infinitives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.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  <a:p>
            <a:r>
              <a:rPr lang="en-US" sz="3200" b="0" dirty="0">
                <a:solidFill>
                  <a:schemeClr val="accent1"/>
                </a:solidFill>
                <a:effectLst/>
                <a:latin typeface="ChronicaPro"/>
              </a:rPr>
              <a:t>Example:</a:t>
            </a:r>
            <a:r>
              <a:rPr lang="en-US" sz="32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I 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love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 going / to go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hronicaPro"/>
              </a:rPr>
              <a:t>to the cinema.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650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222665"/>
            <a:ext cx="910416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</a:rPr>
              <a:t>Work in pairs. Put the verbs in the appropriate column.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20219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9955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1E6E78E-CE7E-F207-E54F-A6485706F663}"/>
              </a:ext>
            </a:extLst>
          </p:cNvPr>
          <p:cNvSpPr/>
          <p:nvPr/>
        </p:nvSpPr>
        <p:spPr>
          <a:xfrm>
            <a:off x="2553415" y="1837081"/>
            <a:ext cx="6849036" cy="10085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2800" dirty="0">
                <a:solidFill>
                  <a:schemeClr val="tx1"/>
                </a:solidFill>
              </a:rPr>
              <a:t>love		like		detest		fancy</a:t>
            </a:r>
          </a:p>
          <a:p>
            <a:r>
              <a:rPr lang="en-VN" sz="2800" dirty="0">
                <a:solidFill>
                  <a:schemeClr val="tx1"/>
                </a:solidFill>
              </a:rPr>
              <a:t>dislike		enjoy		hate		prefer</a:t>
            </a: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72962FB6-A075-B9B4-1988-20E589D76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656475"/>
              </p:ext>
            </p:extLst>
          </p:nvPr>
        </p:nvGraphicFramePr>
        <p:xfrm>
          <a:off x="2032000" y="3141395"/>
          <a:ext cx="8128000" cy="330930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1230664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43229596"/>
                    </a:ext>
                  </a:extLst>
                </a:gridCol>
              </a:tblGrid>
              <a:tr h="10055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bg1"/>
                          </a:solidFill>
                          <a:effectLst/>
                        </a:rPr>
                        <a:t>Verbs followed by gerunds only 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Verbs followed by both gerunds and </a:t>
                      </a:r>
                      <a:r>
                        <a:rPr lang="en-US" sz="2800" b="1" i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en-US" sz="2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-infinitives 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001815"/>
                  </a:ext>
                </a:extLst>
              </a:tr>
              <a:tr h="2303780">
                <a:tc>
                  <a:txBody>
                    <a:bodyPr/>
                    <a:lstStyle/>
                    <a:p>
                      <a:endParaRPr lang="en-V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72891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C1A98B3-EAFF-D1E6-2465-5D366F51C72A}"/>
              </a:ext>
            </a:extLst>
          </p:cNvPr>
          <p:cNvSpPr txBox="1"/>
          <p:nvPr/>
        </p:nvSpPr>
        <p:spPr>
          <a:xfrm>
            <a:off x="3426507" y="4284399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detest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68A021-1678-8324-08AD-FE8682808893}"/>
              </a:ext>
            </a:extLst>
          </p:cNvPr>
          <p:cNvSpPr txBox="1"/>
          <p:nvPr/>
        </p:nvSpPr>
        <p:spPr>
          <a:xfrm>
            <a:off x="3426507" y="4795317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fancy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861BE7-3F8E-0DFA-A662-CB34C5AC55A0}"/>
              </a:ext>
            </a:extLst>
          </p:cNvPr>
          <p:cNvSpPr txBox="1"/>
          <p:nvPr/>
        </p:nvSpPr>
        <p:spPr>
          <a:xfrm>
            <a:off x="3426507" y="5318537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dislike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813953-3299-66AF-2775-518BBEF43193}"/>
              </a:ext>
            </a:extLst>
          </p:cNvPr>
          <p:cNvSpPr txBox="1"/>
          <p:nvPr/>
        </p:nvSpPr>
        <p:spPr>
          <a:xfrm>
            <a:off x="3426507" y="5829455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enjoy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BC633A-7A96-B407-FF57-657D6409EBB2}"/>
              </a:ext>
            </a:extLst>
          </p:cNvPr>
          <p:cNvSpPr txBox="1"/>
          <p:nvPr/>
        </p:nvSpPr>
        <p:spPr>
          <a:xfrm>
            <a:off x="7385013" y="4284399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love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E5ABA3-09CB-00E4-FFD3-E2E3CF7417B7}"/>
              </a:ext>
            </a:extLst>
          </p:cNvPr>
          <p:cNvSpPr txBox="1"/>
          <p:nvPr/>
        </p:nvSpPr>
        <p:spPr>
          <a:xfrm>
            <a:off x="7385013" y="4795317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like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961767-ED98-5E66-A9C3-67B2C2CF8E49}"/>
              </a:ext>
            </a:extLst>
          </p:cNvPr>
          <p:cNvSpPr txBox="1"/>
          <p:nvPr/>
        </p:nvSpPr>
        <p:spPr>
          <a:xfrm>
            <a:off x="7385013" y="5318537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hate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8E8032-AD8E-631C-FB54-C7761CA9996D}"/>
              </a:ext>
            </a:extLst>
          </p:cNvPr>
          <p:cNvSpPr txBox="1"/>
          <p:nvPr/>
        </p:nvSpPr>
        <p:spPr>
          <a:xfrm>
            <a:off x="7385013" y="5829455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prefer</a:t>
            </a:r>
          </a:p>
        </p:txBody>
      </p:sp>
      <p:pic>
        <p:nvPicPr>
          <p:cNvPr id="3073" name="Picture 1" descr="page11image432396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559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page11image432396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559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  <p:bldP spid="15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22400" y="116215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92" y="1162156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800" b="1" dirty="0">
                <a:solidFill>
                  <a:schemeClr val="tx1"/>
                </a:solidFill>
                <a:effectLst/>
              </a:rPr>
              <a:t>hoose the </a:t>
            </a:r>
            <a:r>
              <a:rPr lang="en-US" sz="2800" b="1">
                <a:solidFill>
                  <a:schemeClr val="tx1"/>
                </a:solidFill>
                <a:effectLst/>
              </a:rPr>
              <a:t>correct answer A, B, or C.</a:t>
            </a:r>
            <a:r>
              <a:rPr lang="en-US" sz="2800" b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800" b="1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5186" y="105951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C87722-B88C-4242-BBAB-786B74455F27}"/>
              </a:ext>
            </a:extLst>
          </p:cNvPr>
          <p:cNvSpPr txBox="1"/>
          <p:nvPr/>
        </p:nvSpPr>
        <p:spPr>
          <a:xfrm>
            <a:off x="758814" y="1828062"/>
            <a:ext cx="1075722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  <a:effectLst/>
              </a:rPr>
              <a:t>1</a:t>
            </a:r>
            <a:r>
              <a:rPr lang="en-US" sz="3200" dirty="0">
                <a:solidFill>
                  <a:srgbClr val="E0702A"/>
                </a:solidFill>
                <a:effectLst/>
              </a:rPr>
              <a:t>.</a:t>
            </a:r>
            <a:r>
              <a:rPr lang="en-US" sz="3200" dirty="0">
                <a:effectLst/>
              </a:rPr>
              <a:t> I love ______, so in my leisure time, I go to some villages near Ha </a:t>
            </a:r>
            <a:r>
              <a:rPr lang="en-US" sz="3200" dirty="0" err="1">
                <a:effectLst/>
              </a:rPr>
              <a:t>Noi</a:t>
            </a:r>
            <a:r>
              <a:rPr lang="en-US" sz="3200" dirty="0">
                <a:effectLst/>
              </a:rPr>
              <a:t> to relax and enjoy the outdoors.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effectLst/>
              </a:rPr>
              <a:t>A. travelling 		B. travelled 		C. to travel </a:t>
            </a:r>
          </a:p>
          <a:p>
            <a:pPr>
              <a:lnSpc>
                <a:spcPct val="150000"/>
              </a:lnSpc>
            </a:pPr>
            <a:endParaRPr lang="en-US" sz="3200" dirty="0">
              <a:effectLst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E0702A"/>
                </a:solidFill>
                <a:effectLst/>
              </a:rPr>
              <a:t>2</a:t>
            </a:r>
            <a:r>
              <a:rPr lang="en-US" sz="3200" dirty="0">
                <a:solidFill>
                  <a:srgbClr val="E0702A"/>
                </a:solidFill>
                <a:effectLst/>
              </a:rPr>
              <a:t>.</a:t>
            </a:r>
            <a:r>
              <a:rPr lang="en-US" sz="3200" dirty="0">
                <a:effectLst/>
              </a:rPr>
              <a:t> Tom enjoys ______ puzzles, especially Sudoku.</a:t>
            </a:r>
            <a:br>
              <a:rPr lang="en-US" sz="3200" dirty="0">
                <a:effectLst/>
              </a:rPr>
            </a:br>
            <a:r>
              <a:rPr lang="en-US" sz="3200" dirty="0">
                <a:effectLst/>
              </a:rPr>
              <a:t>A. doing 			B. do 			C. to do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22A9EE4-CC59-C4BF-6113-1E9D4D38543F}"/>
              </a:ext>
            </a:extLst>
          </p:cNvPr>
          <p:cNvSpPr/>
          <p:nvPr/>
        </p:nvSpPr>
        <p:spPr>
          <a:xfrm>
            <a:off x="659232" y="3491454"/>
            <a:ext cx="609600" cy="6052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3C8BA4A-44C8-88D2-750B-424E0C0DCC07}"/>
              </a:ext>
            </a:extLst>
          </p:cNvPr>
          <p:cNvSpPr/>
          <p:nvPr/>
        </p:nvSpPr>
        <p:spPr>
          <a:xfrm>
            <a:off x="675186" y="5629561"/>
            <a:ext cx="609600" cy="6052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3621</TotalTime>
  <Words>774</Words>
  <Application>Microsoft Office PowerPoint</Application>
  <PresentationFormat>Widescreen</PresentationFormat>
  <Paragraphs>145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ChronicaPro</vt:lpstr>
      <vt:lpstr>ChronicaProBookIt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HEID</cp:lastModifiedBy>
  <cp:revision>212</cp:revision>
  <dcterms:created xsi:type="dcterms:W3CDTF">2020-12-09T02:04:09Z</dcterms:created>
  <dcterms:modified xsi:type="dcterms:W3CDTF">2023-04-27T04:01:14Z</dcterms:modified>
</cp:coreProperties>
</file>