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357" r:id="rId2"/>
    <p:sldId id="256" r:id="rId3"/>
    <p:sldId id="302" r:id="rId4"/>
    <p:sldId id="279" r:id="rId5"/>
    <p:sldId id="316" r:id="rId6"/>
    <p:sldId id="347" r:id="rId7"/>
    <p:sldId id="348" r:id="rId8"/>
    <p:sldId id="349" r:id="rId9"/>
    <p:sldId id="350" r:id="rId10"/>
    <p:sldId id="283" r:id="rId11"/>
    <p:sldId id="276" r:id="rId12"/>
    <p:sldId id="298" r:id="rId13"/>
    <p:sldId id="327" r:id="rId14"/>
    <p:sldId id="325" r:id="rId15"/>
    <p:sldId id="352" r:id="rId16"/>
    <p:sldId id="353" r:id="rId17"/>
    <p:sldId id="313" r:id="rId18"/>
    <p:sldId id="355" r:id="rId19"/>
    <p:sldId id="314" r:id="rId20"/>
    <p:sldId id="330" r:id="rId21"/>
    <p:sldId id="35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GUYEN LINH" initials="NL" lastIdx="2" clrIdx="0">
    <p:extLst>
      <p:ext uri="{19B8F6BF-5375-455C-9EA6-DF929625EA0E}">
        <p15:presenceInfo xmlns:p15="http://schemas.microsoft.com/office/powerpoint/2012/main" userId="a6fb245461e99cb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92A9"/>
    <a:srgbClr val="EF4B66"/>
    <a:srgbClr val="FBCDCD"/>
    <a:srgbClr val="F7A5A5"/>
    <a:srgbClr val="F37D91"/>
    <a:srgbClr val="F26649"/>
    <a:srgbClr val="F3F6F6"/>
    <a:srgbClr val="D8E5E5"/>
    <a:srgbClr val="3B87CD"/>
    <a:srgbClr val="E070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69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90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980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951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632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5921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9960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108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6226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429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1200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258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6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notesSlide" Target="../notesSlides/notesSlide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slideLayout" Target="../slideLayouts/slideLayout2.xml"/><Relationship Id="rId5" Type="http://schemas.microsoft.com/office/2007/relationships/media" Target="../media/media3.mp3"/><Relationship Id="rId10" Type="http://schemas.openxmlformats.org/officeDocument/2006/relationships/audio" Target="../media/media5.mp3"/><Relationship Id="rId4" Type="http://schemas.openxmlformats.org/officeDocument/2006/relationships/audio" Target="../media/media2.mp3"/><Relationship Id="rId9" Type="http://schemas.microsoft.com/office/2007/relationships/media" Target="../media/media5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6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86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2973610"/>
              </p:ext>
            </p:extLst>
          </p:nvPr>
        </p:nvGraphicFramePr>
        <p:xfrm>
          <a:off x="943977" y="1661514"/>
          <a:ext cx="10697038" cy="4481539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4261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02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857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2169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solidFill>
                            <a:srgbClr val="EF4B66"/>
                          </a:solidFill>
                          <a:latin typeface="+mn-lt"/>
                        </a:rPr>
                        <a:t>New words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solidFill>
                            <a:srgbClr val="EF4B66"/>
                          </a:solidFill>
                          <a:latin typeface="+mn-lt"/>
                        </a:rPr>
                        <a:t>Pronunciation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solidFill>
                            <a:srgbClr val="EF4B66"/>
                          </a:solidFill>
                          <a:latin typeface="+mn-lt"/>
                        </a:rPr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6863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 habitat (n) </a:t>
                      </a:r>
                      <a:endParaRPr lang="en-US" sz="30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/ˈhæbɪtæt/</a:t>
                      </a:r>
                      <a:endParaRPr lang="en-US" sz="3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môi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trường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sống</a:t>
                      </a:r>
                      <a:endParaRPr lang="en-US" sz="3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2917693607"/>
                  </a:ext>
                </a:extLst>
              </a:tr>
              <a:tr h="666863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en-US" sz="3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en-US" sz="3000" b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endangered </a:t>
                      </a:r>
                      <a:r>
                        <a:rPr lang="en-US" sz="3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species (n) </a:t>
                      </a:r>
                      <a:endParaRPr lang="en-US" sz="30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/ɪnˈdeɪndʒəd ˈspiːʃiːz/</a:t>
                      </a:r>
                      <a:endParaRPr lang="en-US" sz="3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động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vật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sách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đỏ</a:t>
                      </a:r>
                      <a:endParaRPr lang="en-US" sz="3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707150201"/>
                  </a:ext>
                </a:extLst>
              </a:tr>
              <a:tr h="666863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 carbon footprint (n) </a:t>
                      </a:r>
                      <a:endParaRPr lang="en-US" sz="30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/ˌkɑːbən ˈfʊtprɪnt/</a:t>
                      </a:r>
                      <a:endParaRPr lang="en-US" sz="3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dấu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00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chân</a:t>
                      </a:r>
                      <a:r>
                        <a:rPr lang="en-US" sz="3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0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cac-bon</a:t>
                      </a:r>
                      <a:endParaRPr lang="en-US" sz="3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3198107507"/>
                  </a:ext>
                </a:extLst>
              </a:tr>
              <a:tr h="666863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 release (v) </a:t>
                      </a:r>
                      <a:endParaRPr lang="en-US" sz="30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/rɪˈliːs/</a:t>
                      </a:r>
                      <a:endParaRPr lang="en-US" sz="3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thải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</a:t>
                      </a:r>
                      <a:endParaRPr lang="en-US" sz="3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2709732816"/>
                  </a:ext>
                </a:extLst>
              </a:tr>
              <a:tr h="666863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 single-use (adj) </a:t>
                      </a:r>
                      <a:endParaRPr lang="en-US" sz="30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/ˌsɪŋɡl ˈjuːs/ </a:t>
                      </a:r>
                      <a:endParaRPr lang="en-US" sz="3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dùng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một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lần</a:t>
                      </a:r>
                      <a:endParaRPr lang="en-US" sz="3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5601521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99767" y="1930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habitat__gb_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94967" y="2375723"/>
            <a:ext cx="609600" cy="609600"/>
          </a:xfrm>
          <a:prstGeom prst="rect">
            <a:avLst/>
          </a:prstGeom>
        </p:spPr>
      </p:pic>
      <p:pic>
        <p:nvPicPr>
          <p:cNvPr id="13" name="endangered species 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94967" y="3292683"/>
            <a:ext cx="609600" cy="609600"/>
          </a:xfrm>
          <a:prstGeom prst="rect">
            <a:avLst/>
          </a:prstGeom>
        </p:spPr>
      </p:pic>
      <p:pic>
        <p:nvPicPr>
          <p:cNvPr id="14" name="carbon_footprint_1_gb_4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03759" y="4104927"/>
            <a:ext cx="609600" cy="609600"/>
          </a:xfrm>
          <a:prstGeom prst="rect">
            <a:avLst/>
          </a:prstGeom>
        </p:spPr>
      </p:pic>
      <p:pic>
        <p:nvPicPr>
          <p:cNvPr id="4" name="release__gb_1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94967" y="4784115"/>
            <a:ext cx="609600" cy="609600"/>
          </a:xfrm>
          <a:prstGeom prst="rect">
            <a:avLst/>
          </a:prstGeom>
        </p:spPr>
      </p:pic>
      <p:pic>
        <p:nvPicPr>
          <p:cNvPr id="15" name="single_use_1_gb_1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03759" y="55117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8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7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54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0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28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01386" y="999740"/>
            <a:ext cx="256720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read.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98781" y="94909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1566" y="84645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269574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762BA3-5846-49A1-A041-93C20AA09C52}"/>
              </a:ext>
            </a:extLst>
          </p:cNvPr>
          <p:cNvSpPr txBox="1"/>
          <p:nvPr/>
        </p:nvSpPr>
        <p:spPr>
          <a:xfrm>
            <a:off x="168701" y="1367496"/>
            <a:ext cx="12014200" cy="5607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b="1" dirty="0"/>
              <a:t>Club leader: </a:t>
            </a:r>
            <a:r>
              <a:rPr lang="en-US" sz="2000" dirty="0"/>
              <a:t>Hello. Welcome back. Today we’re discussing environmental problems and environmental protection. What are our serious environmental problems now?</a:t>
            </a:r>
            <a:br>
              <a:rPr lang="en-US" sz="2000" dirty="0"/>
            </a:br>
            <a:r>
              <a:rPr lang="en-US" sz="2000" b="1" dirty="0"/>
              <a:t>Nam:</a:t>
            </a:r>
            <a:r>
              <a:rPr lang="en-US" sz="2000" dirty="0"/>
              <a:t> Pollution and habitat loss, I think.</a:t>
            </a:r>
            <a:br>
              <a:rPr lang="en-US" sz="2000" dirty="0"/>
            </a:br>
            <a:r>
              <a:rPr lang="en-US" sz="2000" b="1" dirty="0"/>
              <a:t>Ann:</a:t>
            </a:r>
            <a:r>
              <a:rPr lang="en-US" sz="2000" dirty="0"/>
              <a:t> I agree. The air and water quality are getting worse and worse.</a:t>
            </a:r>
            <a:br>
              <a:rPr lang="en-US" sz="2000" dirty="0"/>
            </a:br>
            <a:r>
              <a:rPr lang="en-US" sz="2000" b="1" dirty="0"/>
              <a:t>Club leader: </a:t>
            </a:r>
            <a:r>
              <a:rPr lang="en-US" sz="2000" dirty="0"/>
              <a:t>Any others?</a:t>
            </a:r>
            <a:br>
              <a:rPr lang="en-US" sz="2000" dirty="0"/>
            </a:br>
            <a:r>
              <a:rPr lang="en-US" sz="2000" b="1" dirty="0"/>
              <a:t>Ann: </a:t>
            </a:r>
            <a:r>
              <a:rPr lang="en-US" sz="2000" dirty="0"/>
              <a:t>Yes, I can think of some like global warming, endangered species loss, …</a:t>
            </a:r>
            <a:br>
              <a:rPr lang="en-US" sz="2000" dirty="0"/>
            </a:br>
            <a:r>
              <a:rPr lang="en-US" sz="2000" b="1" dirty="0"/>
              <a:t>Nam: </a:t>
            </a:r>
            <a:r>
              <a:rPr lang="en-US" sz="2000" dirty="0"/>
              <a:t>So what should we do to help protect our environment?</a:t>
            </a:r>
            <a:br>
              <a:rPr lang="en-US" sz="2000" dirty="0"/>
            </a:br>
            <a:r>
              <a:rPr lang="en-US" sz="2000" b="1" dirty="0"/>
              <a:t>Club leader: </a:t>
            </a:r>
            <a:r>
              <a:rPr lang="en-US" sz="2000" dirty="0"/>
              <a:t>We can reduce our carbon footprint even in our homes.</a:t>
            </a:r>
            <a:br>
              <a:rPr lang="en-US" sz="2000" dirty="0"/>
            </a:br>
            <a:r>
              <a:rPr lang="en-US" sz="2000" b="1" dirty="0"/>
              <a:t>Ann: </a:t>
            </a:r>
            <a:r>
              <a:rPr lang="en-US" sz="2000" dirty="0"/>
              <a:t>What do you mean by ‘carbon footprint’?</a:t>
            </a:r>
            <a:br>
              <a:rPr lang="en-US" sz="2000" dirty="0"/>
            </a:br>
            <a:r>
              <a:rPr lang="en-US" sz="2000" b="1" dirty="0"/>
              <a:t>Club leader: </a:t>
            </a:r>
            <a:r>
              <a:rPr lang="en-US" sz="2000" dirty="0"/>
              <a:t>It’s the amount of carbon dioxide we release into the environment.</a:t>
            </a:r>
            <a:br>
              <a:rPr lang="en-US" sz="2000" dirty="0"/>
            </a:br>
            <a:r>
              <a:rPr lang="en-US" sz="2000" b="1" dirty="0"/>
              <a:t>Ann: </a:t>
            </a:r>
            <a:r>
              <a:rPr lang="en-US" sz="2000" dirty="0"/>
              <a:t>I see. So we can do things like turning off devices when we’re not using them.</a:t>
            </a:r>
            <a:br>
              <a:rPr lang="en-US" sz="2000" dirty="0"/>
            </a:br>
            <a:r>
              <a:rPr lang="en-US" sz="2000" b="1" dirty="0"/>
              <a:t>Club leader: </a:t>
            </a:r>
            <a:r>
              <a:rPr lang="en-US" sz="2000" dirty="0"/>
              <a:t>Right … And there is much more we can do, like </a:t>
            </a:r>
            <a:r>
              <a:rPr lang="en-US" sz="2000" dirty="0" err="1"/>
              <a:t>practising</a:t>
            </a:r>
            <a:r>
              <a:rPr lang="en-US" sz="2000" dirty="0"/>
              <a:t> the 3Rs.</a:t>
            </a:r>
            <a:br>
              <a:rPr lang="en-US" sz="2000" dirty="0"/>
            </a:br>
            <a:r>
              <a:rPr lang="en-US" sz="2000" b="1" dirty="0"/>
              <a:t>Nam: </a:t>
            </a:r>
            <a:r>
              <a:rPr lang="en-US" sz="2000" dirty="0"/>
              <a:t>We can plant more trees in our </a:t>
            </a:r>
            <a:r>
              <a:rPr lang="en-US" sz="2000" dirty="0" err="1"/>
              <a:t>neighbourhood</a:t>
            </a:r>
            <a:r>
              <a:rPr lang="en-US" sz="2000" dirty="0"/>
              <a:t> too.</a:t>
            </a:r>
            <a:br>
              <a:rPr lang="en-US" sz="2000" dirty="0"/>
            </a:br>
            <a:r>
              <a:rPr lang="en-US" sz="2000" b="1" dirty="0"/>
              <a:t>Ann: </a:t>
            </a:r>
            <a:r>
              <a:rPr lang="en-US" sz="2000" dirty="0"/>
              <a:t>And try to avoid using single-use products, like plastic bags, and stop littering.</a:t>
            </a:r>
            <a:br>
              <a:rPr lang="en-US" sz="2000" dirty="0"/>
            </a:br>
            <a:r>
              <a:rPr lang="en-US" sz="2000" b="1" dirty="0"/>
              <a:t>Club leader: </a:t>
            </a:r>
            <a:r>
              <a:rPr lang="en-US" sz="2000" dirty="0"/>
              <a:t>Yeah. And we can volunteer at some local environment </a:t>
            </a:r>
            <a:r>
              <a:rPr lang="en-US" sz="2000" dirty="0" err="1"/>
              <a:t>programmes</a:t>
            </a:r>
            <a:r>
              <a:rPr lang="en-US" sz="2000" dirty="0"/>
              <a:t> to save endangered species.</a:t>
            </a:r>
            <a:endParaRPr lang="en-US" sz="2400" dirty="0"/>
          </a:p>
        </p:txBody>
      </p:sp>
      <p:pic>
        <p:nvPicPr>
          <p:cNvPr id="2" name="Track 4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84080" y="21488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263668" y="121298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6274" y="1253924"/>
            <a:ext cx="986499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conversation again and  match the two halves in the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two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columns.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7599" y="110762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83293"/>
          <a:stretch/>
        </p:blipFill>
        <p:spPr>
          <a:xfrm>
            <a:off x="2345213" y="1758476"/>
            <a:ext cx="6941662" cy="80175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/>
          <a:srcRect t="16906" r="70254"/>
          <a:stretch/>
        </p:blipFill>
        <p:spPr>
          <a:xfrm>
            <a:off x="1446132" y="2719610"/>
            <a:ext cx="2064861" cy="398755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/>
          <a:srcRect l="29609" t="17104"/>
          <a:stretch/>
        </p:blipFill>
        <p:spPr>
          <a:xfrm>
            <a:off x="6638925" y="2729135"/>
            <a:ext cx="4886326" cy="3978031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3510993" y="3067050"/>
            <a:ext cx="3127932" cy="12382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510993" y="3686175"/>
            <a:ext cx="3127932" cy="123825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3510993" y="4305300"/>
            <a:ext cx="3127932" cy="1623146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3510993" y="3179352"/>
            <a:ext cx="3127932" cy="1745073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3510993" y="3686175"/>
            <a:ext cx="3127932" cy="2279695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217171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each sentence with one word or phrase from the box.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8983" y="119017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1768" y="108753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2A4732-B9E1-4BC6-8A58-97A9179BF36B}"/>
              </a:ext>
            </a:extLst>
          </p:cNvPr>
          <p:cNvSpPr txBox="1"/>
          <p:nvPr/>
        </p:nvSpPr>
        <p:spPr>
          <a:xfrm>
            <a:off x="307789" y="1925534"/>
            <a:ext cx="11799756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smtClean="0">
                <a:latin typeface="ChronicaPro-Book"/>
              </a:rPr>
              <a:t>reduce	single-use	pollution	carbon footprint	environment programme</a:t>
            </a:r>
            <a:endParaRPr lang="en-US" sz="2400" dirty="0">
              <a:latin typeface="ChronicaPro-Book"/>
            </a:endParaRPr>
          </a:p>
        </p:txBody>
      </p:sp>
      <p:sp>
        <p:nvSpPr>
          <p:cNvPr id="25" name="Hộp Văn bản 5">
            <a:extLst>
              <a:ext uri="{FF2B5EF4-FFF2-40B4-BE49-F238E27FC236}">
                <a16:creationId xmlns:a16="http://schemas.microsoft.com/office/drawing/2014/main" id="{7031D8DD-1F0E-DF29-916C-73D2D9948659}"/>
              </a:ext>
            </a:extLst>
          </p:cNvPr>
          <p:cNvSpPr txBox="1"/>
          <p:nvPr/>
        </p:nvSpPr>
        <p:spPr>
          <a:xfrm>
            <a:off x="212538" y="2519156"/>
            <a:ext cx="11895007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>
                <a:solidFill>
                  <a:schemeClr val="accent2"/>
                </a:solidFill>
              </a:rPr>
              <a:t>1.</a:t>
            </a:r>
            <a:r>
              <a:rPr lang="en-US" sz="3200"/>
              <a:t> </a:t>
            </a:r>
            <a:r>
              <a:rPr lang="en-US" sz="3200" smtClean="0"/>
              <a:t>________ </a:t>
            </a:r>
            <a:r>
              <a:rPr lang="en-US" sz="3200"/>
              <a:t>is a serious problem everywhere</a:t>
            </a:r>
            <a:r>
              <a:rPr lang="en-US" sz="3200" smtClean="0"/>
              <a:t>.</a:t>
            </a:r>
            <a:endParaRPr lang="en-US" sz="320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>
                <a:solidFill>
                  <a:schemeClr val="accent2"/>
                </a:solidFill>
              </a:rPr>
              <a:t>2. </a:t>
            </a:r>
            <a:r>
              <a:rPr lang="en-US" sz="3200"/>
              <a:t>We should avoid dumping waste </a:t>
            </a:r>
            <a:r>
              <a:rPr lang="en-US" sz="3200" smtClean="0"/>
              <a:t>into lakes </a:t>
            </a:r>
            <a:r>
              <a:rPr lang="en-US" sz="3200"/>
              <a:t>and rivers to </a:t>
            </a:r>
            <a:r>
              <a:rPr lang="en-US" sz="3200" smtClean="0"/>
              <a:t>_______ water pollution</a:t>
            </a:r>
            <a:r>
              <a:rPr lang="en-US" sz="3200"/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>
                <a:solidFill>
                  <a:schemeClr val="accent2"/>
                </a:solidFill>
              </a:rPr>
              <a:t>3. </a:t>
            </a:r>
            <a:r>
              <a:rPr lang="en-US" sz="3200"/>
              <a:t>We shouldn’t throw away </a:t>
            </a:r>
            <a:r>
              <a:rPr lang="en-US" sz="3200" smtClean="0"/>
              <a:t>_________ products </a:t>
            </a:r>
            <a:r>
              <a:rPr lang="en-US" sz="3200"/>
              <a:t>but recycle them.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>
                <a:solidFill>
                  <a:schemeClr val="accent2"/>
                </a:solidFill>
              </a:rPr>
              <a:t>4.</a:t>
            </a:r>
            <a:r>
              <a:rPr lang="en-US" sz="3200"/>
              <a:t> </a:t>
            </a:r>
            <a:r>
              <a:rPr lang="en-US" sz="3200" smtClean="0"/>
              <a:t>______________ </a:t>
            </a:r>
            <a:r>
              <a:rPr lang="en-US" sz="3200"/>
              <a:t>is the amount of carbon </a:t>
            </a:r>
            <a:r>
              <a:rPr lang="en-US" sz="3200" smtClean="0"/>
              <a:t>dioxide we </a:t>
            </a:r>
            <a:r>
              <a:rPr lang="en-US" sz="3200"/>
              <a:t>release into the environment</a:t>
            </a:r>
            <a:r>
              <a:rPr lang="en-US" sz="3200" smtClean="0"/>
              <a:t>.</a:t>
            </a:r>
            <a:endParaRPr lang="en-US" sz="320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>
                <a:solidFill>
                  <a:schemeClr val="accent2"/>
                </a:solidFill>
              </a:rPr>
              <a:t>5.</a:t>
            </a:r>
            <a:r>
              <a:rPr lang="en-US" sz="3200"/>
              <a:t> We hope a lot more people join </a:t>
            </a:r>
            <a:r>
              <a:rPr lang="en-US" sz="3200" smtClean="0"/>
              <a:t>our ______________________.</a:t>
            </a:r>
            <a:endParaRPr lang="vi-VN" sz="3200" dirty="0"/>
          </a:p>
        </p:txBody>
      </p:sp>
      <p:sp>
        <p:nvSpPr>
          <p:cNvPr id="26" name="TextBox 25"/>
          <p:cNvSpPr txBox="1"/>
          <p:nvPr/>
        </p:nvSpPr>
        <p:spPr>
          <a:xfrm>
            <a:off x="628983" y="2501341"/>
            <a:ext cx="17808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7030A0"/>
                </a:solidFill>
              </a:rPr>
              <a:t>Pollution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982533" y="3152791"/>
            <a:ext cx="14950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7030A0"/>
                </a:solidFill>
              </a:rPr>
              <a:t>reduce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998886" y="4304260"/>
            <a:ext cx="2190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7030A0"/>
                </a:solidFill>
              </a:rPr>
              <a:t>single-use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28983" y="4917610"/>
            <a:ext cx="30878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7030A0"/>
                </a:solidFill>
              </a:rPr>
              <a:t>Carbon footprint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682121" y="6040114"/>
            <a:ext cx="46097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7030A0"/>
                </a:solidFill>
              </a:rPr>
              <a:t>environment programme</a:t>
            </a:r>
            <a:endParaRPr lang="en-US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50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4" y="1331912"/>
            <a:ext cx="634117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Write a phrase from the box under each picture.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966" t="2209" r="580" b="2209"/>
          <a:stretch/>
        </p:blipFill>
        <p:spPr>
          <a:xfrm>
            <a:off x="2777346" y="1844897"/>
            <a:ext cx="6215381" cy="14531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t="8599" r="59551"/>
          <a:stretch/>
        </p:blipFill>
        <p:spPr>
          <a:xfrm>
            <a:off x="1047428" y="3387658"/>
            <a:ext cx="3592100" cy="237313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4"/>
          <a:srcRect l="47313" t="12758"/>
          <a:stretch/>
        </p:blipFill>
        <p:spPr>
          <a:xfrm>
            <a:off x="6791324" y="3466274"/>
            <a:ext cx="4678905" cy="226511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78804" y="5850450"/>
            <a:ext cx="33970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schemeClr val="accent2"/>
                </a:solidFill>
              </a:rPr>
              <a:t>1.</a:t>
            </a:r>
            <a:r>
              <a:rPr lang="en-US" sz="3600"/>
              <a:t> </a:t>
            </a:r>
            <a:r>
              <a:rPr lang="en-US" sz="3600" smtClean="0"/>
              <a:t>____________</a:t>
            </a:r>
            <a:endParaRPr lang="en-GB" sz="3600"/>
          </a:p>
        </p:txBody>
      </p:sp>
      <p:sp>
        <p:nvSpPr>
          <p:cNvPr id="23" name="Rectangle 22"/>
          <p:cNvSpPr/>
          <p:nvPr/>
        </p:nvSpPr>
        <p:spPr>
          <a:xfrm>
            <a:off x="7432235" y="5850450"/>
            <a:ext cx="33970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smtClean="0">
                <a:solidFill>
                  <a:schemeClr val="accent2"/>
                </a:solidFill>
              </a:rPr>
              <a:t>2.</a:t>
            </a:r>
            <a:r>
              <a:rPr lang="en-US" sz="3600" smtClean="0"/>
              <a:t> ____________</a:t>
            </a:r>
            <a:endParaRPr lang="en-GB" sz="3600"/>
          </a:p>
        </p:txBody>
      </p:sp>
      <p:sp>
        <p:nvSpPr>
          <p:cNvPr id="24" name="TextBox 23"/>
          <p:cNvSpPr txBox="1"/>
          <p:nvPr/>
        </p:nvSpPr>
        <p:spPr>
          <a:xfrm>
            <a:off x="2315056" y="5912006"/>
            <a:ext cx="1056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7030A0"/>
                </a:solidFill>
              </a:rPr>
              <a:t>3Rs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934806" y="5881227"/>
            <a:ext cx="3163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7030A0"/>
                </a:solidFill>
              </a:rPr>
              <a:t>water pollution</a:t>
            </a:r>
            <a:endParaRPr lang="en-US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10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4" y="1331912"/>
            <a:ext cx="634117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Write a phrase from the box under each picture.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966" t="2209" r="580" b="2209"/>
          <a:stretch/>
        </p:blipFill>
        <p:spPr>
          <a:xfrm>
            <a:off x="2777346" y="1844897"/>
            <a:ext cx="6215381" cy="145310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78804" y="5850450"/>
            <a:ext cx="40847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smtClean="0">
                <a:solidFill>
                  <a:schemeClr val="accent2"/>
                </a:solidFill>
              </a:rPr>
              <a:t>3.</a:t>
            </a:r>
            <a:r>
              <a:rPr lang="en-US" sz="3600" smtClean="0"/>
              <a:t> _______________</a:t>
            </a:r>
            <a:endParaRPr lang="en-GB" sz="3600"/>
          </a:p>
        </p:txBody>
      </p:sp>
      <p:sp>
        <p:nvSpPr>
          <p:cNvPr id="23" name="Rectangle 22"/>
          <p:cNvSpPr/>
          <p:nvPr/>
        </p:nvSpPr>
        <p:spPr>
          <a:xfrm>
            <a:off x="7432235" y="5850450"/>
            <a:ext cx="33970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smtClean="0">
                <a:solidFill>
                  <a:schemeClr val="accent2"/>
                </a:solidFill>
              </a:rPr>
              <a:t>4.</a:t>
            </a:r>
            <a:r>
              <a:rPr lang="en-US" sz="3600" smtClean="0"/>
              <a:t> ____________</a:t>
            </a:r>
            <a:endParaRPr lang="en-GB" sz="3600"/>
          </a:p>
        </p:txBody>
      </p:sp>
      <p:cxnSp>
        <p:nvCxnSpPr>
          <p:cNvPr id="5" name="Straight Connector 4"/>
          <p:cNvCxnSpPr/>
          <p:nvPr/>
        </p:nvCxnSpPr>
        <p:spPr>
          <a:xfrm>
            <a:off x="6400799" y="2581275"/>
            <a:ext cx="7048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334123" y="2238375"/>
            <a:ext cx="228600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t="5247" r="52801"/>
          <a:stretch/>
        </p:blipFill>
        <p:spPr>
          <a:xfrm>
            <a:off x="705183" y="3403855"/>
            <a:ext cx="4677093" cy="24465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50605" t="9934" r="5996" b="7495"/>
          <a:stretch/>
        </p:blipFill>
        <p:spPr>
          <a:xfrm>
            <a:off x="6753224" y="3386624"/>
            <a:ext cx="4791075" cy="237520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582282" y="5891774"/>
            <a:ext cx="3799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7030A0"/>
                </a:solidFill>
              </a:rPr>
              <a:t>endangered species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934806" y="5881227"/>
            <a:ext cx="3163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7030A0"/>
                </a:solidFill>
              </a:rPr>
              <a:t>plastic rubbish</a:t>
            </a:r>
            <a:endParaRPr lang="en-US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941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4" y="1331912"/>
            <a:ext cx="634117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Write a phrase from the box under each picture.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966" t="2209" r="580" b="2209"/>
          <a:stretch/>
        </p:blipFill>
        <p:spPr>
          <a:xfrm>
            <a:off x="2777346" y="1844897"/>
            <a:ext cx="6215381" cy="145310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807396" y="5995761"/>
            <a:ext cx="40847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smtClean="0">
                <a:solidFill>
                  <a:schemeClr val="accent2"/>
                </a:solidFill>
              </a:rPr>
              <a:t>5.</a:t>
            </a:r>
            <a:r>
              <a:rPr lang="en-US" sz="3600" smtClean="0"/>
              <a:t> _______________</a:t>
            </a:r>
            <a:endParaRPr lang="en-GB" sz="3600"/>
          </a:p>
        </p:txBody>
      </p:sp>
      <p:cxnSp>
        <p:nvCxnSpPr>
          <p:cNvPr id="5" name="Straight Connector 4"/>
          <p:cNvCxnSpPr/>
          <p:nvPr/>
        </p:nvCxnSpPr>
        <p:spPr>
          <a:xfrm>
            <a:off x="6400799" y="2581275"/>
            <a:ext cx="7048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334123" y="2238375"/>
            <a:ext cx="228600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310874" y="6037085"/>
            <a:ext cx="3799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7030A0"/>
                </a:solidFill>
              </a:rPr>
              <a:t>single-use products</a:t>
            </a:r>
            <a:endParaRPr lang="en-US" sz="3200" b="1" dirty="0">
              <a:solidFill>
                <a:srgbClr val="7030A0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3096274" y="2971800"/>
            <a:ext cx="274255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019423" y="2219325"/>
            <a:ext cx="228600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8278" r="17119" b="4869"/>
          <a:stretch/>
        </p:blipFill>
        <p:spPr>
          <a:xfrm>
            <a:off x="3785480" y="3377429"/>
            <a:ext cx="4106689" cy="261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758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1905" y="-28462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489900" y="1142768"/>
            <a:ext cx="292121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/>
              <a:t>Environment </a:t>
            </a:r>
            <a:r>
              <a:rPr lang="en-US" sz="2800" b="1" smtClean="0"/>
              <a:t>Quiz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951945" y="115451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22405" y="102695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516125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FURTHER 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4063" y="1916518"/>
            <a:ext cx="1146371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>
                <a:solidFill>
                  <a:schemeClr val="accent2"/>
                </a:solidFill>
                <a:ea typeface="Times New Roman" panose="02020603050405020304" pitchFamily="18" charset="0"/>
              </a:rPr>
              <a:t>1</a:t>
            </a:r>
            <a:r>
              <a:rPr lang="en-US" sz="3200" b="1">
                <a:solidFill>
                  <a:schemeClr val="accent2"/>
                </a:solidFill>
                <a:ea typeface="Times New Roman" panose="02020603050405020304" pitchFamily="18" charset="0"/>
              </a:rPr>
              <a:t>. </a:t>
            </a:r>
            <a:r>
              <a:rPr lang="en-US" sz="3200">
                <a:ea typeface="Times New Roman" panose="02020603050405020304" pitchFamily="18" charset="0"/>
              </a:rPr>
              <a:t>Which of the following is the </a:t>
            </a:r>
            <a:r>
              <a:rPr lang="en-US" sz="3200" smtClean="0">
                <a:ea typeface="Times New Roman" panose="02020603050405020304" pitchFamily="18" charset="0"/>
              </a:rPr>
              <a:t>greenest form </a:t>
            </a:r>
            <a:r>
              <a:rPr lang="en-US" sz="3200">
                <a:ea typeface="Times New Roman" panose="02020603050405020304" pitchFamily="18" charset="0"/>
              </a:rPr>
              <a:t>of transport? </a:t>
            </a:r>
            <a:endParaRPr lang="en-US" sz="3200" dirty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3200" dirty="0" smtClean="0">
                <a:ea typeface="Times New Roman" panose="02020603050405020304" pitchFamily="18" charset="0"/>
              </a:rPr>
              <a:t>	</a:t>
            </a:r>
            <a:r>
              <a:rPr lang="en-US" sz="3200" b="1" dirty="0" smtClean="0">
                <a:solidFill>
                  <a:srgbClr val="00B0F0"/>
                </a:solidFill>
                <a:ea typeface="Times New Roman" panose="02020603050405020304" pitchFamily="18" charset="0"/>
              </a:rPr>
              <a:t>A</a:t>
            </a:r>
            <a:r>
              <a:rPr lang="en-US" sz="3200" b="1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</a:t>
            </a:r>
            <a:r>
              <a:rPr lang="en-US" sz="3200" smtClean="0">
                <a:ea typeface="Times New Roman" panose="02020603050405020304" pitchFamily="18" charset="0"/>
              </a:rPr>
              <a:t>Motobike </a:t>
            </a:r>
            <a:r>
              <a:rPr lang="en-US" sz="3200" dirty="0" smtClean="0">
                <a:ea typeface="Times New Roman" panose="02020603050405020304" pitchFamily="18" charset="0"/>
              </a:rPr>
              <a:t>	</a:t>
            </a:r>
            <a:r>
              <a:rPr lang="en-US" sz="3200" smtClean="0">
                <a:ea typeface="Times New Roman" panose="02020603050405020304" pitchFamily="18" charset="0"/>
              </a:rPr>
              <a:t>	</a:t>
            </a:r>
            <a:r>
              <a:rPr lang="en-US" sz="3200" b="1" smtClean="0">
                <a:solidFill>
                  <a:srgbClr val="00B0F0"/>
                </a:solidFill>
                <a:ea typeface="Times New Roman" panose="02020603050405020304" pitchFamily="18" charset="0"/>
              </a:rPr>
              <a:t>B</a:t>
            </a:r>
            <a:r>
              <a:rPr lang="en-US" sz="3200" b="1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</a:t>
            </a:r>
            <a:r>
              <a:rPr lang="en-US" sz="3200" smtClean="0">
                <a:ea typeface="Times New Roman" panose="02020603050405020304" pitchFamily="18" charset="0"/>
              </a:rPr>
              <a:t>Bus </a:t>
            </a:r>
            <a:r>
              <a:rPr lang="en-US" sz="3200" dirty="0" smtClean="0">
                <a:ea typeface="Times New Roman" panose="02020603050405020304" pitchFamily="18" charset="0"/>
              </a:rPr>
              <a:t>			</a:t>
            </a:r>
            <a:r>
              <a:rPr lang="en-US" sz="3200" b="1" dirty="0" smtClean="0">
                <a:solidFill>
                  <a:srgbClr val="00B0F0"/>
                </a:solidFill>
                <a:ea typeface="Times New Roman" panose="02020603050405020304" pitchFamily="18" charset="0"/>
              </a:rPr>
              <a:t>C</a:t>
            </a:r>
            <a:r>
              <a:rPr lang="en-US" sz="3200" b="1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</a:t>
            </a:r>
            <a:r>
              <a:rPr lang="en-US" sz="3200" smtClean="0">
                <a:ea typeface="Times New Roman" panose="02020603050405020304" pitchFamily="18" charset="0"/>
              </a:rPr>
              <a:t>Bicycle </a:t>
            </a:r>
          </a:p>
          <a:p>
            <a:pPr>
              <a:spcAft>
                <a:spcPts val="0"/>
              </a:spcAft>
            </a:pPr>
            <a:endParaRPr lang="en-US" sz="3200" dirty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3200" b="1" dirty="0">
                <a:solidFill>
                  <a:schemeClr val="accent2"/>
                </a:solidFill>
                <a:ea typeface="Times New Roman" panose="02020603050405020304" pitchFamily="18" charset="0"/>
              </a:rPr>
              <a:t>2</a:t>
            </a:r>
            <a:r>
              <a:rPr lang="en-US" sz="3200" b="1">
                <a:solidFill>
                  <a:schemeClr val="accent2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Which of the following is a </a:t>
            </a:r>
            <a:r>
              <a:rPr lang="en-US" sz="3200" smtClean="0">
                <a:ea typeface="Times New Roman" panose="02020603050405020304" pitchFamily="18" charset="0"/>
              </a:rPr>
              <a:t>renewable source? </a:t>
            </a:r>
            <a:endParaRPr lang="en-US" sz="3200" dirty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3200" dirty="0" smtClean="0">
                <a:ea typeface="Times New Roman" panose="02020603050405020304" pitchFamily="18" charset="0"/>
              </a:rPr>
              <a:t>	</a:t>
            </a:r>
            <a:r>
              <a:rPr lang="en-US" sz="3200" b="1" dirty="0" smtClean="0">
                <a:solidFill>
                  <a:srgbClr val="00B0F0"/>
                </a:solidFill>
                <a:ea typeface="Times New Roman" panose="02020603050405020304" pitchFamily="18" charset="0"/>
              </a:rPr>
              <a:t>A</a:t>
            </a:r>
            <a:r>
              <a:rPr lang="en-US" sz="3200" b="1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</a:t>
            </a:r>
            <a:r>
              <a:rPr lang="en-US" sz="3200" smtClean="0">
                <a:ea typeface="Times New Roman" panose="02020603050405020304" pitchFamily="18" charset="0"/>
              </a:rPr>
              <a:t>Coal </a:t>
            </a:r>
            <a:r>
              <a:rPr lang="en-US" sz="3200" dirty="0" smtClean="0">
                <a:ea typeface="Times New Roman" panose="02020603050405020304" pitchFamily="18" charset="0"/>
              </a:rPr>
              <a:t>			</a:t>
            </a:r>
            <a:r>
              <a:rPr lang="en-US" sz="3200" b="1" dirty="0" smtClean="0">
                <a:solidFill>
                  <a:srgbClr val="00B0F0"/>
                </a:solidFill>
                <a:ea typeface="Times New Roman" panose="02020603050405020304" pitchFamily="18" charset="0"/>
              </a:rPr>
              <a:t>B</a:t>
            </a:r>
            <a:r>
              <a:rPr lang="en-US" sz="3200" b="1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</a:t>
            </a:r>
            <a:r>
              <a:rPr lang="en-US" sz="3200" smtClean="0">
                <a:ea typeface="Times New Roman" panose="02020603050405020304" pitchFamily="18" charset="0"/>
              </a:rPr>
              <a:t>Oil </a:t>
            </a:r>
            <a:r>
              <a:rPr lang="en-US" sz="3200" dirty="0" smtClean="0">
                <a:ea typeface="Times New Roman" panose="02020603050405020304" pitchFamily="18" charset="0"/>
              </a:rPr>
              <a:t>			</a:t>
            </a:r>
            <a:r>
              <a:rPr lang="en-US" sz="3200" b="1" dirty="0" smtClean="0">
                <a:solidFill>
                  <a:srgbClr val="00B0F0"/>
                </a:solidFill>
                <a:ea typeface="Times New Roman" panose="02020603050405020304" pitchFamily="18" charset="0"/>
              </a:rPr>
              <a:t>C</a:t>
            </a:r>
            <a:r>
              <a:rPr lang="en-US" sz="3200" b="1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</a:t>
            </a:r>
            <a:r>
              <a:rPr lang="en-US" sz="3200" smtClean="0">
                <a:ea typeface="Times New Roman" panose="02020603050405020304" pitchFamily="18" charset="0"/>
              </a:rPr>
              <a:t>Wind </a:t>
            </a:r>
          </a:p>
          <a:p>
            <a:pPr>
              <a:spcAft>
                <a:spcPts val="0"/>
              </a:spcAft>
            </a:pPr>
            <a:endParaRPr lang="en-US" sz="3200" dirty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3200" b="1" dirty="0">
                <a:solidFill>
                  <a:schemeClr val="accent2"/>
                </a:solidFill>
                <a:ea typeface="Times New Roman" panose="02020603050405020304" pitchFamily="18" charset="0"/>
              </a:rPr>
              <a:t>3</a:t>
            </a:r>
            <a:r>
              <a:rPr lang="en-US" sz="3200" b="1">
                <a:solidFill>
                  <a:schemeClr val="accent2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What causes the most pollution? </a:t>
            </a:r>
            <a:endParaRPr lang="en-US" sz="3200" dirty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3200" dirty="0" smtClean="0">
                <a:ea typeface="Times New Roman" panose="02020603050405020304" pitchFamily="18" charset="0"/>
              </a:rPr>
              <a:t>	</a:t>
            </a:r>
            <a:r>
              <a:rPr lang="en-US" sz="3200" b="1" dirty="0" smtClean="0">
                <a:solidFill>
                  <a:srgbClr val="00B0F0"/>
                </a:solidFill>
                <a:ea typeface="Times New Roman" panose="02020603050405020304" pitchFamily="18" charset="0"/>
              </a:rPr>
              <a:t>A</a:t>
            </a:r>
            <a:r>
              <a:rPr lang="en-US" sz="3200" b="1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Factories </a:t>
            </a:r>
            <a:r>
              <a:rPr lang="en-US" sz="3200" dirty="0" smtClean="0">
                <a:ea typeface="Times New Roman" panose="02020603050405020304" pitchFamily="18" charset="0"/>
              </a:rPr>
              <a:t>		</a:t>
            </a:r>
            <a:r>
              <a:rPr lang="en-US" sz="3200" b="1" dirty="0" smtClean="0">
                <a:solidFill>
                  <a:srgbClr val="00B0F0"/>
                </a:solidFill>
                <a:ea typeface="Times New Roman" panose="02020603050405020304" pitchFamily="18" charset="0"/>
              </a:rPr>
              <a:t>B</a:t>
            </a:r>
            <a:r>
              <a:rPr lang="en-US" sz="3200" b="1">
                <a:solidFill>
                  <a:srgbClr val="00B0F0"/>
                </a:solidFill>
                <a:ea typeface="Times New Roman" panose="02020603050405020304" pitchFamily="18" charset="0"/>
              </a:rPr>
              <a:t>. </a:t>
            </a:r>
            <a:r>
              <a:rPr lang="en-US" sz="3200">
                <a:ea typeface="Times New Roman" panose="02020603050405020304" pitchFamily="18" charset="0"/>
              </a:rPr>
              <a:t>Animals </a:t>
            </a:r>
            <a:r>
              <a:rPr lang="en-US" sz="3200" dirty="0" smtClean="0">
                <a:ea typeface="Times New Roman" panose="02020603050405020304" pitchFamily="18" charset="0"/>
              </a:rPr>
              <a:t>		</a:t>
            </a:r>
            <a:r>
              <a:rPr lang="en-US" sz="3200" b="1" dirty="0" smtClean="0">
                <a:solidFill>
                  <a:srgbClr val="00B0F0"/>
                </a:solidFill>
                <a:ea typeface="Times New Roman" panose="02020603050405020304" pitchFamily="18" charset="0"/>
              </a:rPr>
              <a:t>C</a:t>
            </a:r>
            <a:r>
              <a:rPr lang="en-US" sz="3200" b="1" smtClean="0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 smtClean="0">
                <a:ea typeface="Times New Roman" panose="02020603050405020304" pitchFamily="18" charset="0"/>
              </a:rPr>
              <a:t> </a:t>
            </a:r>
            <a:r>
              <a:rPr lang="en-US" sz="3200">
                <a:ea typeface="Times New Roman" panose="02020603050405020304" pitchFamily="18" charset="0"/>
              </a:rPr>
              <a:t>Hospitals </a:t>
            </a:r>
            <a:endParaRPr lang="en-US" sz="3200" dirty="0">
              <a:ea typeface="Times New Roman" panose="02020603050405020304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8601075" y="2438399"/>
            <a:ext cx="523875" cy="52387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/>
          <p:cNvSpPr/>
          <p:nvPr/>
        </p:nvSpPr>
        <p:spPr>
          <a:xfrm>
            <a:off x="8601074" y="3912407"/>
            <a:ext cx="523875" cy="52387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/>
          <p:cNvSpPr/>
          <p:nvPr/>
        </p:nvSpPr>
        <p:spPr>
          <a:xfrm>
            <a:off x="1295399" y="5394570"/>
            <a:ext cx="523875" cy="52387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 animBg="1"/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1905" y="-28462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489900" y="1142768"/>
            <a:ext cx="292121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/>
              <a:t>Environment </a:t>
            </a:r>
            <a:r>
              <a:rPr lang="en-US" sz="2800" b="1" smtClean="0"/>
              <a:t>Quiz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951945" y="115451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22405" y="102695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516125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FURTHER 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4063" y="1916518"/>
            <a:ext cx="1146371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smtClean="0">
                <a:solidFill>
                  <a:schemeClr val="accent2"/>
                </a:solidFill>
                <a:ea typeface="Times New Roman" panose="02020603050405020304" pitchFamily="18" charset="0"/>
              </a:rPr>
              <a:t>4. </a:t>
            </a:r>
            <a:r>
              <a:rPr lang="en-US" sz="3200">
                <a:ea typeface="Times New Roman" panose="02020603050405020304" pitchFamily="18" charset="0"/>
              </a:rPr>
              <a:t>The surroundings in which we live </a:t>
            </a:r>
            <a:r>
              <a:rPr lang="en-US" sz="3200" smtClean="0">
                <a:ea typeface="Times New Roman" panose="02020603050405020304" pitchFamily="18" charset="0"/>
              </a:rPr>
              <a:t>are our ______.</a:t>
            </a:r>
            <a:endParaRPr lang="en-US" sz="3200" dirty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3200" dirty="0" smtClean="0">
                <a:ea typeface="Times New Roman" panose="02020603050405020304" pitchFamily="18" charset="0"/>
              </a:rPr>
              <a:t>	</a:t>
            </a:r>
            <a:r>
              <a:rPr lang="en-US" sz="3200" b="1" dirty="0" smtClean="0">
                <a:solidFill>
                  <a:srgbClr val="00B0F0"/>
                </a:solidFill>
                <a:ea typeface="Times New Roman" panose="02020603050405020304" pitchFamily="18" charset="0"/>
              </a:rPr>
              <a:t>A</a:t>
            </a:r>
            <a:r>
              <a:rPr lang="en-US" sz="3200" b="1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habitat</a:t>
            </a:r>
            <a:r>
              <a:rPr lang="en-US" sz="3200" smtClean="0">
                <a:ea typeface="Times New Roman" panose="02020603050405020304" pitchFamily="18" charset="0"/>
              </a:rPr>
              <a:t> </a:t>
            </a:r>
            <a:r>
              <a:rPr lang="en-US" sz="3200" dirty="0" smtClean="0">
                <a:ea typeface="Times New Roman" panose="02020603050405020304" pitchFamily="18" charset="0"/>
              </a:rPr>
              <a:t>	</a:t>
            </a:r>
            <a:r>
              <a:rPr lang="en-US" sz="3200" smtClean="0">
                <a:ea typeface="Times New Roman" panose="02020603050405020304" pitchFamily="18" charset="0"/>
              </a:rPr>
              <a:t>	</a:t>
            </a:r>
            <a:r>
              <a:rPr lang="en-US" sz="3200" b="1" smtClean="0">
                <a:solidFill>
                  <a:srgbClr val="00B0F0"/>
                </a:solidFill>
                <a:ea typeface="Times New Roman" panose="02020603050405020304" pitchFamily="18" charset="0"/>
              </a:rPr>
              <a:t>B</a:t>
            </a:r>
            <a:r>
              <a:rPr lang="en-US" sz="3200" b="1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place </a:t>
            </a:r>
            <a:r>
              <a:rPr lang="en-US" sz="3200" dirty="0" smtClean="0">
                <a:ea typeface="Times New Roman" panose="02020603050405020304" pitchFamily="18" charset="0"/>
              </a:rPr>
              <a:t>			</a:t>
            </a:r>
            <a:r>
              <a:rPr lang="en-US" sz="3200" b="1" dirty="0" smtClean="0">
                <a:solidFill>
                  <a:srgbClr val="00B0F0"/>
                </a:solidFill>
                <a:ea typeface="Times New Roman" panose="02020603050405020304" pitchFamily="18" charset="0"/>
              </a:rPr>
              <a:t>C</a:t>
            </a:r>
            <a:r>
              <a:rPr lang="en-US" sz="3200" b="1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environment </a:t>
            </a:r>
          </a:p>
          <a:p>
            <a:pPr>
              <a:spcAft>
                <a:spcPts val="0"/>
              </a:spcAft>
            </a:pPr>
            <a:endParaRPr lang="en-US" sz="3200" dirty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3200" b="1" smtClean="0">
                <a:solidFill>
                  <a:schemeClr val="accent2"/>
                </a:solidFill>
                <a:ea typeface="Times New Roman" panose="02020603050405020304" pitchFamily="18" charset="0"/>
              </a:rPr>
              <a:t>5.</a:t>
            </a:r>
            <a:r>
              <a:rPr lang="en-US" sz="3200" smtClean="0">
                <a:ea typeface="Times New Roman" panose="02020603050405020304" pitchFamily="18" charset="0"/>
              </a:rPr>
              <a:t> </a:t>
            </a:r>
            <a:r>
              <a:rPr lang="en-US" sz="3200">
                <a:ea typeface="Times New Roman" panose="02020603050405020304" pitchFamily="18" charset="0"/>
              </a:rPr>
              <a:t>Which of these will reduce your </a:t>
            </a:r>
            <a:r>
              <a:rPr lang="en-US" sz="3200" smtClean="0">
                <a:ea typeface="Times New Roman" panose="02020603050405020304" pitchFamily="18" charset="0"/>
              </a:rPr>
              <a:t>carbon footprint</a:t>
            </a:r>
            <a:r>
              <a:rPr lang="en-US" sz="3200">
                <a:ea typeface="Times New Roman" panose="02020603050405020304" pitchFamily="18" charset="0"/>
              </a:rPr>
              <a:t>? </a:t>
            </a:r>
            <a:endParaRPr lang="en-US" sz="3200" dirty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3200" dirty="0" smtClean="0">
                <a:ea typeface="Times New Roman" panose="02020603050405020304" pitchFamily="18" charset="0"/>
              </a:rPr>
              <a:t>	</a:t>
            </a:r>
            <a:r>
              <a:rPr lang="en-US" sz="3200" b="1" dirty="0" smtClean="0">
                <a:solidFill>
                  <a:srgbClr val="00B0F0"/>
                </a:solidFill>
                <a:ea typeface="Times New Roman" panose="02020603050405020304" pitchFamily="18" charset="0"/>
              </a:rPr>
              <a:t>A</a:t>
            </a:r>
            <a:r>
              <a:rPr lang="en-US" sz="3200" b="1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Cutting down a lot of trees. </a:t>
            </a:r>
            <a:r>
              <a:rPr lang="en-US" sz="3200" dirty="0" smtClean="0">
                <a:ea typeface="Times New Roman" panose="02020603050405020304" pitchFamily="18" charset="0"/>
              </a:rPr>
              <a:t>		</a:t>
            </a:r>
            <a:r>
              <a:rPr lang="en-US" sz="3200" smtClean="0">
                <a:ea typeface="Times New Roman" panose="02020603050405020304" pitchFamily="18" charset="0"/>
              </a:rPr>
              <a:t>	</a:t>
            </a:r>
          </a:p>
          <a:p>
            <a:pPr>
              <a:spcAft>
                <a:spcPts val="0"/>
              </a:spcAft>
            </a:pPr>
            <a:r>
              <a:rPr lang="en-US" sz="3200" b="1">
                <a:solidFill>
                  <a:srgbClr val="00B0F0"/>
                </a:solidFill>
                <a:ea typeface="Times New Roman" panose="02020603050405020304" pitchFamily="18" charset="0"/>
              </a:rPr>
              <a:t>	</a:t>
            </a:r>
            <a:r>
              <a:rPr lang="en-US" sz="3200" b="1" smtClean="0">
                <a:solidFill>
                  <a:srgbClr val="00B0F0"/>
                </a:solidFill>
                <a:ea typeface="Times New Roman" panose="02020603050405020304" pitchFamily="18" charset="0"/>
              </a:rPr>
              <a:t>B</a:t>
            </a:r>
            <a:r>
              <a:rPr lang="en-US" sz="3200" b="1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Recycling paper products. </a:t>
            </a:r>
            <a:r>
              <a:rPr lang="en-US" sz="3200" dirty="0" smtClean="0">
                <a:ea typeface="Times New Roman" panose="02020603050405020304" pitchFamily="18" charset="0"/>
              </a:rPr>
              <a:t>		</a:t>
            </a:r>
            <a:r>
              <a:rPr lang="en-US" sz="3200" smtClean="0">
                <a:ea typeface="Times New Roman" panose="02020603050405020304" pitchFamily="18" charset="0"/>
              </a:rPr>
              <a:t>	</a:t>
            </a:r>
          </a:p>
          <a:p>
            <a:pPr>
              <a:spcAft>
                <a:spcPts val="0"/>
              </a:spcAft>
            </a:pPr>
            <a:r>
              <a:rPr lang="en-US" sz="3200" b="1">
                <a:solidFill>
                  <a:srgbClr val="00B0F0"/>
                </a:solidFill>
                <a:ea typeface="Times New Roman" panose="02020603050405020304" pitchFamily="18" charset="0"/>
              </a:rPr>
              <a:t>	</a:t>
            </a:r>
            <a:r>
              <a:rPr lang="en-US" sz="3200" b="1" smtClean="0">
                <a:solidFill>
                  <a:srgbClr val="00B0F0"/>
                </a:solidFill>
                <a:ea typeface="Times New Roman" panose="02020603050405020304" pitchFamily="18" charset="0"/>
              </a:rPr>
              <a:t>C</a:t>
            </a:r>
            <a:r>
              <a:rPr lang="en-US" sz="3200" b="1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Leaving the TV on all night.</a:t>
            </a:r>
            <a:r>
              <a:rPr lang="en-US" sz="3200" smtClean="0">
                <a:ea typeface="Times New Roman" panose="02020603050405020304" pitchFamily="18" charset="0"/>
              </a:rPr>
              <a:t> </a:t>
            </a:r>
          </a:p>
        </p:txBody>
      </p:sp>
      <p:sp>
        <p:nvSpPr>
          <p:cNvPr id="13" name="Oval 12"/>
          <p:cNvSpPr/>
          <p:nvPr/>
        </p:nvSpPr>
        <p:spPr>
          <a:xfrm>
            <a:off x="7677149" y="2451345"/>
            <a:ext cx="523875" cy="52387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/>
          <p:cNvSpPr/>
          <p:nvPr/>
        </p:nvSpPr>
        <p:spPr>
          <a:xfrm>
            <a:off x="1275587" y="4394445"/>
            <a:ext cx="523875" cy="52387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249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331912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Wrap-up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322901" y="2101974"/>
            <a:ext cx="1145983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identify the topic of the unit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use lexical items related to environment protections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identify the language features that are covered in the unit</a:t>
            </a:r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588" y="1436567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927147" y="17266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294503" y="1839389"/>
            <a:ext cx="3581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1: GETTING STARTED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0" y="88279"/>
            <a:ext cx="8264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ENVIRONMENTAL PROTECTION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07B7897-B16D-44E3-91AE-9D0FF2697117}"/>
              </a:ext>
            </a:extLst>
          </p:cNvPr>
          <p:cNvSpPr txBox="1"/>
          <p:nvPr/>
        </p:nvSpPr>
        <p:spPr>
          <a:xfrm>
            <a:off x="3687723" y="2643224"/>
            <a:ext cx="44277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26649"/>
                </a:solidFill>
              </a:rPr>
              <a:t>At the Go Green Club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43706" y="109060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7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AD941623-DA1C-9177-C805-783F965F42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638" y="3219166"/>
            <a:ext cx="4207963" cy="315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7501" y="2149978"/>
            <a:ext cx="8149852" cy="166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/>
              <a:t>- Do exercises in the workbook.</a:t>
            </a:r>
          </a:p>
          <a:p>
            <a:pPr>
              <a:lnSpc>
                <a:spcPct val="150000"/>
              </a:lnSpc>
            </a:pPr>
            <a:r>
              <a:rPr lang="en-US" sz="3600"/>
              <a:t>- Start preparing for the Project of the </a:t>
            </a:r>
            <a:r>
              <a:rPr lang="en-US" sz="3600" smtClean="0"/>
              <a:t>unit.</a:t>
            </a:r>
            <a:endParaRPr lang="en-US" sz="36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BC39F2-4045-47C3-BEE7-34D157487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16" y="3625521"/>
            <a:ext cx="4249429" cy="296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Calibri" panose="020F0502020204030204" pitchFamily="34" charset="0"/>
              </a:rPr>
              <a:t>Website: </a:t>
            </a:r>
            <a:r>
              <a:rPr lang="en-GB" b="1" i="1" dirty="0" err="1">
                <a:latin typeface="Calibri" panose="020F0502020204030204" pitchFamily="34" charset="0"/>
              </a:rPr>
              <a:t>hoclieu.vn</a:t>
            </a:r>
            <a:endParaRPr lang="en-GB" dirty="0"/>
          </a:p>
          <a:p>
            <a:pPr algn="ctr"/>
            <a:r>
              <a:rPr lang="en-GB" b="1" dirty="0" err="1">
                <a:latin typeface="Calibri" panose="020F0502020204030204" pitchFamily="34" charset="0"/>
              </a:rPr>
              <a:t>Fanpage</a:t>
            </a:r>
            <a:r>
              <a:rPr lang="en-GB" b="1" dirty="0">
                <a:latin typeface="Calibri" panose="020F0502020204030204" pitchFamily="34" charset="0"/>
              </a:rPr>
              <a:t>: </a:t>
            </a:r>
            <a:r>
              <a:rPr lang="en-GB" b="1" i="1" dirty="0" err="1">
                <a:latin typeface="Calibri" panose="020F0502020204030204" pitchFamily="34" charset="0"/>
              </a:rPr>
              <a:t>facebook.com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r>
              <a:rPr lang="en-GB" b="1" i="1" dirty="0" err="1">
                <a:latin typeface="Calibri" panose="020F0502020204030204" pitchFamily="34" charset="0"/>
              </a:rPr>
              <a:t>www.tienganhglobalsuccess.vn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90968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910183" y="2029318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PRESENTATION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69161" y="3503450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PRACTICE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910183" y="4976317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FUTHER PRACTICE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74080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Asking questions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571062" y="2020176"/>
            <a:ext cx="5758577" cy="63589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Vocabulary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4527" y="2889983"/>
            <a:ext cx="5755112" cy="182838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1: </a:t>
            </a:r>
            <a:r>
              <a:rPr lang="en-US" sz="18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Listen </a:t>
            </a:r>
            <a:r>
              <a:rPr lang="en-US"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read.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2: Read the conversation again and  match the two halves in the two columns.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3: Complete each sentence with one word or phrase from the box.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4: Write a phrase from the box under each picture.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78504" y="4952280"/>
            <a:ext cx="5743692" cy="64952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5: Environment Quiz.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05075" y="1409153"/>
            <a:ext cx="1323065" cy="62016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87119" y="2338122"/>
            <a:ext cx="1323065" cy="1165328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505075" y="3804174"/>
            <a:ext cx="1323065" cy="1172143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GETTING STARTED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669161" y="5930560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27" idx="0"/>
          </p:cNvCxnSpPr>
          <p:nvPr/>
        </p:nvCxnSpPr>
        <p:spPr>
          <a:xfrm rot="10800000" flipV="1">
            <a:off x="1587119" y="5277040"/>
            <a:ext cx="1323065" cy="653519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8839" y="5893956"/>
            <a:ext cx="574080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38" name="Round Single Corner Rectangle 3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 Single Corner Rectangle 3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 Single Corner Rectangle 3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8AC8E79-ECD6-4F34-BE5A-9F5E850E850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2BE1BB-2AB2-4D7E-9E27-8D245181B5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A1615C-2156-4B15-BF3E-39794B3790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80997"/>
            <a:ext cx="5378624" cy="6402614"/>
            <a:chOff x="-19221" y="197691"/>
            <a:chExt cx="5378624" cy="640261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AAA4B8-4E08-4663-9835-BA403F00612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69D1-3E13-4881-A292-2F38ECC07BD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DB7CE-BB3D-4A0D-A73F-3117044F329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E0C6E1-7FBF-471E-849C-A54AF1D41F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BFAA38-D910-41AD-BBED-0608E4AE71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97691"/>
              <a:ext cx="5378623" cy="6402614"/>
            </a:xfrm>
            <a:custGeom>
              <a:avLst/>
              <a:gdLst>
                <a:gd name="connsiteX0" fmla="*/ 2220349 w 5378623"/>
                <a:gd name="connsiteY0" fmla="*/ 67 h 6402614"/>
                <a:gd name="connsiteX1" fmla="*/ 3018161 w 5378623"/>
                <a:gd name="connsiteY1" fmla="*/ 108191 h 6402614"/>
                <a:gd name="connsiteX2" fmla="*/ 5265831 w 5378623"/>
                <a:gd name="connsiteY2" fmla="*/ 4066338 h 6402614"/>
                <a:gd name="connsiteX3" fmla="*/ 2912752 w 5378623"/>
                <a:gd name="connsiteY3" fmla="*/ 6386691 h 6402614"/>
                <a:gd name="connsiteX4" fmla="*/ 2840648 w 5378623"/>
                <a:gd name="connsiteY4" fmla="*/ 6402614 h 6402614"/>
                <a:gd name="connsiteX5" fmla="*/ 1474249 w 5378623"/>
                <a:gd name="connsiteY5" fmla="*/ 6402614 h 6402614"/>
                <a:gd name="connsiteX6" fmla="*/ 1340218 w 5378623"/>
                <a:gd name="connsiteY6" fmla="*/ 6370360 h 6402614"/>
                <a:gd name="connsiteX7" fmla="*/ 204687 w 5378623"/>
                <a:gd name="connsiteY7" fmla="*/ 5802379 h 6402614"/>
                <a:gd name="connsiteX8" fmla="*/ 0 w 5378623"/>
                <a:gd name="connsiteY8" fmla="*/ 5624181 h 6402614"/>
                <a:gd name="connsiteX9" fmla="*/ 0 w 5378623"/>
                <a:gd name="connsiteY9" fmla="*/ 5197118 h 6402614"/>
                <a:gd name="connsiteX10" fmla="*/ 120950 w 5378623"/>
                <a:gd name="connsiteY10" fmla="*/ 5327736 h 6402614"/>
                <a:gd name="connsiteX11" fmla="*/ 553277 w 5378623"/>
                <a:gd name="connsiteY11" fmla="*/ 5674143 h 6402614"/>
                <a:gd name="connsiteX12" fmla="*/ 1048951 w 5378623"/>
                <a:gd name="connsiteY12" fmla="*/ 5913372 h 6402614"/>
                <a:gd name="connsiteX13" fmla="*/ 1114406 w 5378623"/>
                <a:gd name="connsiteY13" fmla="*/ 5935664 h 6402614"/>
                <a:gd name="connsiteX14" fmla="*/ 1180375 w 5378623"/>
                <a:gd name="connsiteY14" fmla="*/ 5956470 h 6402614"/>
                <a:gd name="connsiteX15" fmla="*/ 1247107 w 5378623"/>
                <a:gd name="connsiteY15" fmla="*/ 5975278 h 6402614"/>
                <a:gd name="connsiteX16" fmla="*/ 1313053 w 5378623"/>
                <a:gd name="connsiteY16" fmla="*/ 5991905 h 6402614"/>
                <a:gd name="connsiteX17" fmla="*/ 1578771 w 5378623"/>
                <a:gd name="connsiteY17" fmla="*/ 6035400 h 6402614"/>
                <a:gd name="connsiteX18" fmla="*/ 2116969 w 5378623"/>
                <a:gd name="connsiteY18" fmla="*/ 6005033 h 6402614"/>
                <a:gd name="connsiteX19" fmla="*/ 2648341 w 5378623"/>
                <a:gd name="connsiteY19" fmla="*/ 5837212 h 6402614"/>
                <a:gd name="connsiteX20" fmla="*/ 3166862 w 5378623"/>
                <a:gd name="connsiteY20" fmla="*/ 5582136 h 6402614"/>
                <a:gd name="connsiteX21" fmla="*/ 3295551 w 5378623"/>
                <a:gd name="connsiteY21" fmla="*/ 5510900 h 6402614"/>
                <a:gd name="connsiteX22" fmla="*/ 3426292 w 5378623"/>
                <a:gd name="connsiteY22" fmla="*/ 5437546 h 6402614"/>
                <a:gd name="connsiteX23" fmla="*/ 3693498 w 5378623"/>
                <a:gd name="connsiteY23" fmla="*/ 5296779 h 6402614"/>
                <a:gd name="connsiteX24" fmla="*/ 3957511 w 5378623"/>
                <a:gd name="connsiteY24" fmla="*/ 5162806 h 6402614"/>
                <a:gd name="connsiteX25" fmla="*/ 4212170 w 5378623"/>
                <a:gd name="connsiteY25" fmla="*/ 5024936 h 6402614"/>
                <a:gd name="connsiteX26" fmla="*/ 4449651 w 5378623"/>
                <a:gd name="connsiteY26" fmla="*/ 4870986 h 6402614"/>
                <a:gd name="connsiteX27" fmla="*/ 4659728 w 5378623"/>
                <a:gd name="connsiteY27" fmla="*/ 4689640 h 6402614"/>
                <a:gd name="connsiteX28" fmla="*/ 4830457 w 5378623"/>
                <a:gd name="connsiteY28" fmla="*/ 4472596 h 6402614"/>
                <a:gd name="connsiteX29" fmla="*/ 4955705 w 5378623"/>
                <a:gd name="connsiteY29" fmla="*/ 4222268 h 6402614"/>
                <a:gd name="connsiteX30" fmla="*/ 4968352 w 5378623"/>
                <a:gd name="connsiteY30" fmla="*/ 4189141 h 6402614"/>
                <a:gd name="connsiteX31" fmla="*/ 4979564 w 5378623"/>
                <a:gd name="connsiteY31" fmla="*/ 4155400 h 6402614"/>
                <a:gd name="connsiteX32" fmla="*/ 4990913 w 5378623"/>
                <a:gd name="connsiteY32" fmla="*/ 4121577 h 6402614"/>
                <a:gd name="connsiteX33" fmla="*/ 5000865 w 5378623"/>
                <a:gd name="connsiteY33" fmla="*/ 4086570 h 6402614"/>
                <a:gd name="connsiteX34" fmla="*/ 5020612 w 5378623"/>
                <a:gd name="connsiteY34" fmla="*/ 4016281 h 6402614"/>
                <a:gd name="connsiteX35" fmla="*/ 5030486 w 5378623"/>
                <a:gd name="connsiteY35" fmla="*/ 3981137 h 6402614"/>
                <a:gd name="connsiteX36" fmla="*/ 5035423 w 5378623"/>
                <a:gd name="connsiteY36" fmla="*/ 3963565 h 6402614"/>
                <a:gd name="connsiteX37" fmla="*/ 5039507 w 5378623"/>
                <a:gd name="connsiteY37" fmla="*/ 3945765 h 6402614"/>
                <a:gd name="connsiteX38" fmla="*/ 5071597 w 5378623"/>
                <a:gd name="connsiteY38" fmla="*/ 3802972 h 6402614"/>
                <a:gd name="connsiteX39" fmla="*/ 5096108 w 5378623"/>
                <a:gd name="connsiteY39" fmla="*/ 3658610 h 6402614"/>
                <a:gd name="connsiteX40" fmla="*/ 5113299 w 5378623"/>
                <a:gd name="connsiteY40" fmla="*/ 3512985 h 6402614"/>
                <a:gd name="connsiteX41" fmla="*/ 5115328 w 5378623"/>
                <a:gd name="connsiteY41" fmla="*/ 3494749 h 6402614"/>
                <a:gd name="connsiteX42" fmla="*/ 5116446 w 5378623"/>
                <a:gd name="connsiteY42" fmla="*/ 3476502 h 6402614"/>
                <a:gd name="connsiteX43" fmla="*/ 5118711 w 5378623"/>
                <a:gd name="connsiteY43" fmla="*/ 3439898 h 6402614"/>
                <a:gd name="connsiteX44" fmla="*/ 5123270 w 5378623"/>
                <a:gd name="connsiteY44" fmla="*/ 3366583 h 6402614"/>
                <a:gd name="connsiteX45" fmla="*/ 5121172 w 5378623"/>
                <a:gd name="connsiteY45" fmla="*/ 3072860 h 6402614"/>
                <a:gd name="connsiteX46" fmla="*/ 5119473 w 5378623"/>
                <a:gd name="connsiteY46" fmla="*/ 3036121 h 6402614"/>
                <a:gd name="connsiteX47" fmla="*/ 5116244 w 5378623"/>
                <a:gd name="connsiteY47" fmla="*/ 2999552 h 6402614"/>
                <a:gd name="connsiteX48" fmla="*/ 5109221 w 5378623"/>
                <a:gd name="connsiteY48" fmla="*/ 2926379 h 6402614"/>
                <a:gd name="connsiteX49" fmla="*/ 5089643 w 5378623"/>
                <a:gd name="connsiteY49" fmla="*/ 2780639 h 6402614"/>
                <a:gd name="connsiteX50" fmla="*/ 5084078 w 5378623"/>
                <a:gd name="connsiteY50" fmla="*/ 2744255 h 6402614"/>
                <a:gd name="connsiteX51" fmla="*/ 5077785 w 5378623"/>
                <a:gd name="connsiteY51" fmla="*/ 2708026 h 6402614"/>
                <a:gd name="connsiteX52" fmla="*/ 5063128 w 5378623"/>
                <a:gd name="connsiteY52" fmla="*/ 2636053 h 6402614"/>
                <a:gd name="connsiteX53" fmla="*/ 5047530 w 5378623"/>
                <a:gd name="connsiteY53" fmla="*/ 2564176 h 6402614"/>
                <a:gd name="connsiteX54" fmla="*/ 5028967 w 5378623"/>
                <a:gd name="connsiteY54" fmla="*/ 2493127 h 6402614"/>
                <a:gd name="connsiteX55" fmla="*/ 4822623 w 5378623"/>
                <a:gd name="connsiteY55" fmla="*/ 1944830 h 6402614"/>
                <a:gd name="connsiteX56" fmla="*/ 4108183 w 5378623"/>
                <a:gd name="connsiteY56" fmla="*/ 1038170 h 6402614"/>
                <a:gd name="connsiteX57" fmla="*/ 3638213 w 5378623"/>
                <a:gd name="connsiteY57" fmla="*/ 712395 h 6402614"/>
                <a:gd name="connsiteX58" fmla="*/ 3575480 w 5378623"/>
                <a:gd name="connsiteY58" fmla="*/ 678662 h 6402614"/>
                <a:gd name="connsiteX59" fmla="*/ 3512574 w 5378623"/>
                <a:gd name="connsiteY59" fmla="*/ 645577 h 6402614"/>
                <a:gd name="connsiteX60" fmla="*/ 3448603 w 5378623"/>
                <a:gd name="connsiteY60" fmla="*/ 614757 h 6402614"/>
                <a:gd name="connsiteX61" fmla="*/ 3416617 w 5378623"/>
                <a:gd name="connsiteY61" fmla="*/ 599347 h 6402614"/>
                <a:gd name="connsiteX62" fmla="*/ 3384352 w 5378623"/>
                <a:gd name="connsiteY62" fmla="*/ 584559 h 6402614"/>
                <a:gd name="connsiteX63" fmla="*/ 3254088 w 5378623"/>
                <a:gd name="connsiteY63" fmla="*/ 529021 h 6402614"/>
                <a:gd name="connsiteX64" fmla="*/ 3121640 w 5378623"/>
                <a:gd name="connsiteY64" fmla="*/ 479505 h 6402614"/>
                <a:gd name="connsiteX65" fmla="*/ 2987193 w 5378623"/>
                <a:gd name="connsiteY65" fmla="*/ 436176 h 6402614"/>
                <a:gd name="connsiteX66" fmla="*/ 2851296 w 5378623"/>
                <a:gd name="connsiteY66" fmla="*/ 398256 h 6402614"/>
                <a:gd name="connsiteX67" fmla="*/ 2573611 w 5378623"/>
                <a:gd name="connsiteY67" fmla="*/ 336717 h 6402614"/>
                <a:gd name="connsiteX68" fmla="*/ 2014208 w 5378623"/>
                <a:gd name="connsiteY68" fmla="*/ 276896 h 6402614"/>
                <a:gd name="connsiteX69" fmla="*/ 1457097 w 5378623"/>
                <a:gd name="connsiteY69" fmla="*/ 322828 h 6402614"/>
                <a:gd name="connsiteX70" fmla="*/ 914684 w 5378623"/>
                <a:gd name="connsiteY70" fmla="*/ 486648 h 6402614"/>
                <a:gd name="connsiteX71" fmla="*/ 848661 w 5378623"/>
                <a:gd name="connsiteY71" fmla="*/ 515093 h 6402614"/>
                <a:gd name="connsiteX72" fmla="*/ 782834 w 5378623"/>
                <a:gd name="connsiteY72" fmla="*/ 544519 h 6402614"/>
                <a:gd name="connsiteX73" fmla="*/ 717715 w 5378623"/>
                <a:gd name="connsiteY73" fmla="*/ 575988 h 6402614"/>
                <a:gd name="connsiteX74" fmla="*/ 653112 w 5378623"/>
                <a:gd name="connsiteY74" fmla="*/ 608523 h 6402614"/>
                <a:gd name="connsiteX75" fmla="*/ 406671 w 5378623"/>
                <a:gd name="connsiteY75" fmla="*/ 756246 h 6402614"/>
                <a:gd name="connsiteX76" fmla="*/ 191033 w 5378623"/>
                <a:gd name="connsiteY76" fmla="*/ 942131 h 6402614"/>
                <a:gd name="connsiteX77" fmla="*/ 143339 w 5378623"/>
                <a:gd name="connsiteY77" fmla="*/ 996006 h 6402614"/>
                <a:gd name="connsiteX78" fmla="*/ 98848 w 5378623"/>
                <a:gd name="connsiteY78" fmla="*/ 1053288 h 6402614"/>
                <a:gd name="connsiteX79" fmla="*/ 56083 w 5378623"/>
                <a:gd name="connsiteY79" fmla="*/ 1112657 h 6402614"/>
                <a:gd name="connsiteX80" fmla="*/ 14889 w 5378623"/>
                <a:gd name="connsiteY80" fmla="*/ 1173837 h 6402614"/>
                <a:gd name="connsiteX81" fmla="*/ 0 w 5378623"/>
                <a:gd name="connsiteY81" fmla="*/ 1198088 h 6402614"/>
                <a:gd name="connsiteX82" fmla="*/ 0 w 5378623"/>
                <a:gd name="connsiteY82" fmla="*/ 888809 h 6402614"/>
                <a:gd name="connsiteX83" fmla="*/ 88781 w 5378623"/>
                <a:gd name="connsiteY83" fmla="*/ 802825 h 6402614"/>
                <a:gd name="connsiteX84" fmla="*/ 2220349 w 5378623"/>
                <a:gd name="connsiteY84" fmla="*/ 67 h 640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378623" h="6402614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982B3A6-EACF-42EF-B0CF-D6FC910459A8}"/>
              </a:ext>
            </a:extLst>
          </p:cNvPr>
          <p:cNvSpPr txBox="1"/>
          <p:nvPr/>
        </p:nvSpPr>
        <p:spPr>
          <a:xfrm>
            <a:off x="5187198" y="1460335"/>
            <a:ext cx="670868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</a:t>
            </a:r>
            <a:r>
              <a:rPr lang="en-US" sz="4400" b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 </a:t>
            </a:r>
            <a:br>
              <a:rPr lang="en-US" sz="4400" b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400" b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ENVIROMENTAL ISSUES IN OUR CITY?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A3E95A-3D5D-4E3E-A00D-CA3CAC576081}"/>
              </a:ext>
            </a:extLst>
          </p:cNvPr>
          <p:cNvSpPr txBox="1"/>
          <p:nvPr/>
        </p:nvSpPr>
        <p:spPr>
          <a:xfrm>
            <a:off x="3849808" y="1134776"/>
            <a:ext cx="3907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Answer the question: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7A5E1E-3CA0-4464-8CDD-31E8FAFCE4DB}"/>
              </a:ext>
            </a:extLst>
          </p:cNvPr>
          <p:cNvSpPr txBox="1"/>
          <p:nvPr/>
        </p:nvSpPr>
        <p:spPr>
          <a:xfrm>
            <a:off x="-51683" y="3551221"/>
            <a:ext cx="46505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ENVIROMENTAL PROTECTION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E0CF923F-8768-14E3-8749-BAB1DF6611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659" y="3386332"/>
            <a:ext cx="5030036" cy="3768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559357" y="1581675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habitat</a:t>
            </a:r>
            <a:r>
              <a:rPr lang="en-US" sz="6000" b="1" dirty="0">
                <a:solidFill>
                  <a:srgbClr val="AD4F0F"/>
                </a:solidFill>
              </a:rPr>
              <a:t> </a:t>
            </a:r>
            <a:r>
              <a:rPr lang="en-US" sz="6000" b="1" dirty="0">
                <a:solidFill>
                  <a:srgbClr val="AD4F0F"/>
                </a:solidFill>
                <a:cs typeface="Calibri" panose="020F0502020204030204" pitchFamily="34" charset="0"/>
              </a:rPr>
              <a:t>(n)</a:t>
            </a:r>
            <a:endParaRPr lang="en-US" sz="48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94320" y="5043756"/>
            <a:ext cx="48961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môi</a:t>
            </a:r>
            <a:r>
              <a:rPr lang="en-US" sz="4800" dirty="0"/>
              <a:t> </a:t>
            </a:r>
            <a:r>
              <a:rPr lang="en-US" sz="4800" dirty="0" err="1"/>
              <a:t>trường</a:t>
            </a:r>
            <a:r>
              <a:rPr lang="en-US" sz="4800" dirty="0"/>
              <a:t> </a:t>
            </a:r>
            <a:r>
              <a:rPr lang="en-US" sz="4800" dirty="0" err="1"/>
              <a:t>sống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286060" y="3586910"/>
            <a:ext cx="37777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/ˈhæbɪtæt/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6400847" y="1250429"/>
            <a:ext cx="5266543" cy="5258810"/>
            <a:chOff x="6330509" y="1338352"/>
            <a:chExt cx="5266543" cy="525881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30509" y="1338352"/>
              <a:ext cx="5266543" cy="525881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86700" y="3788569"/>
              <a:ext cx="2145323" cy="396569"/>
            </a:xfrm>
            <a:prstGeom prst="rect">
              <a:avLst/>
            </a:prstGeom>
          </p:spPr>
        </p:pic>
      </p:grpSp>
      <p:pic>
        <p:nvPicPr>
          <p:cNvPr id="5" name="habitat__gb_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6460" y="37209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7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-293462" y="889337"/>
            <a:ext cx="9692438" cy="1081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7200" b="1" dirty="0">
                <a:solidFill>
                  <a:srgbClr val="AD4F0F"/>
                </a:solidFill>
              </a:rPr>
              <a:t>endangered species</a:t>
            </a:r>
            <a:r>
              <a:rPr lang="en-US" sz="8000" b="1" dirty="0"/>
              <a:t> </a:t>
            </a:r>
            <a:r>
              <a:rPr lang="en-US" sz="5400" b="1" dirty="0">
                <a:solidFill>
                  <a:srgbClr val="AD4F0F"/>
                </a:solidFill>
              </a:rPr>
              <a:t>(n)</a:t>
            </a:r>
            <a:endParaRPr lang="en-US" sz="4800" b="1" dirty="0">
              <a:solidFill>
                <a:srgbClr val="AD4F0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30381" y="4817428"/>
            <a:ext cx="52283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động</a:t>
            </a:r>
            <a:r>
              <a:rPr lang="en-US" sz="4800" dirty="0"/>
              <a:t> </a:t>
            </a:r>
            <a:r>
              <a:rPr lang="en-US" sz="4800" dirty="0" err="1"/>
              <a:t>vật</a:t>
            </a:r>
            <a:r>
              <a:rPr lang="en-US" sz="4800" dirty="0"/>
              <a:t> </a:t>
            </a:r>
            <a:r>
              <a:rPr lang="en-US" sz="4800" dirty="0" err="1"/>
              <a:t>sách</a:t>
            </a:r>
            <a:r>
              <a:rPr lang="en-US" sz="4800" dirty="0"/>
              <a:t> </a:t>
            </a:r>
            <a:r>
              <a:rPr lang="en-US" sz="4800" dirty="0" err="1"/>
              <a:t>đỏ</a:t>
            </a:r>
            <a:endParaRPr lang="en-US" sz="6600" dirty="0"/>
          </a:p>
        </p:txBody>
      </p:sp>
      <p:sp>
        <p:nvSpPr>
          <p:cNvPr id="2" name="Rectangle 1"/>
          <p:cNvSpPr/>
          <p:nvPr/>
        </p:nvSpPr>
        <p:spPr>
          <a:xfrm>
            <a:off x="1130381" y="3259410"/>
            <a:ext cx="58507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/ɪnˈ</a:t>
            </a:r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deɪndʒəd ˈspiːʃiːz/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16080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1479" y="2145323"/>
            <a:ext cx="4562373" cy="4562373"/>
          </a:xfrm>
          <a:prstGeom prst="rect">
            <a:avLst/>
          </a:prstGeom>
        </p:spPr>
      </p:pic>
      <p:pic>
        <p:nvPicPr>
          <p:cNvPr id="4" name="endangered species 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55194" y="33701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14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8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0" y="1104343"/>
            <a:ext cx="8199733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7200" b="1" dirty="0">
                <a:solidFill>
                  <a:srgbClr val="AD4F0F"/>
                </a:solidFill>
              </a:rPr>
              <a:t>carbon footprint </a:t>
            </a:r>
            <a:r>
              <a:rPr lang="en-US" sz="6000" b="1" dirty="0">
                <a:solidFill>
                  <a:srgbClr val="AD4F0F"/>
                </a:solidFill>
              </a:rPr>
              <a:t>(n)</a:t>
            </a:r>
            <a:endParaRPr lang="en-US" sz="4800" b="1" dirty="0">
              <a:solidFill>
                <a:srgbClr val="AD4F0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59628" y="4796846"/>
            <a:ext cx="51312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dấu</a:t>
            </a:r>
            <a:r>
              <a:rPr lang="en-US" sz="4800" dirty="0"/>
              <a:t> </a:t>
            </a:r>
            <a:r>
              <a:rPr lang="en-US" sz="4800" err="1"/>
              <a:t>chân</a:t>
            </a:r>
            <a:r>
              <a:rPr lang="en-US" sz="4800"/>
              <a:t> </a:t>
            </a:r>
            <a:r>
              <a:rPr lang="en-US" sz="4800" smtClean="0"/>
              <a:t>cac-bon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905159" y="3202921"/>
            <a:ext cx="503285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/ˌkɑːbən ˈfʊtprɪnt/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1703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6587442" y="2286000"/>
            <a:ext cx="5424853" cy="4497421"/>
            <a:chOff x="6587442" y="2130512"/>
            <a:chExt cx="5424853" cy="465290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5"/>
            <a:srcRect l="2808" t="14728" r="1897" b="3096"/>
            <a:stretch/>
          </p:blipFill>
          <p:spPr>
            <a:xfrm>
              <a:off x="6587442" y="2130512"/>
              <a:ext cx="5424853" cy="4652909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876662" y="6200775"/>
              <a:ext cx="1076713" cy="403910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809987" y="3651945"/>
              <a:ext cx="1076713" cy="403910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558074" y="6200775"/>
              <a:ext cx="1076713" cy="403910"/>
            </a:xfrm>
            <a:prstGeom prst="rect">
              <a:avLst/>
            </a:prstGeom>
          </p:spPr>
        </p:pic>
      </p:grpSp>
      <p:pic>
        <p:nvPicPr>
          <p:cNvPr id="8" name="carbon_footprint_1_gb_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82267" y="33136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426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5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717377" y="1653630"/>
            <a:ext cx="5709800" cy="1248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release</a:t>
            </a:r>
            <a:r>
              <a:rPr lang="en-US" sz="6000" b="1" dirty="0">
                <a:solidFill>
                  <a:srgbClr val="AD4F0F"/>
                </a:solidFill>
              </a:rPr>
              <a:t> (v)</a:t>
            </a:r>
            <a:endParaRPr lang="en-US" sz="4800" b="1" dirty="0">
              <a:solidFill>
                <a:srgbClr val="AD4F0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85735" y="4792147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thải</a:t>
            </a:r>
            <a:r>
              <a:rPr lang="en-US" sz="4800" dirty="0"/>
              <a:t> </a:t>
            </a:r>
            <a:r>
              <a:rPr lang="en-US" sz="4800" dirty="0" err="1"/>
              <a:t>ra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2157065" y="3431565"/>
            <a:ext cx="203132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/rɪˈliːs/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1703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14EF985A-4251-A0DF-1488-477826D2DE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1" t="10835" r="5384" b="24043"/>
          <a:stretch/>
        </p:blipFill>
        <p:spPr>
          <a:xfrm>
            <a:off x="6312876" y="2038119"/>
            <a:ext cx="5325218" cy="4079553"/>
          </a:xfrm>
          <a:prstGeom prst="rect">
            <a:avLst/>
          </a:prstGeom>
        </p:spPr>
      </p:pic>
      <p:pic>
        <p:nvPicPr>
          <p:cNvPr id="11" name="release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0935" y="35422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730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04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487067" y="1378090"/>
            <a:ext cx="6088042" cy="1248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single-use</a:t>
            </a:r>
            <a:r>
              <a:rPr lang="en-US" sz="6000" b="1" dirty="0">
                <a:solidFill>
                  <a:srgbClr val="AD4F0F"/>
                </a:solidFill>
              </a:rPr>
              <a:t> </a:t>
            </a:r>
            <a:r>
              <a:rPr lang="en-US" sz="5400" b="1" dirty="0">
                <a:solidFill>
                  <a:srgbClr val="AD4F0F"/>
                </a:solidFill>
              </a:rPr>
              <a:t>(adj)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1773" y="5110559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smtClean="0"/>
              <a:t>dùng </a:t>
            </a:r>
            <a:r>
              <a:rPr lang="en-US" sz="4800" dirty="0" err="1"/>
              <a:t>một</a:t>
            </a:r>
            <a:r>
              <a:rPr lang="en-US" sz="4800" dirty="0"/>
              <a:t> </a:t>
            </a:r>
            <a:r>
              <a:rPr lang="en-US" sz="4800" dirty="0" err="1"/>
              <a:t>lần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496409" y="3480694"/>
            <a:ext cx="351089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/ˌ</a:t>
            </a:r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sɪŋɡl ˈjuːs/ 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1703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435F9963-0EB4-1CAF-2267-6C25A8C64BD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5"/>
          <a:stretch/>
        </p:blipFill>
        <p:spPr>
          <a:xfrm>
            <a:off x="6567854" y="1819279"/>
            <a:ext cx="5624146" cy="5038721"/>
          </a:xfrm>
          <a:prstGeom prst="rect">
            <a:avLst/>
          </a:prstGeom>
        </p:spPr>
      </p:pic>
      <p:pic>
        <p:nvPicPr>
          <p:cNvPr id="3" name="single_use_1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9221" y="36111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558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3638</TotalTime>
  <Words>552</Words>
  <Application>Microsoft Office PowerPoint</Application>
  <PresentationFormat>Widescreen</PresentationFormat>
  <Paragraphs>156</Paragraphs>
  <Slides>21</Slides>
  <Notes>17</Notes>
  <HiddenSlides>0</HiddenSlides>
  <MMClips>11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Adobe Gothic Std B</vt:lpstr>
      <vt:lpstr>ChronicaPro-Book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221</cp:revision>
  <dcterms:created xsi:type="dcterms:W3CDTF">2020-12-09T02:04:09Z</dcterms:created>
  <dcterms:modified xsi:type="dcterms:W3CDTF">2023-07-13T07:54:08Z</dcterms:modified>
</cp:coreProperties>
</file>