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60" r:id="rId2"/>
    <p:sldId id="256" r:id="rId3"/>
    <p:sldId id="302" r:id="rId4"/>
    <p:sldId id="316" r:id="rId5"/>
    <p:sldId id="351" r:id="rId6"/>
    <p:sldId id="347" r:id="rId7"/>
    <p:sldId id="348" r:id="rId8"/>
    <p:sldId id="349" r:id="rId9"/>
    <p:sldId id="350" r:id="rId10"/>
    <p:sldId id="283" r:id="rId11"/>
    <p:sldId id="276" r:id="rId12"/>
    <p:sldId id="353" r:id="rId13"/>
    <p:sldId id="354" r:id="rId14"/>
    <p:sldId id="356" r:id="rId15"/>
    <p:sldId id="298" r:id="rId16"/>
    <p:sldId id="358" r:id="rId17"/>
    <p:sldId id="359" r:id="rId18"/>
    <p:sldId id="325" r:id="rId19"/>
    <p:sldId id="313" r:id="rId20"/>
    <p:sldId id="314" r:id="rId21"/>
    <p:sldId id="33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DCD"/>
    <a:srgbClr val="7192A9"/>
    <a:srgbClr val="EF4B66"/>
    <a:srgbClr val="F7A5A5"/>
    <a:srgbClr val="F37D91"/>
    <a:srgbClr val="F26649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18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61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8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899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26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2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21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42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968769"/>
              </p:ext>
            </p:extLst>
          </p:nvPr>
        </p:nvGraphicFramePr>
        <p:xfrm>
          <a:off x="1003828" y="1751896"/>
          <a:ext cx="10921472" cy="402648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29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6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ecosystem (n) 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/ˈiːkəʊsɪstəm/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hệ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thái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marine life (n) 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/mə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ˈriːn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laɪf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sinh vật</a:t>
                      </a:r>
                      <a:r>
                        <a:rPr lang="en-US" sz="3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biển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26415072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absorb (v) 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/əbzɔːʳb/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thẩm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thấu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09068745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harmful substance (n) 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hɑːmfl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sʌbstəns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tác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nhân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gây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hại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46301081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extinction (n) 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/ɪk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ˈstɪŋkʃn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sự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tuyệt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chủng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53724817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778120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pic>
        <p:nvPicPr>
          <p:cNvPr id="12" name="ecosystem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4997" y="2459820"/>
            <a:ext cx="609600" cy="609600"/>
          </a:xfrm>
          <a:prstGeom prst="rect">
            <a:avLst/>
          </a:prstGeom>
        </p:spPr>
      </p:pic>
      <p:pic>
        <p:nvPicPr>
          <p:cNvPr id="5" name="marine life 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4997" y="3155538"/>
            <a:ext cx="609600" cy="609600"/>
          </a:xfrm>
          <a:prstGeom prst="rect">
            <a:avLst/>
          </a:prstGeom>
        </p:spPr>
      </p:pic>
      <p:pic>
        <p:nvPicPr>
          <p:cNvPr id="13" name="absorb__gb_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4997" y="3834426"/>
            <a:ext cx="609600" cy="609600"/>
          </a:xfrm>
          <a:prstGeom prst="rect">
            <a:avLst/>
          </a:prstGeom>
        </p:spPr>
      </p:pic>
      <p:pic>
        <p:nvPicPr>
          <p:cNvPr id="7" name="harmful substance 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4997" y="4487502"/>
            <a:ext cx="609600" cy="609600"/>
          </a:xfrm>
          <a:prstGeom prst="rect">
            <a:avLst/>
          </a:prstGeom>
        </p:spPr>
      </p:pic>
      <p:pic>
        <p:nvPicPr>
          <p:cNvPr id="15" name="extinction__gb_1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4997" y="51687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8492" y="1276012"/>
            <a:ext cx="612003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Label each picture with a phrase from the list.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3101" y="12555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886" y="11529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7133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71" t="3580" r="4866" b="3638"/>
          <a:stretch/>
        </p:blipFill>
        <p:spPr>
          <a:xfrm>
            <a:off x="3602051" y="1758148"/>
            <a:ext cx="4450669" cy="18505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01" y="3170656"/>
            <a:ext cx="3366280" cy="223982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21016" y="5520072"/>
            <a:ext cx="3397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chemeClr val="accent2"/>
                </a:solidFill>
              </a:rPr>
              <a:t>1.</a:t>
            </a:r>
            <a:r>
              <a:rPr lang="en-US" sz="3600"/>
              <a:t> </a:t>
            </a:r>
            <a:r>
              <a:rPr lang="en-US" sz="3600" smtClean="0"/>
              <a:t>____________</a:t>
            </a:r>
            <a:endParaRPr lang="en-GB" sz="36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2407" t="3067" r="2228" b="3273"/>
          <a:stretch/>
        </p:blipFill>
        <p:spPr>
          <a:xfrm>
            <a:off x="7780631" y="2789560"/>
            <a:ext cx="3653351" cy="221932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359237" y="5868079"/>
            <a:ext cx="5349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2.</a:t>
            </a:r>
            <a:r>
              <a:rPr lang="en-US" sz="3600" smtClean="0"/>
              <a:t> ____________</a:t>
            </a:r>
            <a:r>
              <a:rPr lang="en-GB" sz="3600" smtClean="0"/>
              <a:t>________</a:t>
            </a:r>
            <a:endParaRPr lang="en-US" sz="3600" smtClean="0"/>
          </a:p>
        </p:txBody>
      </p:sp>
      <p:sp>
        <p:nvSpPr>
          <p:cNvPr id="30" name="Hộp Văn bản 21">
            <a:extLst>
              <a:ext uri="{FF2B5EF4-FFF2-40B4-BE49-F238E27FC236}">
                <a16:creationId xmlns:a16="http://schemas.microsoft.com/office/drawing/2014/main" id="{CC1D9FBC-D964-BCE2-59EE-CC901F423D4C}"/>
              </a:ext>
            </a:extLst>
          </p:cNvPr>
          <p:cNvSpPr txBox="1"/>
          <p:nvPr/>
        </p:nvSpPr>
        <p:spPr>
          <a:xfrm>
            <a:off x="1076231" y="5410476"/>
            <a:ext cx="42616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picking</a:t>
            </a:r>
            <a:r>
              <a:rPr lang="vi-VN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</a:t>
            </a:r>
            <a:r>
              <a:rPr lang="vi-VN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rubbish</a:t>
            </a:r>
            <a:r>
              <a:rPr lang="vi-VN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" name="Hộp Văn bản 21">
            <a:extLst>
              <a:ext uri="{FF2B5EF4-FFF2-40B4-BE49-F238E27FC236}">
                <a16:creationId xmlns:a16="http://schemas.microsoft.com/office/drawing/2014/main" id="{CC1D9FBC-D964-BCE2-59EE-CC901F423D4C}"/>
              </a:ext>
            </a:extLst>
          </p:cNvPr>
          <p:cNvSpPr txBox="1"/>
          <p:nvPr/>
        </p:nvSpPr>
        <p:spPr>
          <a:xfrm>
            <a:off x="7116118" y="5120001"/>
            <a:ext cx="53530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protecting </a:t>
            </a:r>
            <a:endParaRPr lang="en-US" sz="4000" b="1" smtClean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4000" b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endangered </a:t>
            </a:r>
            <a:r>
              <a:rPr lang="vi-VN" sz="40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species</a:t>
            </a:r>
            <a:endParaRPr lang="vi-VN" sz="4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8492" y="1276012"/>
            <a:ext cx="612003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Label each picture with a phrase from the list.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3101" y="12555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886" y="11529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7133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71" t="3580" r="4866" b="3638"/>
          <a:stretch/>
        </p:blipFill>
        <p:spPr>
          <a:xfrm>
            <a:off x="3602051" y="1758148"/>
            <a:ext cx="4450669" cy="185056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87067" y="5827527"/>
            <a:ext cx="3855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3.</a:t>
            </a:r>
            <a:r>
              <a:rPr lang="en-US" sz="3600" smtClean="0"/>
              <a:t> ______________</a:t>
            </a:r>
            <a:endParaRPr lang="en-GB" sz="3600"/>
          </a:p>
        </p:txBody>
      </p:sp>
      <p:sp>
        <p:nvSpPr>
          <p:cNvPr id="29" name="Rectangle 28"/>
          <p:cNvSpPr/>
          <p:nvPr/>
        </p:nvSpPr>
        <p:spPr>
          <a:xfrm>
            <a:off x="6853547" y="5705898"/>
            <a:ext cx="3397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4.</a:t>
            </a:r>
            <a:r>
              <a:rPr lang="en-US" sz="3600" smtClean="0"/>
              <a:t> ____________</a:t>
            </a:r>
            <a:endParaRPr lang="en-GB" sz="36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67" y="3504205"/>
            <a:ext cx="3840136" cy="2187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547" y="3447612"/>
            <a:ext cx="4043680" cy="2187438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CC1D9FBC-D964-BCE2-59EE-CC901F423D4C}"/>
              </a:ext>
            </a:extLst>
          </p:cNvPr>
          <p:cNvSpPr txBox="1"/>
          <p:nvPr/>
        </p:nvSpPr>
        <p:spPr>
          <a:xfrm>
            <a:off x="957707" y="5754014"/>
            <a:ext cx="44729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cutting down trees</a:t>
            </a:r>
            <a:endParaRPr lang="vi-VN" sz="4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Hộp Văn bản 21">
            <a:extLst>
              <a:ext uri="{FF2B5EF4-FFF2-40B4-BE49-F238E27FC236}">
                <a16:creationId xmlns:a16="http://schemas.microsoft.com/office/drawing/2014/main" id="{CC1D9FBC-D964-BCE2-59EE-CC901F423D4C}"/>
              </a:ext>
            </a:extLst>
          </p:cNvPr>
          <p:cNvSpPr txBox="1"/>
          <p:nvPr/>
        </p:nvSpPr>
        <p:spPr>
          <a:xfrm>
            <a:off x="7492964" y="5617167"/>
            <a:ext cx="34042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saving water</a:t>
            </a:r>
            <a:endParaRPr lang="vi-VN" sz="4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12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8492" y="1276012"/>
            <a:ext cx="612003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Label each picture with a phrase from the list.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3101" y="12555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886" y="11529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7133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71" t="3580" r="4866" b="3638"/>
          <a:stretch/>
        </p:blipFill>
        <p:spPr>
          <a:xfrm>
            <a:off x="3602051" y="1758148"/>
            <a:ext cx="4450669" cy="185056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094095" y="4390256"/>
            <a:ext cx="4314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5.</a:t>
            </a:r>
            <a:r>
              <a:rPr lang="en-US" sz="3600" smtClean="0"/>
              <a:t> ________________</a:t>
            </a:r>
            <a:endParaRPr lang="en-GB" sz="36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899" y="3644560"/>
            <a:ext cx="4214813" cy="2264555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CC1D9FBC-D964-BCE2-59EE-CC901F423D4C}"/>
              </a:ext>
            </a:extLst>
          </p:cNvPr>
          <p:cNvSpPr txBox="1"/>
          <p:nvPr/>
        </p:nvSpPr>
        <p:spPr>
          <a:xfrm>
            <a:off x="6767599" y="4281646"/>
            <a:ext cx="4350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a campfire</a:t>
            </a:r>
            <a:endParaRPr lang="vi-VN" sz="4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7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8492" y="1276012"/>
            <a:ext cx="709158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actions above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that protect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environment.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3101" y="12555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886" y="11529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7133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71" t="3580" r="4866" b="3638"/>
          <a:stretch/>
        </p:blipFill>
        <p:spPr>
          <a:xfrm>
            <a:off x="1354151" y="2326163"/>
            <a:ext cx="9155179" cy="38066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280" y="3714749"/>
            <a:ext cx="761695" cy="7616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635" y="4391024"/>
            <a:ext cx="761695" cy="76169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347" y="5152719"/>
            <a:ext cx="761695" cy="76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86579" y="120469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3116" y="1242537"/>
            <a:ext cx="921575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Match each word or phrase in column A with its meaning in column B.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0510" y="10993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62586"/>
          <a:stretch/>
        </p:blipFill>
        <p:spPr>
          <a:xfrm>
            <a:off x="1667031" y="1609723"/>
            <a:ext cx="2123919" cy="51808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37414"/>
          <a:stretch/>
        </p:blipFill>
        <p:spPr>
          <a:xfrm>
            <a:off x="6638924" y="1609722"/>
            <a:ext cx="3552945" cy="5180827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3790950" y="2419350"/>
            <a:ext cx="2847974" cy="2114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790950" y="2381926"/>
            <a:ext cx="2847973" cy="10699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790950" y="4419262"/>
            <a:ext cx="2847973" cy="197205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790948" y="3374839"/>
            <a:ext cx="2847975" cy="225263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790949" y="5617842"/>
            <a:ext cx="2847974" cy="78817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2202" y="1059985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sentence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with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 or phrase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9596" y="103298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2381" y="9303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241841" y="1647797"/>
            <a:ext cx="1179975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habitat    cutting </a:t>
            </a:r>
            <a:r>
              <a:rPr lang="en-US" sz="2400">
                <a:latin typeface="ChronicaPro-Book"/>
              </a:rPr>
              <a:t>down </a:t>
            </a:r>
            <a:r>
              <a:rPr lang="en-US" sz="2400" smtClean="0">
                <a:latin typeface="ChronicaPro-Book"/>
              </a:rPr>
              <a:t>trees</a:t>
            </a:r>
            <a:r>
              <a:rPr lang="en-US" sz="2400">
                <a:latin typeface="ChronicaPro-Book"/>
              </a:rPr>
              <a:t> </a:t>
            </a:r>
            <a:r>
              <a:rPr lang="en-US" sz="2400" smtClean="0">
                <a:latin typeface="ChronicaPro-Book"/>
              </a:rPr>
              <a:t>    ecosystem</a:t>
            </a:r>
            <a:r>
              <a:rPr lang="en-US" sz="2400">
                <a:latin typeface="ChronicaPro-Book"/>
              </a:rPr>
              <a:t> </a:t>
            </a:r>
            <a:r>
              <a:rPr lang="en-US" sz="2400" smtClean="0">
                <a:latin typeface="ChronicaPro-Book"/>
              </a:rPr>
              <a:t>     endangered species</a:t>
            </a:r>
            <a:r>
              <a:rPr lang="en-US" sz="2400">
                <a:latin typeface="ChronicaPro-Book"/>
              </a:rPr>
              <a:t> </a:t>
            </a:r>
            <a:r>
              <a:rPr lang="en-US" sz="2400" smtClean="0">
                <a:latin typeface="ChronicaPro-Book"/>
              </a:rPr>
              <a:t>     carbon </a:t>
            </a:r>
            <a:r>
              <a:rPr lang="en-US" sz="2400">
                <a:latin typeface="ChronicaPro-Book"/>
              </a:rPr>
              <a:t>dioxide</a:t>
            </a:r>
            <a:endParaRPr lang="en-US" sz="2400" dirty="0">
              <a:latin typeface="ChronicaPro-Book"/>
            </a:endParaRPr>
          </a:p>
        </p:txBody>
      </p:sp>
      <p:sp>
        <p:nvSpPr>
          <p:cNvPr id="25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579597" y="2521415"/>
            <a:ext cx="1143269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chemeClr val="accent2"/>
                </a:solidFill>
              </a:rPr>
              <a:t>1.</a:t>
            </a:r>
            <a:r>
              <a:rPr lang="en-US" sz="3600"/>
              <a:t> People in my neighbourhood are </a:t>
            </a:r>
            <a:r>
              <a:rPr lang="en-US" sz="3600" smtClean="0"/>
              <a:t>doing a </a:t>
            </a:r>
            <a:r>
              <a:rPr lang="en-US" sz="3600"/>
              <a:t>lot to save </a:t>
            </a:r>
            <a:r>
              <a:rPr lang="en-US" sz="3600" smtClean="0"/>
              <a:t>_________________.</a:t>
            </a:r>
            <a:endParaRPr lang="en-US" sz="36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chemeClr val="accent2"/>
                </a:solidFill>
              </a:rPr>
              <a:t>2. </a:t>
            </a:r>
            <a:r>
              <a:rPr lang="en-US" sz="3600"/>
              <a:t>Con Dao National Park provides a </a:t>
            </a:r>
            <a:r>
              <a:rPr lang="en-US" sz="3600" smtClean="0"/>
              <a:t>rich </a:t>
            </a:r>
            <a:r>
              <a:rPr lang="en-US" sz="3600" smtClean="0"/>
              <a:t>________ </a:t>
            </a:r>
            <a:r>
              <a:rPr lang="en-US" sz="3600"/>
              <a:t>for marine life.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chemeClr val="accent2"/>
                </a:solidFill>
              </a:rPr>
              <a:t>3. </a:t>
            </a:r>
            <a:r>
              <a:rPr lang="en-US" sz="3600"/>
              <a:t>Forests help release oxygen and </a:t>
            </a:r>
            <a:r>
              <a:rPr lang="en-US" sz="3600" smtClean="0"/>
              <a:t>absorb _____________; </a:t>
            </a:r>
            <a:r>
              <a:rPr lang="en-US" sz="3600"/>
              <a:t>they also provide homes </a:t>
            </a:r>
            <a:r>
              <a:rPr lang="en-US" sz="3600" smtClean="0"/>
              <a:t>for many </a:t>
            </a:r>
            <a:r>
              <a:rPr lang="en-US" sz="3600"/>
              <a:t>species</a:t>
            </a:r>
            <a:r>
              <a:rPr lang="en-US" sz="3600" smtClean="0"/>
              <a:t>.</a:t>
            </a:r>
            <a:endParaRPr lang="en-US" sz="3600"/>
          </a:p>
        </p:txBody>
      </p:sp>
      <p:sp>
        <p:nvSpPr>
          <p:cNvPr id="26" name="TextBox 25"/>
          <p:cNvSpPr txBox="1"/>
          <p:nvPr/>
        </p:nvSpPr>
        <p:spPr>
          <a:xfrm>
            <a:off x="632381" y="3014944"/>
            <a:ext cx="4211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7030A0"/>
                </a:solidFill>
              </a:rPr>
              <a:t>endangered species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58251" y="3737132"/>
            <a:ext cx="1989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7030A0"/>
                </a:solidFill>
              </a:rPr>
              <a:t>habitat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444863" y="5014405"/>
            <a:ext cx="3315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7030A0"/>
                </a:solidFill>
              </a:rPr>
              <a:t>carbon dioxide</a:t>
            </a:r>
            <a:endParaRPr lang="en-US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28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2202" y="1059985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sentence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with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 or phrase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9596" y="103298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2381" y="9303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241841" y="1647797"/>
            <a:ext cx="1179975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habitat    cutting </a:t>
            </a:r>
            <a:r>
              <a:rPr lang="en-US" sz="2400">
                <a:latin typeface="ChronicaPro-Book"/>
              </a:rPr>
              <a:t>down </a:t>
            </a:r>
            <a:r>
              <a:rPr lang="en-US" sz="2400" smtClean="0">
                <a:latin typeface="ChronicaPro-Book"/>
              </a:rPr>
              <a:t>trees</a:t>
            </a:r>
            <a:r>
              <a:rPr lang="en-US" sz="2400">
                <a:latin typeface="ChronicaPro-Book"/>
              </a:rPr>
              <a:t> </a:t>
            </a:r>
            <a:r>
              <a:rPr lang="en-US" sz="2400" smtClean="0">
                <a:latin typeface="ChronicaPro-Book"/>
              </a:rPr>
              <a:t>    ecosystem</a:t>
            </a:r>
            <a:r>
              <a:rPr lang="en-US" sz="2400">
                <a:latin typeface="ChronicaPro-Book"/>
              </a:rPr>
              <a:t> </a:t>
            </a:r>
            <a:r>
              <a:rPr lang="en-US" sz="2400" smtClean="0">
                <a:latin typeface="ChronicaPro-Book"/>
              </a:rPr>
              <a:t>     endangered species</a:t>
            </a:r>
            <a:r>
              <a:rPr lang="en-US" sz="2400">
                <a:latin typeface="ChronicaPro-Book"/>
              </a:rPr>
              <a:t> </a:t>
            </a:r>
            <a:r>
              <a:rPr lang="en-US" sz="2400" smtClean="0">
                <a:latin typeface="ChronicaPro-Book"/>
              </a:rPr>
              <a:t>     carbon </a:t>
            </a:r>
            <a:r>
              <a:rPr lang="en-US" sz="2400">
                <a:latin typeface="ChronicaPro-Book"/>
              </a:rPr>
              <a:t>dioxide</a:t>
            </a:r>
            <a:endParaRPr lang="en-US" sz="2400" dirty="0">
              <a:latin typeface="ChronicaPro-Book"/>
            </a:endParaRPr>
          </a:p>
        </p:txBody>
      </p:sp>
      <p:sp>
        <p:nvSpPr>
          <p:cNvPr id="25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632382" y="2714330"/>
            <a:ext cx="1012940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smtClean="0">
                <a:solidFill>
                  <a:schemeClr val="accent2"/>
                </a:solidFill>
              </a:rPr>
              <a:t>4</a:t>
            </a:r>
            <a:r>
              <a:rPr lang="en-US" sz="3600" b="1">
                <a:solidFill>
                  <a:schemeClr val="accent2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________________ </a:t>
            </a:r>
            <a:r>
              <a:rPr lang="en-US" sz="3600"/>
              <a:t>is a serious </a:t>
            </a:r>
            <a:r>
              <a:rPr lang="en-US" sz="3600" smtClean="0"/>
              <a:t>environmental concern </a:t>
            </a:r>
            <a:r>
              <a:rPr lang="en-US" sz="3600"/>
              <a:t>as it harms natural habitats.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chemeClr val="accent2"/>
                </a:solidFill>
              </a:rPr>
              <a:t>5.</a:t>
            </a:r>
            <a:r>
              <a:rPr lang="en-US" sz="3600"/>
              <a:t> An </a:t>
            </a:r>
            <a:r>
              <a:rPr lang="en-US" sz="3600" smtClean="0"/>
              <a:t>__________ </a:t>
            </a:r>
            <a:r>
              <a:rPr lang="en-US" sz="3600"/>
              <a:t>may be a whole forest, or </a:t>
            </a:r>
            <a:r>
              <a:rPr lang="en-US" sz="3600" smtClean="0"/>
              <a:t>a small </a:t>
            </a:r>
            <a:r>
              <a:rPr lang="en-US" sz="3600"/>
              <a:t>pond, and it can be of any size.</a:t>
            </a:r>
            <a:endParaRPr lang="vi-VN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1029416" y="2711719"/>
            <a:ext cx="3959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7030A0"/>
                </a:solidFill>
              </a:rPr>
              <a:t>Cutting down trees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73872" y="3944131"/>
            <a:ext cx="2470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ecosystem</a:t>
            </a:r>
          </a:p>
        </p:txBody>
      </p:sp>
    </p:spTree>
    <p:extLst>
      <p:ext uri="{BB962C8B-B14F-4D97-AF65-F5344CB8AC3E}">
        <p14:creationId xmlns:p14="http://schemas.microsoft.com/office/powerpoint/2010/main" val="372262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42370"/>
            <a:ext cx="876858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words. Pay attention to the sounds /bl/ and /kl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75D596DB-E074-E9DF-4420-9635BF85A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732738"/>
              </p:ext>
            </p:extLst>
          </p:nvPr>
        </p:nvGraphicFramePr>
        <p:xfrm>
          <a:off x="3311852" y="2277667"/>
          <a:ext cx="5489248" cy="3920910"/>
        </p:xfrm>
        <a:graphic>
          <a:graphicData uri="http://schemas.openxmlformats.org/drawingml/2006/table">
            <a:tbl>
              <a:tblPr/>
              <a:tblGrid>
                <a:gridCol w="2744624">
                  <a:extLst>
                    <a:ext uri="{9D8B030D-6E8A-4147-A177-3AD203B41FA5}">
                      <a16:colId xmlns:a16="http://schemas.microsoft.com/office/drawing/2014/main" val="4220563180"/>
                    </a:ext>
                  </a:extLst>
                </a:gridCol>
                <a:gridCol w="2744624">
                  <a:extLst>
                    <a:ext uri="{9D8B030D-6E8A-4147-A177-3AD203B41FA5}">
                      <a16:colId xmlns:a16="http://schemas.microsoft.com/office/drawing/2014/main" val="2944765766"/>
                    </a:ext>
                  </a:extLst>
                </a:gridCol>
              </a:tblGrid>
              <a:tr h="692415">
                <a:tc>
                  <a:txBody>
                    <a:bodyPr/>
                    <a:lstStyle/>
                    <a:p>
                      <a:pPr algn="ctr"/>
                      <a:r>
                        <a:rPr lang="vi-VN" sz="3600" b="1" i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/bl/ </a:t>
                      </a:r>
                      <a:endParaRPr lang="vi-VN" sz="3600" b="1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b="1" i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/kl/</a:t>
                      </a:r>
                      <a:endParaRPr lang="vi-VN" sz="3600" b="1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540703"/>
                  </a:ext>
                </a:extLst>
              </a:tr>
              <a:tr h="3228495">
                <a:tc>
                  <a:txBody>
                    <a:bodyPr/>
                    <a:lstStyle/>
                    <a:p>
                      <a:r>
                        <a:rPr lang="vi-VN" sz="4000" b="0" i="0" dirty="0" err="1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</a:t>
                      </a:r>
                      <a:r>
                        <a:rPr lang="vi-VN" sz="4000" b="0" i="0" dirty="0" err="1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ock</a:t>
                      </a:r>
                      <a: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vi-VN" sz="4000" b="0" i="0" dirty="0" err="1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</a:t>
                      </a:r>
                      <a:r>
                        <a:rPr lang="vi-VN" sz="4000" b="0" i="0" dirty="0" err="1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</a:t>
                      </a:r>
                      <a: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vi-VN" sz="4000" b="0" i="0" dirty="0" err="1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</a:t>
                      </a:r>
                      <a:r>
                        <a:rPr lang="vi-VN" sz="4000" b="0" i="0" dirty="0" err="1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anket</a:t>
                      </a:r>
                      <a: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vi-VN" sz="4000" b="0" i="0" dirty="0" err="1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</a:t>
                      </a:r>
                      <a:r>
                        <a:rPr lang="vi-VN" sz="4000" b="0" i="0" dirty="0" err="1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ack</a:t>
                      </a:r>
                      <a: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vi-VN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vi-VN" sz="4000" b="0" i="0" dirty="0" err="1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</a:t>
                      </a:r>
                      <a:r>
                        <a:rPr lang="vi-VN" sz="4000" b="0" i="0" dirty="0" err="1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</a:t>
                      </a:r>
                      <a:r>
                        <a:rPr lang="vi-VN" sz="4000" b="0" i="0" dirty="0" err="1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</a:t>
                      </a:r>
                      <a:endParaRPr lang="vi-VN" sz="4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i="0" dirty="0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</a:t>
                      </a:r>
                      <a: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ean</a:t>
                      </a:r>
                      <a:b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4000" b="0" i="0" dirty="0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</a:t>
                      </a:r>
                      <a: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own</a:t>
                      </a:r>
                      <a:b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4000" b="0" i="0" dirty="0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</a:t>
                      </a:r>
                      <a: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ub</a:t>
                      </a:r>
                      <a:b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4000" b="0" i="0" dirty="0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</a:t>
                      </a:r>
                      <a: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</a:t>
                      </a:r>
                      <a:b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4000" b="0" i="0" dirty="0">
                          <a:solidFill>
                            <a:srgbClr val="F2654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</a:t>
                      </a:r>
                      <a:r>
                        <a:rPr lang="en-US" sz="4000" b="0" i="0" dirty="0">
                          <a:solidFill>
                            <a:srgbClr val="24202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ear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268859"/>
                  </a:ext>
                </a:extLst>
              </a:tr>
            </a:tbl>
          </a:graphicData>
        </a:graphic>
      </p:graphicFrame>
      <p:sp>
        <p:nvSpPr>
          <p:cNvPr id="20" name="Rectangle 1">
            <a:extLst>
              <a:ext uri="{FF2B5EF4-FFF2-40B4-BE49-F238E27FC236}">
                <a16:creationId xmlns:a16="http://schemas.microsoft.com/office/drawing/2014/main" id="{4D38B1F5-1209-E4A1-FDF7-E33417557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0" y="3398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Track 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6917" y="14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-28462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3" y="1239693"/>
            <a:ext cx="10322353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Listen and </a:t>
            </a:r>
            <a:r>
              <a:rPr lang="en-US" sz="2800" b="1" dirty="0" err="1"/>
              <a:t>practise</a:t>
            </a:r>
            <a:r>
              <a:rPr lang="en-US" sz="2800" b="1" dirty="0"/>
              <a:t> the sentences. Underline the words with /bl/, and circle the words with /kl/.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1752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824" y="12042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pic>
        <p:nvPicPr>
          <p:cNvPr id="2" name="Track 4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1700" y="1831730"/>
            <a:ext cx="609600" cy="609600"/>
          </a:xfrm>
          <a:prstGeom prst="rect">
            <a:avLst/>
          </a:prstGeom>
        </p:spPr>
      </p:pic>
      <p:sp>
        <p:nvSpPr>
          <p:cNvPr id="13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826292" y="2634761"/>
            <a:ext cx="998824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800" b="1">
                <a:solidFill>
                  <a:schemeClr val="accent2"/>
                </a:solidFill>
              </a:rPr>
              <a:t>1.</a:t>
            </a:r>
            <a:r>
              <a:rPr lang="en-US" sz="3800"/>
              <a:t> Look! There are black clouds all over!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800" b="1">
                <a:solidFill>
                  <a:schemeClr val="accent2"/>
                </a:solidFill>
              </a:rPr>
              <a:t>2. </a:t>
            </a:r>
            <a:r>
              <a:rPr lang="en-US" sz="3800"/>
              <a:t>A truck blocked the way to the club.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800" b="1">
                <a:solidFill>
                  <a:schemeClr val="accent2"/>
                </a:solidFill>
              </a:rPr>
              <a:t>3. </a:t>
            </a:r>
            <a:r>
              <a:rPr lang="en-US" sz="3800"/>
              <a:t>The students painted the classroom blue</a:t>
            </a:r>
            <a:r>
              <a:rPr lang="en-US" sz="380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800" b="1">
                <a:solidFill>
                  <a:schemeClr val="accent2"/>
                </a:solidFill>
              </a:rPr>
              <a:t>4.</a:t>
            </a:r>
            <a:r>
              <a:rPr lang="en-US" sz="3800"/>
              <a:t> The wind blew the clock down.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800" b="1">
                <a:solidFill>
                  <a:schemeClr val="accent2"/>
                </a:solidFill>
              </a:rPr>
              <a:t>5.</a:t>
            </a:r>
            <a:r>
              <a:rPr lang="en-US" sz="3800"/>
              <a:t> We cleaned up the environment after the blast.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45623" y="3209192"/>
            <a:ext cx="10990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892669" y="3956538"/>
            <a:ext cx="15298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475784" y="4668714"/>
            <a:ext cx="940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314700" y="5398477"/>
            <a:ext cx="940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626111" y="6137031"/>
            <a:ext cx="1012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644662" y="2687512"/>
            <a:ext cx="1371600" cy="62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7376747" y="3434858"/>
            <a:ext cx="975945" cy="62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6330462" y="4138515"/>
            <a:ext cx="2145322" cy="62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5021434" y="4861183"/>
            <a:ext cx="1221104" cy="62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/>
          <p:cNvSpPr/>
          <p:nvPr/>
        </p:nvSpPr>
        <p:spPr>
          <a:xfrm>
            <a:off x="2093596" y="5591909"/>
            <a:ext cx="1722266" cy="62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514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25" grpId="0" animBg="1"/>
      <p:bldP spid="26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58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18" name="Hình ảnh 10">
            <a:extLst>
              <a:ext uri="{FF2B5EF4-FFF2-40B4-BE49-F238E27FC236}">
                <a16:creationId xmlns:a16="http://schemas.microsoft.com/office/drawing/2014/main" id="{C19281FA-C07C-BDEF-5B24-12AC89ECB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055" y="2957257"/>
            <a:ext cx="57150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142915"/>
            <a:ext cx="83655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Vocabulary: The lexical items related to </a:t>
            </a:r>
            <a:r>
              <a:rPr lang="en-US" sz="3200"/>
              <a:t>Environmental </a:t>
            </a:r>
            <a:r>
              <a:rPr lang="en-US" sz="3200" smtClean="0"/>
              <a:t>protection</a:t>
            </a:r>
            <a:endParaRPr lang="en-US" sz="32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Pronunciation</a:t>
            </a:r>
            <a:r>
              <a:rPr lang="en-US" sz="3200"/>
              <a:t>: W</a:t>
            </a:r>
            <a:r>
              <a:rPr lang="en-US" sz="3200" smtClean="0"/>
              <a:t>ords </a:t>
            </a:r>
            <a:r>
              <a:rPr lang="en-US" sz="3200" dirty="0"/>
              <a:t>that contain the sounds: /bl/ and /kl/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333" y="1348194"/>
            <a:ext cx="3712065" cy="249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8149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mtClean="0"/>
              <a:t>Do exercises in the workbook.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21427" y="274439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9766" y="4534107"/>
            <a:ext cx="2055309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tx1"/>
                </a:solidFill>
              </a:rPr>
              <a:t>Jumbled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153176"/>
            <a:ext cx="5755112" cy="180005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US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Label each picture with a phrase from the list.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Match each word or phrase in column A with its meaning in column B.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Complete the sentences with the words from the box.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034309" cy="133524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477421" y="3053201"/>
            <a:ext cx="1144006" cy="148090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09891" y="577667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3"/>
            <a:endCxn id="27" idx="0"/>
          </p:cNvCxnSpPr>
          <p:nvPr/>
        </p:nvCxnSpPr>
        <p:spPr>
          <a:xfrm>
            <a:off x="2505075" y="4834831"/>
            <a:ext cx="1122773" cy="94184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736267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8" name="Rectangle 22">
            <a:extLst>
              <a:ext uri="{FF2B5EF4-FFF2-40B4-BE49-F238E27FC236}">
                <a16:creationId xmlns:a16="http://schemas.microsoft.com/office/drawing/2014/main" id="{2B296B37-31A1-E0D3-0223-6CF67DA34147}"/>
              </a:ext>
            </a:extLst>
          </p:cNvPr>
          <p:cNvSpPr/>
          <p:nvPr/>
        </p:nvSpPr>
        <p:spPr>
          <a:xfrm>
            <a:off x="5588839" y="4227134"/>
            <a:ext cx="5743692" cy="121539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Listen and repeat the words. Pay attention to the sounds /bl/ and /kl/.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Listen and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sentences. Underline the words with /bl/, and circle the words with /kl/.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4619763" y="1121091"/>
            <a:ext cx="3831666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7400"/>
              </a:lnSpc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AHTTABI</a:t>
            </a:r>
          </a:p>
          <a:p>
            <a:pPr algn="ctr">
              <a:lnSpc>
                <a:spcPts val="7400"/>
              </a:lnSpc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PLTINOOLU </a:t>
            </a:r>
          </a:p>
          <a:p>
            <a:pPr algn="ctr">
              <a:lnSpc>
                <a:spcPts val="7400"/>
              </a:lnSpc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XEOGYN </a:t>
            </a:r>
          </a:p>
          <a:p>
            <a:pPr algn="ctr">
              <a:lnSpc>
                <a:spcPts val="7400"/>
              </a:lnSpc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EEERLAS </a:t>
            </a:r>
          </a:p>
          <a:p>
            <a:pPr algn="ctr">
              <a:lnSpc>
                <a:spcPts val="7400"/>
              </a:lnSpc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BBSOAR </a:t>
            </a:r>
          </a:p>
          <a:p>
            <a:pPr algn="ctr">
              <a:lnSpc>
                <a:spcPts val="7400"/>
              </a:lnSpc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MECYSSOET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341320" y="2088981"/>
            <a:ext cx="3616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JUMBLED</a:t>
            </a:r>
            <a:endParaRPr 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B92BC8A1-F305-5B44-DC37-C270156D5572}"/>
              </a:ext>
            </a:extLst>
          </p:cNvPr>
          <p:cNvSpPr txBox="1"/>
          <p:nvPr/>
        </p:nvSpPr>
        <p:spPr>
          <a:xfrm>
            <a:off x="8190051" y="1121091"/>
            <a:ext cx="3875117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7400"/>
              </a:lnSpc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HABITAT</a:t>
            </a:r>
          </a:p>
          <a:p>
            <a:pPr>
              <a:lnSpc>
                <a:spcPts val="7400"/>
              </a:lnSpc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POLLUTION</a:t>
            </a:r>
          </a:p>
          <a:p>
            <a:pPr>
              <a:lnSpc>
                <a:spcPts val="7400"/>
              </a:lnSpc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OXYGEN</a:t>
            </a:r>
          </a:p>
          <a:p>
            <a:pPr>
              <a:lnSpc>
                <a:spcPts val="7400"/>
              </a:lnSpc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RELEASE</a:t>
            </a:r>
          </a:p>
          <a:p>
            <a:pPr>
              <a:lnSpc>
                <a:spcPts val="7400"/>
              </a:lnSpc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ABSORB</a:t>
            </a:r>
          </a:p>
          <a:p>
            <a:pPr>
              <a:lnSpc>
                <a:spcPts val="7400"/>
              </a:lnSpc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-&gt; ECOSYSTEM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67" y="3000375"/>
            <a:ext cx="3269045" cy="317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431794"/>
            <a:ext cx="6213567" cy="9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ecosystem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4622" y="4917235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hệ</a:t>
            </a:r>
            <a:r>
              <a:rPr lang="en-US" sz="4800" dirty="0"/>
              <a:t> </a:t>
            </a:r>
            <a:r>
              <a:rPr lang="en-US" sz="4800" dirty="0" err="1"/>
              <a:t>sinh</a:t>
            </a:r>
            <a:r>
              <a:rPr lang="en-US" sz="4800" dirty="0"/>
              <a:t> </a:t>
            </a:r>
            <a:r>
              <a:rPr lang="en-US" sz="4800" dirty="0" err="1"/>
              <a:t>thái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240027" y="3492122"/>
            <a:ext cx="38854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/ˈiːkəʊsɪstəm/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C19281FA-C07C-BDEF-5B24-12AC89ECB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92" y="2976419"/>
            <a:ext cx="6704108" cy="3515932"/>
          </a:xfrm>
          <a:prstGeom prst="rect">
            <a:avLst/>
          </a:prstGeom>
        </p:spPr>
      </p:pic>
      <p:pic>
        <p:nvPicPr>
          <p:cNvPr id="3" name="ecosystem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5022" y="36028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7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87519" y="1242374"/>
            <a:ext cx="6580005" cy="1081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marine life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9011" y="4724153"/>
            <a:ext cx="4593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sinh vật biển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214234" y="3207354"/>
            <a:ext cx="4063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/mə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ˈriːn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laɪf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6080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2FAA5E78-C477-3EC0-1FFB-E9F9E4F70A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95" y="2755698"/>
            <a:ext cx="5846445" cy="3614166"/>
          </a:xfrm>
          <a:prstGeom prst="rect">
            <a:avLst/>
          </a:prstGeom>
        </p:spPr>
      </p:pic>
      <p:pic>
        <p:nvPicPr>
          <p:cNvPr id="11" name="marine lif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4634" y="33990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576279"/>
            <a:ext cx="649641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absorb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89912" y="485180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thẩm</a:t>
            </a:r>
            <a:r>
              <a:rPr lang="en-US" sz="4800" dirty="0"/>
              <a:t> </a:t>
            </a:r>
            <a:r>
              <a:rPr lang="en-US" sz="4800" dirty="0" err="1"/>
              <a:t>thấu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2080285" y="3434752"/>
            <a:ext cx="2539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/əb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zɔːb/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3649" y="1905000"/>
            <a:ext cx="4879325" cy="4352925"/>
          </a:xfrm>
          <a:prstGeom prst="rect">
            <a:avLst/>
          </a:prstGeom>
        </p:spPr>
      </p:pic>
      <p:pic>
        <p:nvPicPr>
          <p:cNvPr id="4" name="absorb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112" y="3545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67657" y="1484909"/>
            <a:ext cx="9043018" cy="1236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harmful substance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76140" y="4816415"/>
            <a:ext cx="47363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tác</a:t>
            </a:r>
            <a:r>
              <a:rPr lang="en-US" sz="4800" dirty="0"/>
              <a:t> </a:t>
            </a:r>
            <a:r>
              <a:rPr lang="en-US" sz="4800" dirty="0" err="1"/>
              <a:t>nhân</a:t>
            </a:r>
            <a:r>
              <a:rPr lang="en-US" sz="4800" dirty="0"/>
              <a:t> </a:t>
            </a:r>
            <a:r>
              <a:rPr lang="en-US" sz="4800" dirty="0" err="1"/>
              <a:t>gây</a:t>
            </a:r>
            <a:r>
              <a:rPr lang="en-US" sz="4800" dirty="0"/>
              <a:t> </a:t>
            </a:r>
            <a:r>
              <a:rPr lang="en-US" sz="4800" dirty="0" err="1"/>
              <a:t>hại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54814" y="3353562"/>
            <a:ext cx="59450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hɑːmfl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sʌbstəns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7E19CE7-9EFE-7884-6196-9435F33001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08" y="2543388"/>
            <a:ext cx="4304654" cy="4209837"/>
          </a:xfrm>
          <a:prstGeom prst="rect">
            <a:avLst/>
          </a:prstGeom>
        </p:spPr>
      </p:pic>
      <p:pic>
        <p:nvPicPr>
          <p:cNvPr id="11" name="harmful substanc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472" y="34642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3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70468" y="1717771"/>
            <a:ext cx="7454857" cy="1236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extinction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600" b="1" dirty="0">
                <a:solidFill>
                  <a:srgbClr val="AD4F0F"/>
                </a:solidFill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37278" y="5016691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sự</a:t>
            </a:r>
            <a:r>
              <a:rPr lang="en-US" sz="4800" dirty="0"/>
              <a:t> </a:t>
            </a:r>
            <a:r>
              <a:rPr lang="en-US" sz="4800" dirty="0" err="1"/>
              <a:t>tuyệt</a:t>
            </a:r>
            <a:r>
              <a:rPr lang="en-US" sz="4800" dirty="0"/>
              <a:t> </a:t>
            </a:r>
            <a:r>
              <a:rPr lang="en-US" sz="4800" dirty="0" err="1"/>
              <a:t>chủng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819743" y="3462884"/>
            <a:ext cx="32859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ɪkˈstɪŋkʃn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1ACC4C3E-7EF4-0DDC-4405-7F4BFBB46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40" y="1237181"/>
            <a:ext cx="3609975" cy="5534025"/>
          </a:xfrm>
          <a:prstGeom prst="rect">
            <a:avLst/>
          </a:prstGeom>
        </p:spPr>
      </p:pic>
      <p:pic>
        <p:nvPicPr>
          <p:cNvPr id="3" name="extinction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1618" y="35735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2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3752</TotalTime>
  <Words>682</Words>
  <Application>Microsoft Office PowerPoint</Application>
  <PresentationFormat>Widescreen</PresentationFormat>
  <Paragraphs>162</Paragraphs>
  <Slides>22</Slides>
  <Notes>18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Adobe Gothic Std B</vt:lpstr>
      <vt:lpstr>ChronicaPro-Book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230</cp:revision>
  <dcterms:created xsi:type="dcterms:W3CDTF">2020-12-09T02:04:09Z</dcterms:created>
  <dcterms:modified xsi:type="dcterms:W3CDTF">2023-07-13T08:12:12Z</dcterms:modified>
</cp:coreProperties>
</file>