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334" r:id="rId2"/>
    <p:sldId id="256" r:id="rId3"/>
    <p:sldId id="302" r:id="rId4"/>
    <p:sldId id="332" r:id="rId5"/>
    <p:sldId id="331" r:id="rId6"/>
    <p:sldId id="276" r:id="rId7"/>
    <p:sldId id="298" r:id="rId8"/>
    <p:sldId id="327" r:id="rId9"/>
    <p:sldId id="325" r:id="rId10"/>
    <p:sldId id="314" r:id="rId11"/>
    <p:sldId id="333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LINH" initials="NL" lastIdx="2" clrIdx="0">
    <p:extLst>
      <p:ext uri="{19B8F6BF-5375-455C-9EA6-DF929625EA0E}">
        <p15:presenceInfo xmlns:p15="http://schemas.microsoft.com/office/powerpoint/2012/main" userId="a6fb245461e99c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F37D91"/>
    <a:srgbClr val="EF4B66"/>
    <a:srgbClr val="FBCDCD"/>
    <a:srgbClr val="F7A5A5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8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26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31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45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6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87732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3" y="2634081"/>
            <a:ext cx="76621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Asking </a:t>
            </a:r>
            <a:r>
              <a:rPr lang="en-US" sz="3600"/>
              <a:t>for </a:t>
            </a:r>
            <a:r>
              <a:rPr lang="en-US" sz="3600" smtClean="0"/>
              <a:t>clarification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Get to know about Earth Day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468" y="3829234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94326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45194" y="2183668"/>
            <a:ext cx="6098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smtClean="0"/>
              <a:t>Do </a:t>
            </a:r>
            <a:r>
              <a:rPr lang="en-US" sz="3600" smtClean="0"/>
              <a:t>exercises </a:t>
            </a:r>
            <a:r>
              <a:rPr lang="en-US" sz="3600" smtClean="0"/>
              <a:t>in the workbook.</a:t>
            </a:r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1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6" y="1726624"/>
            <a:ext cx="5950185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459143" y="1767490"/>
            <a:ext cx="5110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264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ENVIRONMENTAL PROTECTION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7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925F5C85-91D0-D2F2-0A5E-BCCC8F130A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955" y="2833635"/>
            <a:ext cx="3581530" cy="358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17255" y="2566796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EVERYDAY ENGLISH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417678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EARTH DAY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Jumbled conversation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232416"/>
            <a:ext cx="5758577" cy="111384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Listen and read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dialogue.</a:t>
            </a:r>
          </a:p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2: Work in pairs. Make similar conversations to ask for and </a:t>
            </a:r>
            <a:r>
              <a:rPr lang="en-US">
                <a:solidFill>
                  <a:schemeClr val="tx1"/>
                </a:solidFill>
              </a:rPr>
              <a:t>give </a:t>
            </a:r>
            <a:r>
              <a:rPr lang="en-US" smtClean="0">
                <a:solidFill>
                  <a:schemeClr val="tx1"/>
                </a:solidFill>
              </a:rPr>
              <a:t>clarification.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92304" y="3694839"/>
            <a:ext cx="5755112" cy="156533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 the passage and tick the correct answers.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Match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activities people do on Earth Day with their results.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5: Work in pairs. Ask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answer.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230137" cy="1157643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9" y="2875600"/>
            <a:ext cx="1230137" cy="130118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27" idx="0"/>
          </p:cNvCxnSpPr>
          <p:nvPr/>
        </p:nvCxnSpPr>
        <p:spPr>
          <a:xfrm>
            <a:off x="2505075" y="4477510"/>
            <a:ext cx="1230137" cy="115665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4: COMMUNICATION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749563" y="5634165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97727" y="5593761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" y="998856"/>
            <a:ext cx="4942205" cy="5851708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-183160" y="3137261"/>
            <a:ext cx="42660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JUMBLED CONVERSATION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Hộp Văn bản 7">
            <a:extLst>
              <a:ext uri="{FF2B5EF4-FFF2-40B4-BE49-F238E27FC236}">
                <a16:creationId xmlns:a16="http://schemas.microsoft.com/office/drawing/2014/main" id="{C2A8E241-42BF-88C5-D2C3-3F6736F89F42}"/>
              </a:ext>
            </a:extLst>
          </p:cNvPr>
          <p:cNvSpPr txBox="1"/>
          <p:nvPr/>
        </p:nvSpPr>
        <p:spPr>
          <a:xfrm>
            <a:off x="4768066" y="3551453"/>
            <a:ext cx="66945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Mi: Oh, I get it now. Thanks, Linda.</a:t>
            </a:r>
            <a:endParaRPr lang="en-US" sz="3200" dirty="0">
              <a:solidFill>
                <a:srgbClr val="C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2">
            <a:extLst>
              <a:ext uri="{FF2B5EF4-FFF2-40B4-BE49-F238E27FC236}">
                <a16:creationId xmlns:a16="http://schemas.microsoft.com/office/drawing/2014/main" id="{4B5DC52B-A522-386D-CC3B-480C54F35EF3}"/>
              </a:ext>
            </a:extLst>
          </p:cNvPr>
          <p:cNvSpPr txBox="1"/>
          <p:nvPr/>
        </p:nvSpPr>
        <p:spPr>
          <a:xfrm>
            <a:off x="4768065" y="5641405"/>
            <a:ext cx="74220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3200" b="1" smtClean="0">
                <a:solidFill>
                  <a:srgbClr val="E0702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Mi: Hey, Linda. What </a:t>
            </a:r>
            <a:r>
              <a:rPr lang="en-US" sz="320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does ‘endangered species</a:t>
            </a:r>
            <a:r>
              <a:rPr lang="en-US" sz="320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’ mean?</a:t>
            </a:r>
            <a:endParaRPr lang="en-US" sz="3200" dirty="0">
              <a:solidFill>
                <a:srgbClr val="C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5">
            <a:extLst>
              <a:ext uri="{FF2B5EF4-FFF2-40B4-BE49-F238E27FC236}">
                <a16:creationId xmlns:a16="http://schemas.microsoft.com/office/drawing/2014/main" id="{4F92ADD8-6224-8E4D-5DF8-B93BA2521425}"/>
              </a:ext>
            </a:extLst>
          </p:cNvPr>
          <p:cNvSpPr txBox="1"/>
          <p:nvPr/>
        </p:nvSpPr>
        <p:spPr>
          <a:xfrm>
            <a:off x="4768066" y="4350207"/>
            <a:ext cx="75216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Linda: Endangered species are animals</a:t>
            </a:r>
          </a:p>
          <a:p>
            <a:pPr lvl="0"/>
            <a:r>
              <a:rPr lang="en-US" sz="320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 the wild that face a high risk </a:t>
            </a:r>
            <a:r>
              <a:rPr lang="en-US" sz="3200" smtClean="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of extinction</a:t>
            </a:r>
            <a:r>
              <a:rPr lang="en-US" sz="320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6">
            <a:extLst>
              <a:ext uri="{FF2B5EF4-FFF2-40B4-BE49-F238E27FC236}">
                <a16:creationId xmlns:a16="http://schemas.microsoft.com/office/drawing/2014/main" id="{0CA4250A-7163-F059-5198-306502BA837F}"/>
              </a:ext>
            </a:extLst>
          </p:cNvPr>
          <p:cNvSpPr txBox="1"/>
          <p:nvPr/>
        </p:nvSpPr>
        <p:spPr>
          <a:xfrm>
            <a:off x="4768066" y="1167764"/>
            <a:ext cx="71279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3200" b="1" smtClean="0">
                <a:solidFill>
                  <a:srgbClr val="E0702A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Mi: And what do you mean by ‘in the</a:t>
            </a:r>
          </a:p>
          <a:p>
            <a:pPr lvl="0"/>
            <a:r>
              <a:rPr lang="en-US" sz="320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wild’?</a:t>
            </a:r>
            <a:endParaRPr lang="en-US" sz="3200" dirty="0">
              <a:solidFill>
                <a:srgbClr val="C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20">
            <a:extLst>
              <a:ext uri="{FF2B5EF4-FFF2-40B4-BE49-F238E27FC236}">
                <a16:creationId xmlns:a16="http://schemas.microsoft.com/office/drawing/2014/main" id="{4D1D2064-C74F-9F18-BA60-055A6B0448C9}"/>
              </a:ext>
            </a:extLst>
          </p:cNvPr>
          <p:cNvSpPr txBox="1"/>
          <p:nvPr/>
        </p:nvSpPr>
        <p:spPr>
          <a:xfrm>
            <a:off x="4768066" y="2330893"/>
            <a:ext cx="72585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200" b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Linda: That means animals that live in</a:t>
            </a:r>
          </a:p>
          <a:p>
            <a:pPr lvl="0"/>
            <a:r>
              <a:rPr lang="en-US" sz="3200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their natural habitats, not in zoos.</a:t>
            </a:r>
            <a:endParaRPr lang="en-US" sz="3200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56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0.00625 -0.65787 " pathEditMode="relative" rAng="0" ptsTypes="AA">
                                      <p:cBhvr>
                                        <p:cTn id="11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-3289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833 L -0.00521 -0.31944 " pathEditMode="relative" rAng="0" ptsTypes="AA">
                                      <p:cBhvr>
                                        <p:cTn id="13" dur="1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" y="-16389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-0.00312 0.31574 " pathEditMode="relative" rAng="0" ptsTypes="AA">
                                      <p:cBhvr>
                                        <p:cTn id="15" dur="1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578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2.96296E-6 L 0.00664 0.31782 " pathEditMode="relative" rAng="0" ptsTypes="AA">
                                      <p:cBhvr>
                                        <p:cTn id="17" dur="1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" y="1588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1 3.33333E-6 L 0.00404 0.32106 " pathEditMode="relative" rAng="0" ptsTypes="AA">
                                      <p:cBhvr>
                                        <p:cTn id="19" dur="1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5451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08C442B-59CF-50BB-BD63-3F819C0172BA}"/>
              </a:ext>
            </a:extLst>
          </p:cNvPr>
          <p:cNvSpPr txBox="1"/>
          <p:nvPr/>
        </p:nvSpPr>
        <p:spPr>
          <a:xfrm>
            <a:off x="1023955" y="1240958"/>
            <a:ext cx="1002292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the conversations. Pay attention to the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highlighted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C2857D99-7E44-76B9-9581-BF03AC396FF5}"/>
              </a:ext>
            </a:extLst>
          </p:cNvPr>
          <p:cNvSpPr/>
          <p:nvPr/>
        </p:nvSpPr>
        <p:spPr>
          <a:xfrm>
            <a:off x="487067" y="121750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E87A8EE-A241-5F34-E951-B0C5D1E1BEC9}"/>
              </a:ext>
            </a:extLst>
          </p:cNvPr>
          <p:cNvSpPr txBox="1"/>
          <p:nvPr/>
        </p:nvSpPr>
        <p:spPr>
          <a:xfrm>
            <a:off x="539852" y="11311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0" name="Google Shape;1881;p31">
            <a:extLst>
              <a:ext uri="{FF2B5EF4-FFF2-40B4-BE49-F238E27FC236}">
                <a16:creationId xmlns:a16="http://schemas.microsoft.com/office/drawing/2014/main" id="{4C4C347B-FD00-EA50-5E98-2C75CAD5C282}"/>
              </a:ext>
            </a:extLst>
          </p:cNvPr>
          <p:cNvSpPr txBox="1">
            <a:spLocks/>
          </p:cNvSpPr>
          <p:nvPr/>
        </p:nvSpPr>
        <p:spPr>
          <a:xfrm>
            <a:off x="6816500" y="1745503"/>
            <a:ext cx="4722949" cy="85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rgbClr val="AD4F0F"/>
                </a:solidFill>
              </a:rPr>
              <a:t>Asking for clarifications: </a:t>
            </a:r>
            <a:endParaRPr lang="en-US" sz="24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42" name="Hộp Văn bản 41">
            <a:extLst>
              <a:ext uri="{FF2B5EF4-FFF2-40B4-BE49-F238E27FC236}">
                <a16:creationId xmlns:a16="http://schemas.microsoft.com/office/drawing/2014/main" id="{DF482DD3-55C6-CAA2-C9F6-283F67F295B2}"/>
              </a:ext>
            </a:extLst>
          </p:cNvPr>
          <p:cNvSpPr txBox="1"/>
          <p:nvPr/>
        </p:nvSpPr>
        <p:spPr>
          <a:xfrm>
            <a:off x="7062782" y="2449644"/>
            <a:ext cx="488956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 indent="-107950"/>
            <a:r>
              <a:rPr lang="vi-VN" sz="32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</a:t>
            </a:r>
            <a:r>
              <a:rPr lang="vi-VN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does</a:t>
            </a:r>
            <a:r>
              <a:rPr lang="vi-VN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 </a:t>
            </a:r>
            <a:r>
              <a:rPr lang="vi-VN" sz="32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mean</a:t>
            </a:r>
            <a:r>
              <a:rPr lang="vi-VN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7950" indent="-107950"/>
            <a:r>
              <a:rPr lang="vi-VN" sz="32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</a:t>
            </a:r>
            <a:r>
              <a:rPr lang="vi-VN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vi-VN" sz="32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</a:t>
            </a:r>
            <a:r>
              <a:rPr lang="vi-VN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mean</a:t>
            </a:r>
            <a:r>
              <a:rPr lang="vi-VN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vi-VN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…?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Google Shape;1881;p31">
            <a:extLst>
              <a:ext uri="{FF2B5EF4-FFF2-40B4-BE49-F238E27FC236}">
                <a16:creationId xmlns:a16="http://schemas.microsoft.com/office/drawing/2014/main" id="{D2F689DD-DB85-4159-36D8-9DF32B666382}"/>
              </a:ext>
            </a:extLst>
          </p:cNvPr>
          <p:cNvSpPr txBox="1">
            <a:spLocks/>
          </p:cNvSpPr>
          <p:nvPr/>
        </p:nvSpPr>
        <p:spPr>
          <a:xfrm>
            <a:off x="6553805" y="3888983"/>
            <a:ext cx="4722949" cy="85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rgbClr val="AD4F0F"/>
                </a:solidFill>
              </a:rPr>
              <a:t>Giving clarifications: </a:t>
            </a:r>
            <a:endParaRPr lang="en-US" sz="24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44" name="Hộp Văn bản 43">
            <a:extLst>
              <a:ext uri="{FF2B5EF4-FFF2-40B4-BE49-F238E27FC236}">
                <a16:creationId xmlns:a16="http://schemas.microsoft.com/office/drawing/2014/main" id="{6405159D-0583-EF31-96C2-965E356956B7}"/>
              </a:ext>
            </a:extLst>
          </p:cNvPr>
          <p:cNvSpPr txBox="1"/>
          <p:nvPr/>
        </p:nvSpPr>
        <p:spPr>
          <a:xfrm>
            <a:off x="7151145" y="4622912"/>
            <a:ext cx="31072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 indent="-107950"/>
            <a:r>
              <a:rPr lang="en-US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 </a:t>
            </a:r>
            <a:r>
              <a:rPr lang="en-US" sz="320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means </a:t>
            </a:r>
            <a:r>
              <a:rPr lang="en-US" sz="320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r>
              <a:rPr lang="en-US" sz="320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endParaRPr lang="en-US" sz="3200" smtClean="0">
              <a:solidFill>
                <a:srgbClr val="231F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7950" indent="-107950"/>
            <a:r>
              <a:rPr lang="en-US" sz="320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 is /</a:t>
            </a:r>
            <a:r>
              <a:rPr lang="en-US" sz="3200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 …</a:t>
            </a:r>
          </a:p>
          <a:p>
            <a:pPr marL="107950" indent="-107950"/>
            <a:r>
              <a:rPr lang="en-US" sz="320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That </a:t>
            </a:r>
            <a:r>
              <a:rPr lang="en-US" sz="3200" smtClean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means …</a:t>
            </a:r>
            <a:endParaRPr lang="en-US" sz="3200" dirty="0">
              <a:solidFill>
                <a:srgbClr val="231F2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3174" t="2060" r="5995" b="3370"/>
          <a:stretch/>
        </p:blipFill>
        <p:spPr>
          <a:xfrm>
            <a:off x="487067" y="1925390"/>
            <a:ext cx="5916532" cy="4639518"/>
          </a:xfrm>
          <a:prstGeom prst="rect">
            <a:avLst/>
          </a:prstGeom>
        </p:spPr>
      </p:pic>
      <p:pic>
        <p:nvPicPr>
          <p:cNvPr id="6" name="Track 4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81166" y="11802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2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18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0" grpId="0"/>
      <p:bldP spid="42" grpId="0"/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Hình ảnh 14">
            <a:extLst>
              <a:ext uri="{FF2B5EF4-FFF2-40B4-BE49-F238E27FC236}">
                <a16:creationId xmlns:a16="http://schemas.microsoft.com/office/drawing/2014/main" id="{04DC8BA8-86B0-1AA7-3C39-F3D0856323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869" y="1509290"/>
            <a:ext cx="3180671" cy="325464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82068" y="1179184"/>
            <a:ext cx="1114967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Make similar conversations to ask for and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give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clarification.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52090" y="112465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8512" y="99775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625B6DE-9629-EE24-C619-CB56E80102BE}"/>
              </a:ext>
            </a:extLst>
          </p:cNvPr>
          <p:cNvSpPr txBox="1"/>
          <p:nvPr/>
        </p:nvSpPr>
        <p:spPr>
          <a:xfrm>
            <a:off x="437038" y="116909"/>
            <a:ext cx="5451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7558821C-FDAF-657A-4B37-B12150EDBF28}"/>
              </a:ext>
            </a:extLst>
          </p:cNvPr>
          <p:cNvSpPr txBox="1"/>
          <p:nvPr/>
        </p:nvSpPr>
        <p:spPr>
          <a:xfrm>
            <a:off x="642268" y="1718154"/>
            <a:ext cx="671159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i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SINGLE-USE </a:t>
            </a:r>
            <a:r>
              <a:rPr lang="vi-VN" sz="24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PRODUCT:</a:t>
            </a:r>
          </a:p>
          <a:p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A: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does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‘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single-use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products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’?</a:t>
            </a:r>
          </a:p>
          <a:p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B: ‘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Single-use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products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’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products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made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be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used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once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only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A: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Oh, thank you.</a:t>
            </a:r>
            <a:endParaRPr lang="vi-VN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77848991-77FE-EB1B-3DA4-3033D3217C7E}"/>
              </a:ext>
            </a:extLst>
          </p:cNvPr>
          <p:cNvSpPr txBox="1"/>
          <p:nvPr/>
        </p:nvSpPr>
        <p:spPr>
          <a:xfrm>
            <a:off x="4695578" y="4088820"/>
            <a:ext cx="671159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GLOBAL WARMING:</a:t>
            </a:r>
          </a:p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A: What do you mean by ‘global warming’?</a:t>
            </a:r>
          </a:p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B: It is the increase in the atmosphere’s temperatures caused by the rise of gases, especially carbon dioxide.</a:t>
            </a:r>
          </a:p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A: Oh, thank you.</a:t>
            </a: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311293" y="118565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7830" y="1191053"/>
            <a:ext cx="705375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tick the correct answers.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5224" y="108029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EARTH DAY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81573D11-FD80-B9C4-00AB-730A77F1CB87}"/>
              </a:ext>
            </a:extLst>
          </p:cNvPr>
          <p:cNvSpPr txBox="1"/>
          <p:nvPr/>
        </p:nvSpPr>
        <p:spPr>
          <a:xfrm>
            <a:off x="5321051" y="1684085"/>
            <a:ext cx="69478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WHAT ACTIVITIES DO PEOPLE DO ON EARTH DAY?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043" r="1656" b="677"/>
          <a:stretch/>
        </p:blipFill>
        <p:spPr>
          <a:xfrm>
            <a:off x="241251" y="1689826"/>
            <a:ext cx="4964083" cy="50548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1051" y="3144812"/>
            <a:ext cx="6599555" cy="33131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818" y="3008053"/>
            <a:ext cx="655788" cy="6557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818" y="4262012"/>
            <a:ext cx="655788" cy="6557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818" y="4889225"/>
            <a:ext cx="655788" cy="65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190172"/>
            <a:ext cx="814415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activities people do on Earth Day with their results.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19017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8753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4B58727F-704B-542B-3E7A-47A42BE55B1A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EARTH DAY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62043"/>
          <a:stretch/>
        </p:blipFill>
        <p:spPr>
          <a:xfrm>
            <a:off x="1042458" y="1692778"/>
            <a:ext cx="2415118" cy="49292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37808" b="76565"/>
          <a:stretch/>
        </p:blipFill>
        <p:spPr>
          <a:xfrm>
            <a:off x="7915275" y="1692778"/>
            <a:ext cx="3957108" cy="11551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38107" t="27442" r="-299" b="48790"/>
          <a:stretch/>
        </p:blipFill>
        <p:spPr>
          <a:xfrm>
            <a:off x="7915275" y="3000375"/>
            <a:ext cx="3957108" cy="11715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37808" t="53773" b="23039"/>
          <a:stretch/>
        </p:blipFill>
        <p:spPr>
          <a:xfrm>
            <a:off x="7915275" y="4305637"/>
            <a:ext cx="3957108" cy="1143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l="37808" t="76575"/>
          <a:stretch/>
        </p:blipFill>
        <p:spPr>
          <a:xfrm>
            <a:off x="7915275" y="5448637"/>
            <a:ext cx="3957108" cy="11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33333E-6 L -0.36537 -0.193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68" y="-9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36615 -0.352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7" y="-1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-0.36615 0.38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07" y="1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-0.36771 0.169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85" y="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63004"/>
            <a:ext cx="9536411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Ask and answer about the things you and your friends do on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Earth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Day. 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A65B605E-DFC8-A983-9D9C-36041A0A47FD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EARTH DAY</a:t>
            </a:r>
          </a:p>
        </p:txBody>
      </p:sp>
      <p:pic>
        <p:nvPicPr>
          <p:cNvPr id="22" name="Hình ảnh 21">
            <a:extLst>
              <a:ext uri="{FF2B5EF4-FFF2-40B4-BE49-F238E27FC236}">
                <a16:creationId xmlns:a16="http://schemas.microsoft.com/office/drawing/2014/main" id="{2884E5B6-34C9-FB93-A117-1AB725D89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955" y="3038100"/>
            <a:ext cx="4592334" cy="2862124"/>
          </a:xfrm>
          <a:prstGeom prst="rect">
            <a:avLst/>
          </a:prstGeom>
        </p:spPr>
      </p:pic>
      <p:sp>
        <p:nvSpPr>
          <p:cNvPr id="26" name="Bong bóng Lời nói: Hình chữ nhật với Góc Tròn 25">
            <a:extLst>
              <a:ext uri="{FF2B5EF4-FFF2-40B4-BE49-F238E27FC236}">
                <a16:creationId xmlns:a16="http://schemas.microsoft.com/office/drawing/2014/main" id="{CC7EDA05-214D-431C-38A8-F0BD9A76D0CB}"/>
              </a:ext>
            </a:extLst>
          </p:cNvPr>
          <p:cNvSpPr/>
          <p:nvPr/>
        </p:nvSpPr>
        <p:spPr>
          <a:xfrm>
            <a:off x="226031" y="2409607"/>
            <a:ext cx="3264359" cy="1504848"/>
          </a:xfrm>
          <a:prstGeom prst="wedgeRoundRectCallout">
            <a:avLst>
              <a:gd name="adj1" fmla="val 62469"/>
              <a:gd name="adj2" fmla="val 103908"/>
              <a:gd name="adj3" fmla="val 16667"/>
            </a:avLst>
          </a:prstGeom>
          <a:ln w="57150">
            <a:solidFill>
              <a:srgbClr val="E0702A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What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you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Earth</a:t>
            </a:r>
            <a:r>
              <a:rPr lang="vi-VN" sz="3200" b="1" i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vi-VN" sz="3200" b="1" i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ay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vi-VN" sz="3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Bong bóng Lời nói: Hình chữ nhật với Góc Tròn 30">
            <a:extLst>
              <a:ext uri="{FF2B5EF4-FFF2-40B4-BE49-F238E27FC236}">
                <a16:creationId xmlns:a16="http://schemas.microsoft.com/office/drawing/2014/main" id="{40B68F74-2147-8C1C-A495-2D9F1ACF5A66}"/>
              </a:ext>
            </a:extLst>
          </p:cNvPr>
          <p:cNvSpPr/>
          <p:nvPr/>
        </p:nvSpPr>
        <p:spPr>
          <a:xfrm>
            <a:off x="8188289" y="2162909"/>
            <a:ext cx="3356011" cy="1589941"/>
          </a:xfrm>
          <a:prstGeom prst="wedgeRoundRectCallout">
            <a:avLst>
              <a:gd name="adj1" fmla="val -61538"/>
              <a:gd name="adj2" fmla="val 115158"/>
              <a:gd name="adj3" fmla="val 16667"/>
            </a:avLst>
          </a:prstGeom>
          <a:ln w="57150">
            <a:solidFill>
              <a:srgbClr val="E0702A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pick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up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litter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clean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the</a:t>
            </a:r>
          </a:p>
          <a:p>
            <a:pPr algn="ctr"/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streets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you</a:t>
            </a:r>
            <a:r>
              <a:rPr lang="vi-VN" sz="32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32" name="Bong bóng Lời nói: Hình chữ nhật với Góc Tròn 31">
            <a:extLst>
              <a:ext uri="{FF2B5EF4-FFF2-40B4-BE49-F238E27FC236}">
                <a16:creationId xmlns:a16="http://schemas.microsoft.com/office/drawing/2014/main" id="{AED4B83D-B8E9-2C76-B441-B29591E4559F}"/>
              </a:ext>
            </a:extLst>
          </p:cNvPr>
          <p:cNvSpPr/>
          <p:nvPr/>
        </p:nvSpPr>
        <p:spPr>
          <a:xfrm>
            <a:off x="1131589" y="5047032"/>
            <a:ext cx="2279452" cy="853192"/>
          </a:xfrm>
          <a:prstGeom prst="wedgeRoundRectCallout">
            <a:avLst>
              <a:gd name="adj1" fmla="val 73737"/>
              <a:gd name="adj2" fmla="val -33837"/>
              <a:gd name="adj3" fmla="val 16667"/>
            </a:avLst>
          </a:prstGeom>
          <a:ln w="57150">
            <a:solidFill>
              <a:srgbClr val="E0702A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endParaRPr lang="vi-VN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3792</TotalTime>
  <Words>438</Words>
  <Application>Microsoft Office PowerPoint</Application>
  <PresentationFormat>Widescreen</PresentationFormat>
  <Paragraphs>83</Paragraphs>
  <Slides>12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221</cp:revision>
  <dcterms:created xsi:type="dcterms:W3CDTF">2020-12-09T02:04:09Z</dcterms:created>
  <dcterms:modified xsi:type="dcterms:W3CDTF">2023-07-13T08:20:10Z</dcterms:modified>
</cp:coreProperties>
</file>