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20"/>
  </p:notesMasterIdLst>
  <p:sldIdLst>
    <p:sldId id="341" r:id="rId2"/>
    <p:sldId id="256" r:id="rId3"/>
    <p:sldId id="302" r:id="rId4"/>
    <p:sldId id="336" r:id="rId5"/>
    <p:sldId id="335" r:id="rId6"/>
    <p:sldId id="316" r:id="rId7"/>
    <p:sldId id="332" r:id="rId8"/>
    <p:sldId id="333" r:id="rId9"/>
    <p:sldId id="337" r:id="rId10"/>
    <p:sldId id="276" r:id="rId11"/>
    <p:sldId id="298" r:id="rId12"/>
    <p:sldId id="339" r:id="rId13"/>
    <p:sldId id="340" r:id="rId14"/>
    <p:sldId id="327" r:id="rId15"/>
    <p:sldId id="325" r:id="rId16"/>
    <p:sldId id="314" r:id="rId17"/>
    <p:sldId id="330" r:id="rId18"/>
    <p:sldId id="272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NGUYEN LINH" initials="NL" lastIdx="2" clrIdx="0">
    <p:extLst>
      <p:ext uri="{19B8F6BF-5375-455C-9EA6-DF929625EA0E}">
        <p15:presenceInfo xmlns:p15="http://schemas.microsoft.com/office/powerpoint/2012/main" userId="a6fb245461e99cb7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E0702A"/>
    <a:srgbClr val="7192A9"/>
    <a:srgbClr val="EF4B66"/>
    <a:srgbClr val="F37D91"/>
    <a:srgbClr val="FBCDCD"/>
    <a:srgbClr val="F7A5A5"/>
    <a:srgbClr val="F26649"/>
    <a:srgbClr val="F3F6F6"/>
    <a:srgbClr val="D8E5E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808" autoAdjust="0"/>
    <p:restoredTop sz="94660"/>
  </p:normalViewPr>
  <p:slideViewPr>
    <p:cSldViewPr snapToGrid="0" showGuides="1">
      <p:cViewPr varScale="1">
        <p:scale>
          <a:sx n="106" d="100"/>
          <a:sy n="106" d="100"/>
        </p:scale>
        <p:origin x="894" y="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commentAuthors" Target="commentAuthor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280945-BB74-47ED-919A-9C361166EB61}" type="datetimeFigureOut">
              <a:rPr lang="en-US" smtClean="0"/>
              <a:t>7/13/2023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B62FB90-C021-40C3-ACC1-60A35BBA16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48544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247070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376936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149806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999511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749422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039987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41710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011485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011485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011485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457780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879051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969356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142572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7/13/2023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74840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7/13/2023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86063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7/13/2023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73215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7/13/2023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80465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7/13/2023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92797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7/13/2023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10164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7/13/2023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59820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7/13/2023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55301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7/13/2023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28005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7/13/2023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96654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7/13/2023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39451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526A92-8AAF-4BF0-85FE-B336BF0F8D2D}" type="datetimeFigureOut">
              <a:rPr lang="en-US" smtClean="0"/>
              <a:t>7/13/2023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26752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microsoft.com/office/2007/relationships/hdphoto" Target="../media/hdphoto3.wdp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g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microsoft.com/office/2007/relationships/hdphoto" Target="../media/hdphoto2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notesSlide" Target="../notesSlides/notesSlide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7.png"/><Relationship Id="rId5" Type="http://schemas.openxmlformats.org/officeDocument/2006/relationships/image" Target="../media/image8.jpg"/><Relationship Id="rId4" Type="http://schemas.openxmlformats.org/officeDocument/2006/relationships/notesSlide" Target="../notesSlides/notesSlide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7.png"/><Relationship Id="rId5" Type="http://schemas.openxmlformats.org/officeDocument/2006/relationships/image" Target="../media/image9.png"/><Relationship Id="rId4" Type="http://schemas.openxmlformats.org/officeDocument/2006/relationships/notesSlide" Target="../notesSlides/notesSlide5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6.xml"/><Relationship Id="rId3" Type="http://schemas.microsoft.com/office/2007/relationships/media" Target="../media/media2.mp3"/><Relationship Id="rId7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audio" Target="../media/media3.mp3"/><Relationship Id="rId5" Type="http://schemas.microsoft.com/office/2007/relationships/media" Target="../media/media3.mp3"/><Relationship Id="rId4" Type="http://schemas.openxmlformats.org/officeDocument/2006/relationships/audio" Target="../media/media2.mp3"/><Relationship Id="rId9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97435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-1905" y="1905"/>
            <a:ext cx="12192000" cy="1083309"/>
            <a:chOff x="0" y="-3"/>
            <a:chExt cx="12192000" cy="1083309"/>
          </a:xfrm>
        </p:grpSpPr>
        <p:sp>
          <p:nvSpPr>
            <p:cNvPr id="19" name="Round Single Corner Rectangle 18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Round Single Corner Rectangle 19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Round Single Corner Rectangle 20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1036822" y="1108850"/>
            <a:ext cx="9622856" cy="954107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800" b="1" dirty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Read the text and choose the words or phrases to make the following </a:t>
            </a:r>
            <a:r>
              <a:rPr lang="en-US" sz="2800" b="1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statements </a:t>
            </a:r>
            <a:r>
              <a:rPr lang="en-US" sz="2800" b="1" smtClean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correct.</a:t>
            </a:r>
            <a:endParaRPr lang="en-US" sz="2800" b="1" dirty="0">
              <a:effectLst>
                <a:glow rad="88900">
                  <a:schemeClr val="bg1"/>
                </a:glow>
              </a:effectLst>
              <a:cs typeface="Arial" panose="020B0604020202020204" pitchFamily="34" charset="0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580291" y="1200388"/>
            <a:ext cx="456531" cy="502606"/>
          </a:xfrm>
          <a:prstGeom prst="roundRect">
            <a:avLst/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40749" y="1085214"/>
            <a:ext cx="32916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4000" b="1" dirty="0">
                <a:solidFill>
                  <a:schemeClr val="bg1"/>
                </a:solidFill>
                <a:latin typeface="Myriad Pro" pitchFamily="34" charset="0"/>
              </a:rPr>
              <a:t>2</a:t>
            </a:r>
            <a:endParaRPr lang="en-US" sz="4000" b="1" dirty="0">
              <a:solidFill>
                <a:schemeClr val="bg1"/>
              </a:solidFill>
              <a:latin typeface="Myriad Pro" pitchFamily="34" charset="0"/>
            </a:endParaRPr>
          </a:p>
        </p:txBody>
      </p:sp>
      <p:sp>
        <p:nvSpPr>
          <p:cNvPr id="13" name="TextBox 14">
            <a:extLst>
              <a:ext uri="{FF2B5EF4-FFF2-40B4-BE49-F238E27FC236}">
                <a16:creationId xmlns:a16="http://schemas.microsoft.com/office/drawing/2014/main" id="{F625B6DE-9629-EE24-C619-CB56E80102BE}"/>
              </a:ext>
            </a:extLst>
          </p:cNvPr>
          <p:cNvSpPr txBox="1"/>
          <p:nvPr/>
        </p:nvSpPr>
        <p:spPr>
          <a:xfrm>
            <a:off x="179705" y="136732"/>
            <a:ext cx="249315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READING</a:t>
            </a:r>
          </a:p>
        </p:txBody>
      </p:sp>
      <p:sp>
        <p:nvSpPr>
          <p:cNvPr id="22" name="Hộp Văn bản 5">
            <a:extLst>
              <a:ext uri="{FF2B5EF4-FFF2-40B4-BE49-F238E27FC236}">
                <a16:creationId xmlns:a16="http://schemas.microsoft.com/office/drawing/2014/main" id="{7031D8DD-1F0E-DF29-916C-73D2D9948659}"/>
              </a:ext>
            </a:extLst>
          </p:cNvPr>
          <p:cNvSpPr txBox="1"/>
          <p:nvPr/>
        </p:nvSpPr>
        <p:spPr>
          <a:xfrm>
            <a:off x="295088" y="2194790"/>
            <a:ext cx="10985443" cy="39395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3200" b="1" smtClean="0">
                <a:solidFill>
                  <a:schemeClr val="accent2"/>
                </a:solidFill>
              </a:rPr>
              <a:t>1.</a:t>
            </a:r>
            <a:r>
              <a:rPr lang="en-US" sz="3200" smtClean="0"/>
              <a:t> There </a:t>
            </a:r>
            <a:r>
              <a:rPr lang="en-US" sz="3200"/>
              <a:t>are 34 </a:t>
            </a:r>
            <a:r>
              <a:rPr lang="en-US" sz="3200" b="1">
                <a:solidFill>
                  <a:srgbClr val="E0702A"/>
                </a:solidFill>
              </a:rPr>
              <a:t>national parks </a:t>
            </a:r>
            <a:r>
              <a:rPr lang="en-US" sz="3200" smtClean="0"/>
              <a:t>/ </a:t>
            </a:r>
            <a:r>
              <a:rPr lang="en-US" sz="3200" b="1" smtClean="0">
                <a:solidFill>
                  <a:srgbClr val="E0702A"/>
                </a:solidFill>
              </a:rPr>
              <a:t>nations</a:t>
            </a:r>
            <a:r>
              <a:rPr lang="en-US" sz="3200" b="1">
                <a:solidFill>
                  <a:srgbClr val="E0702A"/>
                </a:solidFill>
              </a:rPr>
              <a:t>’ parks </a:t>
            </a:r>
            <a:r>
              <a:rPr lang="en-US" sz="3200"/>
              <a:t>in Viet Nam now</a:t>
            </a:r>
            <a:r>
              <a:rPr lang="en-US" sz="3200" smtClean="0"/>
              <a:t>.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endParaRPr lang="en-US" sz="1000"/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3200" b="1">
                <a:solidFill>
                  <a:schemeClr val="accent2"/>
                </a:solidFill>
              </a:rPr>
              <a:t>2. </a:t>
            </a:r>
            <a:r>
              <a:rPr lang="en-US" sz="3200"/>
              <a:t>The </a:t>
            </a:r>
            <a:r>
              <a:rPr lang="en-US" sz="3200" b="1">
                <a:solidFill>
                  <a:srgbClr val="E0702A"/>
                </a:solidFill>
              </a:rPr>
              <a:t>conservation</a:t>
            </a:r>
            <a:r>
              <a:rPr lang="en-US" sz="3200"/>
              <a:t> / </a:t>
            </a:r>
            <a:r>
              <a:rPr lang="en-US" sz="3200" b="1">
                <a:solidFill>
                  <a:srgbClr val="E0702A"/>
                </a:solidFill>
              </a:rPr>
              <a:t>ecosystem</a:t>
            </a:r>
            <a:r>
              <a:rPr lang="en-US" sz="3200"/>
              <a:t> </a:t>
            </a:r>
            <a:r>
              <a:rPr lang="en-US" sz="3200" smtClean="0"/>
              <a:t>in Con </a:t>
            </a:r>
            <a:r>
              <a:rPr lang="en-US" sz="3200"/>
              <a:t>Dao is very diverse</a:t>
            </a:r>
            <a:r>
              <a:rPr lang="en-US" sz="3200" smtClean="0"/>
              <a:t>.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endParaRPr lang="en-US" sz="1000"/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3200" b="1">
                <a:solidFill>
                  <a:schemeClr val="accent2"/>
                </a:solidFill>
              </a:rPr>
              <a:t>3. </a:t>
            </a:r>
            <a:r>
              <a:rPr lang="en-US" sz="3200"/>
              <a:t>The dugong is a(n) </a:t>
            </a:r>
            <a:r>
              <a:rPr lang="en-US" sz="3200" b="1">
                <a:solidFill>
                  <a:srgbClr val="E0702A"/>
                </a:solidFill>
              </a:rPr>
              <a:t>dangerous</a:t>
            </a:r>
            <a:r>
              <a:rPr lang="en-US" sz="3200"/>
              <a:t> </a:t>
            </a:r>
            <a:r>
              <a:rPr lang="en-US" sz="3200" smtClean="0"/>
              <a:t>/ </a:t>
            </a:r>
            <a:r>
              <a:rPr lang="en-US" sz="3200" b="1" smtClean="0">
                <a:solidFill>
                  <a:srgbClr val="E0702A"/>
                </a:solidFill>
              </a:rPr>
              <a:t>endangered</a:t>
            </a:r>
            <a:r>
              <a:rPr lang="en-US" sz="3200" smtClean="0"/>
              <a:t> </a:t>
            </a:r>
            <a:r>
              <a:rPr lang="en-US" sz="3200"/>
              <a:t>animal</a:t>
            </a:r>
            <a:r>
              <a:rPr lang="en-US" sz="3200" smtClean="0"/>
              <a:t>.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endParaRPr lang="en-US" sz="1000"/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3200" b="1">
                <a:solidFill>
                  <a:schemeClr val="accent2"/>
                </a:solidFill>
              </a:rPr>
              <a:t>4.</a:t>
            </a:r>
            <a:r>
              <a:rPr lang="en-US" sz="3200"/>
              <a:t> National parks play a key role in </a:t>
            </a:r>
            <a:r>
              <a:rPr lang="en-US" sz="3200" smtClean="0"/>
              <a:t>saving the </a:t>
            </a:r>
            <a:r>
              <a:rPr lang="en-US" sz="3200" b="1">
                <a:solidFill>
                  <a:srgbClr val="E0702A"/>
                </a:solidFill>
              </a:rPr>
              <a:t>environment</a:t>
            </a:r>
            <a:r>
              <a:rPr lang="en-US" sz="3200"/>
              <a:t> / </a:t>
            </a:r>
            <a:r>
              <a:rPr lang="en-US" sz="3200" b="1">
                <a:solidFill>
                  <a:srgbClr val="E0702A"/>
                </a:solidFill>
              </a:rPr>
              <a:t>small islands</a:t>
            </a:r>
            <a:r>
              <a:rPr lang="en-US" sz="3200" smtClean="0"/>
              <a:t>.</a:t>
            </a:r>
            <a:endParaRPr lang="en-US" sz="3200"/>
          </a:p>
        </p:txBody>
      </p:sp>
      <p:sp>
        <p:nvSpPr>
          <p:cNvPr id="2" name="Oval 1"/>
          <p:cNvSpPr/>
          <p:nvPr/>
        </p:nvSpPr>
        <p:spPr>
          <a:xfrm>
            <a:off x="2901462" y="2212374"/>
            <a:ext cx="2567353" cy="592373"/>
          </a:xfrm>
          <a:prstGeom prst="ellipse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5" name="Oval 24"/>
          <p:cNvSpPr/>
          <p:nvPr/>
        </p:nvSpPr>
        <p:spPr>
          <a:xfrm>
            <a:off x="3903839" y="3144358"/>
            <a:ext cx="1995800" cy="592373"/>
          </a:xfrm>
          <a:prstGeom prst="ellipse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8" name="Oval 27"/>
          <p:cNvSpPr/>
          <p:nvPr/>
        </p:nvSpPr>
        <p:spPr>
          <a:xfrm>
            <a:off x="5917223" y="4093926"/>
            <a:ext cx="2242038" cy="592373"/>
          </a:xfrm>
          <a:prstGeom prst="ellipse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9" name="Oval 28"/>
          <p:cNvSpPr/>
          <p:nvPr/>
        </p:nvSpPr>
        <p:spPr>
          <a:xfrm>
            <a:off x="7781191" y="5043495"/>
            <a:ext cx="2417885" cy="592373"/>
          </a:xfrm>
          <a:prstGeom prst="ellipse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292245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5" grpId="0" animBg="1"/>
      <p:bldP spid="28" grpId="0" animBg="1"/>
      <p:bldP spid="29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-1905" y="1905"/>
            <a:ext cx="12192000" cy="1083309"/>
            <a:chOff x="0" y="-3"/>
            <a:chExt cx="12192000" cy="1083309"/>
          </a:xfrm>
        </p:grpSpPr>
        <p:sp>
          <p:nvSpPr>
            <p:cNvPr id="23" name="Round Single Corner Rectangle 22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4" name="Round Single Corner Rectangle 23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5" name="Round Single Corner Rectangle 24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3" name="Rounded Rectangle 12"/>
          <p:cNvSpPr/>
          <p:nvPr/>
        </p:nvSpPr>
        <p:spPr>
          <a:xfrm>
            <a:off x="244618" y="1257917"/>
            <a:ext cx="502606" cy="502606"/>
          </a:xfrm>
          <a:prstGeom prst="roundRect">
            <a:avLst/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747224" y="1264304"/>
            <a:ext cx="11161471" cy="4616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Read the text again and choose the correct option A, B, or C. </a:t>
            </a:r>
            <a:endParaRPr lang="en-US" sz="2400" b="1" dirty="0">
              <a:effectLst>
                <a:glow rad="88900">
                  <a:schemeClr val="bg1"/>
                </a:glow>
              </a:effectLst>
              <a:cs typeface="Arial" panose="020B060402020202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288549" y="1152556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3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87067" y="194965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READING</a:t>
            </a:r>
          </a:p>
        </p:txBody>
      </p:sp>
      <p:sp>
        <p:nvSpPr>
          <p:cNvPr id="15" name="Rectangle 14"/>
          <p:cNvSpPr/>
          <p:nvPr/>
        </p:nvSpPr>
        <p:spPr>
          <a:xfrm>
            <a:off x="444979" y="2039532"/>
            <a:ext cx="11463716" cy="41857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en-US" sz="3200" b="1" dirty="0">
                <a:solidFill>
                  <a:schemeClr val="accent2"/>
                </a:solidFill>
                <a:ea typeface="Times New Roman" panose="02020603050405020304" pitchFamily="18" charset="0"/>
              </a:rPr>
              <a:t>1</a:t>
            </a:r>
            <a:r>
              <a:rPr lang="en-US" sz="3200" b="1">
                <a:solidFill>
                  <a:schemeClr val="accent2"/>
                </a:solidFill>
                <a:ea typeface="Times New Roman" panose="02020603050405020304" pitchFamily="18" charset="0"/>
              </a:rPr>
              <a:t>. </a:t>
            </a:r>
            <a:r>
              <a:rPr lang="en-US" sz="3200">
                <a:ea typeface="Times New Roman" panose="02020603050405020304" pitchFamily="18" charset="0"/>
              </a:rPr>
              <a:t>What is the best title for the passage?</a:t>
            </a:r>
            <a:endParaRPr lang="en-US" sz="3200" dirty="0"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en-US" sz="3200" dirty="0" smtClean="0">
                <a:ea typeface="Times New Roman" panose="02020603050405020304" pitchFamily="18" charset="0"/>
              </a:rPr>
              <a:t>	</a:t>
            </a:r>
            <a:r>
              <a:rPr lang="en-US" sz="3200" b="1" dirty="0" smtClean="0">
                <a:solidFill>
                  <a:srgbClr val="00B0F0"/>
                </a:solidFill>
                <a:ea typeface="Times New Roman" panose="02020603050405020304" pitchFamily="18" charset="0"/>
              </a:rPr>
              <a:t>A</a:t>
            </a:r>
            <a:r>
              <a:rPr lang="en-US" sz="3200" b="1">
                <a:solidFill>
                  <a:srgbClr val="00B0F0"/>
                </a:solidFill>
                <a:ea typeface="Times New Roman" panose="02020603050405020304" pitchFamily="18" charset="0"/>
              </a:rPr>
              <a:t>.</a:t>
            </a:r>
            <a:r>
              <a:rPr lang="en-US" sz="3200">
                <a:ea typeface="Times New Roman" panose="02020603050405020304" pitchFamily="18" charset="0"/>
              </a:rPr>
              <a:t> National Parks in Viet Nam </a:t>
            </a:r>
            <a:r>
              <a:rPr lang="en-US" sz="3200" dirty="0" smtClean="0">
                <a:ea typeface="Times New Roman" panose="02020603050405020304" pitchFamily="18" charset="0"/>
              </a:rPr>
              <a:t>	</a:t>
            </a:r>
            <a:r>
              <a:rPr lang="en-US" sz="3200" smtClean="0">
                <a:ea typeface="Times New Roman" panose="02020603050405020304" pitchFamily="18" charset="0"/>
              </a:rPr>
              <a:t>	</a:t>
            </a:r>
          </a:p>
          <a:p>
            <a:pPr>
              <a:spcAft>
                <a:spcPts val="0"/>
              </a:spcAft>
            </a:pPr>
            <a:r>
              <a:rPr lang="en-US" sz="3200" b="1" smtClean="0">
                <a:solidFill>
                  <a:srgbClr val="00B0F0"/>
                </a:solidFill>
                <a:ea typeface="Times New Roman" panose="02020603050405020304" pitchFamily="18" charset="0"/>
              </a:rPr>
              <a:t>	B</a:t>
            </a:r>
            <a:r>
              <a:rPr lang="en-US" sz="3200" b="1">
                <a:solidFill>
                  <a:srgbClr val="00B0F0"/>
                </a:solidFill>
                <a:ea typeface="Times New Roman" panose="02020603050405020304" pitchFamily="18" charset="0"/>
              </a:rPr>
              <a:t>.</a:t>
            </a:r>
            <a:r>
              <a:rPr lang="en-US" sz="3200">
                <a:ea typeface="Times New Roman" panose="02020603050405020304" pitchFamily="18" charset="0"/>
              </a:rPr>
              <a:t> Con Dao National Park </a:t>
            </a:r>
            <a:r>
              <a:rPr lang="en-US" sz="3200" dirty="0" smtClean="0">
                <a:ea typeface="Times New Roman" panose="02020603050405020304" pitchFamily="18" charset="0"/>
              </a:rPr>
              <a:t>		</a:t>
            </a:r>
            <a:r>
              <a:rPr lang="en-US" sz="3200" smtClean="0">
                <a:ea typeface="Times New Roman" panose="02020603050405020304" pitchFamily="18" charset="0"/>
              </a:rPr>
              <a:t>	</a:t>
            </a:r>
          </a:p>
          <a:p>
            <a:pPr>
              <a:spcAft>
                <a:spcPts val="0"/>
              </a:spcAft>
            </a:pPr>
            <a:r>
              <a:rPr lang="en-US" sz="3200" b="1" smtClean="0">
                <a:solidFill>
                  <a:srgbClr val="00B0F0"/>
                </a:solidFill>
                <a:ea typeface="Times New Roman" panose="02020603050405020304" pitchFamily="18" charset="0"/>
              </a:rPr>
              <a:t>	C</a:t>
            </a:r>
            <a:r>
              <a:rPr lang="en-US" sz="3200" b="1">
                <a:solidFill>
                  <a:srgbClr val="00B0F0"/>
                </a:solidFill>
                <a:ea typeface="Times New Roman" panose="02020603050405020304" pitchFamily="18" charset="0"/>
              </a:rPr>
              <a:t>.</a:t>
            </a:r>
            <a:r>
              <a:rPr lang="en-US" sz="3200">
                <a:ea typeface="Times New Roman" panose="02020603050405020304" pitchFamily="18" charset="0"/>
              </a:rPr>
              <a:t> The Protection of Wildlife </a:t>
            </a:r>
            <a:endParaRPr lang="en-US" sz="3200" smtClean="0"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endParaRPr lang="en-US" sz="1000" dirty="0"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en-US" sz="3200" b="1" dirty="0">
                <a:solidFill>
                  <a:schemeClr val="accent2"/>
                </a:solidFill>
                <a:ea typeface="Times New Roman" panose="02020603050405020304" pitchFamily="18" charset="0"/>
              </a:rPr>
              <a:t>2</a:t>
            </a:r>
            <a:r>
              <a:rPr lang="en-US" sz="3200" b="1">
                <a:solidFill>
                  <a:schemeClr val="accent2"/>
                </a:solidFill>
                <a:ea typeface="Times New Roman" panose="02020603050405020304" pitchFamily="18" charset="0"/>
              </a:rPr>
              <a:t>.</a:t>
            </a:r>
            <a:r>
              <a:rPr lang="en-US" sz="3200">
                <a:ea typeface="Times New Roman" panose="02020603050405020304" pitchFamily="18" charset="0"/>
              </a:rPr>
              <a:t> National parks are areas for </a:t>
            </a:r>
            <a:r>
              <a:rPr lang="en-US" sz="3200" smtClean="0">
                <a:ea typeface="Times New Roman" panose="02020603050405020304" pitchFamily="18" charset="0"/>
              </a:rPr>
              <a:t>______. </a:t>
            </a:r>
            <a:endParaRPr lang="en-US" sz="3200" dirty="0"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en-US" sz="3200" dirty="0" smtClean="0">
                <a:ea typeface="Times New Roman" panose="02020603050405020304" pitchFamily="18" charset="0"/>
              </a:rPr>
              <a:t>	</a:t>
            </a:r>
            <a:r>
              <a:rPr lang="en-US" sz="3200" b="1" dirty="0" smtClean="0">
                <a:solidFill>
                  <a:srgbClr val="00B0F0"/>
                </a:solidFill>
                <a:ea typeface="Times New Roman" panose="02020603050405020304" pitchFamily="18" charset="0"/>
              </a:rPr>
              <a:t>A</a:t>
            </a:r>
            <a:r>
              <a:rPr lang="en-US" sz="3200" b="1">
                <a:solidFill>
                  <a:srgbClr val="00B0F0"/>
                </a:solidFill>
                <a:ea typeface="Times New Roman" panose="02020603050405020304" pitchFamily="18" charset="0"/>
              </a:rPr>
              <a:t>.</a:t>
            </a:r>
            <a:r>
              <a:rPr lang="en-US" sz="3200">
                <a:ea typeface="Times New Roman" panose="02020603050405020304" pitchFamily="18" charset="0"/>
              </a:rPr>
              <a:t> the protection of the environment </a:t>
            </a:r>
            <a:r>
              <a:rPr lang="en-US" sz="3200" dirty="0" smtClean="0">
                <a:ea typeface="Times New Roman" panose="02020603050405020304" pitchFamily="18" charset="0"/>
              </a:rPr>
              <a:t>		</a:t>
            </a:r>
            <a:r>
              <a:rPr lang="en-US" sz="3200" smtClean="0">
                <a:ea typeface="Times New Roman" panose="02020603050405020304" pitchFamily="18" charset="0"/>
              </a:rPr>
              <a:t>	</a:t>
            </a:r>
          </a:p>
          <a:p>
            <a:pPr>
              <a:spcAft>
                <a:spcPts val="0"/>
              </a:spcAft>
            </a:pPr>
            <a:r>
              <a:rPr lang="en-US" sz="3200" b="1" smtClean="0">
                <a:solidFill>
                  <a:srgbClr val="00B0F0"/>
                </a:solidFill>
                <a:ea typeface="Times New Roman" panose="02020603050405020304" pitchFamily="18" charset="0"/>
              </a:rPr>
              <a:t>	B</a:t>
            </a:r>
            <a:r>
              <a:rPr lang="en-US" sz="3200" b="1">
                <a:solidFill>
                  <a:srgbClr val="00B0F0"/>
                </a:solidFill>
                <a:ea typeface="Times New Roman" panose="02020603050405020304" pitchFamily="18" charset="0"/>
              </a:rPr>
              <a:t>.</a:t>
            </a:r>
            <a:r>
              <a:rPr lang="en-US" sz="3200">
                <a:ea typeface="Times New Roman" panose="02020603050405020304" pitchFamily="18" charset="0"/>
              </a:rPr>
              <a:t> the management of marine life </a:t>
            </a:r>
            <a:r>
              <a:rPr lang="en-US" sz="3200" dirty="0" smtClean="0">
                <a:ea typeface="Times New Roman" panose="02020603050405020304" pitchFamily="18" charset="0"/>
              </a:rPr>
              <a:t>		</a:t>
            </a:r>
            <a:r>
              <a:rPr lang="en-US" sz="3200" smtClean="0">
                <a:ea typeface="Times New Roman" panose="02020603050405020304" pitchFamily="18" charset="0"/>
              </a:rPr>
              <a:t>	</a:t>
            </a:r>
          </a:p>
          <a:p>
            <a:pPr>
              <a:spcAft>
                <a:spcPts val="0"/>
              </a:spcAft>
            </a:pPr>
            <a:r>
              <a:rPr lang="en-US" sz="3200" b="1" smtClean="0">
                <a:solidFill>
                  <a:srgbClr val="00B0F0"/>
                </a:solidFill>
                <a:ea typeface="Times New Roman" panose="02020603050405020304" pitchFamily="18" charset="0"/>
              </a:rPr>
              <a:t>	C</a:t>
            </a:r>
            <a:r>
              <a:rPr lang="en-US" sz="3200" b="1">
                <a:solidFill>
                  <a:srgbClr val="00B0F0"/>
                </a:solidFill>
                <a:ea typeface="Times New Roman" panose="02020603050405020304" pitchFamily="18" charset="0"/>
              </a:rPr>
              <a:t>.</a:t>
            </a:r>
            <a:r>
              <a:rPr lang="en-US" sz="3200">
                <a:ea typeface="Times New Roman" panose="02020603050405020304" pitchFamily="18" charset="0"/>
              </a:rPr>
              <a:t> the sale of animal products </a:t>
            </a:r>
            <a:endParaRPr lang="en-US" sz="3200" smtClean="0">
              <a:ea typeface="Times New Roman" panose="02020603050405020304" pitchFamily="18" charset="0"/>
            </a:endParaRPr>
          </a:p>
        </p:txBody>
      </p:sp>
      <p:sp>
        <p:nvSpPr>
          <p:cNvPr id="2" name="Oval 1"/>
          <p:cNvSpPr/>
          <p:nvPr/>
        </p:nvSpPr>
        <p:spPr>
          <a:xfrm>
            <a:off x="1318846" y="3024554"/>
            <a:ext cx="553916" cy="553916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8" name="Oval 17"/>
          <p:cNvSpPr/>
          <p:nvPr/>
        </p:nvSpPr>
        <p:spPr>
          <a:xfrm>
            <a:off x="1318846" y="4659924"/>
            <a:ext cx="553916" cy="553916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331583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8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-1905" y="1905"/>
            <a:ext cx="12192000" cy="1083309"/>
            <a:chOff x="0" y="-3"/>
            <a:chExt cx="12192000" cy="1083309"/>
          </a:xfrm>
        </p:grpSpPr>
        <p:sp>
          <p:nvSpPr>
            <p:cNvPr id="23" name="Round Single Corner Rectangle 22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4" name="Round Single Corner Rectangle 23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5" name="Round Single Corner Rectangle 24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3" name="Rounded Rectangle 12"/>
          <p:cNvSpPr/>
          <p:nvPr/>
        </p:nvSpPr>
        <p:spPr>
          <a:xfrm>
            <a:off x="244618" y="1257917"/>
            <a:ext cx="502606" cy="502606"/>
          </a:xfrm>
          <a:prstGeom prst="roundRect">
            <a:avLst/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747224" y="1264304"/>
            <a:ext cx="11161471" cy="4616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Read the text again and choose the correct option A, B, or C. </a:t>
            </a:r>
            <a:endParaRPr lang="en-US" sz="2400" b="1" dirty="0">
              <a:effectLst>
                <a:glow rad="88900">
                  <a:schemeClr val="bg1"/>
                </a:glow>
              </a:effectLst>
              <a:cs typeface="Arial" panose="020B060402020202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288549" y="1152556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3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87067" y="194965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READING</a:t>
            </a:r>
          </a:p>
        </p:txBody>
      </p:sp>
      <p:sp>
        <p:nvSpPr>
          <p:cNvPr id="15" name="Rectangle 14"/>
          <p:cNvSpPr/>
          <p:nvPr/>
        </p:nvSpPr>
        <p:spPr>
          <a:xfrm>
            <a:off x="444979" y="2039532"/>
            <a:ext cx="11463716" cy="41857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en-US" sz="3200" b="1" smtClean="0">
                <a:solidFill>
                  <a:schemeClr val="accent2"/>
                </a:solidFill>
                <a:ea typeface="Times New Roman" panose="02020603050405020304" pitchFamily="18" charset="0"/>
              </a:rPr>
              <a:t>3. </a:t>
            </a:r>
            <a:r>
              <a:rPr lang="en-US" sz="3200">
                <a:ea typeface="Times New Roman" panose="02020603050405020304" pitchFamily="18" charset="0"/>
              </a:rPr>
              <a:t>What is the area of Con Dao </a:t>
            </a:r>
            <a:r>
              <a:rPr lang="en-US" sz="3200" smtClean="0">
                <a:ea typeface="Times New Roman" panose="02020603050405020304" pitchFamily="18" charset="0"/>
              </a:rPr>
              <a:t>National Park?</a:t>
            </a:r>
            <a:endParaRPr lang="en-US" sz="3200" dirty="0"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en-US" sz="3200" dirty="0" smtClean="0">
                <a:ea typeface="Times New Roman" panose="02020603050405020304" pitchFamily="18" charset="0"/>
              </a:rPr>
              <a:t>	</a:t>
            </a:r>
            <a:r>
              <a:rPr lang="en-US" sz="3200" b="1" dirty="0" smtClean="0">
                <a:solidFill>
                  <a:srgbClr val="00B0F0"/>
                </a:solidFill>
                <a:ea typeface="Times New Roman" panose="02020603050405020304" pitchFamily="18" charset="0"/>
              </a:rPr>
              <a:t>A</a:t>
            </a:r>
            <a:r>
              <a:rPr lang="en-US" sz="3200" b="1">
                <a:solidFill>
                  <a:srgbClr val="00B0F0"/>
                </a:solidFill>
                <a:ea typeface="Times New Roman" panose="02020603050405020304" pitchFamily="18" charset="0"/>
              </a:rPr>
              <a:t>.</a:t>
            </a:r>
            <a:r>
              <a:rPr lang="en-US" sz="3200">
                <a:ea typeface="Times New Roman" panose="02020603050405020304" pitchFamily="18" charset="0"/>
              </a:rPr>
              <a:t> 34 hectares</a:t>
            </a:r>
            <a:r>
              <a:rPr lang="en-US" sz="3200" dirty="0" smtClean="0">
                <a:ea typeface="Times New Roman" panose="02020603050405020304" pitchFamily="18" charset="0"/>
              </a:rPr>
              <a:t>	</a:t>
            </a:r>
            <a:r>
              <a:rPr lang="en-US" sz="3200" smtClean="0">
                <a:ea typeface="Times New Roman" panose="02020603050405020304" pitchFamily="18" charset="0"/>
              </a:rPr>
              <a:t>	</a:t>
            </a:r>
          </a:p>
          <a:p>
            <a:pPr>
              <a:spcAft>
                <a:spcPts val="0"/>
              </a:spcAft>
            </a:pPr>
            <a:r>
              <a:rPr lang="en-US" sz="3200" b="1" smtClean="0">
                <a:solidFill>
                  <a:srgbClr val="00B0F0"/>
                </a:solidFill>
                <a:ea typeface="Times New Roman" panose="02020603050405020304" pitchFamily="18" charset="0"/>
              </a:rPr>
              <a:t>	B</a:t>
            </a:r>
            <a:r>
              <a:rPr lang="en-US" sz="3200" b="1">
                <a:solidFill>
                  <a:srgbClr val="00B0F0"/>
                </a:solidFill>
                <a:ea typeface="Times New Roman" panose="02020603050405020304" pitchFamily="18" charset="0"/>
              </a:rPr>
              <a:t>.</a:t>
            </a:r>
            <a:r>
              <a:rPr lang="en-US" sz="3200">
                <a:ea typeface="Times New Roman" panose="02020603050405020304" pitchFamily="18" charset="0"/>
              </a:rPr>
              <a:t> 16 hectares</a:t>
            </a:r>
            <a:r>
              <a:rPr lang="en-US" sz="3200" dirty="0" smtClean="0">
                <a:ea typeface="Times New Roman" panose="02020603050405020304" pitchFamily="18" charset="0"/>
              </a:rPr>
              <a:t>		</a:t>
            </a:r>
            <a:r>
              <a:rPr lang="en-US" sz="3200" smtClean="0">
                <a:ea typeface="Times New Roman" panose="02020603050405020304" pitchFamily="18" charset="0"/>
              </a:rPr>
              <a:t>	</a:t>
            </a:r>
          </a:p>
          <a:p>
            <a:pPr>
              <a:spcAft>
                <a:spcPts val="0"/>
              </a:spcAft>
            </a:pPr>
            <a:r>
              <a:rPr lang="en-US" sz="3200" b="1" smtClean="0">
                <a:solidFill>
                  <a:srgbClr val="00B0F0"/>
                </a:solidFill>
                <a:ea typeface="Times New Roman" panose="02020603050405020304" pitchFamily="18" charset="0"/>
              </a:rPr>
              <a:t>	C</a:t>
            </a:r>
            <a:r>
              <a:rPr lang="en-US" sz="3200" b="1">
                <a:solidFill>
                  <a:srgbClr val="00B0F0"/>
                </a:solidFill>
                <a:ea typeface="Times New Roman" panose="02020603050405020304" pitchFamily="18" charset="0"/>
              </a:rPr>
              <a:t>.</a:t>
            </a:r>
            <a:r>
              <a:rPr lang="en-US" sz="3200">
                <a:ea typeface="Times New Roman" panose="02020603050405020304" pitchFamily="18" charset="0"/>
              </a:rPr>
              <a:t> 20,000 hectares</a:t>
            </a:r>
            <a:endParaRPr lang="en-US" sz="3200" smtClean="0"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endParaRPr lang="en-US" sz="1000" dirty="0"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en-US" sz="3200" b="1" smtClean="0">
                <a:solidFill>
                  <a:schemeClr val="accent2"/>
                </a:solidFill>
                <a:ea typeface="Times New Roman" panose="02020603050405020304" pitchFamily="18" charset="0"/>
              </a:rPr>
              <a:t>4.</a:t>
            </a:r>
            <a:r>
              <a:rPr lang="en-US" sz="3200" smtClean="0">
                <a:ea typeface="Times New Roman" panose="02020603050405020304" pitchFamily="18" charset="0"/>
              </a:rPr>
              <a:t> </a:t>
            </a:r>
            <a:r>
              <a:rPr lang="en-US" sz="3200">
                <a:ea typeface="Times New Roman" panose="02020603050405020304" pitchFamily="18" charset="0"/>
              </a:rPr>
              <a:t>Con Dao National Park has many </a:t>
            </a:r>
            <a:r>
              <a:rPr lang="en-US" sz="3200" smtClean="0">
                <a:ea typeface="Times New Roman" panose="02020603050405020304" pitchFamily="18" charset="0"/>
              </a:rPr>
              <a:t>kinds of </a:t>
            </a:r>
            <a:r>
              <a:rPr lang="en-US" sz="3200">
                <a:ea typeface="Times New Roman" panose="02020603050405020304" pitchFamily="18" charset="0"/>
              </a:rPr>
              <a:t>______.</a:t>
            </a:r>
            <a:endParaRPr lang="en-US" sz="3200" dirty="0"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en-US" sz="3200" dirty="0" smtClean="0">
                <a:ea typeface="Times New Roman" panose="02020603050405020304" pitchFamily="18" charset="0"/>
              </a:rPr>
              <a:t>	</a:t>
            </a:r>
            <a:r>
              <a:rPr lang="en-US" sz="3200" b="1" dirty="0" smtClean="0">
                <a:solidFill>
                  <a:srgbClr val="00B0F0"/>
                </a:solidFill>
                <a:ea typeface="Times New Roman" panose="02020603050405020304" pitchFamily="18" charset="0"/>
              </a:rPr>
              <a:t>A</a:t>
            </a:r>
            <a:r>
              <a:rPr lang="en-US" sz="3200" b="1">
                <a:solidFill>
                  <a:srgbClr val="00B0F0"/>
                </a:solidFill>
                <a:ea typeface="Times New Roman" panose="02020603050405020304" pitchFamily="18" charset="0"/>
              </a:rPr>
              <a:t>.</a:t>
            </a:r>
            <a:r>
              <a:rPr lang="en-US" sz="3200">
                <a:ea typeface="Times New Roman" panose="02020603050405020304" pitchFamily="18" charset="0"/>
              </a:rPr>
              <a:t> valuable plants</a:t>
            </a:r>
            <a:r>
              <a:rPr lang="en-US" sz="3200" dirty="0" smtClean="0">
                <a:ea typeface="Times New Roman" panose="02020603050405020304" pitchFamily="18" charset="0"/>
              </a:rPr>
              <a:t>		</a:t>
            </a:r>
            <a:r>
              <a:rPr lang="en-US" sz="3200" smtClean="0">
                <a:ea typeface="Times New Roman" panose="02020603050405020304" pitchFamily="18" charset="0"/>
              </a:rPr>
              <a:t>	</a:t>
            </a:r>
          </a:p>
          <a:p>
            <a:pPr>
              <a:spcAft>
                <a:spcPts val="0"/>
              </a:spcAft>
            </a:pPr>
            <a:r>
              <a:rPr lang="en-US" sz="3200" b="1" smtClean="0">
                <a:solidFill>
                  <a:srgbClr val="00B0F0"/>
                </a:solidFill>
                <a:ea typeface="Times New Roman" panose="02020603050405020304" pitchFamily="18" charset="0"/>
              </a:rPr>
              <a:t>	B</a:t>
            </a:r>
            <a:r>
              <a:rPr lang="en-US" sz="3200" b="1">
                <a:solidFill>
                  <a:srgbClr val="00B0F0"/>
                </a:solidFill>
                <a:ea typeface="Times New Roman" panose="02020603050405020304" pitchFamily="18" charset="0"/>
              </a:rPr>
              <a:t>.</a:t>
            </a:r>
            <a:r>
              <a:rPr lang="en-US" sz="3200">
                <a:ea typeface="Times New Roman" panose="02020603050405020304" pitchFamily="18" charset="0"/>
              </a:rPr>
              <a:t> ancient trees</a:t>
            </a:r>
            <a:r>
              <a:rPr lang="en-US" sz="3200" dirty="0" smtClean="0">
                <a:ea typeface="Times New Roman" panose="02020603050405020304" pitchFamily="18" charset="0"/>
              </a:rPr>
              <a:t>		</a:t>
            </a:r>
            <a:r>
              <a:rPr lang="en-US" sz="3200" smtClean="0">
                <a:ea typeface="Times New Roman" panose="02020603050405020304" pitchFamily="18" charset="0"/>
              </a:rPr>
              <a:t>	</a:t>
            </a:r>
          </a:p>
          <a:p>
            <a:pPr>
              <a:spcAft>
                <a:spcPts val="0"/>
              </a:spcAft>
            </a:pPr>
            <a:r>
              <a:rPr lang="en-US" sz="3200" b="1" smtClean="0">
                <a:solidFill>
                  <a:srgbClr val="00B0F0"/>
                </a:solidFill>
                <a:ea typeface="Times New Roman" panose="02020603050405020304" pitchFamily="18" charset="0"/>
              </a:rPr>
              <a:t>	C</a:t>
            </a:r>
            <a:r>
              <a:rPr lang="en-US" sz="3200" b="1">
                <a:solidFill>
                  <a:srgbClr val="00B0F0"/>
                </a:solidFill>
                <a:ea typeface="Times New Roman" panose="02020603050405020304" pitchFamily="18" charset="0"/>
              </a:rPr>
              <a:t>.</a:t>
            </a:r>
            <a:r>
              <a:rPr lang="en-US" sz="3200">
                <a:ea typeface="Times New Roman" panose="02020603050405020304" pitchFamily="18" charset="0"/>
              </a:rPr>
              <a:t> natural values</a:t>
            </a:r>
            <a:endParaRPr lang="en-US" sz="3200" smtClean="0">
              <a:ea typeface="Times New Roman" panose="02020603050405020304" pitchFamily="18" charset="0"/>
            </a:endParaRPr>
          </a:p>
        </p:txBody>
      </p:sp>
      <p:sp>
        <p:nvSpPr>
          <p:cNvPr id="14" name="Oval 13"/>
          <p:cNvSpPr/>
          <p:nvPr/>
        </p:nvSpPr>
        <p:spPr>
          <a:xfrm>
            <a:off x="1318846" y="3525742"/>
            <a:ext cx="553916" cy="553916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8" name="Oval 17"/>
          <p:cNvSpPr/>
          <p:nvPr/>
        </p:nvSpPr>
        <p:spPr>
          <a:xfrm>
            <a:off x="1318846" y="4659924"/>
            <a:ext cx="553916" cy="553916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373492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8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-1905" y="1905"/>
            <a:ext cx="12192000" cy="1083309"/>
            <a:chOff x="0" y="-3"/>
            <a:chExt cx="12192000" cy="1083309"/>
          </a:xfrm>
        </p:grpSpPr>
        <p:sp>
          <p:nvSpPr>
            <p:cNvPr id="23" name="Round Single Corner Rectangle 22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4" name="Round Single Corner Rectangle 23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5" name="Round Single Corner Rectangle 24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3" name="Rounded Rectangle 12"/>
          <p:cNvSpPr/>
          <p:nvPr/>
        </p:nvSpPr>
        <p:spPr>
          <a:xfrm>
            <a:off x="244618" y="1257917"/>
            <a:ext cx="502606" cy="502606"/>
          </a:xfrm>
          <a:prstGeom prst="roundRect">
            <a:avLst/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747224" y="1264304"/>
            <a:ext cx="11161471" cy="4616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Read the text again and choose the correct option A, B, or C. </a:t>
            </a:r>
            <a:endParaRPr lang="en-US" sz="2400" b="1" dirty="0">
              <a:effectLst>
                <a:glow rad="88900">
                  <a:schemeClr val="bg1"/>
                </a:glow>
              </a:effectLst>
              <a:cs typeface="Arial" panose="020B060402020202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288549" y="1152556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3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87067" y="194965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READING</a:t>
            </a:r>
          </a:p>
        </p:txBody>
      </p:sp>
      <p:sp>
        <p:nvSpPr>
          <p:cNvPr id="15" name="Rectangle 14"/>
          <p:cNvSpPr/>
          <p:nvPr/>
        </p:nvSpPr>
        <p:spPr>
          <a:xfrm>
            <a:off x="169487" y="2039532"/>
            <a:ext cx="12022513" cy="22159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en-US" sz="3200" b="1" smtClean="0">
                <a:solidFill>
                  <a:schemeClr val="accent2"/>
                </a:solidFill>
                <a:ea typeface="Times New Roman" panose="02020603050405020304" pitchFamily="18" charset="0"/>
              </a:rPr>
              <a:t>5. </a:t>
            </a:r>
            <a:r>
              <a:rPr lang="en-US" sz="3200">
                <a:ea typeface="Times New Roman" panose="02020603050405020304" pitchFamily="18" charset="0"/>
              </a:rPr>
              <a:t>Which of the following is NOT </a:t>
            </a:r>
            <a:r>
              <a:rPr lang="en-US" sz="3200" smtClean="0">
                <a:ea typeface="Times New Roman" panose="02020603050405020304" pitchFamily="18" charset="0"/>
              </a:rPr>
              <a:t>true, according </a:t>
            </a:r>
            <a:r>
              <a:rPr lang="en-US" sz="3200">
                <a:ea typeface="Times New Roman" panose="02020603050405020304" pitchFamily="18" charset="0"/>
              </a:rPr>
              <a:t>to the passage?</a:t>
            </a:r>
            <a:endParaRPr lang="en-US" sz="3200" dirty="0"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en-US" sz="3200" dirty="0" smtClean="0">
                <a:ea typeface="Times New Roman" panose="02020603050405020304" pitchFamily="18" charset="0"/>
              </a:rPr>
              <a:t>	</a:t>
            </a:r>
            <a:r>
              <a:rPr lang="en-US" sz="3200" b="1" dirty="0" smtClean="0">
                <a:solidFill>
                  <a:srgbClr val="00B0F0"/>
                </a:solidFill>
                <a:ea typeface="Times New Roman" panose="02020603050405020304" pitchFamily="18" charset="0"/>
              </a:rPr>
              <a:t>A</a:t>
            </a:r>
            <a:r>
              <a:rPr lang="en-US" sz="3200" b="1">
                <a:solidFill>
                  <a:srgbClr val="00B0F0"/>
                </a:solidFill>
                <a:ea typeface="Times New Roman" panose="02020603050405020304" pitchFamily="18" charset="0"/>
              </a:rPr>
              <a:t>.</a:t>
            </a:r>
            <a:r>
              <a:rPr lang="en-US" sz="3200">
                <a:ea typeface="Times New Roman" panose="02020603050405020304" pitchFamily="18" charset="0"/>
              </a:rPr>
              <a:t> There are more and more </a:t>
            </a:r>
            <a:r>
              <a:rPr lang="en-US" sz="3200" smtClean="0">
                <a:ea typeface="Times New Roman" panose="02020603050405020304" pitchFamily="18" charset="0"/>
              </a:rPr>
              <a:t>national parks </a:t>
            </a:r>
            <a:r>
              <a:rPr lang="en-US" sz="3200">
                <a:ea typeface="Times New Roman" panose="02020603050405020304" pitchFamily="18" charset="0"/>
              </a:rPr>
              <a:t>in the world.</a:t>
            </a:r>
            <a:r>
              <a:rPr lang="en-US" sz="3200" dirty="0" smtClean="0">
                <a:ea typeface="Times New Roman" panose="02020603050405020304" pitchFamily="18" charset="0"/>
              </a:rPr>
              <a:t>	</a:t>
            </a:r>
            <a:r>
              <a:rPr lang="en-US" sz="3200" smtClean="0">
                <a:ea typeface="Times New Roman" panose="02020603050405020304" pitchFamily="18" charset="0"/>
              </a:rPr>
              <a:t>	</a:t>
            </a:r>
            <a:r>
              <a:rPr lang="en-US" sz="3200" b="1" smtClean="0">
                <a:solidFill>
                  <a:srgbClr val="00B0F0"/>
                </a:solidFill>
                <a:ea typeface="Times New Roman" panose="02020603050405020304" pitchFamily="18" charset="0"/>
              </a:rPr>
              <a:t>B</a:t>
            </a:r>
            <a:r>
              <a:rPr lang="en-US" sz="3200" b="1">
                <a:solidFill>
                  <a:srgbClr val="00B0F0"/>
                </a:solidFill>
                <a:ea typeface="Times New Roman" panose="02020603050405020304" pitchFamily="18" charset="0"/>
              </a:rPr>
              <a:t>.</a:t>
            </a:r>
            <a:r>
              <a:rPr lang="en-US" sz="3200">
                <a:ea typeface="Times New Roman" panose="02020603050405020304" pitchFamily="18" charset="0"/>
              </a:rPr>
              <a:t> Con Dao National Park is rich </a:t>
            </a:r>
            <a:r>
              <a:rPr lang="en-US" sz="3200" smtClean="0">
                <a:ea typeface="Times New Roman" panose="02020603050405020304" pitchFamily="18" charset="0"/>
              </a:rPr>
              <a:t>in animal </a:t>
            </a:r>
            <a:r>
              <a:rPr lang="en-US" sz="3200">
                <a:ea typeface="Times New Roman" panose="02020603050405020304" pitchFamily="18" charset="0"/>
              </a:rPr>
              <a:t>species.</a:t>
            </a:r>
            <a:r>
              <a:rPr lang="en-US" sz="3200" dirty="0" smtClean="0">
                <a:ea typeface="Times New Roman" panose="02020603050405020304" pitchFamily="18" charset="0"/>
              </a:rPr>
              <a:t>		</a:t>
            </a:r>
            <a:r>
              <a:rPr lang="en-US" sz="3200" smtClean="0">
                <a:ea typeface="Times New Roman" panose="02020603050405020304" pitchFamily="18" charset="0"/>
              </a:rPr>
              <a:t>	</a:t>
            </a:r>
          </a:p>
          <a:p>
            <a:pPr>
              <a:spcAft>
                <a:spcPts val="0"/>
              </a:spcAft>
            </a:pPr>
            <a:r>
              <a:rPr lang="en-US" sz="3200" b="1" smtClean="0">
                <a:solidFill>
                  <a:srgbClr val="00B0F0"/>
                </a:solidFill>
                <a:ea typeface="Times New Roman" panose="02020603050405020304" pitchFamily="18" charset="0"/>
              </a:rPr>
              <a:t>	C</a:t>
            </a:r>
            <a:r>
              <a:rPr lang="en-US" sz="3200" b="1">
                <a:solidFill>
                  <a:srgbClr val="00B0F0"/>
                </a:solidFill>
                <a:ea typeface="Times New Roman" panose="02020603050405020304" pitchFamily="18" charset="0"/>
              </a:rPr>
              <a:t>.</a:t>
            </a:r>
            <a:r>
              <a:rPr lang="en-US" sz="3200">
                <a:ea typeface="Times New Roman" panose="02020603050405020304" pitchFamily="18" charset="0"/>
              </a:rPr>
              <a:t> Con Dao National Park’s mission is </a:t>
            </a:r>
            <a:r>
              <a:rPr lang="en-US" sz="3200" smtClean="0">
                <a:ea typeface="Times New Roman" panose="02020603050405020304" pitchFamily="18" charset="0"/>
              </a:rPr>
              <a:t>to help </a:t>
            </a:r>
            <a:r>
              <a:rPr lang="en-US" sz="3200">
                <a:ea typeface="Times New Roman" panose="02020603050405020304" pitchFamily="18" charset="0"/>
              </a:rPr>
              <a:t>other national parks.</a:t>
            </a:r>
            <a:endParaRPr lang="en-US" sz="3200" smtClean="0"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endParaRPr lang="en-US" sz="1000" dirty="0">
              <a:ea typeface="Times New Roman" panose="02020603050405020304" pitchFamily="18" charset="0"/>
            </a:endParaRPr>
          </a:p>
        </p:txBody>
      </p:sp>
      <p:sp>
        <p:nvSpPr>
          <p:cNvPr id="14" name="Oval 13"/>
          <p:cNvSpPr/>
          <p:nvPr/>
        </p:nvSpPr>
        <p:spPr>
          <a:xfrm>
            <a:off x="1046285" y="3525742"/>
            <a:ext cx="553916" cy="553916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30719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Group 20"/>
          <p:cNvGrpSpPr/>
          <p:nvPr/>
        </p:nvGrpSpPr>
        <p:grpSpPr>
          <a:xfrm>
            <a:off x="-1905" y="1905"/>
            <a:ext cx="12192000" cy="1083309"/>
            <a:chOff x="0" y="-3"/>
            <a:chExt cx="12192000" cy="1083309"/>
          </a:xfrm>
        </p:grpSpPr>
        <p:sp>
          <p:nvSpPr>
            <p:cNvPr id="22" name="Round Single Corner Rectangle 21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3" name="Round Single Corner Rectangle 22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4" name="Round Single Corner Rectangle 23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921670" y="1203404"/>
            <a:ext cx="9155670" cy="830997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 dirty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Work in pairs. Ask and answer about Vu Quang National Park. </a:t>
            </a:r>
          </a:p>
          <a:p>
            <a:r>
              <a:rPr lang="en-US" sz="2400" b="1" dirty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Look at the facts. 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369800" y="1292812"/>
            <a:ext cx="502606" cy="502606"/>
          </a:xfrm>
          <a:prstGeom prst="roundRect">
            <a:avLst/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422585" y="1190172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4</a:t>
            </a:r>
          </a:p>
        </p:txBody>
      </p:sp>
      <p:sp>
        <p:nvSpPr>
          <p:cNvPr id="2" name="TextBox 10">
            <a:extLst>
              <a:ext uri="{FF2B5EF4-FFF2-40B4-BE49-F238E27FC236}">
                <a16:creationId xmlns:a16="http://schemas.microsoft.com/office/drawing/2014/main" id="{4B58727F-704B-542B-3E7A-47A42BE55B1A}"/>
              </a:ext>
            </a:extLst>
          </p:cNvPr>
          <p:cNvSpPr txBox="1"/>
          <p:nvPr/>
        </p:nvSpPr>
        <p:spPr>
          <a:xfrm>
            <a:off x="487067" y="194965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SPEAKING</a:t>
            </a:r>
          </a:p>
        </p:txBody>
      </p:sp>
      <p:sp>
        <p:nvSpPr>
          <p:cNvPr id="27" name="Hộp Văn bản 26">
            <a:extLst>
              <a:ext uri="{FF2B5EF4-FFF2-40B4-BE49-F238E27FC236}">
                <a16:creationId xmlns:a16="http://schemas.microsoft.com/office/drawing/2014/main" id="{68654153-062D-D74E-45D7-48792F18079C}"/>
              </a:ext>
            </a:extLst>
          </p:cNvPr>
          <p:cNvSpPr txBox="1"/>
          <p:nvPr/>
        </p:nvSpPr>
        <p:spPr>
          <a:xfrm>
            <a:off x="1832822" y="5579770"/>
            <a:ext cx="8709155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i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A: Where is Vu Quang National Park?</a:t>
            </a:r>
            <a:endParaRPr lang="vi-VN" sz="3200" dirty="0">
              <a:solidFill>
                <a:srgbClr val="C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en-US" sz="3200" i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B: It’s in Vu Quang District, Ha </a:t>
            </a:r>
            <a:r>
              <a:rPr lang="en-US" sz="3200" i="1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Tinh</a:t>
            </a:r>
            <a:r>
              <a:rPr lang="en-US" sz="320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i="1" smtClean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Province.</a:t>
            </a:r>
            <a:endParaRPr lang="vi-VN" sz="3200" dirty="0">
              <a:solidFill>
                <a:srgbClr val="C00000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905" y="2034401"/>
            <a:ext cx="5822413" cy="3514119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4"/>
          <a:srcRect b="1817"/>
          <a:stretch/>
        </p:blipFill>
        <p:spPr>
          <a:xfrm>
            <a:off x="6547883" y="1898058"/>
            <a:ext cx="4846948" cy="36817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85080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" name="Group 26"/>
          <p:cNvGrpSpPr/>
          <p:nvPr/>
        </p:nvGrpSpPr>
        <p:grpSpPr>
          <a:xfrm>
            <a:off x="-1905" y="1905"/>
            <a:ext cx="12192000" cy="1083309"/>
            <a:chOff x="0" y="-3"/>
            <a:chExt cx="12192000" cy="1083309"/>
          </a:xfrm>
        </p:grpSpPr>
        <p:sp>
          <p:nvSpPr>
            <p:cNvPr id="28" name="Round Single Corner Rectangle 27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" name="Round Single Corner Rectangle 28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" name="Round Single Corner Rectangle 29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1131589" y="1331912"/>
            <a:ext cx="10815315" cy="4616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 dirty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Work in groups. Talk about Vu Quang </a:t>
            </a:r>
            <a:r>
              <a:rPr lang="en-US" sz="2400" b="1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National </a:t>
            </a:r>
            <a:r>
              <a:rPr lang="en-US" sz="2400" b="1" smtClean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Park, using the answers in 4. </a:t>
            </a:r>
            <a:endParaRPr lang="en-US" sz="2400" b="1" dirty="0">
              <a:effectLst>
                <a:glow rad="88900">
                  <a:schemeClr val="bg1"/>
                </a:glow>
              </a:effectLst>
              <a:cs typeface="Arial" panose="020B0604020202020204" pitchFamily="34" charset="0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576198" y="1290971"/>
            <a:ext cx="502606" cy="502606"/>
          </a:xfrm>
          <a:prstGeom prst="roundRect">
            <a:avLst/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28983" y="1188331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5</a:t>
            </a:r>
          </a:p>
        </p:txBody>
      </p:sp>
      <p:sp>
        <p:nvSpPr>
          <p:cNvPr id="19" name="TextBox 10">
            <a:extLst>
              <a:ext uri="{FF2B5EF4-FFF2-40B4-BE49-F238E27FC236}">
                <a16:creationId xmlns:a16="http://schemas.microsoft.com/office/drawing/2014/main" id="{A65B605E-DFC8-A983-9D9C-36041A0A47FD}"/>
              </a:ext>
            </a:extLst>
          </p:cNvPr>
          <p:cNvSpPr txBox="1"/>
          <p:nvPr/>
        </p:nvSpPr>
        <p:spPr>
          <a:xfrm>
            <a:off x="487067" y="194965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SPEAKING</a:t>
            </a:r>
          </a:p>
        </p:txBody>
      </p:sp>
      <p:pic>
        <p:nvPicPr>
          <p:cNvPr id="22" name="Hình ảnh 21">
            <a:extLst>
              <a:ext uri="{FF2B5EF4-FFF2-40B4-BE49-F238E27FC236}">
                <a16:creationId xmlns:a16="http://schemas.microsoft.com/office/drawing/2014/main" id="{2884E5B6-34C9-FB93-A117-1AB725D8904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5955" y="3038100"/>
            <a:ext cx="4592334" cy="2862124"/>
          </a:xfrm>
          <a:prstGeom prst="rect">
            <a:avLst/>
          </a:prstGeom>
        </p:spPr>
      </p:pic>
      <p:sp>
        <p:nvSpPr>
          <p:cNvPr id="26" name="Bong bóng Lời nói: Hình chữ nhật với Góc Tròn 25">
            <a:extLst>
              <a:ext uri="{FF2B5EF4-FFF2-40B4-BE49-F238E27FC236}">
                <a16:creationId xmlns:a16="http://schemas.microsoft.com/office/drawing/2014/main" id="{CC7EDA05-214D-431C-38A8-F0BD9A76D0CB}"/>
              </a:ext>
            </a:extLst>
          </p:cNvPr>
          <p:cNvSpPr/>
          <p:nvPr/>
        </p:nvSpPr>
        <p:spPr>
          <a:xfrm>
            <a:off x="0" y="2102586"/>
            <a:ext cx="3660169" cy="1812481"/>
          </a:xfrm>
          <a:prstGeom prst="wedgeRoundRectCallout">
            <a:avLst>
              <a:gd name="adj1" fmla="val 62469"/>
              <a:gd name="adj2" fmla="val 103908"/>
              <a:gd name="adj3" fmla="val 16667"/>
            </a:avLst>
          </a:prstGeom>
          <a:ln w="57150">
            <a:solidFill>
              <a:srgbClr val="E0702A"/>
            </a:solidFill>
            <a:prstDash val="sysDot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i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Vu Quang National Park is in …</a:t>
            </a:r>
            <a:endParaRPr lang="vi-VN" sz="3200" b="1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31" name="Bong bóng Lời nói: Hình chữ nhật với Góc Tròn 30">
            <a:extLst>
              <a:ext uri="{FF2B5EF4-FFF2-40B4-BE49-F238E27FC236}">
                <a16:creationId xmlns:a16="http://schemas.microsoft.com/office/drawing/2014/main" id="{40B68F74-2147-8C1C-A495-2D9F1ACF5A66}"/>
              </a:ext>
            </a:extLst>
          </p:cNvPr>
          <p:cNvSpPr/>
          <p:nvPr/>
        </p:nvSpPr>
        <p:spPr>
          <a:xfrm>
            <a:off x="8188289" y="2040275"/>
            <a:ext cx="3595955" cy="997825"/>
          </a:xfrm>
          <a:prstGeom prst="wedgeRoundRectCallout">
            <a:avLst>
              <a:gd name="adj1" fmla="val -52123"/>
              <a:gd name="adj2" fmla="val 108114"/>
              <a:gd name="adj3" fmla="val 16667"/>
            </a:avLst>
          </a:prstGeom>
          <a:ln w="57150">
            <a:solidFill>
              <a:srgbClr val="E0702A"/>
            </a:solidFill>
            <a:prstDash val="sysDot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vi-VN" sz="3200" b="1" i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It</a:t>
            </a:r>
            <a:r>
              <a:rPr lang="vi-VN" sz="3200" b="1" i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3200" b="1" i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was</a:t>
            </a:r>
            <a:r>
              <a:rPr lang="vi-VN" sz="3200" b="1" i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3200" b="1" i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opened</a:t>
            </a:r>
            <a:r>
              <a:rPr lang="vi-VN" sz="3200" b="1" i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in ...</a:t>
            </a:r>
          </a:p>
        </p:txBody>
      </p:sp>
      <p:sp>
        <p:nvSpPr>
          <p:cNvPr id="32" name="Bong bóng Lời nói: Hình chữ nhật với Góc Tròn 31">
            <a:extLst>
              <a:ext uri="{FF2B5EF4-FFF2-40B4-BE49-F238E27FC236}">
                <a16:creationId xmlns:a16="http://schemas.microsoft.com/office/drawing/2014/main" id="{AED4B83D-B8E9-2C76-B441-B29591E4559F}"/>
              </a:ext>
            </a:extLst>
          </p:cNvPr>
          <p:cNvSpPr/>
          <p:nvPr/>
        </p:nvSpPr>
        <p:spPr>
          <a:xfrm>
            <a:off x="487067" y="5047032"/>
            <a:ext cx="2923974" cy="853192"/>
          </a:xfrm>
          <a:prstGeom prst="wedgeRoundRectCallout">
            <a:avLst>
              <a:gd name="adj1" fmla="val 73737"/>
              <a:gd name="adj2" fmla="val -33837"/>
              <a:gd name="adj3" fmla="val 16667"/>
            </a:avLst>
          </a:prstGeom>
          <a:ln w="57150">
            <a:solidFill>
              <a:srgbClr val="E0702A"/>
            </a:solidFill>
            <a:prstDash val="sysDot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vi-VN" sz="3200" b="1" i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It’s</a:t>
            </a:r>
            <a:r>
              <a:rPr lang="vi-VN" sz="3200" b="1" i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3200" b="1" i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about</a:t>
            </a:r>
            <a:r>
              <a:rPr lang="vi-VN" sz="3200" b="1" i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…</a:t>
            </a:r>
            <a:endParaRPr lang="vi-VN" sz="3200" b="1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33" name="Bong bóng Lời nói: Hình chữ nhật với Góc Tròn 32">
            <a:extLst>
              <a:ext uri="{FF2B5EF4-FFF2-40B4-BE49-F238E27FC236}">
                <a16:creationId xmlns:a16="http://schemas.microsoft.com/office/drawing/2014/main" id="{BF50E513-07FE-6A9F-7219-4DEA010FE860}"/>
              </a:ext>
            </a:extLst>
          </p:cNvPr>
          <p:cNvSpPr/>
          <p:nvPr/>
        </p:nvSpPr>
        <p:spPr>
          <a:xfrm>
            <a:off x="8540278" y="4704689"/>
            <a:ext cx="3164655" cy="875191"/>
          </a:xfrm>
          <a:prstGeom prst="wedgeRoundRectCallout">
            <a:avLst>
              <a:gd name="adj1" fmla="val -78744"/>
              <a:gd name="adj2" fmla="val -52715"/>
              <a:gd name="adj3" fmla="val 16667"/>
            </a:avLst>
          </a:prstGeom>
          <a:ln w="57150">
            <a:solidFill>
              <a:srgbClr val="E0702A"/>
            </a:solidFill>
            <a:prstDash val="sysDot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vi-VN" sz="3200" b="1" i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It</a:t>
            </a:r>
            <a:r>
              <a:rPr lang="vi-VN" sz="3200" b="1" i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3200" b="1" i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has</a:t>
            </a:r>
            <a:r>
              <a:rPr lang="vi-VN" sz="3200" b="1" i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...</a:t>
            </a:r>
          </a:p>
        </p:txBody>
      </p:sp>
    </p:spTree>
    <p:extLst>
      <p:ext uri="{BB962C8B-B14F-4D97-AF65-F5344CB8AC3E}">
        <p14:creationId xmlns:p14="http://schemas.microsoft.com/office/powerpoint/2010/main" val="21411013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  <p:bldP spid="31" grpId="0" animBg="1"/>
      <p:bldP spid="32" grpId="0" animBg="1"/>
      <p:bldP spid="33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-1905" y="1905"/>
            <a:ext cx="12192000" cy="1083309"/>
            <a:chOff x="0" y="-3"/>
            <a:chExt cx="12192000" cy="1083309"/>
          </a:xfrm>
        </p:grpSpPr>
        <p:sp>
          <p:nvSpPr>
            <p:cNvPr id="19" name="Round Single Corner Rectangle 18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Round Single Corner Rectangle 19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Round Single Corner Rectangle 20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1078803" y="1289230"/>
            <a:ext cx="10815315" cy="52322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800" b="1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Wrap-up</a:t>
            </a:r>
            <a:endParaRPr lang="en-US" sz="2800" b="1" dirty="0">
              <a:effectLst>
                <a:glow rad="88900">
                  <a:schemeClr val="bg1"/>
                </a:glow>
              </a:effectLst>
              <a:cs typeface="Arial" panose="020B0604020202020204" pitchFamily="34" charset="0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576198" y="1290971"/>
            <a:ext cx="502606" cy="502606"/>
          </a:xfrm>
          <a:prstGeom prst="roundRect">
            <a:avLst/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28983" y="1188331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1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87067" y="207665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CONSOLIDATION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985D3B7-A40A-4421-9C5F-777653C71BC7}"/>
              </a:ext>
            </a:extLst>
          </p:cNvPr>
          <p:cNvSpPr txBox="1"/>
          <p:nvPr/>
        </p:nvSpPr>
        <p:spPr>
          <a:xfrm>
            <a:off x="628983" y="2425576"/>
            <a:ext cx="9244779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600" dirty="0"/>
              <a:t>What have we learnt in this lesson?</a:t>
            </a:r>
          </a:p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3600" dirty="0"/>
              <a:t>Reading about Con Dao National Park</a:t>
            </a:r>
          </a:p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3600" dirty="0"/>
              <a:t>Talking about Vu Quang National Park</a:t>
            </a:r>
          </a:p>
        </p:txBody>
      </p:sp>
      <p:pic>
        <p:nvPicPr>
          <p:cNvPr id="2050" name="Picture 2" descr="Recruiting Action Plan Wrap-Up – firecrackers">
            <a:extLst>
              <a:ext uri="{FF2B5EF4-FFF2-40B4-BE49-F238E27FC236}">
                <a16:creationId xmlns:a16="http://schemas.microsoft.com/office/drawing/2014/main" id="{FE7FA83B-BF66-4478-AC2F-3619125C5C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11860" y="1358595"/>
            <a:ext cx="3203942" cy="21526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757278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-1905" y="1905"/>
            <a:ext cx="12192000" cy="1083309"/>
            <a:chOff x="0" y="-3"/>
            <a:chExt cx="12192000" cy="1083309"/>
          </a:xfrm>
        </p:grpSpPr>
        <p:sp>
          <p:nvSpPr>
            <p:cNvPr id="19" name="Round Single Corner Rectangle 18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Round Single Corner Rectangle 19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Round Single Corner Rectangle 20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1094043" y="1280664"/>
            <a:ext cx="10815315" cy="52322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800" b="1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Homework</a:t>
            </a:r>
            <a:endParaRPr lang="en-US" sz="2800" b="1" dirty="0">
              <a:effectLst>
                <a:glow rad="88900">
                  <a:schemeClr val="bg1"/>
                </a:glow>
              </a:effectLst>
              <a:cs typeface="Arial" panose="020B0604020202020204" pitchFamily="34" charset="0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576198" y="1290971"/>
            <a:ext cx="502606" cy="502606"/>
          </a:xfrm>
          <a:prstGeom prst="roundRect">
            <a:avLst/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36603" y="1195393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2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87067" y="207665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CONSOLIDATION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094043" y="2166806"/>
            <a:ext cx="8149852" cy="8374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600"/>
              <a:t>- Do exercises in the workbook.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3BC39F2-4045-47C3-BEE7-34D15748783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13736" r="8626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7601" y="3473121"/>
            <a:ext cx="4249429" cy="29652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9579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3048000" y="5926233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GB" b="1">
                <a:latin typeface="Calibri" panose="020F0502020204030204" pitchFamily="34" charset="0"/>
              </a:rPr>
              <a:t>Website: </a:t>
            </a:r>
            <a:r>
              <a:rPr lang="en-GB" b="1" i="1">
                <a:latin typeface="Calibri" panose="020F0502020204030204" pitchFamily="34" charset="0"/>
              </a:rPr>
              <a:t>hoclieu.vn</a:t>
            </a:r>
            <a:endParaRPr lang="en-GB"/>
          </a:p>
          <a:p>
            <a:pPr algn="ctr"/>
            <a:r>
              <a:rPr lang="en-GB" b="1">
                <a:latin typeface="Calibri" panose="020F0502020204030204" pitchFamily="34" charset="0"/>
              </a:rPr>
              <a:t>Fanpage: </a:t>
            </a:r>
            <a:r>
              <a:rPr lang="en-GB" b="1" i="1">
                <a:latin typeface="Calibri" panose="020F0502020204030204" pitchFamily="34" charset="0"/>
              </a:rPr>
              <a:t>facebook.com/www.tienganhglobalsuccess.vn/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67928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Group 20"/>
          <p:cNvGrpSpPr/>
          <p:nvPr/>
        </p:nvGrpSpPr>
        <p:grpSpPr>
          <a:xfrm>
            <a:off x="7620" y="-7620"/>
            <a:ext cx="12192000" cy="1083309"/>
            <a:chOff x="0" y="-3"/>
            <a:chExt cx="12192000" cy="1083309"/>
          </a:xfrm>
        </p:grpSpPr>
        <p:sp>
          <p:nvSpPr>
            <p:cNvPr id="23" name="Round Single Corner Rectangle 22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4" name="Round Single Corner Rectangle 23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5" name="Round Single Corner Rectangle 24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33" name="Group 32"/>
          <p:cNvGrpSpPr/>
          <p:nvPr/>
        </p:nvGrpSpPr>
        <p:grpSpPr>
          <a:xfrm>
            <a:off x="2261781" y="112190"/>
            <a:ext cx="712319" cy="709214"/>
            <a:chOff x="2180974" y="148629"/>
            <a:chExt cx="712319" cy="709214"/>
          </a:xfrm>
        </p:grpSpPr>
        <p:sp>
          <p:nvSpPr>
            <p:cNvPr id="30" name="Oval 29"/>
            <p:cNvSpPr/>
            <p:nvPr/>
          </p:nvSpPr>
          <p:spPr>
            <a:xfrm>
              <a:off x="2180974" y="148629"/>
              <a:ext cx="712319" cy="709214"/>
            </a:xfrm>
            <a:prstGeom prst="ellipse">
              <a:avLst/>
            </a:prstGeom>
            <a:solidFill>
              <a:srgbClr val="F7A5A5"/>
            </a:solidFill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" name="Chord 30"/>
            <p:cNvSpPr/>
            <p:nvPr/>
          </p:nvSpPr>
          <p:spPr>
            <a:xfrm rot="4088942">
              <a:off x="2197459" y="160739"/>
              <a:ext cx="676824" cy="685834"/>
            </a:xfrm>
            <a:prstGeom prst="chord">
              <a:avLst>
                <a:gd name="adj1" fmla="val 2761841"/>
                <a:gd name="adj2" fmla="val 16200000"/>
              </a:avLst>
            </a:prstGeom>
            <a:solidFill>
              <a:srgbClr val="EF4B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34" name="Rounded Rectangle 33"/>
          <p:cNvSpPr/>
          <p:nvPr/>
        </p:nvSpPr>
        <p:spPr>
          <a:xfrm>
            <a:off x="3927147" y="1726624"/>
            <a:ext cx="4347720" cy="625641"/>
          </a:xfrm>
          <a:prstGeom prst="roundRect">
            <a:avLst>
              <a:gd name="adj" fmla="val 42661"/>
            </a:avLst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5" name="Picture 34"/>
          <p:cNvPicPr>
            <a:picLocks noChangeAspect="1"/>
          </p:cNvPicPr>
          <p:nvPr/>
        </p:nvPicPr>
        <p:blipFill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0051" y="1558228"/>
            <a:ext cx="964452" cy="916490"/>
          </a:xfrm>
          <a:prstGeom prst="rect">
            <a:avLst/>
          </a:prstGeom>
        </p:spPr>
      </p:pic>
      <p:sp>
        <p:nvSpPr>
          <p:cNvPr id="36" name="TextBox 35"/>
          <p:cNvSpPr txBox="1"/>
          <p:nvPr/>
        </p:nvSpPr>
        <p:spPr>
          <a:xfrm>
            <a:off x="4310242" y="1747056"/>
            <a:ext cx="358153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chemeClr val="bg1"/>
                </a:solidFill>
              </a:rPr>
              <a:t>LESSON 5: SKILLS 1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928438" y="132929"/>
            <a:ext cx="125234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Unit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3150250" y="88279"/>
            <a:ext cx="826433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ENVIRONMENTAL PROTECTION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1276300" y="3793403"/>
            <a:ext cx="72244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Myriad Pro" pitchFamily="34" charset="0"/>
              </a:rPr>
              <a:t>1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2243706" y="109060"/>
            <a:ext cx="73039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7</a:t>
            </a:r>
          </a:p>
        </p:txBody>
      </p:sp>
      <p:pic>
        <p:nvPicPr>
          <p:cNvPr id="8" name="Hình ảnh 7">
            <a:extLst>
              <a:ext uri="{FF2B5EF4-FFF2-40B4-BE49-F238E27FC236}">
                <a16:creationId xmlns:a16="http://schemas.microsoft.com/office/drawing/2014/main" id="{E249DB28-8BE7-644A-4D27-4D1568D0D96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7147" y="2643114"/>
            <a:ext cx="3948886" cy="32907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6211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ounded Rectangle 30"/>
          <p:cNvSpPr/>
          <p:nvPr/>
        </p:nvSpPr>
        <p:spPr>
          <a:xfrm>
            <a:off x="4435147" y="379976"/>
            <a:ext cx="3948886" cy="625641"/>
          </a:xfrm>
          <a:prstGeom prst="roundRect">
            <a:avLst>
              <a:gd name="adj" fmla="val 42661"/>
            </a:avLst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9"/>
          <p:cNvSpPr/>
          <p:nvPr/>
        </p:nvSpPr>
        <p:spPr>
          <a:xfrm>
            <a:off x="4567839" y="1755498"/>
            <a:ext cx="2162852" cy="845902"/>
          </a:xfrm>
          <a:custGeom>
            <a:avLst/>
            <a:gdLst>
              <a:gd name="connsiteX0" fmla="*/ 0 w 1728196"/>
              <a:gd name="connsiteY0" fmla="*/ 0 h 941884"/>
              <a:gd name="connsiteX1" fmla="*/ 1728196 w 1728196"/>
              <a:gd name="connsiteY1" fmla="*/ 0 h 941884"/>
              <a:gd name="connsiteX2" fmla="*/ 1728196 w 1728196"/>
              <a:gd name="connsiteY2" fmla="*/ 941884 h 941884"/>
              <a:gd name="connsiteX3" fmla="*/ 0 w 1728196"/>
              <a:gd name="connsiteY3" fmla="*/ 941884 h 941884"/>
              <a:gd name="connsiteX4" fmla="*/ 0 w 1728196"/>
              <a:gd name="connsiteY4" fmla="*/ 0 h 9418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28196" h="941884">
                <a:moveTo>
                  <a:pt x="0" y="0"/>
                </a:moveTo>
                <a:lnTo>
                  <a:pt x="1728196" y="0"/>
                </a:lnTo>
                <a:lnTo>
                  <a:pt x="1728196" y="941884"/>
                </a:lnTo>
                <a:lnTo>
                  <a:pt x="0" y="941884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430" tIns="11430" rIns="11430" bIns="11430" numCol="1" spcCol="1270" anchor="ctr" anchorCtr="0">
            <a:noAutofit/>
          </a:bodyPr>
          <a:lstStyle/>
          <a:p>
            <a:pPr marL="0" lvl="1" defTabSz="8001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</a:pPr>
            <a:endParaRPr lang="en-US" b="1" dirty="0"/>
          </a:p>
        </p:txBody>
      </p:sp>
      <p:sp>
        <p:nvSpPr>
          <p:cNvPr id="11" name="Freeform 10"/>
          <p:cNvSpPr/>
          <p:nvPr/>
        </p:nvSpPr>
        <p:spPr>
          <a:xfrm>
            <a:off x="3977081" y="5090340"/>
            <a:ext cx="1603229" cy="845902"/>
          </a:xfrm>
          <a:custGeom>
            <a:avLst/>
            <a:gdLst>
              <a:gd name="connsiteX0" fmla="*/ 0 w 1419439"/>
              <a:gd name="connsiteY0" fmla="*/ 0 h 941884"/>
              <a:gd name="connsiteX1" fmla="*/ 1419439 w 1419439"/>
              <a:gd name="connsiteY1" fmla="*/ 0 h 941884"/>
              <a:gd name="connsiteX2" fmla="*/ 1419439 w 1419439"/>
              <a:gd name="connsiteY2" fmla="*/ 941884 h 941884"/>
              <a:gd name="connsiteX3" fmla="*/ 0 w 1419439"/>
              <a:gd name="connsiteY3" fmla="*/ 941884 h 941884"/>
              <a:gd name="connsiteX4" fmla="*/ 0 w 1419439"/>
              <a:gd name="connsiteY4" fmla="*/ 0 h 9418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19439" h="941884">
                <a:moveTo>
                  <a:pt x="0" y="0"/>
                </a:moveTo>
                <a:lnTo>
                  <a:pt x="1419439" y="0"/>
                </a:lnTo>
                <a:lnTo>
                  <a:pt x="1419439" y="941884"/>
                </a:lnTo>
                <a:lnTo>
                  <a:pt x="0" y="941884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430" tIns="11430" rIns="11430" bIns="11430" numCol="1" spcCol="1270" anchor="ctr" anchorCtr="0">
            <a:noAutofit/>
          </a:bodyPr>
          <a:lstStyle/>
          <a:p>
            <a:pPr marL="0" lvl="1" defTabSz="8001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</a:pPr>
            <a:endParaRPr lang="en-US" b="1" dirty="0"/>
          </a:p>
        </p:txBody>
      </p:sp>
      <p:sp>
        <p:nvSpPr>
          <p:cNvPr id="16" name="Rounded Rectangle 15"/>
          <p:cNvSpPr/>
          <p:nvPr/>
        </p:nvSpPr>
        <p:spPr>
          <a:xfrm>
            <a:off x="669161" y="1290255"/>
            <a:ext cx="1835914" cy="612205"/>
          </a:xfrm>
          <a:prstGeom prst="roundRect">
            <a:avLst/>
          </a:prstGeom>
          <a:solidFill>
            <a:srgbClr val="F37D91"/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ea typeface="Adobe Gothic Std B" panose="020B0800000000000000" pitchFamily="34" charset="-128"/>
              </a:rPr>
              <a:t>WARM-UP</a:t>
            </a:r>
            <a:endParaRPr lang="en-GB" b="1" dirty="0">
              <a:solidFill>
                <a:schemeClr val="tx1"/>
              </a:solidFill>
              <a:ea typeface="Adobe Gothic Std B" panose="020B0800000000000000" pitchFamily="34" charset="-128"/>
            </a:endParaRPr>
          </a:p>
        </p:txBody>
      </p:sp>
      <p:sp>
        <p:nvSpPr>
          <p:cNvPr id="18" name="Rounded Rectangle 17"/>
          <p:cNvSpPr/>
          <p:nvPr/>
        </p:nvSpPr>
        <p:spPr>
          <a:xfrm>
            <a:off x="2942781" y="2661358"/>
            <a:ext cx="1835914" cy="601447"/>
          </a:xfrm>
          <a:prstGeom prst="roundRect">
            <a:avLst/>
          </a:prstGeom>
          <a:solidFill>
            <a:srgbClr val="F37D91"/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READING</a:t>
            </a:r>
            <a:endParaRPr lang="en-GB" b="1" dirty="0">
              <a:solidFill>
                <a:schemeClr val="tx1"/>
              </a:solidFill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5588839" y="1234447"/>
            <a:ext cx="5740800" cy="728263"/>
          </a:xfrm>
          <a:prstGeom prst="rect">
            <a:avLst/>
          </a:prstGeom>
          <a:solidFill>
            <a:srgbClr val="F7A5A5">
              <a:alpha val="50000"/>
            </a:srgbClr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solidFill>
                  <a:schemeClr val="tx1"/>
                </a:solidFill>
              </a:rPr>
              <a:t>Task 1</a:t>
            </a:r>
            <a:r>
              <a:rPr lang="en-US">
                <a:solidFill>
                  <a:schemeClr val="tx1"/>
                </a:solidFill>
              </a:rPr>
              <a:t>: </a:t>
            </a:r>
            <a:r>
              <a:rPr lang="en-US" smtClean="0">
                <a:solidFill>
                  <a:schemeClr val="tx1"/>
                </a:solidFill>
              </a:rPr>
              <a:t>Look </a:t>
            </a:r>
            <a:r>
              <a:rPr lang="en-US" dirty="0">
                <a:solidFill>
                  <a:schemeClr val="tx1"/>
                </a:solidFill>
              </a:rPr>
              <a:t>at the picture and say what you see. Then list the names of some endangered species you know.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5592304" y="2209677"/>
            <a:ext cx="5755112" cy="1504810"/>
          </a:xfrm>
          <a:prstGeom prst="rect">
            <a:avLst/>
          </a:prstGeom>
          <a:solidFill>
            <a:srgbClr val="F7A5A5">
              <a:alpha val="50000"/>
            </a:srgbClr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mtClean="0">
                <a:solidFill>
                  <a:schemeClr val="tx1"/>
                </a:solidFill>
              </a:rPr>
              <a:t>Vocabulary</a:t>
            </a:r>
            <a:endParaRPr lang="en-US" sz="1800" smtClean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R="0">
              <a:spcBef>
                <a:spcPts val="0"/>
              </a:spcBef>
              <a:spcAft>
                <a:spcPts val="0"/>
              </a:spcAft>
            </a:pPr>
            <a:r>
              <a:rPr lang="en-US" sz="1800" smtClean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Task </a:t>
            </a:r>
            <a:r>
              <a:rPr lang="en-US" sz="1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2: Read the text and choose the words or phrases to make the following statements correct.</a:t>
            </a:r>
          </a:p>
          <a:p>
            <a:pPr marR="0"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Task 3. Read the text again and choose the correct option A, B, or C.</a:t>
            </a:r>
          </a:p>
        </p:txBody>
      </p:sp>
      <p:cxnSp>
        <p:nvCxnSpPr>
          <p:cNvPr id="24" name="Curved Connector 23"/>
          <p:cNvCxnSpPr>
            <a:stCxn id="16" idx="3"/>
            <a:endCxn id="18" idx="0"/>
          </p:cNvCxnSpPr>
          <p:nvPr/>
        </p:nvCxnSpPr>
        <p:spPr>
          <a:xfrm>
            <a:off x="2505075" y="1596358"/>
            <a:ext cx="1355663" cy="1065000"/>
          </a:xfrm>
          <a:prstGeom prst="curvedConnector2">
            <a:avLst/>
          </a:prstGeom>
          <a:ln w="57150">
            <a:solidFill>
              <a:srgbClr val="7192A9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6" name="Curved Connector 25"/>
          <p:cNvCxnSpPr>
            <a:cxnSpLocks/>
            <a:stCxn id="18" idx="1"/>
            <a:endCxn id="12" idx="0"/>
          </p:cNvCxnSpPr>
          <p:nvPr/>
        </p:nvCxnSpPr>
        <p:spPr>
          <a:xfrm rot="10800000" flipV="1">
            <a:off x="1587119" y="2962081"/>
            <a:ext cx="1355663" cy="1526811"/>
          </a:xfrm>
          <a:prstGeom prst="curvedConnector2">
            <a:avLst/>
          </a:prstGeom>
          <a:ln w="57150">
            <a:solidFill>
              <a:srgbClr val="7192A9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27" name="Rounded Rectangle 26"/>
          <p:cNvSpPr/>
          <p:nvPr/>
        </p:nvSpPr>
        <p:spPr>
          <a:xfrm>
            <a:off x="2807398" y="5776561"/>
            <a:ext cx="1971297" cy="604154"/>
          </a:xfrm>
          <a:prstGeom prst="roundRect">
            <a:avLst/>
          </a:prstGeom>
          <a:solidFill>
            <a:srgbClr val="F37D91"/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CONSOLIDATION</a:t>
            </a:r>
            <a:endParaRPr lang="en-GB" b="1" dirty="0">
              <a:solidFill>
                <a:schemeClr val="tx1"/>
              </a:solidFill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5588839" y="5743004"/>
            <a:ext cx="5740800" cy="684962"/>
          </a:xfrm>
          <a:prstGeom prst="rect">
            <a:avLst/>
          </a:prstGeom>
          <a:solidFill>
            <a:srgbClr val="F7A5A5">
              <a:alpha val="50000"/>
            </a:srgbClr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solidFill>
                  <a:schemeClr val="tx1"/>
                </a:solidFill>
              </a:rPr>
              <a:t>Wrap-up</a:t>
            </a:r>
          </a:p>
          <a:p>
            <a:r>
              <a:rPr lang="en-US">
                <a:solidFill>
                  <a:schemeClr val="tx1"/>
                </a:solidFill>
              </a:rPr>
              <a:t>Homework</a:t>
            </a:r>
            <a:endParaRPr lang="en-GB" dirty="0">
              <a:solidFill>
                <a:schemeClr val="tx1"/>
              </a:solidFill>
            </a:endParaRPr>
          </a:p>
        </p:txBody>
      </p:sp>
      <p:pic>
        <p:nvPicPr>
          <p:cNvPr id="30" name="Picture 29"/>
          <p:cNvPicPr>
            <a:picLocks noChangeAspect="1"/>
          </p:cNvPicPr>
          <p:nvPr/>
        </p:nvPicPr>
        <p:blipFill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4243" y="240612"/>
            <a:ext cx="964452" cy="916490"/>
          </a:xfrm>
          <a:prstGeom prst="rect">
            <a:avLst/>
          </a:prstGeom>
        </p:spPr>
      </p:pic>
      <p:sp>
        <p:nvSpPr>
          <p:cNvPr id="12" name="Rounded Rectangle 17">
            <a:extLst>
              <a:ext uri="{FF2B5EF4-FFF2-40B4-BE49-F238E27FC236}">
                <a16:creationId xmlns:a16="http://schemas.microsoft.com/office/drawing/2014/main" id="{A83C4A68-EB73-5354-2F41-2D2269B0CBE7}"/>
              </a:ext>
            </a:extLst>
          </p:cNvPr>
          <p:cNvSpPr/>
          <p:nvPr/>
        </p:nvSpPr>
        <p:spPr>
          <a:xfrm>
            <a:off x="669161" y="4488893"/>
            <a:ext cx="1835914" cy="601447"/>
          </a:xfrm>
          <a:prstGeom prst="roundRect">
            <a:avLst/>
          </a:prstGeom>
          <a:solidFill>
            <a:srgbClr val="F37D91"/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SPEAKING</a:t>
            </a:r>
            <a:endParaRPr lang="en-GB" b="1" dirty="0">
              <a:solidFill>
                <a:schemeClr val="tx1"/>
              </a:solidFill>
            </a:endParaRPr>
          </a:p>
        </p:txBody>
      </p:sp>
      <p:cxnSp>
        <p:nvCxnSpPr>
          <p:cNvPr id="14" name="Curved Connector 25">
            <a:extLst>
              <a:ext uri="{FF2B5EF4-FFF2-40B4-BE49-F238E27FC236}">
                <a16:creationId xmlns:a16="http://schemas.microsoft.com/office/drawing/2014/main" id="{07778C8C-1321-B1E6-2B97-8268069FC8FA}"/>
              </a:ext>
            </a:extLst>
          </p:cNvPr>
          <p:cNvCxnSpPr>
            <a:cxnSpLocks/>
            <a:stCxn id="12" idx="3"/>
            <a:endCxn id="27" idx="0"/>
          </p:cNvCxnSpPr>
          <p:nvPr/>
        </p:nvCxnSpPr>
        <p:spPr>
          <a:xfrm>
            <a:off x="2505075" y="4789617"/>
            <a:ext cx="1287972" cy="986944"/>
          </a:xfrm>
          <a:prstGeom prst="curvedConnector2">
            <a:avLst/>
          </a:prstGeom>
          <a:ln w="57150">
            <a:solidFill>
              <a:srgbClr val="7192A9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39" name="Rectangle 21">
            <a:extLst>
              <a:ext uri="{FF2B5EF4-FFF2-40B4-BE49-F238E27FC236}">
                <a16:creationId xmlns:a16="http://schemas.microsoft.com/office/drawing/2014/main" id="{8F2A6C5B-D7AA-737A-4C14-9617164743CE}"/>
              </a:ext>
            </a:extLst>
          </p:cNvPr>
          <p:cNvSpPr/>
          <p:nvPr/>
        </p:nvSpPr>
        <p:spPr>
          <a:xfrm>
            <a:off x="5592304" y="4056328"/>
            <a:ext cx="5755112" cy="1385373"/>
          </a:xfrm>
          <a:prstGeom prst="rect">
            <a:avLst/>
          </a:prstGeom>
          <a:solidFill>
            <a:srgbClr val="F7A5A5">
              <a:alpha val="50000"/>
            </a:srgbClr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Task 4: Work in pairs. Ask and answer about Vu Quang National Park. </a:t>
            </a:r>
          </a:p>
          <a:p>
            <a:pPr marR="0"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Task 5: Work in groups. Talk about Vu Quang National Park, using the answers in 4.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5043789" y="481195"/>
            <a:ext cx="249121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</a:rPr>
              <a:t>LESSON 5: SKILLS 1</a:t>
            </a:r>
          </a:p>
        </p:txBody>
      </p:sp>
    </p:spTree>
    <p:extLst>
      <p:ext uri="{BB962C8B-B14F-4D97-AF65-F5344CB8AC3E}">
        <p14:creationId xmlns:p14="http://schemas.microsoft.com/office/powerpoint/2010/main" val="6582018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-1905" y="1905"/>
            <a:ext cx="12192000" cy="1083309"/>
            <a:chOff x="0" y="-3"/>
            <a:chExt cx="12192000" cy="1083309"/>
          </a:xfrm>
        </p:grpSpPr>
        <p:sp>
          <p:nvSpPr>
            <p:cNvPr id="20" name="Round Single Corner Rectangle 19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Round Single Corner Rectangle 20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2" name="Round Single Corner Rectangle 21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5" name="TextBox 14"/>
          <p:cNvSpPr txBox="1"/>
          <p:nvPr/>
        </p:nvSpPr>
        <p:spPr>
          <a:xfrm>
            <a:off x="487067" y="135939"/>
            <a:ext cx="54513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WARM-UP</a:t>
            </a:r>
          </a:p>
        </p:txBody>
      </p:sp>
      <p:sp>
        <p:nvSpPr>
          <p:cNvPr id="2" name="TextBox 11">
            <a:extLst>
              <a:ext uri="{FF2B5EF4-FFF2-40B4-BE49-F238E27FC236}">
                <a16:creationId xmlns:a16="http://schemas.microsoft.com/office/drawing/2014/main" id="{C08C442B-59CF-50BB-BD63-3F819C0172BA}"/>
              </a:ext>
            </a:extLst>
          </p:cNvPr>
          <p:cNvSpPr txBox="1"/>
          <p:nvPr/>
        </p:nvSpPr>
        <p:spPr>
          <a:xfrm>
            <a:off x="1042458" y="1254256"/>
            <a:ext cx="7495692" cy="4616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 dirty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Work in groups. Look at the picture and say what you see</a:t>
            </a:r>
            <a:r>
              <a:rPr lang="en-US" sz="2400" b="1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. </a:t>
            </a:r>
            <a:endParaRPr lang="en-US" sz="2400" b="1" dirty="0">
              <a:effectLst>
                <a:glow rad="88900">
                  <a:schemeClr val="bg1"/>
                </a:glow>
              </a:effectLst>
              <a:cs typeface="Arial" panose="020B0604020202020204" pitchFamily="34" charset="0"/>
            </a:endParaRPr>
          </a:p>
        </p:txBody>
      </p:sp>
      <p:sp>
        <p:nvSpPr>
          <p:cNvPr id="5" name="Rounded Rectangle 15">
            <a:extLst>
              <a:ext uri="{FF2B5EF4-FFF2-40B4-BE49-F238E27FC236}">
                <a16:creationId xmlns:a16="http://schemas.microsoft.com/office/drawing/2014/main" id="{C2857D99-7E44-76B9-9581-BF03AC396FF5}"/>
              </a:ext>
            </a:extLst>
          </p:cNvPr>
          <p:cNvSpPr/>
          <p:nvPr/>
        </p:nvSpPr>
        <p:spPr>
          <a:xfrm>
            <a:off x="487067" y="1217504"/>
            <a:ext cx="502606" cy="502606"/>
          </a:xfrm>
          <a:prstGeom prst="roundRect">
            <a:avLst/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3" name="TextBox 16">
            <a:extLst>
              <a:ext uri="{FF2B5EF4-FFF2-40B4-BE49-F238E27FC236}">
                <a16:creationId xmlns:a16="http://schemas.microsoft.com/office/drawing/2014/main" id="{AE87A8EE-A241-5F34-E951-B0C5D1E1BEC9}"/>
              </a:ext>
            </a:extLst>
          </p:cNvPr>
          <p:cNvSpPr txBox="1"/>
          <p:nvPr/>
        </p:nvSpPr>
        <p:spPr>
          <a:xfrm>
            <a:off x="539852" y="1104770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4000" b="1" dirty="0">
                <a:solidFill>
                  <a:schemeClr val="bg1"/>
                </a:solidFill>
                <a:latin typeface="Myriad Pro" pitchFamily="34" charset="0"/>
              </a:rPr>
              <a:t>1</a:t>
            </a:r>
            <a:endParaRPr lang="en-US" sz="4000" b="1" dirty="0">
              <a:solidFill>
                <a:schemeClr val="bg1"/>
              </a:solidFill>
              <a:latin typeface="Myriad Pro" pitchFamily="3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75704" y="2303585"/>
            <a:ext cx="7800975" cy="3657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4078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-1905" y="1905"/>
            <a:ext cx="12192000" cy="1083309"/>
            <a:chOff x="0" y="-3"/>
            <a:chExt cx="12192000" cy="1083309"/>
          </a:xfrm>
        </p:grpSpPr>
        <p:sp>
          <p:nvSpPr>
            <p:cNvPr id="20" name="Round Single Corner Rectangle 19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Round Single Corner Rectangle 20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2" name="Round Single Corner Rectangle 21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5" name="TextBox 14"/>
          <p:cNvSpPr txBox="1"/>
          <p:nvPr/>
        </p:nvSpPr>
        <p:spPr>
          <a:xfrm>
            <a:off x="487067" y="135939"/>
            <a:ext cx="54513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WARM-UP</a:t>
            </a:r>
          </a:p>
        </p:txBody>
      </p:sp>
      <p:sp>
        <p:nvSpPr>
          <p:cNvPr id="2" name="TextBox 11">
            <a:extLst>
              <a:ext uri="{FF2B5EF4-FFF2-40B4-BE49-F238E27FC236}">
                <a16:creationId xmlns:a16="http://schemas.microsoft.com/office/drawing/2014/main" id="{C08C442B-59CF-50BB-BD63-3F819C0172BA}"/>
              </a:ext>
            </a:extLst>
          </p:cNvPr>
          <p:cNvSpPr txBox="1"/>
          <p:nvPr/>
        </p:nvSpPr>
        <p:spPr>
          <a:xfrm>
            <a:off x="1082630" y="1228941"/>
            <a:ext cx="10022929" cy="4616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 smtClean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Then list the </a:t>
            </a:r>
            <a:r>
              <a:rPr lang="en-US" sz="2400" b="1" dirty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names of some endangered species you know.</a:t>
            </a:r>
          </a:p>
        </p:txBody>
      </p:sp>
      <p:sp>
        <p:nvSpPr>
          <p:cNvPr id="5" name="Rounded Rectangle 15">
            <a:extLst>
              <a:ext uri="{FF2B5EF4-FFF2-40B4-BE49-F238E27FC236}">
                <a16:creationId xmlns:a16="http://schemas.microsoft.com/office/drawing/2014/main" id="{C2857D99-7E44-76B9-9581-BF03AC396FF5}"/>
              </a:ext>
            </a:extLst>
          </p:cNvPr>
          <p:cNvSpPr/>
          <p:nvPr/>
        </p:nvSpPr>
        <p:spPr>
          <a:xfrm>
            <a:off x="487067" y="1217504"/>
            <a:ext cx="502606" cy="502606"/>
          </a:xfrm>
          <a:prstGeom prst="roundRect">
            <a:avLst/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3" name="TextBox 16">
            <a:extLst>
              <a:ext uri="{FF2B5EF4-FFF2-40B4-BE49-F238E27FC236}">
                <a16:creationId xmlns:a16="http://schemas.microsoft.com/office/drawing/2014/main" id="{AE87A8EE-A241-5F34-E951-B0C5D1E1BEC9}"/>
              </a:ext>
            </a:extLst>
          </p:cNvPr>
          <p:cNvSpPr txBox="1"/>
          <p:nvPr/>
        </p:nvSpPr>
        <p:spPr>
          <a:xfrm>
            <a:off x="539852" y="1131146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4000" b="1" dirty="0">
                <a:solidFill>
                  <a:schemeClr val="bg1"/>
                </a:solidFill>
                <a:latin typeface="Myriad Pro" pitchFamily="34" charset="0"/>
              </a:rPr>
              <a:t>1</a:t>
            </a:r>
            <a:endParaRPr lang="en-US" sz="4000" b="1" dirty="0">
              <a:solidFill>
                <a:schemeClr val="bg1"/>
              </a:solidFill>
              <a:latin typeface="Myriad Pro" pitchFamily="34" charset="0"/>
            </a:endParaRPr>
          </a:p>
        </p:txBody>
      </p:sp>
      <p:sp>
        <p:nvSpPr>
          <p:cNvPr id="40" name="Google Shape;1881;p31">
            <a:extLst>
              <a:ext uri="{FF2B5EF4-FFF2-40B4-BE49-F238E27FC236}">
                <a16:creationId xmlns:a16="http://schemas.microsoft.com/office/drawing/2014/main" id="{4C4C347B-FD00-EA50-5E98-2C75CAD5C282}"/>
              </a:ext>
            </a:extLst>
          </p:cNvPr>
          <p:cNvSpPr txBox="1">
            <a:spLocks/>
          </p:cNvSpPr>
          <p:nvPr/>
        </p:nvSpPr>
        <p:spPr>
          <a:xfrm>
            <a:off x="487067" y="2134859"/>
            <a:ext cx="2189764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3200" b="1" smtClean="0">
                <a:solidFill>
                  <a:srgbClr val="AD4F0F"/>
                </a:solidFill>
              </a:rPr>
              <a:t>TIGER</a:t>
            </a:r>
            <a:endParaRPr lang="en-US" sz="2400" b="1" dirty="0">
              <a:solidFill>
                <a:srgbClr val="AD4F0F"/>
              </a:solidFill>
              <a:cs typeface="Calibri" panose="020F0502020204030204" pitchFamily="34" charset="0"/>
            </a:endParaRPr>
          </a:p>
        </p:txBody>
      </p:sp>
      <p:cxnSp>
        <p:nvCxnSpPr>
          <p:cNvPr id="48" name="Đường nối Thẳng 47">
            <a:extLst>
              <a:ext uri="{FF2B5EF4-FFF2-40B4-BE49-F238E27FC236}">
                <a16:creationId xmlns:a16="http://schemas.microsoft.com/office/drawing/2014/main" id="{AC3D44D7-3AA1-F3B7-F12F-19790516EC74}"/>
              </a:ext>
            </a:extLst>
          </p:cNvPr>
          <p:cNvCxnSpPr>
            <a:cxnSpLocks/>
          </p:cNvCxnSpPr>
          <p:nvPr/>
        </p:nvCxnSpPr>
        <p:spPr>
          <a:xfrm>
            <a:off x="1962364" y="2784297"/>
            <a:ext cx="1537536" cy="1137072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Google Shape;1881;p31">
            <a:extLst>
              <a:ext uri="{FF2B5EF4-FFF2-40B4-BE49-F238E27FC236}">
                <a16:creationId xmlns:a16="http://schemas.microsoft.com/office/drawing/2014/main" id="{4A2B1CE3-B4EC-0F3F-BB7D-8BB4C938A7BB}"/>
              </a:ext>
            </a:extLst>
          </p:cNvPr>
          <p:cNvSpPr txBox="1">
            <a:spLocks/>
          </p:cNvSpPr>
          <p:nvPr/>
        </p:nvSpPr>
        <p:spPr>
          <a:xfrm>
            <a:off x="129834" y="3831380"/>
            <a:ext cx="2189764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3200" b="1" smtClean="0">
                <a:solidFill>
                  <a:srgbClr val="FFC000"/>
                </a:solidFill>
              </a:rPr>
              <a:t>SAOLA</a:t>
            </a:r>
            <a:endParaRPr lang="en-US" sz="2400" b="1" dirty="0">
              <a:solidFill>
                <a:srgbClr val="FFC000"/>
              </a:solidFill>
              <a:cs typeface="Calibri" panose="020F0502020204030204" pitchFamily="34" charset="0"/>
            </a:endParaRPr>
          </a:p>
        </p:txBody>
      </p:sp>
      <p:cxnSp>
        <p:nvCxnSpPr>
          <p:cNvPr id="52" name="Đường nối Thẳng 51">
            <a:extLst>
              <a:ext uri="{FF2B5EF4-FFF2-40B4-BE49-F238E27FC236}">
                <a16:creationId xmlns:a16="http://schemas.microsoft.com/office/drawing/2014/main" id="{DFF07B40-7AC8-5E56-AA4F-D5BB9A73135C}"/>
              </a:ext>
            </a:extLst>
          </p:cNvPr>
          <p:cNvCxnSpPr>
            <a:cxnSpLocks/>
          </p:cNvCxnSpPr>
          <p:nvPr/>
        </p:nvCxnSpPr>
        <p:spPr>
          <a:xfrm>
            <a:off x="1962364" y="4377592"/>
            <a:ext cx="1616105" cy="198739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Google Shape;1881;p31">
            <a:extLst>
              <a:ext uri="{FF2B5EF4-FFF2-40B4-BE49-F238E27FC236}">
                <a16:creationId xmlns:a16="http://schemas.microsoft.com/office/drawing/2014/main" id="{75BCA9D2-9E2E-4153-726F-C2BDD11F1DBD}"/>
              </a:ext>
            </a:extLst>
          </p:cNvPr>
          <p:cNvSpPr txBox="1">
            <a:spLocks/>
          </p:cNvSpPr>
          <p:nvPr/>
        </p:nvSpPr>
        <p:spPr>
          <a:xfrm>
            <a:off x="3452116" y="1905865"/>
            <a:ext cx="3585682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3200" b="1">
                <a:solidFill>
                  <a:schemeClr val="accent5">
                    <a:lumMod val="50000"/>
                  </a:schemeClr>
                </a:solidFill>
              </a:rPr>
              <a:t>BLUE </a:t>
            </a:r>
            <a:r>
              <a:rPr lang="en-US" sz="3200" b="1" smtClean="0">
                <a:solidFill>
                  <a:schemeClr val="accent5">
                    <a:lumMod val="50000"/>
                  </a:schemeClr>
                </a:solidFill>
              </a:rPr>
              <a:t>WHALE</a:t>
            </a:r>
            <a:endParaRPr lang="en-US" sz="2400" b="1" dirty="0">
              <a:solidFill>
                <a:schemeClr val="accent5">
                  <a:lumMod val="50000"/>
                </a:schemeClr>
              </a:solidFill>
              <a:cs typeface="Calibri" panose="020F0502020204030204" pitchFamily="34" charset="0"/>
            </a:endParaRPr>
          </a:p>
        </p:txBody>
      </p:sp>
      <p:cxnSp>
        <p:nvCxnSpPr>
          <p:cNvPr id="54" name="Đường nối Thẳng 53">
            <a:extLst>
              <a:ext uri="{FF2B5EF4-FFF2-40B4-BE49-F238E27FC236}">
                <a16:creationId xmlns:a16="http://schemas.microsoft.com/office/drawing/2014/main" id="{A61BB5DA-06E5-CBAB-D6D2-DB4A5308961D}"/>
              </a:ext>
            </a:extLst>
          </p:cNvPr>
          <p:cNvCxnSpPr>
            <a:cxnSpLocks/>
          </p:cNvCxnSpPr>
          <p:nvPr/>
        </p:nvCxnSpPr>
        <p:spPr>
          <a:xfrm>
            <a:off x="4921322" y="2589095"/>
            <a:ext cx="636997" cy="749126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Google Shape;1881;p31">
            <a:extLst>
              <a:ext uri="{FF2B5EF4-FFF2-40B4-BE49-F238E27FC236}">
                <a16:creationId xmlns:a16="http://schemas.microsoft.com/office/drawing/2014/main" id="{5B51BD0A-386E-BF49-54FA-2E41B9E39D2B}"/>
              </a:ext>
            </a:extLst>
          </p:cNvPr>
          <p:cNvSpPr txBox="1">
            <a:spLocks/>
          </p:cNvSpPr>
          <p:nvPr/>
        </p:nvSpPr>
        <p:spPr>
          <a:xfrm>
            <a:off x="8252602" y="1892535"/>
            <a:ext cx="2189764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3200" b="1">
                <a:solidFill>
                  <a:srgbClr val="7192A9"/>
                </a:solidFill>
              </a:rPr>
              <a:t>SEA </a:t>
            </a:r>
            <a:r>
              <a:rPr lang="en-US" sz="3200" b="1" smtClean="0">
                <a:solidFill>
                  <a:srgbClr val="7192A9"/>
                </a:solidFill>
              </a:rPr>
              <a:t>LION</a:t>
            </a:r>
            <a:endParaRPr lang="en-US" sz="2400" b="1" dirty="0">
              <a:solidFill>
                <a:srgbClr val="7192A9"/>
              </a:solidFill>
              <a:cs typeface="Calibri" panose="020F0502020204030204" pitchFamily="34" charset="0"/>
            </a:endParaRPr>
          </a:p>
        </p:txBody>
      </p:sp>
      <p:cxnSp>
        <p:nvCxnSpPr>
          <p:cNvPr id="56" name="Đường nối Thẳng 55">
            <a:extLst>
              <a:ext uri="{FF2B5EF4-FFF2-40B4-BE49-F238E27FC236}">
                <a16:creationId xmlns:a16="http://schemas.microsoft.com/office/drawing/2014/main" id="{8C6159B8-2D99-F707-E3D4-F6A6193F1F70}"/>
              </a:ext>
            </a:extLst>
          </p:cNvPr>
          <p:cNvCxnSpPr>
            <a:cxnSpLocks/>
          </p:cNvCxnSpPr>
          <p:nvPr/>
        </p:nvCxnSpPr>
        <p:spPr>
          <a:xfrm flipH="1">
            <a:off x="7281334" y="2575522"/>
            <a:ext cx="1379781" cy="65820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Google Shape;1881;p31">
            <a:extLst>
              <a:ext uri="{FF2B5EF4-FFF2-40B4-BE49-F238E27FC236}">
                <a16:creationId xmlns:a16="http://schemas.microsoft.com/office/drawing/2014/main" id="{9BA4CB08-AFED-736D-F7EF-E708993783F7}"/>
              </a:ext>
            </a:extLst>
          </p:cNvPr>
          <p:cNvSpPr txBox="1">
            <a:spLocks/>
          </p:cNvSpPr>
          <p:nvPr/>
        </p:nvSpPr>
        <p:spPr>
          <a:xfrm>
            <a:off x="9704979" y="3710593"/>
            <a:ext cx="2189764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3200" b="1" dirty="0">
                <a:solidFill>
                  <a:schemeClr val="accent6">
                    <a:lumMod val="75000"/>
                  </a:schemeClr>
                </a:solidFill>
              </a:rPr>
              <a:t>DUGONG</a:t>
            </a:r>
            <a:endParaRPr lang="en-US" sz="2400" b="1" dirty="0">
              <a:solidFill>
                <a:schemeClr val="accent6">
                  <a:lumMod val="75000"/>
                </a:schemeClr>
              </a:solidFill>
              <a:cs typeface="Calibri" panose="020F0502020204030204" pitchFamily="34" charset="0"/>
            </a:endParaRPr>
          </a:p>
        </p:txBody>
      </p:sp>
      <p:cxnSp>
        <p:nvCxnSpPr>
          <p:cNvPr id="58" name="Đường nối Thẳng 57">
            <a:extLst>
              <a:ext uri="{FF2B5EF4-FFF2-40B4-BE49-F238E27FC236}">
                <a16:creationId xmlns:a16="http://schemas.microsoft.com/office/drawing/2014/main" id="{C1590DF0-D93C-5A7E-A70E-F8001A231098}"/>
              </a:ext>
            </a:extLst>
          </p:cNvPr>
          <p:cNvCxnSpPr>
            <a:cxnSpLocks/>
          </p:cNvCxnSpPr>
          <p:nvPr/>
        </p:nvCxnSpPr>
        <p:spPr>
          <a:xfrm flipV="1">
            <a:off x="7449769" y="4166262"/>
            <a:ext cx="2372325" cy="203279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Google Shape;1881;p31">
            <a:extLst>
              <a:ext uri="{FF2B5EF4-FFF2-40B4-BE49-F238E27FC236}">
                <a16:creationId xmlns:a16="http://schemas.microsoft.com/office/drawing/2014/main" id="{BC792DD9-5A32-B05E-6B46-1352A75E3368}"/>
              </a:ext>
            </a:extLst>
          </p:cNvPr>
          <p:cNvSpPr txBox="1">
            <a:spLocks/>
          </p:cNvSpPr>
          <p:nvPr/>
        </p:nvSpPr>
        <p:spPr>
          <a:xfrm>
            <a:off x="539852" y="5466892"/>
            <a:ext cx="2595108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3200" b="1">
                <a:solidFill>
                  <a:srgbClr val="EF4B66"/>
                </a:solidFill>
              </a:rPr>
              <a:t>POLAR </a:t>
            </a:r>
            <a:r>
              <a:rPr lang="en-US" sz="3200" b="1" smtClean="0">
                <a:solidFill>
                  <a:srgbClr val="EF4B66"/>
                </a:solidFill>
              </a:rPr>
              <a:t>BEAR</a:t>
            </a:r>
            <a:endParaRPr lang="en-US" sz="2400" b="1" dirty="0">
              <a:solidFill>
                <a:srgbClr val="EF4B66"/>
              </a:solidFill>
              <a:cs typeface="Calibri" panose="020F0502020204030204" pitchFamily="34" charset="0"/>
            </a:endParaRPr>
          </a:p>
        </p:txBody>
      </p:sp>
      <p:cxnSp>
        <p:nvCxnSpPr>
          <p:cNvPr id="60" name="Đường nối Thẳng 59">
            <a:extLst>
              <a:ext uri="{FF2B5EF4-FFF2-40B4-BE49-F238E27FC236}">
                <a16:creationId xmlns:a16="http://schemas.microsoft.com/office/drawing/2014/main" id="{F2700D0A-52BE-C6FE-0E34-4B7E7E28A12E}"/>
              </a:ext>
            </a:extLst>
          </p:cNvPr>
          <p:cNvCxnSpPr>
            <a:cxnSpLocks/>
          </p:cNvCxnSpPr>
          <p:nvPr/>
        </p:nvCxnSpPr>
        <p:spPr>
          <a:xfrm flipV="1">
            <a:off x="2439372" y="4980713"/>
            <a:ext cx="1172979" cy="554141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" name="Google Shape;1881;p31">
            <a:extLst>
              <a:ext uri="{FF2B5EF4-FFF2-40B4-BE49-F238E27FC236}">
                <a16:creationId xmlns:a16="http://schemas.microsoft.com/office/drawing/2014/main" id="{A942A611-D765-C110-FC91-365494386D37}"/>
              </a:ext>
            </a:extLst>
          </p:cNvPr>
          <p:cNvSpPr txBox="1">
            <a:spLocks/>
          </p:cNvSpPr>
          <p:nvPr/>
        </p:nvSpPr>
        <p:spPr>
          <a:xfrm>
            <a:off x="8897039" y="5534050"/>
            <a:ext cx="3090654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3200" b="1" smtClean="0"/>
              <a:t>GIANT PANDA</a:t>
            </a:r>
            <a:endParaRPr lang="en-US" sz="2400" b="1" dirty="0">
              <a:cs typeface="Calibri" panose="020F0502020204030204" pitchFamily="34" charset="0"/>
            </a:endParaRPr>
          </a:p>
        </p:txBody>
      </p:sp>
      <p:cxnSp>
        <p:nvCxnSpPr>
          <p:cNvPr id="62" name="Đường nối Thẳng 61">
            <a:extLst>
              <a:ext uri="{FF2B5EF4-FFF2-40B4-BE49-F238E27FC236}">
                <a16:creationId xmlns:a16="http://schemas.microsoft.com/office/drawing/2014/main" id="{B98244EA-EEC9-CBF7-5292-49AB9016F94C}"/>
              </a:ext>
            </a:extLst>
          </p:cNvPr>
          <p:cNvCxnSpPr>
            <a:cxnSpLocks/>
          </p:cNvCxnSpPr>
          <p:nvPr/>
        </p:nvCxnSpPr>
        <p:spPr>
          <a:xfrm>
            <a:off x="7360888" y="5131691"/>
            <a:ext cx="1783428" cy="731957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4" name="Google Shape;1881;p31">
            <a:extLst>
              <a:ext uri="{FF2B5EF4-FFF2-40B4-BE49-F238E27FC236}">
                <a16:creationId xmlns:a16="http://schemas.microsoft.com/office/drawing/2014/main" id="{0B4544B9-EEFA-4CDB-9AA7-943E3FB22983}"/>
              </a:ext>
            </a:extLst>
          </p:cNvPr>
          <p:cNvSpPr txBox="1">
            <a:spLocks/>
          </p:cNvSpPr>
          <p:nvPr/>
        </p:nvSpPr>
        <p:spPr>
          <a:xfrm>
            <a:off x="3921825" y="5811237"/>
            <a:ext cx="2804704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3200" b="1" dirty="0">
                <a:solidFill>
                  <a:schemeClr val="accent3">
                    <a:lumMod val="50000"/>
                  </a:schemeClr>
                </a:solidFill>
              </a:rPr>
              <a:t>PENGUINES</a:t>
            </a:r>
            <a:endParaRPr lang="en-US" sz="2400" b="1" dirty="0">
              <a:solidFill>
                <a:schemeClr val="accent3">
                  <a:lumMod val="50000"/>
                </a:schemeClr>
              </a:solidFill>
              <a:cs typeface="Calibri" panose="020F0502020204030204" pitchFamily="34" charset="0"/>
            </a:endParaRPr>
          </a:p>
        </p:txBody>
      </p:sp>
      <p:cxnSp>
        <p:nvCxnSpPr>
          <p:cNvPr id="75" name="Đường nối Thẳng 74">
            <a:extLst>
              <a:ext uri="{FF2B5EF4-FFF2-40B4-BE49-F238E27FC236}">
                <a16:creationId xmlns:a16="http://schemas.microsoft.com/office/drawing/2014/main" id="{527F77DA-26DE-C857-63DF-7D752EDAB998}"/>
              </a:ext>
            </a:extLst>
          </p:cNvPr>
          <p:cNvCxnSpPr>
            <a:cxnSpLocks/>
          </p:cNvCxnSpPr>
          <p:nvPr/>
        </p:nvCxnSpPr>
        <p:spPr>
          <a:xfrm flipH="1">
            <a:off x="5034480" y="5168072"/>
            <a:ext cx="178040" cy="781477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632" b="89802" l="4340" r="94717"/>
                    </a14:imgEffect>
                  </a14:imgLayer>
                </a14:imgProps>
              </a:ext>
            </a:extLst>
          </a:blip>
          <a:srcRect l="8010" t="12112" r="6823" b="12839"/>
          <a:stretch/>
        </p:blipFill>
        <p:spPr>
          <a:xfrm>
            <a:off x="3390230" y="3107845"/>
            <a:ext cx="4299439" cy="25233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10402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/>
      <p:bldP spid="51" grpId="0"/>
      <p:bldP spid="53" grpId="0"/>
      <p:bldP spid="55" grpId="0"/>
      <p:bldP spid="57" grpId="0"/>
      <p:bldP spid="59" grpId="0"/>
      <p:bldP spid="61" grpId="0"/>
      <p:bldP spid="7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-1905" y="1905"/>
            <a:ext cx="12192000" cy="1083309"/>
            <a:chOff x="0" y="-3"/>
            <a:chExt cx="12192000" cy="1083309"/>
          </a:xfrm>
        </p:grpSpPr>
        <p:sp>
          <p:nvSpPr>
            <p:cNvPr id="20" name="Round Single Corner Rectangle 19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Round Single Corner Rectangle 20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2" name="Round Single Corner Rectangle 21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7" name="Google Shape;1881;p31"/>
          <p:cNvSpPr txBox="1">
            <a:spLocks/>
          </p:cNvSpPr>
          <p:nvPr/>
        </p:nvSpPr>
        <p:spPr>
          <a:xfrm>
            <a:off x="774067" y="1517379"/>
            <a:ext cx="5231128" cy="992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8000" b="1" dirty="0">
                <a:solidFill>
                  <a:srgbClr val="AD4F0F"/>
                </a:solidFill>
              </a:rPr>
              <a:t>contain</a:t>
            </a:r>
            <a:r>
              <a:rPr lang="en-US" sz="6000" b="1" dirty="0">
                <a:solidFill>
                  <a:srgbClr val="AD4F0F"/>
                </a:solidFill>
              </a:rPr>
              <a:t> </a:t>
            </a:r>
            <a:r>
              <a:rPr lang="en-US" sz="6000" b="1" dirty="0">
                <a:solidFill>
                  <a:srgbClr val="AD4F0F"/>
                </a:solidFill>
                <a:cs typeface="Calibri" panose="020F0502020204030204" pitchFamily="34" charset="0"/>
              </a:rPr>
              <a:t>(v)</a:t>
            </a:r>
            <a:endParaRPr lang="en-US" sz="4800" b="1" dirty="0">
              <a:solidFill>
                <a:srgbClr val="AD4F0F"/>
              </a:solidFill>
              <a:cs typeface="Calibri" panose="020F0502020204030204" pitchFamily="34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1074623" y="4832976"/>
            <a:ext cx="405089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4800" dirty="0" err="1"/>
              <a:t>chứa</a:t>
            </a:r>
            <a:r>
              <a:rPr lang="en-US" sz="4800" dirty="0"/>
              <a:t> </a:t>
            </a:r>
            <a:r>
              <a:rPr lang="en-US" sz="4800" dirty="0" err="1"/>
              <a:t>đựng</a:t>
            </a:r>
            <a:r>
              <a:rPr lang="en-US" sz="4800" dirty="0"/>
              <a:t> </a:t>
            </a:r>
            <a:endParaRPr lang="en-US" sz="6600" dirty="0"/>
          </a:p>
        </p:txBody>
      </p:sp>
      <p:sp>
        <p:nvSpPr>
          <p:cNvPr id="2" name="Rectangle 1"/>
          <p:cNvSpPr/>
          <p:nvPr/>
        </p:nvSpPr>
        <p:spPr>
          <a:xfrm>
            <a:off x="1663361" y="3463397"/>
            <a:ext cx="2873415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800" b="1">
                <a:solidFill>
                  <a:schemeClr val="accent5">
                    <a:lumMod val="50000"/>
                  </a:schemeClr>
                </a:solidFill>
              </a:rPr>
              <a:t>/kənˈteɪn/</a:t>
            </a:r>
            <a:endParaRPr lang="en-US" sz="4800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87067" y="135939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VOCABULARY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51367" y="1450731"/>
            <a:ext cx="4488419" cy="5012266"/>
          </a:xfrm>
          <a:prstGeom prst="rect">
            <a:avLst/>
          </a:prstGeom>
        </p:spPr>
      </p:pic>
      <p:pic>
        <p:nvPicPr>
          <p:cNvPr id="4" name="xcontain__gb_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69823" y="357409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79774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107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7" grpId="0"/>
      <p:bldP spid="1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-1905" y="1905"/>
            <a:ext cx="12192000" cy="1083309"/>
            <a:chOff x="0" y="-3"/>
            <a:chExt cx="12192000" cy="1083309"/>
          </a:xfrm>
        </p:grpSpPr>
        <p:sp>
          <p:nvSpPr>
            <p:cNvPr id="20" name="Round Single Corner Rectangle 19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Round Single Corner Rectangle 20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2" name="Round Single Corner Rectangle 21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7" name="Google Shape;1881;p31"/>
          <p:cNvSpPr txBox="1">
            <a:spLocks/>
          </p:cNvSpPr>
          <p:nvPr/>
        </p:nvSpPr>
        <p:spPr>
          <a:xfrm>
            <a:off x="1091397" y="1533477"/>
            <a:ext cx="5231128" cy="992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8000" b="1" dirty="0">
                <a:solidFill>
                  <a:srgbClr val="AD4F0F"/>
                </a:solidFill>
              </a:rPr>
              <a:t>diverse</a:t>
            </a:r>
            <a:r>
              <a:rPr lang="en-US" sz="6000" b="1" dirty="0">
                <a:solidFill>
                  <a:srgbClr val="AD4F0F"/>
                </a:solidFill>
              </a:rPr>
              <a:t> </a:t>
            </a:r>
            <a:r>
              <a:rPr lang="en-US" sz="6000" b="1" dirty="0">
                <a:solidFill>
                  <a:srgbClr val="AD4F0F"/>
                </a:solidFill>
                <a:cs typeface="Calibri" panose="020F0502020204030204" pitchFamily="34" charset="0"/>
              </a:rPr>
              <a:t>(adj)</a:t>
            </a:r>
          </a:p>
        </p:txBody>
      </p:sp>
      <p:sp>
        <p:nvSpPr>
          <p:cNvPr id="12" name="Rectangle 11"/>
          <p:cNvSpPr/>
          <p:nvPr/>
        </p:nvSpPr>
        <p:spPr>
          <a:xfrm>
            <a:off x="1460673" y="5035199"/>
            <a:ext cx="405089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4800"/>
              <a:t>phong phú</a:t>
            </a:r>
            <a:endParaRPr lang="en-US" sz="6600" dirty="0"/>
          </a:p>
        </p:txBody>
      </p:sp>
      <p:sp>
        <p:nvSpPr>
          <p:cNvPr id="2" name="Rectangle 1"/>
          <p:cNvSpPr/>
          <p:nvPr/>
        </p:nvSpPr>
        <p:spPr>
          <a:xfrm>
            <a:off x="2066702" y="3526217"/>
            <a:ext cx="2699778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800" b="1" dirty="0">
                <a:solidFill>
                  <a:schemeClr val="accent5">
                    <a:lumMod val="50000"/>
                  </a:schemeClr>
                </a:solidFill>
              </a:rPr>
              <a:t>/</a:t>
            </a:r>
            <a:r>
              <a:rPr lang="en-US" sz="4800" b="1" dirty="0" err="1">
                <a:solidFill>
                  <a:schemeClr val="accent5">
                    <a:lumMod val="50000"/>
                  </a:schemeClr>
                </a:solidFill>
              </a:rPr>
              <a:t>daɪˈvɜːs</a:t>
            </a:r>
            <a:r>
              <a:rPr lang="en-US" sz="4800" b="1" dirty="0">
                <a:solidFill>
                  <a:schemeClr val="accent5">
                    <a:lumMod val="50000"/>
                  </a:schemeClr>
                </a:solidFill>
              </a:rPr>
              <a:t>/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87067" y="135939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VOCABULARY</a:t>
            </a:r>
          </a:p>
        </p:txBody>
      </p:sp>
      <p:pic>
        <p:nvPicPr>
          <p:cNvPr id="4" name="Hình ảnh 3">
            <a:extLst>
              <a:ext uri="{FF2B5EF4-FFF2-40B4-BE49-F238E27FC236}">
                <a16:creationId xmlns:a16="http://schemas.microsoft.com/office/drawing/2014/main" id="{55240AF7-D6D8-B8F5-1A27-C173C5A2808E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359"/>
          <a:stretch/>
        </p:blipFill>
        <p:spPr>
          <a:xfrm>
            <a:off x="6423425" y="1418426"/>
            <a:ext cx="5406941" cy="5117761"/>
          </a:xfrm>
          <a:prstGeom prst="rect">
            <a:avLst/>
          </a:prstGeom>
        </p:spPr>
      </p:pic>
      <p:pic>
        <p:nvPicPr>
          <p:cNvPr id="11" name="diverse__gb_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55873" y="363691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82426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1" dur="107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audio>
              <p:cMediaNode vol="80000">
                <p:cTn id="2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  <p:bldLst>
      <p:bldP spid="7" grpId="0"/>
      <p:bldP spid="1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-1905" y="1905"/>
            <a:ext cx="12192000" cy="1083309"/>
            <a:chOff x="0" y="-3"/>
            <a:chExt cx="12192000" cy="1083309"/>
          </a:xfrm>
        </p:grpSpPr>
        <p:sp>
          <p:nvSpPr>
            <p:cNvPr id="20" name="Round Single Corner Rectangle 19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Round Single Corner Rectangle 20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2" name="Round Single Corner Rectangle 21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7" name="Google Shape;1881;p31"/>
          <p:cNvSpPr txBox="1">
            <a:spLocks/>
          </p:cNvSpPr>
          <p:nvPr/>
        </p:nvSpPr>
        <p:spPr>
          <a:xfrm>
            <a:off x="1191021" y="1524478"/>
            <a:ext cx="6062634" cy="992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8000" b="1" smtClean="0">
                <a:solidFill>
                  <a:srgbClr val="AD4F0F"/>
                </a:solidFill>
              </a:rPr>
              <a:t>medicinal</a:t>
            </a:r>
            <a:r>
              <a:rPr lang="en-US" sz="6000" b="1" smtClean="0">
                <a:solidFill>
                  <a:srgbClr val="AD4F0F"/>
                </a:solidFill>
              </a:rPr>
              <a:t> </a:t>
            </a:r>
            <a:r>
              <a:rPr lang="en-US" sz="6000" b="1" dirty="0">
                <a:solidFill>
                  <a:srgbClr val="AD4F0F"/>
                </a:solidFill>
                <a:cs typeface="Calibri" panose="020F0502020204030204" pitchFamily="34" charset="0"/>
              </a:rPr>
              <a:t>(adj)</a:t>
            </a:r>
          </a:p>
        </p:txBody>
      </p:sp>
      <p:sp>
        <p:nvSpPr>
          <p:cNvPr id="12" name="Rectangle 11"/>
          <p:cNvSpPr/>
          <p:nvPr/>
        </p:nvSpPr>
        <p:spPr>
          <a:xfrm>
            <a:off x="955696" y="4550812"/>
            <a:ext cx="532507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4800" smtClean="0"/>
              <a:t>dùng làm </a:t>
            </a:r>
            <a:r>
              <a:rPr lang="en-US" sz="4800" dirty="0" err="1"/>
              <a:t>thuốc</a:t>
            </a:r>
            <a:endParaRPr lang="en-US" sz="4800" dirty="0"/>
          </a:p>
        </p:txBody>
      </p:sp>
      <p:sp>
        <p:nvSpPr>
          <p:cNvPr id="2" name="Rectangle 1"/>
          <p:cNvSpPr/>
          <p:nvPr/>
        </p:nvSpPr>
        <p:spPr>
          <a:xfrm>
            <a:off x="1964071" y="3424174"/>
            <a:ext cx="3161443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800" b="1">
                <a:solidFill>
                  <a:schemeClr val="accent5">
                    <a:lumMod val="50000"/>
                  </a:schemeClr>
                </a:solidFill>
              </a:rPr>
              <a:t>/məˈdɪsɪnl/</a:t>
            </a:r>
            <a:endParaRPr lang="en-US" sz="4800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87067" y="135939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VOCABULARY</a:t>
            </a:r>
          </a:p>
        </p:txBody>
      </p:sp>
      <p:pic>
        <p:nvPicPr>
          <p:cNvPr id="4" name="Hình ảnh 3">
            <a:extLst>
              <a:ext uri="{FF2B5EF4-FFF2-40B4-BE49-F238E27FC236}">
                <a16:creationId xmlns:a16="http://schemas.microsoft.com/office/drawing/2014/main" id="{A08BC420-28D7-9026-8B20-EE324D30390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36026" y="1722077"/>
            <a:ext cx="4050891" cy="4050891"/>
          </a:xfrm>
          <a:prstGeom prst="rect">
            <a:avLst/>
          </a:prstGeom>
        </p:spPr>
      </p:pic>
      <p:pic>
        <p:nvPicPr>
          <p:cNvPr id="3" name="medicinal__gb_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86221" y="3534872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45264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1" dur="99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2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7" grpId="0"/>
      <p:bldP spid="1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-1905" y="1905"/>
            <a:ext cx="12192000" cy="1083309"/>
            <a:chOff x="0" y="-3"/>
            <a:chExt cx="12192000" cy="1083309"/>
          </a:xfrm>
        </p:grpSpPr>
        <p:sp>
          <p:nvSpPr>
            <p:cNvPr id="17" name="Round Single Corner Rectangle 16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8" name="Round Single Corner Rectangle 17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9" name="Round Single Corner Rectangle 18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aphicFrame>
        <p:nvGraphicFramePr>
          <p:cNvPr id="11" name="Table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37354267"/>
              </p:ext>
            </p:extLst>
          </p:nvPr>
        </p:nvGraphicFramePr>
        <p:xfrm>
          <a:off x="979146" y="2400068"/>
          <a:ext cx="10354139" cy="2692758"/>
        </p:xfrm>
        <a:graphic>
          <a:graphicData uri="http://schemas.openxmlformats.org/drawingml/2006/table">
            <a:tbl>
              <a:tblPr firstRow="1" bandRow="1">
                <a:tableStyleId>{5DA37D80-6434-44D0-A028-1B22A696006F}</a:tableStyleId>
              </a:tblPr>
              <a:tblGrid>
                <a:gridCol w="314923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25019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95471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92169">
                <a:tc>
                  <a:txBody>
                    <a:bodyPr/>
                    <a:lstStyle/>
                    <a:p>
                      <a:pPr algn="ctr"/>
                      <a:r>
                        <a:rPr lang="en-US" sz="3000" b="1" dirty="0">
                          <a:solidFill>
                            <a:srgbClr val="EF4B66"/>
                          </a:solidFill>
                          <a:latin typeface="+mn-lt"/>
                        </a:rPr>
                        <a:t>New words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b="1" dirty="0">
                          <a:solidFill>
                            <a:srgbClr val="EF4B66"/>
                          </a:solidFill>
                          <a:latin typeface="+mn-lt"/>
                        </a:rPr>
                        <a:t>Pronunciation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b="1" dirty="0">
                          <a:solidFill>
                            <a:srgbClr val="EF4B66"/>
                          </a:solidFill>
                          <a:latin typeface="+mn-lt"/>
                        </a:rPr>
                        <a:t>Meaning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66863">
                <a:tc>
                  <a:txBody>
                    <a:bodyPr/>
                    <a:lstStyle/>
                    <a:p>
                      <a:pPr marL="144145" marR="0" indent="-144145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000" b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  <a:r>
                        <a:rPr lang="en-US" sz="3000" b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. </a:t>
                      </a:r>
                      <a:r>
                        <a:rPr lang="en-US" sz="3000" b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contain (v) </a:t>
                      </a:r>
                      <a:endParaRPr lang="en-US" sz="3000" b="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755" marR="71755" marT="71755" marB="7175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00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/kənˈteɪn/</a:t>
                      </a:r>
                    </a:p>
                  </a:txBody>
                  <a:tcPr marL="36195" marR="36195" marT="71755" marB="7175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00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chứa đựng</a:t>
                      </a:r>
                      <a:endParaRPr lang="en-US" sz="30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71755" marB="71755" anchor="ctr"/>
                </a:tc>
                <a:extLst>
                  <a:ext uri="{0D108BD9-81ED-4DB2-BD59-A6C34878D82A}">
                    <a16:rowId xmlns:a16="http://schemas.microsoft.com/office/drawing/2014/main" val="2917693607"/>
                  </a:ext>
                </a:extLst>
              </a:tr>
              <a:tr h="666863">
                <a:tc>
                  <a:txBody>
                    <a:bodyPr/>
                    <a:lstStyle/>
                    <a:p>
                      <a:pPr marL="144145" marR="0" indent="-144145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000" b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</a:t>
                      </a:r>
                      <a:r>
                        <a:rPr lang="en-US" sz="3000" b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. </a:t>
                      </a:r>
                      <a:r>
                        <a:rPr lang="en-US" sz="3000" b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diverse (adj) </a:t>
                      </a:r>
                      <a:endParaRPr lang="en-US" sz="3000" b="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755" marR="71755" marT="71755" marB="7175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00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/daɪˈvɜːs/</a:t>
                      </a:r>
                      <a:endParaRPr lang="en-US" sz="3000" dirty="0">
                        <a:solidFill>
                          <a:srgbClr val="00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6195" marR="36195" marT="71755" marB="7175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00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phong phú</a:t>
                      </a:r>
                      <a:endParaRPr lang="en-US" sz="3000" dirty="0" err="1">
                        <a:solidFill>
                          <a:srgbClr val="000000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36195" marR="36195" marT="71755" marB="71755" anchor="ctr"/>
                </a:tc>
                <a:extLst>
                  <a:ext uri="{0D108BD9-81ED-4DB2-BD59-A6C34878D82A}">
                    <a16:rowId xmlns:a16="http://schemas.microsoft.com/office/drawing/2014/main" val="1707150201"/>
                  </a:ext>
                </a:extLst>
              </a:tr>
              <a:tr h="666863">
                <a:tc>
                  <a:txBody>
                    <a:bodyPr/>
                    <a:lstStyle/>
                    <a:p>
                      <a:pPr marL="144145" marR="0" indent="-144145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000" b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3. medicinal (adj)</a:t>
                      </a:r>
                    </a:p>
                  </a:txBody>
                  <a:tcPr marL="71755" marR="71755" marT="71755" marB="7175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00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/məˈdɪsɪnl/</a:t>
                      </a:r>
                      <a:endParaRPr lang="en-US" sz="3000" dirty="0">
                        <a:solidFill>
                          <a:srgbClr val="00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6195" marR="36195" marT="71755" marB="7175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00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dùng</a:t>
                      </a:r>
                      <a:r>
                        <a:rPr lang="en-US" sz="3000" baseline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làm</a:t>
                      </a:r>
                      <a:r>
                        <a:rPr lang="en-US" sz="300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300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thuốc</a:t>
                      </a:r>
                      <a:endParaRPr lang="en-US" sz="3000" dirty="0" err="1">
                        <a:solidFill>
                          <a:srgbClr val="00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6195" marR="36195" marT="71755" marB="71755" anchor="ctr"/>
                </a:tc>
                <a:extLst>
                  <a:ext uri="{0D108BD9-81ED-4DB2-BD59-A6C34878D82A}">
                    <a16:rowId xmlns:a16="http://schemas.microsoft.com/office/drawing/2014/main" val="3198107507"/>
                  </a:ext>
                </a:extLst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499767" y="193087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PRESENTATION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6" name="xcontain__gb_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259870" y="3081725"/>
            <a:ext cx="609600" cy="609600"/>
          </a:xfrm>
          <a:prstGeom prst="rect">
            <a:avLst/>
          </a:prstGeom>
        </p:spPr>
      </p:pic>
      <p:pic>
        <p:nvPicPr>
          <p:cNvPr id="2" name="diverse__gb_1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259870" y="3746447"/>
            <a:ext cx="609600" cy="609600"/>
          </a:xfrm>
          <a:prstGeom prst="rect">
            <a:avLst/>
          </a:prstGeom>
        </p:spPr>
      </p:pic>
      <p:pic>
        <p:nvPicPr>
          <p:cNvPr id="20" name="medicinal__gb_1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259870" y="4431396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42107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71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07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992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audio>
              <p:cMediaNode vol="8000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3710</TotalTime>
  <Words>542</Words>
  <Application>Microsoft Office PowerPoint</Application>
  <PresentationFormat>Widescreen</PresentationFormat>
  <Paragraphs>136</Paragraphs>
  <Slides>18</Slides>
  <Notes>14</Notes>
  <HiddenSlides>0</HiddenSlides>
  <MMClips>6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6" baseType="lpstr">
      <vt:lpstr>Adobe Gothic Std B</vt:lpstr>
      <vt:lpstr>Arial</vt:lpstr>
      <vt:lpstr>Calibri</vt:lpstr>
      <vt:lpstr>Calibri Light</vt:lpstr>
      <vt:lpstr>Myriad Pro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TrangDTT</dc:creator>
  <cp:lastModifiedBy>Giang Do</cp:lastModifiedBy>
  <cp:revision>228</cp:revision>
  <dcterms:created xsi:type="dcterms:W3CDTF">2020-12-09T02:04:09Z</dcterms:created>
  <dcterms:modified xsi:type="dcterms:W3CDTF">2023-07-13T09:08:44Z</dcterms:modified>
</cp:coreProperties>
</file>