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340" r:id="rId2"/>
    <p:sldId id="256" r:id="rId3"/>
    <p:sldId id="302" r:id="rId4"/>
    <p:sldId id="337" r:id="rId5"/>
    <p:sldId id="316" r:id="rId6"/>
    <p:sldId id="331" r:id="rId7"/>
    <p:sldId id="332" r:id="rId8"/>
    <p:sldId id="333" r:id="rId9"/>
    <p:sldId id="334" r:id="rId10"/>
    <p:sldId id="335" r:id="rId11"/>
    <p:sldId id="336" r:id="rId12"/>
    <p:sldId id="283" r:id="rId13"/>
    <p:sldId id="338" r:id="rId14"/>
    <p:sldId id="276" r:id="rId15"/>
    <p:sldId id="298" r:id="rId16"/>
    <p:sldId id="327" r:id="rId17"/>
    <p:sldId id="325" r:id="rId18"/>
    <p:sldId id="313" r:id="rId19"/>
    <p:sldId id="339" r:id="rId20"/>
    <p:sldId id="314" r:id="rId21"/>
    <p:sldId id="330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EF4B66"/>
    <a:srgbClr val="FBCDCD"/>
    <a:srgbClr val="F3F6F6"/>
    <a:srgbClr val="D8E5E5"/>
    <a:srgbClr val="F26649"/>
    <a:srgbClr val="F7A5A5"/>
    <a:srgbClr val="F37D91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536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78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85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286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45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240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46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76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97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jp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5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9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1905" y="1178187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p</a:t>
            </a:r>
            <a:r>
              <a:rPr lang="en-US" sz="8000" b="1" dirty="0" smtClean="0">
                <a:solidFill>
                  <a:srgbClr val="AD4F0F"/>
                </a:solidFill>
              </a:rPr>
              <a:t>rice tag 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3726" y="4605876"/>
            <a:ext cx="4050892" cy="1637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ghi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hàng</a:t>
            </a:r>
            <a:endParaRPr lang="en-US" sz="4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11461" y="3314297"/>
            <a:ext cx="33342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praɪs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tæɡ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532582" y="7452"/>
            <a:ext cx="4158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" name="price ta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4588" y="3339381"/>
            <a:ext cx="783364" cy="7833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0" y="1921986"/>
            <a:ext cx="6547338" cy="50503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5764" y="4335134"/>
            <a:ext cx="4485094" cy="252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6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97155" y="857910"/>
            <a:ext cx="9404301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</a:t>
            </a:r>
            <a:r>
              <a:rPr lang="en-US" sz="8000" b="1" dirty="0" smtClean="0">
                <a:solidFill>
                  <a:srgbClr val="AD4F0F"/>
                </a:solidFill>
              </a:rPr>
              <a:t>onvenience </a:t>
            </a:r>
            <a:r>
              <a:rPr lang="en-US" sz="8000" b="1" smtClean="0">
                <a:solidFill>
                  <a:srgbClr val="AD4F0F"/>
                </a:solidFill>
              </a:rPr>
              <a:t>store </a:t>
            </a:r>
            <a:r>
              <a:rPr lang="en-US" sz="6000" b="1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5438" y="4375421"/>
            <a:ext cx="46864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cửa hàng tiện lợi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0" y="2659347"/>
            <a:ext cx="55874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/kənˈviːniəns stɔː/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532582" y="7452"/>
            <a:ext cx="4158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6" name="convenience stor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6058" y="3490344"/>
            <a:ext cx="665224" cy="6652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340" y="2133984"/>
            <a:ext cx="6682450" cy="44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6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6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656522"/>
              </p:ext>
            </p:extLst>
          </p:nvPr>
        </p:nvGraphicFramePr>
        <p:xfrm>
          <a:off x="1376566" y="1289118"/>
          <a:ext cx="10085976" cy="530244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250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0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4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0494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54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open-air</a:t>
                      </a:r>
                      <a:r>
                        <a:rPr lang="en-US" sz="24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market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(n)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ˌ</a:t>
                      </a:r>
                      <a:r>
                        <a:rPr lang="en-US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əʊpən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ˈeə </a:t>
                      </a: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ˈ</a:t>
                      </a:r>
                      <a:r>
                        <a:rPr lang="en-US" sz="24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mɑːkɪt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chợ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họp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ngoài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trời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home-grown (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adj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/ˌ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həʊm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ˈ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ɡrəʊn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tự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trồng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home-made 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(adj) 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/ˌ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həʊm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ˈ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meɪd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tự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làm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016602894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bargain (v) 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bɑːɡən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mặc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cả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33419720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farmers’ market</a:t>
                      </a:r>
                      <a:r>
                        <a:rPr lang="en-US" sz="24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fɑːməz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mɑːkɪt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chợ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nông</a:t>
                      </a:r>
                      <a:r>
                        <a:rPr lang="en-US" sz="24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sản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402786525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price</a:t>
                      </a:r>
                      <a:r>
                        <a:rPr lang="en-US" sz="24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tag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(adj) 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praɪs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tæɡ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nhãn</a:t>
                      </a:r>
                      <a:r>
                        <a:rPr lang="en-US" sz="24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ghi</a:t>
                      </a:r>
                      <a:r>
                        <a:rPr lang="en-US" sz="24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giá</a:t>
                      </a:r>
                      <a:r>
                        <a:rPr lang="en-US" sz="24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mặt</a:t>
                      </a:r>
                      <a:r>
                        <a:rPr lang="en-US" sz="24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hàng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048020667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convenience</a:t>
                      </a:r>
                      <a:r>
                        <a:rPr lang="en-US" sz="2400" b="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store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(n) 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kənˈ</a:t>
                      </a:r>
                      <a:r>
                        <a:rPr lang="en-US" sz="240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viːniəns</a:t>
                      </a: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stɔː/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cửa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hàng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tiện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lợi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80160946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32582" y="7452"/>
            <a:ext cx="4158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open-air mark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1996" y="1964844"/>
            <a:ext cx="487363" cy="487363"/>
          </a:xfrm>
          <a:prstGeom prst="rect">
            <a:avLst/>
          </a:prstGeom>
        </p:spPr>
      </p:pic>
      <p:pic>
        <p:nvPicPr>
          <p:cNvPr id="5" name="home-grow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1996" y="2641730"/>
            <a:ext cx="487363" cy="487363"/>
          </a:xfrm>
          <a:prstGeom prst="rect">
            <a:avLst/>
          </a:prstGeom>
        </p:spPr>
      </p:pic>
      <p:pic>
        <p:nvPicPr>
          <p:cNvPr id="7" name="home-made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1996" y="3331837"/>
            <a:ext cx="487363" cy="487363"/>
          </a:xfrm>
          <a:prstGeom prst="rect">
            <a:avLst/>
          </a:prstGeom>
        </p:spPr>
      </p:pic>
      <p:pic>
        <p:nvPicPr>
          <p:cNvPr id="8" name="bargain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1996" y="3977324"/>
            <a:ext cx="487363" cy="487363"/>
          </a:xfrm>
          <a:prstGeom prst="rect">
            <a:avLst/>
          </a:prstGeom>
        </p:spPr>
      </p:pic>
      <p:pic>
        <p:nvPicPr>
          <p:cNvPr id="9" name="farmers' market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1996" y="4628167"/>
            <a:ext cx="487363" cy="487363"/>
          </a:xfrm>
          <a:prstGeom prst="rect">
            <a:avLst/>
          </a:prstGeom>
        </p:spPr>
      </p:pic>
      <p:pic>
        <p:nvPicPr>
          <p:cNvPr id="21" name="price tag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1996" y="5320168"/>
            <a:ext cx="487363" cy="487363"/>
          </a:xfrm>
          <a:prstGeom prst="rect">
            <a:avLst/>
          </a:prstGeom>
        </p:spPr>
      </p:pic>
      <p:pic>
        <p:nvPicPr>
          <p:cNvPr id="22" name="convenience store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1995" y="59506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9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65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LEAD-IN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6094095" y="1319308"/>
            <a:ext cx="4709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Answer the questions: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5177263" y="14907"/>
            <a:ext cx="34788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CHATTING</a:t>
            </a:r>
            <a:endParaRPr lang="en-US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6670129" y="2306997"/>
            <a:ext cx="534216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1. </a:t>
            </a:r>
            <a:r>
              <a:rPr lang="en-US" sz="3200" dirty="0" smtClean="0"/>
              <a:t>What are the </a:t>
            </a:r>
            <a:r>
              <a:rPr lang="en-US" sz="3200" smtClean="0"/>
              <a:t>pictures </a:t>
            </a:r>
            <a:r>
              <a:rPr lang="en-US" sz="3200" smtClean="0"/>
              <a:t>about</a:t>
            </a:r>
            <a:r>
              <a:rPr lang="en-US" sz="3200" smtClean="0"/>
              <a:t>?</a:t>
            </a:r>
            <a:endParaRPr lang="en-US" sz="3200" dirty="0"/>
          </a:p>
          <a:p>
            <a:r>
              <a:rPr lang="en-US" sz="3200" dirty="0"/>
              <a:t>2. </a:t>
            </a:r>
            <a:r>
              <a:rPr lang="en-US" sz="3200" dirty="0" smtClean="0"/>
              <a:t>What are the people in the pictures doing?</a:t>
            </a:r>
            <a:endParaRPr lang="en-US" sz="3200" dirty="0"/>
          </a:p>
        </p:txBody>
      </p:sp>
      <p:grpSp>
        <p:nvGrpSpPr>
          <p:cNvPr id="9" name="Group 8"/>
          <p:cNvGrpSpPr/>
          <p:nvPr/>
        </p:nvGrpSpPr>
        <p:grpSpPr>
          <a:xfrm>
            <a:off x="110485" y="1530036"/>
            <a:ext cx="6559644" cy="5605614"/>
            <a:chOff x="110484" y="1085214"/>
            <a:chExt cx="7080171" cy="60504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/>
            <a:srcRect t="598" r="1606"/>
            <a:stretch/>
          </p:blipFill>
          <p:spPr>
            <a:xfrm>
              <a:off x="3040079" y="2020751"/>
              <a:ext cx="4150576" cy="511489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l="5511" t="823"/>
            <a:stretch/>
          </p:blipFill>
          <p:spPr>
            <a:xfrm>
              <a:off x="220327" y="1085214"/>
              <a:ext cx="2819752" cy="549055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484" y="1657617"/>
              <a:ext cx="376583" cy="36313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484" y="3830491"/>
              <a:ext cx="376583" cy="3631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999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1" y="1035276"/>
            <a:ext cx="233382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1480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1216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266527" y="1496941"/>
            <a:ext cx="1147733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i="1" dirty="0" smtClean="0">
                <a:solidFill>
                  <a:srgbClr val="242021"/>
                </a:solidFill>
              </a:rPr>
              <a:t>Mai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</a:t>
            </a:r>
            <a:r>
              <a:rPr lang="en-US" sz="2200" dirty="0">
                <a:solidFill>
                  <a:srgbClr val="242021"/>
                </a:solidFill>
              </a:rPr>
              <a:t> </a:t>
            </a:r>
            <a:r>
              <a:rPr lang="en-US" sz="2200" dirty="0" smtClean="0">
                <a:solidFill>
                  <a:srgbClr val="242021"/>
                </a:solidFill>
              </a:rPr>
              <a:t>How was your trip to Bac Ha, Alice?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Alice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 </a:t>
            </a:r>
            <a:r>
              <a:rPr lang="en-US" sz="2200" dirty="0" smtClean="0">
                <a:solidFill>
                  <a:srgbClr val="242021"/>
                </a:solidFill>
              </a:rPr>
              <a:t>It’s awesome. I like Bac Ha Fair. It’s an open-air market in Lao </a:t>
            </a:r>
            <a:r>
              <a:rPr lang="en-US" sz="2200" dirty="0" err="1" smtClean="0">
                <a:solidFill>
                  <a:srgbClr val="242021"/>
                </a:solidFill>
              </a:rPr>
              <a:t>Cai</a:t>
            </a:r>
            <a:r>
              <a:rPr lang="en-US" sz="2200" dirty="0" smtClean="0">
                <a:solidFill>
                  <a:srgbClr val="242021"/>
                </a:solidFill>
              </a:rPr>
              <a:t>.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 smtClean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Mai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 </a:t>
            </a:r>
            <a:r>
              <a:rPr lang="en-US" sz="2200" dirty="0" smtClean="0">
                <a:solidFill>
                  <a:srgbClr val="242021"/>
                </a:solidFill>
              </a:rPr>
              <a:t>What do you like about it?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Alice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 </a:t>
            </a:r>
            <a:r>
              <a:rPr lang="en-US" sz="2200" dirty="0" smtClean="0">
                <a:solidFill>
                  <a:srgbClr val="242021"/>
                </a:solidFill>
              </a:rPr>
              <a:t>Many things. Theo people at the market were wearing really </a:t>
            </a:r>
            <a:r>
              <a:rPr lang="en-US" sz="2200" dirty="0" err="1" smtClean="0">
                <a:solidFill>
                  <a:srgbClr val="242021"/>
                </a:solidFill>
              </a:rPr>
              <a:t>colourful</a:t>
            </a:r>
            <a:r>
              <a:rPr lang="en-US" sz="2200" dirty="0" smtClean="0">
                <a:solidFill>
                  <a:srgbClr val="242021"/>
                </a:solidFill>
              </a:rPr>
              <a:t> costumes.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Mai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 </a:t>
            </a:r>
            <a:r>
              <a:rPr lang="en-US" sz="2200" dirty="0" smtClean="0">
                <a:solidFill>
                  <a:srgbClr val="242021"/>
                </a:solidFill>
              </a:rPr>
              <a:t>Yeah…They came from different minority groups.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Alice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 I think so, and most of the products sold at the market were home-grown and home-made. I love it.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Mai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 </a:t>
            </a:r>
            <a:r>
              <a:rPr lang="en-US" sz="2200" dirty="0" smtClean="0">
                <a:solidFill>
                  <a:srgbClr val="242021"/>
                </a:solidFill>
              </a:rPr>
              <a:t>Do you have similar markets in New Zealand?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Alice</a:t>
            </a:r>
            <a:r>
              <a:rPr lang="en-US" sz="2200" b="0" i="0" smtClean="0">
                <a:solidFill>
                  <a:srgbClr val="242021"/>
                </a:solidFill>
                <a:effectLst/>
              </a:rPr>
              <a:t>: </a:t>
            </a:r>
            <a:r>
              <a:rPr lang="en-US" sz="2200" smtClean="0">
                <a:solidFill>
                  <a:srgbClr val="242021"/>
                </a:solidFill>
              </a:rPr>
              <a:t>Yes, we </a:t>
            </a:r>
            <a:r>
              <a:rPr lang="en-US" sz="2200" dirty="0" smtClean="0">
                <a:solidFill>
                  <a:srgbClr val="242021"/>
                </a:solidFill>
              </a:rPr>
              <a:t>do. Back in my city, Auckland, we have a farmers’ market every Saturday where farmers sell their products. My mother loves shopping there, and she rarely misses one.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Mai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 </a:t>
            </a:r>
            <a:r>
              <a:rPr lang="en-US" sz="2200" dirty="0" smtClean="0">
                <a:solidFill>
                  <a:srgbClr val="242021"/>
                </a:solidFill>
              </a:rPr>
              <a:t>I prefer shopping at the supermarket. I can find almost everything I need there, I don’t have to bargain. All the items have fixed prices on their price tags.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Alice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 </a:t>
            </a:r>
            <a:r>
              <a:rPr lang="en-US" sz="2200" dirty="0" smtClean="0">
                <a:solidFill>
                  <a:srgbClr val="242021"/>
                </a:solidFill>
              </a:rPr>
              <a:t>Right. It’s more convenient.</a:t>
            </a:r>
            <a:r>
              <a:rPr lang="en-US" sz="2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200" b="0" i="0" dirty="0">
                <a:solidFill>
                  <a:srgbClr val="242021"/>
                </a:solidFill>
                <a:effectLst/>
              </a:rPr>
            </a:br>
            <a:r>
              <a:rPr lang="en-US" sz="2200" b="1" i="1" dirty="0" smtClean="0">
                <a:solidFill>
                  <a:srgbClr val="242021"/>
                </a:solidFill>
              </a:rPr>
              <a:t>Mai</a:t>
            </a:r>
            <a:r>
              <a:rPr lang="en-US" sz="2200" b="0" i="0" dirty="0" smtClean="0">
                <a:solidFill>
                  <a:srgbClr val="242021"/>
                </a:solidFill>
                <a:effectLst/>
              </a:rPr>
              <a:t>: </a:t>
            </a:r>
            <a:r>
              <a:rPr lang="en-US" sz="2200" dirty="0" smtClean="0">
                <a:solidFill>
                  <a:srgbClr val="242021"/>
                </a:solidFill>
              </a:rPr>
              <a:t>Yeah…Oh, I’ve got to go. My art lesson starts at one o’clock, and I want to go to a convenience store on the way. See you later.</a:t>
            </a:r>
          </a:p>
          <a:p>
            <a:r>
              <a:rPr lang="en-US" sz="2200" b="1" i="1" dirty="0" smtClean="0">
                <a:solidFill>
                  <a:srgbClr val="242021"/>
                </a:solidFill>
              </a:rPr>
              <a:t>Alice</a:t>
            </a:r>
            <a:r>
              <a:rPr lang="en-US" sz="2200" dirty="0" smtClean="0">
                <a:solidFill>
                  <a:srgbClr val="242021"/>
                </a:solidFill>
              </a:rPr>
              <a:t>: See you.</a:t>
            </a:r>
            <a:endParaRPr lang="en-US" sz="2200" dirty="0"/>
          </a:p>
        </p:txBody>
      </p:sp>
      <p:pic>
        <p:nvPicPr>
          <p:cNvPr id="3" name="Track 4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76276" y="9989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298" y="1110730"/>
            <a:ext cx="1033824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Mai and Alice mentioned four places where they can buy things. Complete the list.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264429"/>
              </p:ext>
            </p:extLst>
          </p:nvPr>
        </p:nvGraphicFramePr>
        <p:xfrm>
          <a:off x="3195037" y="2152952"/>
          <a:ext cx="5333501" cy="4247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3501">
                  <a:extLst>
                    <a:ext uri="{9D8B030D-6E8A-4147-A177-3AD203B41FA5}">
                      <a16:colId xmlns:a16="http://schemas.microsoft.com/office/drawing/2014/main" val="906195807"/>
                    </a:ext>
                  </a:extLst>
                </a:gridCol>
              </a:tblGrid>
              <a:tr h="1061968"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  open-air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market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D8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903396"/>
                  </a:ext>
                </a:extLst>
              </a:tr>
              <a:tr h="1061968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+mj-lt"/>
                        </a:rPr>
                        <a:t>2</a:t>
                      </a:r>
                      <a:r>
                        <a:rPr lang="en-US" sz="3200" b="0" smtClean="0">
                          <a:latin typeface="+mj-lt"/>
                        </a:rPr>
                        <a:t>. ______________________</a:t>
                      </a:r>
                      <a:endParaRPr lang="en-US" sz="3200" b="0" dirty="0">
                        <a:latin typeface="+mj-lt"/>
                      </a:endParaRPr>
                    </a:p>
                  </a:txBody>
                  <a:tcPr anchor="ctr">
                    <a:solidFill>
                      <a:srgbClr val="D8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141528"/>
                  </a:ext>
                </a:extLst>
              </a:tr>
              <a:tr h="1061968">
                <a:tc>
                  <a:txBody>
                    <a:bodyPr/>
                    <a:lstStyle/>
                    <a:p>
                      <a:r>
                        <a:rPr lang="en-US" sz="32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3200" b="0" kern="120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. ______________________</a:t>
                      </a:r>
                      <a:endParaRPr lang="en-US" sz="32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8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970796"/>
                  </a:ext>
                </a:extLst>
              </a:tr>
              <a:tr h="1061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3200" b="0" kern="120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. ______________________</a:t>
                      </a:r>
                      <a:endParaRPr lang="en-US" sz="3200" b="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8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187838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12436" y="5708073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21498" y="3399725"/>
            <a:ext cx="28457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farmers’ market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621498" y="4448052"/>
            <a:ext cx="2304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supermarket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604606" y="5496379"/>
            <a:ext cx="32133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c</a:t>
            </a:r>
            <a:r>
              <a:rPr lang="en-US" sz="3200" dirty="0" smtClean="0">
                <a:solidFill>
                  <a:srgbClr val="7030A0"/>
                </a:solidFill>
              </a:rPr>
              <a:t>onvenience store</a:t>
            </a:r>
            <a:endParaRPr lang="en-US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28461"/>
            <a:ext cx="620998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the types of markets with the features.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129516"/>
              </p:ext>
            </p:extLst>
          </p:nvPr>
        </p:nvGraphicFramePr>
        <p:xfrm>
          <a:off x="576198" y="2198076"/>
          <a:ext cx="11070857" cy="4448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8697">
                  <a:extLst>
                    <a:ext uri="{9D8B030D-6E8A-4147-A177-3AD203B41FA5}">
                      <a16:colId xmlns:a16="http://schemas.microsoft.com/office/drawing/2014/main" val="1400622792"/>
                    </a:ext>
                  </a:extLst>
                </a:gridCol>
                <a:gridCol w="7202160">
                  <a:extLst>
                    <a:ext uri="{9D8B030D-6E8A-4147-A177-3AD203B41FA5}">
                      <a16:colId xmlns:a16="http://schemas.microsoft.com/office/drawing/2014/main" val="355073480"/>
                    </a:ext>
                  </a:extLst>
                </a:gridCol>
              </a:tblGrid>
              <a:tr h="69978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Types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 of markets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Features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327565"/>
                  </a:ext>
                </a:extLst>
              </a:tr>
              <a:tr h="3558354"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open-air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 market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supermarket 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50000"/>
                        </a:lnSpc>
                        <a:buAutoNum type="alphaLcPeriod"/>
                      </a:pPr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It’s outdoor.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AutoNum type="alphaLcPeriod"/>
                      </a:pPr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Goods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smtClean="0">
                          <a:solidFill>
                            <a:schemeClr val="tx1"/>
                          </a:solidFill>
                        </a:rPr>
                        <a:t>are displayed 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on shelves.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AutoNum type="alphaLcPeriod"/>
                      </a:pP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Shoppers can bargain.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AutoNum type="alphaLcPeriod"/>
                      </a:pP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All items have fixed prices.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AutoNum type="alphaLcPeriod"/>
                      </a:pP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The weather does not affect shopping.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438589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3879273" y="3445164"/>
            <a:ext cx="674254" cy="184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879273" y="3463636"/>
            <a:ext cx="674254" cy="139469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357418" y="4151745"/>
            <a:ext cx="1196109" cy="923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357418" y="4160981"/>
            <a:ext cx="1196109" cy="150834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57418" y="4160981"/>
            <a:ext cx="1196109" cy="211233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089770"/>
            <a:ext cx="863666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and phrases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31874" y="1620184"/>
            <a:ext cx="10815315" cy="746421"/>
          </a:xfrm>
          <a:prstGeom prst="roundRect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2612" y="1740252"/>
            <a:ext cx="2189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h</a:t>
            </a:r>
            <a:r>
              <a:rPr lang="en-US" sz="2800" b="1" dirty="0" smtClean="0">
                <a:solidFill>
                  <a:srgbClr val="7030A0"/>
                </a:solidFill>
              </a:rPr>
              <a:t>ome -grown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81615" y="1740251"/>
            <a:ext cx="2189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bargaining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52755" y="1740250"/>
            <a:ext cx="2189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7030A0"/>
                </a:solidFill>
              </a:rPr>
              <a:t>home-made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0008" y="1731784"/>
            <a:ext cx="2189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p</a:t>
            </a:r>
            <a:r>
              <a:rPr lang="en-US" sz="2800" b="1" dirty="0" smtClean="0">
                <a:solidFill>
                  <a:srgbClr val="7030A0"/>
                </a:solidFill>
              </a:rPr>
              <a:t>rice tag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20045" y="1741968"/>
            <a:ext cx="317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c</a:t>
            </a:r>
            <a:r>
              <a:rPr lang="en-US" sz="2800" b="1" dirty="0" smtClean="0">
                <a:solidFill>
                  <a:srgbClr val="7030A0"/>
                </a:solidFill>
              </a:rPr>
              <a:t>onvenience store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2" name="Content Placeholder 2"/>
          <p:cNvSpPr>
            <a:spLocks noGrp="1"/>
          </p:cNvSpPr>
          <p:nvPr>
            <p:ph idx="1"/>
          </p:nvPr>
        </p:nvSpPr>
        <p:spPr>
          <a:xfrm>
            <a:off x="1131589" y="239298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smtClean="0">
                <a:solidFill>
                  <a:srgbClr val="E0702A"/>
                </a:solidFill>
              </a:rPr>
              <a:t>1.</a:t>
            </a:r>
            <a:r>
              <a:rPr lang="en-US" smtClean="0"/>
              <a:t>  - </a:t>
            </a:r>
            <a:r>
              <a:rPr lang="en-US" dirty="0" smtClean="0"/>
              <a:t>What </a:t>
            </a:r>
            <a:r>
              <a:rPr lang="en-US" smtClean="0"/>
              <a:t>is ‘_____________’?</a:t>
            </a:r>
            <a:endParaRPr lang="en-US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  - It’s when buyers talk to the sellers to get a lower price.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E0702A"/>
                </a:solidFill>
              </a:rPr>
              <a:t>2.</a:t>
            </a:r>
            <a:r>
              <a:rPr lang="en-US" dirty="0" smtClean="0"/>
              <a:t> A _______________ is a small shop and is usually open 24/7.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E0702A"/>
                </a:solidFill>
              </a:rPr>
              <a:t>3.</a:t>
            </a:r>
            <a:r>
              <a:rPr lang="en-US" dirty="0" smtClean="0"/>
              <a:t> This salad is made of ___________ vegetables.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E0702A"/>
                </a:solidFill>
              </a:rPr>
              <a:t>4.</a:t>
            </a:r>
            <a:r>
              <a:rPr lang="en-US" dirty="0" smtClean="0"/>
              <a:t> How much is this T-shirt? I cannot see the ___________.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E0702A"/>
                </a:solidFill>
              </a:rPr>
              <a:t>5.</a:t>
            </a:r>
            <a:r>
              <a:rPr lang="en-US" dirty="0" smtClean="0"/>
              <a:t> Try our ___________ bread, Mai. My mother made it this morning.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85185E-6 L 0.00417 0.11319 " pathEditMode="relative" rAng="0" ptsTypes="AA">
                                      <p:cBhvr>
                                        <p:cTn id="6" dur="1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-0.56953 0.32708 " pathEditMode="relative" rAng="0" ptsTypes="AA">
                                      <p:cBhvr>
                                        <p:cTn id="10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77" y="1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85185E-6 L 0.29231 0.42616 " pathEditMode="relative" rAng="0" ptsTypes="AA">
                                      <p:cBhvr>
                                        <p:cTn id="14" dur="1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9" y="2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0.03984 0.53773 " pathEditMode="relative" rAng="0" ptsTypes="AA">
                                      <p:cBhvr>
                                        <p:cTn id="18" dur="1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2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0.20339 0.64282 " pathEditMode="relative" rAng="0" ptsTypes="AA">
                                      <p:cBhvr>
                                        <p:cTn id="22" dur="1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9" y="3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4" grpId="0"/>
      <p:bldP spid="26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1212" y="1782685"/>
            <a:ext cx="6196239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/>
              <a:t>Work </a:t>
            </a:r>
            <a:r>
              <a:rPr lang="en-US" sz="2400" b="1" dirty="0" smtClean="0"/>
              <a:t>in groups</a:t>
            </a:r>
            <a:r>
              <a:rPr lang="en-US" sz="2400" dirty="0" smtClean="0"/>
              <a:t>. </a:t>
            </a:r>
            <a:r>
              <a:rPr lang="en-US" sz="2400" b="1" dirty="0"/>
              <a:t>Quickly write down the names of </a:t>
            </a:r>
            <a:r>
              <a:rPr lang="en-US" sz="2400" b="1" dirty="0" smtClean="0"/>
              <a:t>some </a:t>
            </a:r>
            <a:r>
              <a:rPr lang="en-US" sz="2400" b="1" dirty="0" err="1" smtClean="0">
                <a:solidFill>
                  <a:srgbClr val="00B050"/>
                </a:solidFill>
              </a:rPr>
              <a:t>speciality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>
                <a:solidFill>
                  <a:srgbClr val="00B050"/>
                </a:solidFill>
              </a:rPr>
              <a:t>shops</a:t>
            </a:r>
            <a:r>
              <a:rPr lang="en-US" sz="2400" b="1" dirty="0"/>
              <a:t>. The group with the most correct answers wins.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76796" y="3274019"/>
            <a:ext cx="26642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Example:</a:t>
            </a:r>
          </a:p>
          <a:p>
            <a:r>
              <a:rPr lang="en-US" sz="3200" i="1" dirty="0" smtClean="0"/>
              <a:t>- clothes shop</a:t>
            </a:r>
          </a:p>
          <a:p>
            <a:r>
              <a:rPr lang="en-US" sz="3200" i="1" dirty="0" smtClean="0"/>
              <a:t>- florist’s</a:t>
            </a:r>
            <a:endParaRPr lang="en-US" sz="3200" i="1" dirty="0"/>
          </a:p>
        </p:txBody>
      </p:sp>
      <p:sp>
        <p:nvSpPr>
          <p:cNvPr id="13" name="Google Shape;1881;p31"/>
          <p:cNvSpPr txBox="1">
            <a:spLocks/>
          </p:cNvSpPr>
          <p:nvPr/>
        </p:nvSpPr>
        <p:spPr>
          <a:xfrm>
            <a:off x="780761" y="3100940"/>
            <a:ext cx="3455501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 err="1">
                <a:solidFill>
                  <a:srgbClr val="AD4F0F"/>
                </a:solidFill>
              </a:rPr>
              <a:t>s</a:t>
            </a:r>
            <a:r>
              <a:rPr lang="en-US" sz="4000" b="1" dirty="0" err="1" smtClean="0">
                <a:solidFill>
                  <a:srgbClr val="AD4F0F"/>
                </a:solidFill>
              </a:rPr>
              <a:t>peciality</a:t>
            </a:r>
            <a:r>
              <a:rPr lang="en-US" sz="4000" b="1" dirty="0" smtClean="0">
                <a:solidFill>
                  <a:srgbClr val="AD4F0F"/>
                </a:solidFill>
              </a:rPr>
              <a:t> shop</a:t>
            </a:r>
            <a:endParaRPr lang="en-US" sz="4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46970" y="5040180"/>
            <a:ext cx="32430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cửa </a:t>
            </a:r>
            <a:r>
              <a:rPr lang="en-US" sz="3600" dirty="0" err="1" smtClean="0"/>
              <a:t>hàng</a:t>
            </a:r>
            <a:r>
              <a:rPr lang="en-US" sz="3600" dirty="0" smtClean="0"/>
              <a:t> </a:t>
            </a:r>
            <a:r>
              <a:rPr lang="en-US" sz="3600" dirty="0" err="1" smtClean="0"/>
              <a:t>bán</a:t>
            </a:r>
            <a:r>
              <a:rPr lang="en-US" sz="3600" dirty="0" smtClean="0"/>
              <a:t> </a:t>
            </a:r>
            <a:r>
              <a:rPr lang="en-US" sz="3600" dirty="0" err="1" smtClean="0"/>
              <a:t>đồ</a:t>
            </a:r>
            <a:r>
              <a:rPr lang="en-US" sz="3600" dirty="0" smtClean="0"/>
              <a:t> </a:t>
            </a:r>
            <a:r>
              <a:rPr lang="en-US" sz="3600" dirty="0" err="1" smtClean="0"/>
              <a:t>chuyên</a:t>
            </a:r>
            <a:r>
              <a:rPr lang="en-US" sz="3600" dirty="0" smtClean="0"/>
              <a:t> </a:t>
            </a:r>
            <a:r>
              <a:rPr lang="en-US" sz="3600" dirty="0" err="1" smtClean="0"/>
              <a:t>dụng</a:t>
            </a:r>
            <a:endParaRPr lang="en-US" sz="3600" dirty="0"/>
          </a:p>
        </p:txBody>
      </p:sp>
      <p:sp>
        <p:nvSpPr>
          <p:cNvPr id="21" name="Rectangle 20"/>
          <p:cNvSpPr/>
          <p:nvPr/>
        </p:nvSpPr>
        <p:spPr>
          <a:xfrm>
            <a:off x="746970" y="4206404"/>
            <a:ext cx="34275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/ˌ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speʃiˈ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</a:rPr>
              <a:t>æləti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</a:rPr>
              <a:t>ʃɒp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n-US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17489"/>
          <a:stretch/>
        </p:blipFill>
        <p:spPr>
          <a:xfrm>
            <a:off x="1139680" y="1263108"/>
            <a:ext cx="2737664" cy="556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3113"/>
          <a:stretch/>
        </p:blipFill>
        <p:spPr>
          <a:xfrm>
            <a:off x="7768748" y="1188331"/>
            <a:ext cx="4118452" cy="565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7344" y="1178756"/>
            <a:ext cx="6111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Suggested answers:</a:t>
            </a:r>
            <a:endParaRPr lang="en-US" sz="4000" b="1" i="1" dirty="0">
              <a:solidFill>
                <a:srgbClr val="00B050"/>
              </a:solidFill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7989708" y="1326360"/>
            <a:ext cx="4117837" cy="400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candy shop</a:t>
            </a:r>
          </a:p>
          <a:p>
            <a:r>
              <a:rPr lang="en-US" sz="3200" dirty="0" smtClean="0"/>
              <a:t>music shop</a:t>
            </a:r>
          </a:p>
          <a:p>
            <a:r>
              <a:rPr lang="en-US" sz="3200" dirty="0" smtClean="0"/>
              <a:t>computer shop</a:t>
            </a:r>
          </a:p>
          <a:p>
            <a:r>
              <a:rPr lang="en-US" sz="3200" dirty="0" smtClean="0"/>
              <a:t>barber’s</a:t>
            </a:r>
          </a:p>
          <a:p>
            <a:r>
              <a:rPr lang="en-US" sz="3200" dirty="0" smtClean="0"/>
              <a:t>hairdresser’s</a:t>
            </a:r>
          </a:p>
          <a:p>
            <a:r>
              <a:rPr lang="en-US" sz="3200" dirty="0" smtClean="0"/>
              <a:t>gift shop</a:t>
            </a:r>
          </a:p>
          <a:p>
            <a:r>
              <a:rPr lang="en-US" sz="3200" dirty="0" smtClean="0"/>
              <a:t>pet shop</a:t>
            </a:r>
          </a:p>
          <a:p>
            <a:r>
              <a:rPr lang="en-US" sz="3200" smtClean="0"/>
              <a:t>shoe </a:t>
            </a:r>
            <a:r>
              <a:rPr lang="en-US" sz="3200" dirty="0" smtClean="0"/>
              <a:t>shop</a:t>
            </a:r>
          </a:p>
          <a:p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44" y="2970834"/>
            <a:ext cx="3860799" cy="2162047"/>
          </a:xfrm>
          <a:prstGeom prst="rect">
            <a:avLst/>
          </a:prstGeom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4755564" y="1382346"/>
            <a:ext cx="4117837" cy="400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/>
              <a:t>clothes shop</a:t>
            </a:r>
          </a:p>
          <a:p>
            <a:r>
              <a:rPr lang="en-US" sz="3200"/>
              <a:t>florist’s</a:t>
            </a:r>
          </a:p>
          <a:p>
            <a:r>
              <a:rPr lang="en-US" sz="3200"/>
              <a:t>bakery</a:t>
            </a:r>
          </a:p>
          <a:p>
            <a:r>
              <a:rPr lang="en-US" sz="3200"/>
              <a:t>butcher’s</a:t>
            </a:r>
          </a:p>
          <a:p>
            <a:r>
              <a:rPr lang="en-US" sz="3200"/>
              <a:t>bookshop</a:t>
            </a:r>
          </a:p>
          <a:p>
            <a:r>
              <a:rPr lang="en-US" sz="3200"/>
              <a:t>greengrocer’s</a:t>
            </a:r>
          </a:p>
          <a:p>
            <a:r>
              <a:rPr lang="en-US" sz="3200"/>
              <a:t>stationer’s</a:t>
            </a:r>
          </a:p>
          <a:p>
            <a:r>
              <a:rPr lang="en-US" sz="3200"/>
              <a:t>café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7851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4120948" y="1341819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852" y="1173423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488304" y="1454584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SHOPPING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7B7897-B16D-44E3-91AE-9D0FF2697117}"/>
              </a:ext>
            </a:extLst>
          </p:cNvPr>
          <p:cNvSpPr txBox="1"/>
          <p:nvPr/>
        </p:nvSpPr>
        <p:spPr>
          <a:xfrm>
            <a:off x="3383175" y="2069784"/>
            <a:ext cx="5370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26649"/>
                </a:solidFill>
              </a:rPr>
              <a:t>My </a:t>
            </a:r>
            <a:r>
              <a:rPr lang="en-US" sz="3200" b="1" dirty="0" err="1" smtClean="0">
                <a:solidFill>
                  <a:srgbClr val="F26649"/>
                </a:solidFill>
              </a:rPr>
              <a:t>favourite</a:t>
            </a:r>
            <a:r>
              <a:rPr lang="en-US" sz="3200" b="1" dirty="0" smtClean="0">
                <a:solidFill>
                  <a:srgbClr val="F26649"/>
                </a:solidFill>
              </a:rPr>
              <a:t> shopping place</a:t>
            </a:r>
            <a:endParaRPr lang="en-US" sz="3200" b="1" dirty="0">
              <a:solidFill>
                <a:srgbClr val="F26649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8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2167" y="2724889"/>
            <a:ext cx="7414136" cy="381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70357"/>
            <a:ext cx="348817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396166" y="2144930"/>
            <a:ext cx="116161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use lexical items related </a:t>
            </a:r>
            <a:r>
              <a:rPr lang="en-US" sz="3600"/>
              <a:t>to </a:t>
            </a:r>
            <a:r>
              <a:rPr lang="en-US" sz="3600" smtClean="0"/>
              <a:t>shopping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identify the language features that are covered in the </a:t>
            </a:r>
            <a:r>
              <a:rPr lang="en-US" sz="3600" dirty="0" smtClean="0"/>
              <a:t>unit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293628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7469" y="2198184"/>
            <a:ext cx="89465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- Name some places for shopping they have learnt about in the lesson.</a:t>
            </a:r>
          </a:p>
          <a:p>
            <a:pPr>
              <a:lnSpc>
                <a:spcPct val="150000"/>
              </a:lnSpc>
            </a:pPr>
            <a:r>
              <a:rPr lang="en-US" sz="3200"/>
              <a:t>- Learn new words and phrases by heart.</a:t>
            </a:r>
          </a:p>
          <a:p>
            <a:pPr>
              <a:lnSpc>
                <a:spcPct val="150000"/>
              </a:lnSpc>
            </a:pPr>
            <a:r>
              <a:rPr lang="en-US" sz="3200"/>
              <a:t>- Start preparing for the Project of the unit: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41" y="3537012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19041" y="2147803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57694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28125" y="4998090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116749"/>
            <a:ext cx="5758577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92304" y="2963477"/>
            <a:ext cx="5755112" cy="182838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 and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and Alice mentioned four places where they can buy things. Complete the list.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Match the types of markets with the features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 with words and phrases from the box.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96281" y="5017574"/>
            <a:ext cx="5743692" cy="5624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</a:t>
            </a:r>
            <a:r>
              <a:rPr lang="vi-V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Game:</a:t>
            </a:r>
            <a:r>
              <a:rPr lang="vi-V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Listing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231923" cy="73865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9" y="2456606"/>
            <a:ext cx="1231923" cy="112033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877668"/>
            <a:ext cx="1241007" cy="112042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808271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9" y="5298813"/>
            <a:ext cx="1241007" cy="50945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3681" y="5818018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6186918" y="1284315"/>
            <a:ext cx="3907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Answer the questions: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1" b="95894" l="9971" r="89932"/>
                    </a14:imgEffect>
                  </a14:imgLayer>
                </a14:imgProps>
              </a:ext>
            </a:extLst>
          </a:blip>
          <a:srcRect l="8975" t="11502" r="17883" b="4110"/>
          <a:stretch/>
        </p:blipFill>
        <p:spPr>
          <a:xfrm>
            <a:off x="214817" y="1891760"/>
            <a:ext cx="4404946" cy="46511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1140932" y="1083306"/>
            <a:ext cx="34788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SHOPPING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4960031" y="1891760"/>
            <a:ext cx="641721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1. </a:t>
            </a:r>
            <a:r>
              <a:rPr lang="en-US" sz="3200" dirty="0" smtClean="0"/>
              <a:t>Do you like shopping?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dirty="0"/>
              <a:t>2. </a:t>
            </a:r>
            <a:r>
              <a:rPr lang="en-US" sz="3200" dirty="0" smtClean="0"/>
              <a:t>Where do you often go shopping?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dirty="0"/>
              <a:t>3. </a:t>
            </a:r>
            <a:r>
              <a:rPr lang="en-US" sz="3200" dirty="0" smtClean="0"/>
              <a:t>Can you name some markets or supermarkets that you know?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dirty="0"/>
              <a:t>4. </a:t>
            </a:r>
            <a:r>
              <a:rPr lang="en-US" sz="3200" dirty="0" smtClean="0"/>
              <a:t>Do you prefer shopping in an open-air market or in a supermarket?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9391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54238" y="1254204"/>
            <a:ext cx="792589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rgbClr val="AD4F0F"/>
                </a:solidFill>
              </a:rPr>
              <a:t>o</a:t>
            </a:r>
            <a:r>
              <a:rPr lang="en-US" sz="7200" b="1" dirty="0" smtClean="0">
                <a:solidFill>
                  <a:srgbClr val="AD4F0F"/>
                </a:solidFill>
              </a:rPr>
              <a:t>pen-air market </a:t>
            </a:r>
            <a:r>
              <a:rPr lang="en-US" sz="54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44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35576" y="4813713"/>
            <a:ext cx="46725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smtClean="0"/>
              <a:t>chợ </a:t>
            </a:r>
            <a:r>
              <a:rPr lang="en-US" sz="4400" dirty="0" err="1" smtClean="0"/>
              <a:t>họp</a:t>
            </a:r>
            <a:r>
              <a:rPr lang="en-US" sz="4400" dirty="0" smtClean="0"/>
              <a:t> </a:t>
            </a:r>
            <a:r>
              <a:rPr lang="en-US" sz="4400" dirty="0" err="1" smtClean="0"/>
              <a:t>ngoài</a:t>
            </a:r>
            <a:r>
              <a:rPr lang="en-US" sz="4400" dirty="0" smtClean="0"/>
              <a:t> </a:t>
            </a:r>
            <a:r>
              <a:rPr lang="en-US" sz="4400" dirty="0" err="1" smtClean="0"/>
              <a:t>trời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487067" y="3432686"/>
            <a:ext cx="5832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/ˌ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əʊpən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400" b="1" smtClean="0">
                <a:solidFill>
                  <a:schemeClr val="accent5">
                    <a:lumMod val="50000"/>
                  </a:schemeClr>
                </a:solidFill>
              </a:rPr>
              <a:t>eə 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mɑːkɪt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532582" y="7452"/>
            <a:ext cx="4158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open-air mark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238" y="3484111"/>
            <a:ext cx="718016" cy="7180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6613" y="2540977"/>
            <a:ext cx="6059118" cy="404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94724" y="1165663"/>
            <a:ext cx="7517221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h</a:t>
            </a:r>
            <a:r>
              <a:rPr lang="en-US" sz="8000" b="1" dirty="0" smtClean="0">
                <a:solidFill>
                  <a:srgbClr val="AD4F0F"/>
                </a:solidFill>
              </a:rPr>
              <a:t>ome-grown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</a:t>
            </a:r>
            <a:r>
              <a:rPr lang="en-US" sz="6000" b="1" dirty="0" err="1" smtClean="0">
                <a:solidFill>
                  <a:srgbClr val="AD4F0F"/>
                </a:solidFill>
                <a:cs typeface="Calibri" panose="020F0502020204030204" pitchFamily="34" charset="0"/>
              </a:rPr>
              <a:t>adj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5374" y="4617647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tự </a:t>
            </a:r>
            <a:r>
              <a:rPr lang="en-US" sz="4800" dirty="0" err="1" smtClean="0"/>
              <a:t>trồng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751025" y="3193306"/>
            <a:ext cx="42562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/ˌ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həʊm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ɡrəʊn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532582" y="7452"/>
            <a:ext cx="4158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531" y="2683023"/>
            <a:ext cx="6694955" cy="3765912"/>
          </a:xfrm>
          <a:prstGeom prst="rect">
            <a:avLst/>
          </a:prstGeom>
        </p:spPr>
      </p:pic>
      <p:pic>
        <p:nvPicPr>
          <p:cNvPr id="8" name="home-grow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0930" y="3321513"/>
            <a:ext cx="628722" cy="62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3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1905" y="1272464"/>
            <a:ext cx="7881932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home-made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</a:t>
            </a:r>
            <a:r>
              <a:rPr lang="en-US" sz="6000" b="1" dirty="0" err="1" smtClean="0">
                <a:solidFill>
                  <a:srgbClr val="AD4F0F"/>
                </a:solidFill>
                <a:cs typeface="Calibri" panose="020F0502020204030204" pitchFamily="34" charset="0"/>
              </a:rPr>
              <a:t>adj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97964" y="4568000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tự </a:t>
            </a:r>
            <a:r>
              <a:rPr lang="en-US" sz="4800" dirty="0" err="1" smtClean="0"/>
              <a:t>làm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299349" y="3258392"/>
            <a:ext cx="40495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/ˌ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həʊm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meɪd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532582" y="7452"/>
            <a:ext cx="4158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home-ma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7055" y="3337480"/>
            <a:ext cx="672819" cy="6728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631" y="2517342"/>
            <a:ext cx="5741914" cy="430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8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170703" y="1131146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b</a:t>
            </a:r>
            <a:r>
              <a:rPr lang="en-US" sz="8000" b="1" dirty="0" smtClean="0">
                <a:solidFill>
                  <a:srgbClr val="AD4F0F"/>
                </a:solidFill>
              </a:rPr>
              <a:t>argain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(v)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7067" y="4404661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m</a:t>
            </a:r>
            <a:r>
              <a:rPr lang="en-US" sz="4800" dirty="0" err="1" smtClean="0"/>
              <a:t>ặc</a:t>
            </a:r>
            <a:r>
              <a:rPr lang="en-US" sz="4800" dirty="0" smtClean="0"/>
              <a:t> </a:t>
            </a:r>
            <a:r>
              <a:rPr lang="en-US" sz="4800" dirty="0" err="1" smtClean="0"/>
              <a:t>cả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206732" y="3096624"/>
            <a:ext cx="26933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bɑːɡən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532582" y="7452"/>
            <a:ext cx="4158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" name="bargai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871" y="3184583"/>
            <a:ext cx="655081" cy="655081"/>
          </a:xfrm>
          <a:prstGeom prst="rect">
            <a:avLst/>
          </a:prstGeom>
        </p:spPr>
      </p:pic>
      <p:pic>
        <p:nvPicPr>
          <p:cNvPr id="2050" name="Picture 2" descr="To Bargain Store, 58% OFF | deutscheschule.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797" y="1658673"/>
            <a:ext cx="7251203" cy="483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21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171520" y="930782"/>
            <a:ext cx="87352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f</a:t>
            </a:r>
            <a:r>
              <a:rPr lang="en-US" sz="8000" b="1" dirty="0" smtClean="0">
                <a:solidFill>
                  <a:srgbClr val="AD4F0F"/>
                </a:solidFill>
              </a:rPr>
              <a:t>armers’ market 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7088" y="450365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c</a:t>
            </a:r>
            <a:r>
              <a:rPr lang="en-US" sz="4800" dirty="0" err="1" smtClean="0"/>
              <a:t>hợ</a:t>
            </a:r>
            <a:r>
              <a:rPr lang="en-US" sz="4800" dirty="0" smtClean="0"/>
              <a:t> </a:t>
            </a:r>
            <a:r>
              <a:rPr lang="en-US" sz="4800" dirty="0" err="1" smtClean="0"/>
              <a:t>nông</a:t>
            </a:r>
            <a:r>
              <a:rPr lang="en-US" sz="4800" dirty="0" smtClean="0"/>
              <a:t> </a:t>
            </a:r>
            <a:r>
              <a:rPr lang="en-US" sz="4800" dirty="0" err="1" smtClean="0"/>
              <a:t>sản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947088" y="3015039"/>
            <a:ext cx="44951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</a:rPr>
              <a:t>fɑːməz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</a:rPr>
              <a:t>mɑːkɪt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532582" y="7452"/>
            <a:ext cx="4158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farmers' mark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4673" y="3076840"/>
            <a:ext cx="732415" cy="7324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3720" y="2303291"/>
            <a:ext cx="6293825" cy="444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5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4549</TotalTime>
  <Words>747</Words>
  <Application>Microsoft Office PowerPoint</Application>
  <PresentationFormat>Widescreen</PresentationFormat>
  <Paragraphs>195</Paragraphs>
  <Slides>22</Slides>
  <Notes>18</Notes>
  <HiddenSlides>0</HiddenSlides>
  <MMClips>15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245</cp:revision>
  <dcterms:created xsi:type="dcterms:W3CDTF">2020-12-09T02:04:09Z</dcterms:created>
  <dcterms:modified xsi:type="dcterms:W3CDTF">2023-08-03T07:13:36Z</dcterms:modified>
</cp:coreProperties>
</file>