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359" r:id="rId2"/>
    <p:sldId id="256" r:id="rId3"/>
    <p:sldId id="358" r:id="rId4"/>
    <p:sldId id="332" r:id="rId5"/>
    <p:sldId id="339" r:id="rId6"/>
    <p:sldId id="344" r:id="rId7"/>
    <p:sldId id="345" r:id="rId8"/>
    <p:sldId id="348" r:id="rId9"/>
    <p:sldId id="347" r:id="rId10"/>
    <p:sldId id="350" r:id="rId11"/>
    <p:sldId id="351" r:id="rId12"/>
    <p:sldId id="352" r:id="rId13"/>
    <p:sldId id="353" r:id="rId14"/>
    <p:sldId id="354" r:id="rId15"/>
    <p:sldId id="355" r:id="rId16"/>
    <p:sldId id="356" r:id="rId17"/>
    <p:sldId id="357" r:id="rId18"/>
    <p:sldId id="314" r:id="rId19"/>
    <p:sldId id="330" r:id="rId20"/>
    <p:sldId id="27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702A"/>
    <a:srgbClr val="EF4B66"/>
    <a:srgbClr val="D8E5E5"/>
    <a:srgbClr val="FBCDCD"/>
    <a:srgbClr val="7192A9"/>
    <a:srgbClr val="F37D91"/>
    <a:srgbClr val="F26649"/>
    <a:srgbClr val="F7A5A5"/>
    <a:srgbClr val="F3F6F6"/>
    <a:srgbClr val="3B87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69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90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0214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9801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8411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0247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6132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8824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953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8512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1259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2556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2535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4091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922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1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18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7292" y="1732773"/>
            <a:ext cx="10782956" cy="247806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dirty="0" smtClean="0">
                <a:solidFill>
                  <a:srgbClr val="E0702A"/>
                </a:solidFill>
              </a:rPr>
              <a:t>1. </a:t>
            </a:r>
            <a:r>
              <a:rPr lang="en-US" sz="3200" dirty="0" smtClean="0"/>
              <a:t>People go to a </a:t>
            </a:r>
            <a:r>
              <a:rPr lang="en-US" sz="3200" smtClean="0"/>
              <a:t>shopping centre ______.</a:t>
            </a:r>
            <a:endParaRPr lang="en-US" sz="32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smtClean="0"/>
              <a:t>	</a:t>
            </a:r>
            <a:r>
              <a:rPr lang="en-US" sz="3200" smtClean="0">
                <a:solidFill>
                  <a:srgbClr val="00B0F0"/>
                </a:solidFill>
              </a:rPr>
              <a:t>A.</a:t>
            </a:r>
            <a:r>
              <a:rPr lang="en-US" sz="3200" smtClean="0"/>
              <a:t> only </a:t>
            </a:r>
            <a:r>
              <a:rPr lang="en-US" sz="3200" dirty="0" smtClean="0"/>
              <a:t>for shopping</a:t>
            </a:r>
            <a:r>
              <a:rPr lang="en-US" sz="3200" smtClean="0"/>
              <a:t>	</a:t>
            </a:r>
            <a:endParaRPr lang="en-US" sz="320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smtClean="0"/>
              <a:t>	</a:t>
            </a:r>
            <a:r>
              <a:rPr lang="en-US" sz="3200" smtClean="0">
                <a:solidFill>
                  <a:srgbClr val="00B0F0"/>
                </a:solidFill>
              </a:rPr>
              <a:t>B</a:t>
            </a:r>
            <a:r>
              <a:rPr lang="en-US" sz="3200" dirty="0" smtClean="0">
                <a:solidFill>
                  <a:srgbClr val="00B0F0"/>
                </a:solidFill>
              </a:rPr>
              <a:t>.</a:t>
            </a:r>
            <a:r>
              <a:rPr lang="en-US" sz="3200" dirty="0" smtClean="0"/>
              <a:t> mainly to hang out</a:t>
            </a:r>
            <a:r>
              <a:rPr lang="en-US" sz="3200" smtClean="0"/>
              <a:t>	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smtClean="0"/>
              <a:t>	</a:t>
            </a:r>
            <a:r>
              <a:rPr lang="en-US" sz="3200" smtClean="0">
                <a:solidFill>
                  <a:srgbClr val="00B0F0"/>
                </a:solidFill>
              </a:rPr>
              <a:t>C</a:t>
            </a:r>
            <a:r>
              <a:rPr lang="en-US" sz="3200" dirty="0" smtClean="0">
                <a:solidFill>
                  <a:srgbClr val="00B0F0"/>
                </a:solidFill>
              </a:rPr>
              <a:t>.</a:t>
            </a:r>
            <a:r>
              <a:rPr lang="en-US" sz="3200" dirty="0" smtClean="0"/>
              <a:t> for </a:t>
            </a:r>
            <a:r>
              <a:rPr lang="en-US" sz="3200" smtClean="0"/>
              <a:t>many reasons</a:t>
            </a:r>
            <a:endParaRPr lang="en-US" sz="3200" dirty="0" smtClean="0"/>
          </a:p>
        </p:txBody>
      </p:sp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537292" y="1106549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90077" y="985248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39897" y="1106549"/>
            <a:ext cx="7685003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passage and choose the correct answer A, B,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or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</a:t>
            </a:r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393053" y="3586371"/>
            <a:ext cx="555585" cy="545143"/>
          </a:xfrm>
          <a:prstGeom prst="ellipse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2439" y="4334453"/>
            <a:ext cx="11383312" cy="2271391"/>
          </a:xfrm>
          <a:prstGeom prst="rect">
            <a:avLst/>
          </a:prstGeom>
          <a:solidFill>
            <a:srgbClr val="FBCDCD"/>
          </a:solidFill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000" dirty="0"/>
              <a:t>However, people also </a:t>
            </a:r>
            <a:r>
              <a:rPr lang="en-US" sz="3000" b="1" u="sng" dirty="0">
                <a:solidFill>
                  <a:srgbClr val="7030A0"/>
                </a:solidFill>
              </a:rPr>
              <a:t>go to shopping centres for many other reasons</a:t>
            </a:r>
            <a:r>
              <a:rPr lang="en-US" sz="3000" dirty="0"/>
              <a:t>. Some people go there for entertainment. These centres often offer </a:t>
            </a:r>
            <a:r>
              <a:rPr lang="en-US" sz="3000" b="1" dirty="0"/>
              <a:t>year-round </a:t>
            </a:r>
            <a:r>
              <a:rPr lang="en-US" sz="3000" dirty="0"/>
              <a:t>free entertainment for customers of all ages such as live music and special performances</a:t>
            </a:r>
            <a:r>
              <a:rPr lang="en-US" sz="3000"/>
              <a:t>. </a:t>
            </a:r>
            <a:endParaRPr lang="en-US" sz="3000" dirty="0"/>
          </a:p>
        </p:txBody>
      </p:sp>
      <p:sp>
        <p:nvSpPr>
          <p:cNvPr id="14" name="TextBox 13"/>
          <p:cNvSpPr txBox="1"/>
          <p:nvPr/>
        </p:nvSpPr>
        <p:spPr>
          <a:xfrm>
            <a:off x="576198" y="131219"/>
            <a:ext cx="247620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394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7292" y="1714469"/>
            <a:ext cx="11269345" cy="256545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dirty="0" smtClean="0">
                <a:solidFill>
                  <a:srgbClr val="E0702A"/>
                </a:solidFill>
              </a:rPr>
              <a:t>2. </a:t>
            </a:r>
            <a:r>
              <a:rPr lang="en-US" sz="3200" dirty="0" smtClean="0"/>
              <a:t>At shopping centres, customers can ______.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smtClean="0">
                <a:solidFill>
                  <a:srgbClr val="00B0F0"/>
                </a:solidFill>
              </a:rPr>
              <a:t>	A. </a:t>
            </a:r>
            <a:r>
              <a:rPr lang="en-US" sz="3200" smtClean="0"/>
              <a:t>touch </a:t>
            </a:r>
            <a:r>
              <a:rPr lang="en-US" sz="3200" dirty="0" smtClean="0"/>
              <a:t>the product	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smtClean="0">
                <a:solidFill>
                  <a:srgbClr val="00B0F0"/>
                </a:solidFill>
              </a:rPr>
              <a:t>	B. </a:t>
            </a:r>
            <a:r>
              <a:rPr lang="en-US" sz="3200" smtClean="0"/>
              <a:t>bargain </a:t>
            </a:r>
            <a:r>
              <a:rPr lang="en-US" sz="3200" dirty="0" smtClean="0"/>
              <a:t>to get lower prices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smtClean="0">
                <a:solidFill>
                  <a:srgbClr val="00B0F0"/>
                </a:solidFill>
              </a:rPr>
              <a:t>	C. </a:t>
            </a:r>
            <a:r>
              <a:rPr lang="en-US" sz="3200" smtClean="0"/>
              <a:t>pay </a:t>
            </a:r>
            <a:r>
              <a:rPr lang="en-US" sz="3200" dirty="0" smtClean="0"/>
              <a:t>to watch live performances.</a:t>
            </a:r>
            <a:endParaRPr lang="en-US" sz="32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en-US" sz="3200" b="1" dirty="0"/>
          </a:p>
        </p:txBody>
      </p:sp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Oval 1"/>
          <p:cNvSpPr/>
          <p:nvPr/>
        </p:nvSpPr>
        <p:spPr>
          <a:xfrm>
            <a:off x="1415676" y="2409158"/>
            <a:ext cx="555585" cy="534376"/>
          </a:xfrm>
          <a:prstGeom prst="ellipse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8009" y="4306878"/>
            <a:ext cx="11294372" cy="2416687"/>
          </a:xfrm>
          <a:prstGeom prst="rect">
            <a:avLst/>
          </a:prstGeom>
          <a:solidFill>
            <a:srgbClr val="FBCDCD"/>
          </a:solidFill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</a:pPr>
            <a:r>
              <a:rPr lang="en-US" sz="3200" smtClean="0">
                <a:solidFill>
                  <a:prstClr val="black"/>
                </a:solidFill>
              </a:rPr>
              <a:t>Shopping </a:t>
            </a:r>
            <a:r>
              <a:rPr lang="en-US" sz="3200" dirty="0">
                <a:solidFill>
                  <a:prstClr val="black"/>
                </a:solidFill>
              </a:rPr>
              <a:t>centres offer a wide range of products to choose from. </a:t>
            </a:r>
            <a:r>
              <a:rPr lang="en-US" sz="3200" b="1" u="sng" dirty="0">
                <a:solidFill>
                  <a:srgbClr val="7030A0"/>
                </a:solidFill>
              </a:rPr>
              <a:t>Customers can touch the products</a:t>
            </a:r>
            <a:r>
              <a:rPr lang="en-US" sz="3200" dirty="0">
                <a:solidFill>
                  <a:prstClr val="black"/>
                </a:solidFill>
              </a:rPr>
              <a:t> and try on clothes and shoes. This makes them feel more comfortable when they decide to buy something.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37292" y="1106549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0077" y="985248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9897" y="1106549"/>
            <a:ext cx="7685003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passage and choose the correct answer A, B,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or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</a:t>
            </a:r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6198" y="131219"/>
            <a:ext cx="247620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62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7292" y="1663293"/>
            <a:ext cx="11269345" cy="157147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dirty="0" smtClean="0">
                <a:solidFill>
                  <a:srgbClr val="E0702A"/>
                </a:solidFill>
              </a:rPr>
              <a:t>3. </a:t>
            </a:r>
            <a:r>
              <a:rPr lang="en-US" sz="3200" dirty="0" smtClean="0"/>
              <a:t>A kind of entertainment at a shopping centre is _______.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smtClean="0">
                <a:solidFill>
                  <a:srgbClr val="00B0F0"/>
                </a:solidFill>
              </a:rPr>
              <a:t>	A. </a:t>
            </a:r>
            <a:r>
              <a:rPr lang="en-US" sz="3200" smtClean="0"/>
              <a:t>fashion </a:t>
            </a:r>
            <a:r>
              <a:rPr lang="en-US" sz="3200" dirty="0" smtClean="0"/>
              <a:t>contests</a:t>
            </a:r>
            <a:r>
              <a:rPr lang="en-US" sz="3200" smtClean="0"/>
              <a:t>	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smtClean="0">
                <a:solidFill>
                  <a:srgbClr val="00B0F0"/>
                </a:solidFill>
              </a:rPr>
              <a:t>	B</a:t>
            </a:r>
            <a:r>
              <a:rPr lang="en-US" sz="3200" dirty="0" smtClean="0">
                <a:solidFill>
                  <a:srgbClr val="00B0F0"/>
                </a:solidFill>
              </a:rPr>
              <a:t>.</a:t>
            </a:r>
            <a:r>
              <a:rPr lang="en-US" sz="3200" dirty="0" smtClean="0"/>
              <a:t> live music		</a:t>
            </a:r>
            <a:r>
              <a:rPr lang="en-US" sz="3200" smtClean="0"/>
              <a:t>	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smtClean="0">
                <a:solidFill>
                  <a:srgbClr val="00B0F0"/>
                </a:solidFill>
              </a:rPr>
              <a:t>	C</a:t>
            </a:r>
            <a:r>
              <a:rPr lang="en-US" sz="3200" dirty="0" smtClean="0">
                <a:solidFill>
                  <a:srgbClr val="00B0F0"/>
                </a:solidFill>
              </a:rPr>
              <a:t>.</a:t>
            </a:r>
            <a:r>
              <a:rPr lang="en-US" sz="3200" dirty="0" smtClean="0"/>
              <a:t> painting exhibitions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en-US" sz="3200" b="1" dirty="0"/>
          </a:p>
        </p:txBody>
      </p:sp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Oval 1"/>
          <p:cNvSpPr/>
          <p:nvPr/>
        </p:nvSpPr>
        <p:spPr>
          <a:xfrm>
            <a:off x="1437919" y="2905901"/>
            <a:ext cx="555585" cy="534376"/>
          </a:xfrm>
          <a:prstGeom prst="ellipse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37292" y="4321096"/>
            <a:ext cx="11431969" cy="2271391"/>
          </a:xfrm>
          <a:prstGeom prst="rect">
            <a:avLst/>
          </a:prstGeom>
          <a:solidFill>
            <a:srgbClr val="FBCDCD"/>
          </a:solidFill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000" dirty="0"/>
              <a:t>However, people also go to shopping centres for many other reasons. Some people go there for entertainment. These centres often offer </a:t>
            </a:r>
            <a:r>
              <a:rPr lang="en-US" sz="3000" b="1" dirty="0"/>
              <a:t>year-round </a:t>
            </a:r>
            <a:r>
              <a:rPr lang="en-US" sz="3000" dirty="0"/>
              <a:t>free </a:t>
            </a:r>
            <a:r>
              <a:rPr lang="en-US" sz="3000" b="1" u="sng" dirty="0">
                <a:solidFill>
                  <a:srgbClr val="7030A0"/>
                </a:solidFill>
              </a:rPr>
              <a:t>entertainment for customers of all ages such as live music</a:t>
            </a:r>
            <a:r>
              <a:rPr lang="en-US" sz="3000" b="1" dirty="0">
                <a:solidFill>
                  <a:srgbClr val="7030A0"/>
                </a:solidFill>
              </a:rPr>
              <a:t> </a:t>
            </a:r>
            <a:r>
              <a:rPr lang="en-US" sz="3000" dirty="0"/>
              <a:t>and special performances</a:t>
            </a:r>
            <a:r>
              <a:rPr lang="en-US" sz="3000"/>
              <a:t>. </a:t>
            </a:r>
            <a:endParaRPr lang="en-US" sz="3000" dirty="0"/>
          </a:p>
        </p:txBody>
      </p:sp>
      <p:sp>
        <p:nvSpPr>
          <p:cNvPr id="14" name="Rounded Rectangle 13"/>
          <p:cNvSpPr/>
          <p:nvPr/>
        </p:nvSpPr>
        <p:spPr>
          <a:xfrm>
            <a:off x="537292" y="1106549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0077" y="985248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9897" y="1106549"/>
            <a:ext cx="7685003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passage and choose the correct answer A, B,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or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</a:t>
            </a:r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6198" y="131219"/>
            <a:ext cx="247620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177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7292" y="1768447"/>
            <a:ext cx="10597433" cy="131859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dirty="0" smtClean="0">
                <a:solidFill>
                  <a:srgbClr val="E0702A"/>
                </a:solidFill>
              </a:rPr>
              <a:t>4. </a:t>
            </a:r>
            <a:r>
              <a:rPr lang="en-US" sz="3200" dirty="0" smtClean="0"/>
              <a:t>Some people exercise at a shopping centre because they like its ______.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smtClean="0">
                <a:solidFill>
                  <a:srgbClr val="00B0F0"/>
                </a:solidFill>
              </a:rPr>
              <a:t>	A. </a:t>
            </a:r>
            <a:r>
              <a:rPr lang="en-US" sz="3200" smtClean="0"/>
              <a:t>crowds</a:t>
            </a:r>
            <a:r>
              <a:rPr lang="en-US" sz="3200" dirty="0" smtClean="0"/>
              <a:t>		</a:t>
            </a:r>
            <a:r>
              <a:rPr lang="en-US" sz="3200" smtClean="0"/>
              <a:t>	</a:t>
            </a:r>
            <a:r>
              <a:rPr lang="en-US" sz="3200" smtClean="0">
                <a:solidFill>
                  <a:srgbClr val="00B0F0"/>
                </a:solidFill>
              </a:rPr>
              <a:t>B</a:t>
            </a:r>
            <a:r>
              <a:rPr lang="en-US" sz="3200" dirty="0" smtClean="0">
                <a:solidFill>
                  <a:srgbClr val="00B0F0"/>
                </a:solidFill>
              </a:rPr>
              <a:t>. </a:t>
            </a:r>
            <a:r>
              <a:rPr lang="en-US" sz="3200" dirty="0" smtClean="0"/>
              <a:t>well-lit areas	</a:t>
            </a:r>
            <a:r>
              <a:rPr lang="en-US" sz="3200" smtClean="0"/>
              <a:t>	</a:t>
            </a:r>
            <a:r>
              <a:rPr lang="en-US" sz="3200" smtClean="0">
                <a:solidFill>
                  <a:srgbClr val="00B0F0"/>
                </a:solidFill>
              </a:rPr>
              <a:t>C</a:t>
            </a:r>
            <a:r>
              <a:rPr lang="en-US" sz="3200" dirty="0" smtClean="0">
                <a:solidFill>
                  <a:srgbClr val="00B0F0"/>
                </a:solidFill>
              </a:rPr>
              <a:t>. </a:t>
            </a:r>
            <a:r>
              <a:rPr lang="en-US" sz="3200" dirty="0" smtClean="0"/>
              <a:t>shops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en-US" sz="3200" b="1" dirty="0"/>
          </a:p>
        </p:txBody>
      </p:sp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Oval 1"/>
          <p:cNvSpPr/>
          <p:nvPr/>
        </p:nvSpPr>
        <p:spPr>
          <a:xfrm>
            <a:off x="5047066" y="3020084"/>
            <a:ext cx="555585" cy="534376"/>
          </a:xfrm>
          <a:prstGeom prst="ellipse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90077" y="4329640"/>
            <a:ext cx="10934126" cy="1717393"/>
          </a:xfrm>
          <a:prstGeom prst="rect">
            <a:avLst/>
          </a:prstGeom>
          <a:solidFill>
            <a:srgbClr val="FBCDCD"/>
          </a:solidFill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000" b="1" u="sng" dirty="0">
                <a:solidFill>
                  <a:srgbClr val="7030A0"/>
                </a:solidFill>
              </a:rPr>
              <a:t>They enjoy walking for one or two hours in clean and well-lit areas</a:t>
            </a:r>
            <a:r>
              <a:rPr lang="en-US" sz="3000" dirty="0"/>
              <a:t>. Some people even go there to avoid the heat or cold outside. Shopping centres offer free air conditioning and heating.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37292" y="1106549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0077" y="985248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9897" y="1106549"/>
            <a:ext cx="7685003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passage and choose the correct answer A, B,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or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</a:t>
            </a:r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6198" y="131219"/>
            <a:ext cx="247620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235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90078" y="1820723"/>
            <a:ext cx="10582748" cy="131859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dirty="0" smtClean="0">
                <a:solidFill>
                  <a:srgbClr val="E0702A"/>
                </a:solidFill>
              </a:rPr>
              <a:t>5. </a:t>
            </a:r>
            <a:r>
              <a:rPr lang="en-US" sz="3200" dirty="0" smtClean="0"/>
              <a:t>The word “</a:t>
            </a:r>
            <a:r>
              <a:rPr lang="en-US" sz="3200" dirty="0" smtClean="0">
                <a:solidFill>
                  <a:srgbClr val="00B050"/>
                </a:solidFill>
              </a:rPr>
              <a:t>year-round</a:t>
            </a:r>
            <a:r>
              <a:rPr lang="en-US" sz="3200" dirty="0" smtClean="0"/>
              <a:t>” in paragraph 2 is similar in meaning to ______.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smtClean="0">
                <a:solidFill>
                  <a:srgbClr val="00B0F0"/>
                </a:solidFill>
              </a:rPr>
              <a:t>	A</a:t>
            </a:r>
            <a:r>
              <a:rPr lang="en-US" sz="3200" dirty="0" smtClean="0">
                <a:solidFill>
                  <a:srgbClr val="00B0F0"/>
                </a:solidFill>
              </a:rPr>
              <a:t>. </a:t>
            </a:r>
            <a:r>
              <a:rPr lang="en-US" sz="3200" dirty="0" smtClean="0"/>
              <a:t>always			</a:t>
            </a:r>
            <a:r>
              <a:rPr lang="en-US" sz="3200" dirty="0" smtClean="0">
                <a:solidFill>
                  <a:srgbClr val="00B0F0"/>
                </a:solidFill>
              </a:rPr>
              <a:t>B. </a:t>
            </a:r>
            <a:r>
              <a:rPr lang="en-US" sz="3200" dirty="0" smtClean="0"/>
              <a:t>sometimes		</a:t>
            </a:r>
            <a:r>
              <a:rPr lang="en-US" sz="3200" dirty="0" smtClean="0">
                <a:solidFill>
                  <a:srgbClr val="00B0F0"/>
                </a:solidFill>
              </a:rPr>
              <a:t>C. </a:t>
            </a:r>
            <a:r>
              <a:rPr lang="en-US" sz="3200" dirty="0" smtClean="0"/>
              <a:t>rarely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en-US" sz="3200" b="1" dirty="0"/>
          </a:p>
        </p:txBody>
      </p:sp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Oval 17"/>
          <p:cNvSpPr/>
          <p:nvPr/>
        </p:nvSpPr>
        <p:spPr>
          <a:xfrm>
            <a:off x="1445057" y="3101306"/>
            <a:ext cx="555585" cy="509286"/>
          </a:xfrm>
          <a:prstGeom prst="ellipse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78110" y="4073464"/>
            <a:ext cx="11431969" cy="2160591"/>
          </a:xfrm>
          <a:prstGeom prst="rect">
            <a:avLst/>
          </a:prstGeom>
          <a:solidFill>
            <a:srgbClr val="FBCDCD"/>
          </a:solidFill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800" dirty="0"/>
              <a:t>However, people also go to shopping centres for many other reasons. Some people go there for entertainment. These centres often offer </a:t>
            </a:r>
            <a:r>
              <a:rPr lang="en-US" sz="2800" b="1" u="sng" dirty="0">
                <a:solidFill>
                  <a:srgbClr val="7030A0"/>
                </a:solidFill>
              </a:rPr>
              <a:t>year-round</a:t>
            </a:r>
            <a:r>
              <a:rPr lang="en-US" sz="2800" b="1" dirty="0"/>
              <a:t> </a:t>
            </a:r>
            <a:r>
              <a:rPr lang="en-US" sz="2800" dirty="0"/>
              <a:t>free entertainment for customers of all ages such as live music and special performances</a:t>
            </a:r>
            <a:r>
              <a:rPr lang="en-US" sz="2800"/>
              <a:t>. </a:t>
            </a:r>
            <a:endParaRPr lang="en-US" sz="2800" dirty="0"/>
          </a:p>
        </p:txBody>
      </p:sp>
      <p:sp>
        <p:nvSpPr>
          <p:cNvPr id="14" name="Rounded Rectangle 13"/>
          <p:cNvSpPr/>
          <p:nvPr/>
        </p:nvSpPr>
        <p:spPr>
          <a:xfrm>
            <a:off x="537292" y="1106549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0077" y="985248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39897" y="1106549"/>
            <a:ext cx="7685003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passage and choose the correct answer A, B,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or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</a:t>
            </a:r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6198" y="131219"/>
            <a:ext cx="247620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245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576198" y="99465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28983" y="87335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31589" y="1033368"/>
            <a:ext cx="11399423" cy="49244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Fill in each blank with ONE word from the </a:t>
            </a:r>
            <a:r>
              <a:rPr lang="en-US" sz="2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passage.</a:t>
            </a:r>
            <a:endParaRPr lang="en-US" sz="2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7232552"/>
              </p:ext>
            </p:extLst>
          </p:nvPr>
        </p:nvGraphicFramePr>
        <p:xfrm>
          <a:off x="628983" y="1785295"/>
          <a:ext cx="11165620" cy="45448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65620">
                  <a:extLst>
                    <a:ext uri="{9D8B030D-6E8A-4147-A177-3AD203B41FA5}">
                      <a16:colId xmlns:a16="http://schemas.microsoft.com/office/drawing/2014/main" val="264071126"/>
                    </a:ext>
                  </a:extLst>
                </a:gridCol>
              </a:tblGrid>
              <a:tr h="795859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Shopping</a:t>
                      </a:r>
                      <a:r>
                        <a:rPr lang="en-US" sz="3600" baseline="0" dirty="0" smtClean="0">
                          <a:solidFill>
                            <a:schemeClr val="tx1"/>
                          </a:solidFill>
                        </a:rPr>
                        <a:t> centres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1017607"/>
                  </a:ext>
                </a:extLst>
              </a:tr>
              <a:tr h="3513650">
                <a:tc>
                  <a:txBody>
                    <a:bodyPr/>
                    <a:lstStyle/>
                    <a:p>
                      <a:pPr marL="0" indent="0">
                        <a:lnSpc>
                          <a:spcPct val="150000"/>
                        </a:lnSpc>
                        <a:buNone/>
                      </a:pPr>
                      <a:r>
                        <a:rPr lang="en-US" sz="3200" b="1" smtClean="0">
                          <a:solidFill>
                            <a:srgbClr val="E0702A"/>
                          </a:solidFill>
                        </a:rPr>
                        <a:t>1.</a:t>
                      </a:r>
                      <a:r>
                        <a:rPr lang="en-US" sz="3200" smtClean="0"/>
                        <a:t> attract</a:t>
                      </a:r>
                      <a:r>
                        <a:rPr lang="en-US" sz="3200" baseline="0" smtClean="0"/>
                        <a:t> </a:t>
                      </a:r>
                      <a:r>
                        <a:rPr lang="en-US" sz="3200" baseline="0" dirty="0" smtClean="0"/>
                        <a:t>a lot of customers during _______. 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None/>
                      </a:pPr>
                      <a:r>
                        <a:rPr lang="en-US" sz="3200" b="1" baseline="0" smtClean="0">
                          <a:solidFill>
                            <a:srgbClr val="E0702A"/>
                          </a:solidFill>
                        </a:rPr>
                        <a:t>2.</a:t>
                      </a:r>
                      <a:r>
                        <a:rPr lang="en-US" sz="3200" baseline="0" smtClean="0"/>
                        <a:t> allow </a:t>
                      </a:r>
                      <a:r>
                        <a:rPr lang="en-US" sz="3200" baseline="0" dirty="0" smtClean="0"/>
                        <a:t>customers to _______ on clothes and shoes.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None/>
                      </a:pPr>
                      <a:r>
                        <a:rPr lang="en-US" sz="3200" b="1" baseline="0" smtClean="0">
                          <a:solidFill>
                            <a:srgbClr val="E0702A"/>
                          </a:solidFill>
                        </a:rPr>
                        <a:t>3.</a:t>
                      </a:r>
                      <a:r>
                        <a:rPr lang="en-US" sz="3200" baseline="0" smtClean="0"/>
                        <a:t> offer </a:t>
                      </a:r>
                      <a:r>
                        <a:rPr lang="en-US" sz="3200" baseline="0" dirty="0" smtClean="0"/>
                        <a:t>free ______________ for customers of all ages.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None/>
                      </a:pPr>
                      <a:r>
                        <a:rPr lang="en-US" sz="3200" b="1" baseline="0" smtClean="0">
                          <a:solidFill>
                            <a:srgbClr val="E0702A"/>
                          </a:solidFill>
                        </a:rPr>
                        <a:t>4.</a:t>
                      </a:r>
                      <a:r>
                        <a:rPr lang="en-US" sz="3200" baseline="0" smtClean="0"/>
                        <a:t> are full of ___________ </a:t>
                      </a:r>
                      <a:r>
                        <a:rPr lang="en-US" sz="3200" baseline="0" dirty="0" smtClean="0"/>
                        <a:t>during holidays.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None/>
                      </a:pPr>
                      <a:r>
                        <a:rPr lang="en-US" sz="3200" b="1" baseline="0" smtClean="0">
                          <a:solidFill>
                            <a:srgbClr val="E0702A"/>
                          </a:solidFill>
                        </a:rPr>
                        <a:t>5.</a:t>
                      </a:r>
                      <a:r>
                        <a:rPr lang="en-US" sz="3200" baseline="0" smtClean="0"/>
                        <a:t> offer </a:t>
                      </a:r>
                      <a:r>
                        <a:rPr lang="en-US" sz="3200" baseline="0" dirty="0" smtClean="0"/>
                        <a:t>______ air conditioning and heating.</a:t>
                      </a:r>
                      <a:endParaRPr lang="en-US" sz="3200" dirty="0"/>
                    </a:p>
                  </a:txBody>
                  <a:tcPr>
                    <a:solidFill>
                      <a:srgbClr val="D8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0434833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517559" y="2778279"/>
            <a:ext cx="10880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EF4B66"/>
                </a:solidFill>
              </a:rPr>
              <a:t>sales</a:t>
            </a:r>
            <a:endParaRPr lang="en-US" sz="2000" b="1" dirty="0">
              <a:solidFill>
                <a:srgbClr val="EF4B66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52780" y="3487701"/>
            <a:ext cx="10880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EF4B66"/>
                </a:solidFill>
              </a:rPr>
              <a:t>try</a:t>
            </a:r>
            <a:endParaRPr lang="en-US" sz="2000" b="1" dirty="0">
              <a:solidFill>
                <a:srgbClr val="EF4B66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75936" y="4211597"/>
            <a:ext cx="2764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EF4B66"/>
                </a:solidFill>
              </a:rPr>
              <a:t>entertainment</a:t>
            </a:r>
            <a:endParaRPr lang="en-US" sz="2000" b="1" dirty="0">
              <a:solidFill>
                <a:srgbClr val="EF4B66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27041" y="4940253"/>
            <a:ext cx="2190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EF4B66"/>
                </a:solidFill>
              </a:rPr>
              <a:t>decorations</a:t>
            </a:r>
            <a:endParaRPr lang="en-US" sz="2000" b="1" dirty="0">
              <a:solidFill>
                <a:srgbClr val="EF4B66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176970" y="5663605"/>
            <a:ext cx="1197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EF4B66"/>
                </a:solidFill>
              </a:rPr>
              <a:t>free</a:t>
            </a:r>
            <a:endParaRPr lang="en-US" sz="2000" b="1" dirty="0">
              <a:solidFill>
                <a:srgbClr val="EF4B66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6198" y="131219"/>
            <a:ext cx="247620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8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/>
      <p:bldP spid="18" grpId="0"/>
      <p:bldP spid="19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576198" y="1214699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28983" y="1093398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78804" y="1212784"/>
            <a:ext cx="797947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pairs. Ask and answer about a new shopping </a:t>
            </a:r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centre.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22" name="Content Placeholder 2"/>
          <p:cNvSpPr>
            <a:spLocks noGrp="1"/>
          </p:cNvSpPr>
          <p:nvPr>
            <p:ph idx="1"/>
          </p:nvPr>
        </p:nvSpPr>
        <p:spPr>
          <a:xfrm>
            <a:off x="827500" y="1717305"/>
            <a:ext cx="11269345" cy="1403712"/>
          </a:xfrm>
        </p:spPr>
        <p:txBody>
          <a:bodyPr/>
          <a:lstStyle/>
          <a:p>
            <a:r>
              <a:rPr lang="en-US" dirty="0" smtClean="0"/>
              <a:t>Student A reads the suggestions for questions on </a:t>
            </a:r>
            <a:r>
              <a:rPr lang="en-US" smtClean="0"/>
              <a:t>card </a:t>
            </a:r>
            <a:r>
              <a:rPr lang="en-US" smtClean="0"/>
              <a:t>A.</a:t>
            </a:r>
            <a:endParaRPr lang="en-US" dirty="0" smtClean="0"/>
          </a:p>
          <a:p>
            <a:r>
              <a:rPr lang="en-US" dirty="0" smtClean="0"/>
              <a:t>Student B reads the information about the new shopping centre on card B (page </a:t>
            </a:r>
            <a:r>
              <a:rPr lang="en-US" smtClean="0"/>
              <a:t>91</a:t>
            </a:r>
            <a:r>
              <a:rPr lang="en-US" smtClean="0"/>
              <a:t>).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76198" y="131219"/>
            <a:ext cx="312902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228974" y="2809874"/>
            <a:ext cx="8096251" cy="4019551"/>
            <a:chOff x="3228974" y="2809874"/>
            <a:chExt cx="8096251" cy="4019551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/>
            <a:srcRect l="4481" t="3532" r="2623" b="2990"/>
            <a:stretch/>
          </p:blipFill>
          <p:spPr>
            <a:xfrm>
              <a:off x="3228975" y="2809874"/>
              <a:ext cx="8096250" cy="401955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28974" y="6172200"/>
              <a:ext cx="2676525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4379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4" b="48837" l="16039" r="94763">
                        <a14:foregroundMark x1="32570" y1="7114" x2="36334" y2="7798"/>
                        <a14:foregroundMark x1="34206" y1="8071" x2="33715" y2="7934"/>
                        <a14:foregroundMark x1="39935" y1="6703" x2="42226" y2="6977"/>
                        <a14:foregroundMark x1="36334" y1="6703" x2="40262" y2="6977"/>
                        <a14:foregroundMark x1="50409" y1="5062" x2="54828" y2="4651"/>
                        <a14:foregroundMark x1="47463" y1="5335" x2="50736" y2="5062"/>
                        <a14:foregroundMark x1="47463" y1="5062" x2="49755" y2="5062"/>
                        <a14:foregroundMark x1="50082" y1="4925" x2="51064" y2="4788"/>
                        <a14:foregroundMark x1="33224" y1="6840" x2="47136" y2="5062"/>
                        <a14:foregroundMark x1="92471" y1="36525" x2="93781" y2="40356"/>
                      </a14:backgroundRemoval>
                    </a14:imgEffect>
                  </a14:imgLayer>
                </a14:imgProps>
              </a:ext>
            </a:extLst>
          </a:blip>
          <a:srcRect l="13113" t="479" r="4173" b="50819"/>
          <a:stretch/>
        </p:blipFill>
        <p:spPr>
          <a:xfrm>
            <a:off x="6005195" y="2103996"/>
            <a:ext cx="3403714" cy="2397696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576198" y="99465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28983" y="87335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31590" y="1033368"/>
            <a:ext cx="10880706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in pairs. Ask and answer about a shopping centre, a supermarket, </a:t>
            </a:r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or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an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/>
            </a:r>
            <a:b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</a:b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open-air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market in your area. Take notes of your partner’s </a:t>
            </a:r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answers and report them to the class.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22" name="Content Placeholder 2"/>
          <p:cNvSpPr>
            <a:spLocks noGrp="1"/>
          </p:cNvSpPr>
          <p:nvPr>
            <p:ph idx="1"/>
          </p:nvPr>
        </p:nvSpPr>
        <p:spPr>
          <a:xfrm>
            <a:off x="421511" y="2566405"/>
            <a:ext cx="10515600" cy="3105190"/>
          </a:xfrm>
        </p:spPr>
        <p:txBody>
          <a:bodyPr/>
          <a:lstStyle/>
          <a:p>
            <a:r>
              <a:rPr lang="en-US" b="1" dirty="0" smtClean="0"/>
              <a:t>You can use the suggestions below:</a:t>
            </a:r>
          </a:p>
          <a:p>
            <a:pPr>
              <a:buFontTx/>
              <a:buChar char="-"/>
            </a:pPr>
            <a:r>
              <a:rPr lang="en-US" dirty="0" smtClean="0"/>
              <a:t>where it is</a:t>
            </a:r>
          </a:p>
          <a:p>
            <a:pPr>
              <a:buFontTx/>
              <a:buChar char="-"/>
            </a:pPr>
            <a:r>
              <a:rPr lang="en-US" dirty="0"/>
              <a:t>h</a:t>
            </a:r>
            <a:r>
              <a:rPr lang="en-US" dirty="0" smtClean="0"/>
              <a:t>ow you get there</a:t>
            </a:r>
          </a:p>
          <a:p>
            <a:pPr>
              <a:buFontTx/>
              <a:buChar char="-"/>
            </a:pPr>
            <a:r>
              <a:rPr lang="en-US" dirty="0" smtClean="0"/>
              <a:t>what its opening hours are</a:t>
            </a:r>
          </a:p>
          <a:p>
            <a:pPr>
              <a:buFontTx/>
              <a:buChar char="-"/>
            </a:pPr>
            <a:r>
              <a:rPr lang="en-US" dirty="0" smtClean="0"/>
              <a:t>what you do there</a:t>
            </a:r>
          </a:p>
          <a:p>
            <a:pPr>
              <a:buFontTx/>
              <a:buChar char="-"/>
            </a:pPr>
            <a:r>
              <a:rPr lang="en-US" dirty="0" smtClean="0"/>
              <a:t>what you like/ don’t like about it.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76198" y="131219"/>
            <a:ext cx="312902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9932" b="97538" l="6383" r="86252">
                        <a14:foregroundMark x1="39280" y1="54720" x2="45499" y2="55540"/>
                        <a14:foregroundMark x1="12766" y1="51163" x2="6874" y2="89603"/>
                        <a14:foregroundMark x1="7201" y1="89603" x2="10802" y2="90561"/>
                        <a14:foregroundMark x1="14403" y1="90971" x2="76923" y2="96854"/>
                        <a14:foregroundMark x1="76923" y1="96854" x2="79214" y2="96580"/>
                        <a14:foregroundMark x1="79214" y1="96443" x2="85106" y2="58413"/>
                        <a14:foregroundMark x1="85106" y1="58824" x2="84288" y2="57182"/>
                        <a14:foregroundMark x1="84288" y1="57319" x2="19149" y2="51573"/>
                        <a14:foregroundMark x1="13421" y1="50342" x2="19804" y2="50752"/>
                        <a14:foregroundMark x1="18494" y1="50752" x2="82324" y2="56772"/>
                        <a14:foregroundMark x1="85434" y1="58550" x2="79542" y2="96580"/>
                        <a14:foregroundMark x1="79214" y1="96717" x2="78232" y2="97264"/>
                        <a14:foregroundMark x1="78396" y1="97401" x2="7365" y2="90014"/>
                        <a14:foregroundMark x1="7856" y1="90561" x2="48936" y2="94802"/>
                        <a14:foregroundMark x1="7201" y1="83721" x2="11784" y2="51436"/>
                        <a14:foregroundMark x1="11784" y1="51436" x2="11784" y2="51163"/>
                        <a14:foregroundMark x1="80687" y1="91518" x2="80687" y2="95075"/>
                      </a14:backgroundRemoval>
                    </a14:imgEffect>
                  </a14:imgLayer>
                </a14:imgProps>
              </a:ext>
            </a:extLst>
          </a:blip>
          <a:srcRect l="5810" t="49181" r="13315" b="1983"/>
          <a:stretch/>
        </p:blipFill>
        <p:spPr>
          <a:xfrm>
            <a:off x="7812868" y="4158920"/>
            <a:ext cx="3573719" cy="2581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1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331912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576198" y="2512891"/>
            <a:ext cx="9770226" cy="2499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 smtClean="0"/>
              <a:t>Reasons why we go to shopping centres.</a:t>
            </a:r>
            <a:endParaRPr lang="en-US" sz="3600" dirty="0"/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 smtClean="0"/>
              <a:t>Information about new shopping centres.</a:t>
            </a:r>
            <a:endParaRPr lang="en-US" sz="3600" dirty="0"/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588" y="1436567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49944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Homework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7068" y="2244350"/>
            <a:ext cx="76106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dirty="0" smtClean="0"/>
              <a:t>Learn the new words by heart.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dirty="0" smtClean="0"/>
              <a:t>Make a speech introducing a new shopping centre in your city.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smtClean="0"/>
              <a:t>Do </a:t>
            </a:r>
            <a:r>
              <a:rPr lang="en-US" sz="3200" smtClean="0"/>
              <a:t>the exercises </a:t>
            </a:r>
            <a:r>
              <a:rPr lang="en-US" sz="3200" smtClean="0"/>
              <a:t>in the Workbook</a:t>
            </a:r>
            <a:endParaRPr lang="en-US" sz="3200"/>
          </a:p>
          <a:p>
            <a:pPr>
              <a:lnSpc>
                <a:spcPct val="150000"/>
              </a:lnSpc>
            </a:pPr>
            <a:endParaRPr lang="en-US" sz="3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BC39F2-4045-47C3-BEE7-34D157487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16" y="3405812"/>
            <a:ext cx="4249429" cy="296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4084383" y="1438275"/>
            <a:ext cx="4472574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1"/>
                </a:solidFill>
              </a:rPr>
              <a:t>    </a:t>
            </a:r>
            <a:r>
              <a:rPr lang="en-US" sz="2400" b="1" dirty="0">
                <a:solidFill>
                  <a:schemeClr val="bg1"/>
                </a:solidFill>
              </a:rPr>
              <a:t>LESSON 5: SKILLS 1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51" y="88279"/>
            <a:ext cx="6521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SHOPPING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43706" y="109060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8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89053" y="5269729"/>
            <a:ext cx="4958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HOBBIES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389" y="1269879"/>
            <a:ext cx="964452" cy="916490"/>
          </a:xfrm>
          <a:prstGeom prst="rect">
            <a:avLst/>
          </a:prstGeom>
        </p:spPr>
      </p:pic>
      <p:sp>
        <p:nvSpPr>
          <p:cNvPr id="26" name="Rectangles 7"/>
          <p:cNvSpPr/>
          <p:nvPr/>
        </p:nvSpPr>
        <p:spPr>
          <a:xfrm>
            <a:off x="2390775" y="2477770"/>
            <a:ext cx="3427730" cy="4096385"/>
          </a:xfrm>
          <a:prstGeom prst="rect">
            <a:avLst/>
          </a:prstGeom>
          <a:ln w="31750" cmpd="sng">
            <a:solidFill>
              <a:srgbClr val="FF0000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s 8"/>
          <p:cNvSpPr/>
          <p:nvPr/>
        </p:nvSpPr>
        <p:spPr>
          <a:xfrm>
            <a:off x="6238875" y="2488565"/>
            <a:ext cx="3427730" cy="4096385"/>
          </a:xfrm>
          <a:prstGeom prst="rect">
            <a:avLst/>
          </a:prstGeom>
          <a:ln w="31750" cmpd="sng">
            <a:solidFill>
              <a:schemeClr val="accent5">
                <a:lumMod val="75000"/>
              </a:schemeClr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 Box 11"/>
          <p:cNvSpPr txBox="1"/>
          <p:nvPr/>
        </p:nvSpPr>
        <p:spPr>
          <a:xfrm>
            <a:off x="2638425" y="5722620"/>
            <a:ext cx="2850515" cy="583565"/>
          </a:xfrm>
          <a:prstGeom prst="rect">
            <a:avLst/>
          </a:prstGeom>
          <a:gradFill>
            <a:gsLst>
              <a:gs pos="0">
                <a:srgbClr val="E30000"/>
              </a:gs>
              <a:gs pos="100000">
                <a:srgbClr val="760303"/>
              </a:gs>
            </a:gsLst>
            <a:lin ang="5400000" scaled="0"/>
          </a:gra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/>
              <a:t>READING</a:t>
            </a:r>
          </a:p>
        </p:txBody>
      </p:sp>
      <p:sp>
        <p:nvSpPr>
          <p:cNvPr id="32" name="Text Box 18"/>
          <p:cNvSpPr txBox="1"/>
          <p:nvPr/>
        </p:nvSpPr>
        <p:spPr>
          <a:xfrm>
            <a:off x="6527800" y="5679440"/>
            <a:ext cx="2850515" cy="583565"/>
          </a:xfrm>
          <a:prstGeom prst="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/>
              <a:t>SPEAKING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9123" y="3119716"/>
            <a:ext cx="3394516" cy="20595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8" b="17156"/>
          <a:stretch/>
        </p:blipFill>
        <p:spPr>
          <a:xfrm>
            <a:off x="2409813" y="3114676"/>
            <a:ext cx="3390912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 smtClean="0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facebook.com/tienganhglobalsuccess.vn/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4267389" y="408187"/>
            <a:ext cx="4589531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1"/>
                </a:solidFill>
              </a:rPr>
              <a:t>    </a:t>
            </a:r>
            <a:r>
              <a:rPr lang="en-US" sz="2400" b="1" dirty="0">
                <a:solidFill>
                  <a:schemeClr val="bg1"/>
                </a:solidFill>
              </a:rPr>
              <a:t>LESSON 5: SKILLS 1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566" y="246353"/>
            <a:ext cx="964452" cy="916490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5992877" y="1346943"/>
            <a:ext cx="5740800" cy="521050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Chatting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992877" y="2048609"/>
            <a:ext cx="5755112" cy="175869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vi-VN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vi-VN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1: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Read the list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tick the most common reason(s) why you go shopping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US" smtClean="0">
                <a:solidFill>
                  <a:schemeClr val="tx1"/>
                </a:solidFill>
              </a:rPr>
              <a:t>*Vocabulary</a:t>
            </a:r>
            <a:endParaRPr lang="en-US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Task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2: Read the passage and choose the correct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answer.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Task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3: Fill in each blank with ONE word from the passage.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985074" y="5676672"/>
            <a:ext cx="574080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dirty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966875" y="1285675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sz="2400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564156" y="2555521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READING</a:t>
            </a:r>
            <a:endParaRPr lang="en-GB" sz="2400" b="1" dirty="0">
              <a:solidFill>
                <a:schemeClr val="tx1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878186" y="4154405"/>
            <a:ext cx="1924603" cy="725413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SPEAKING</a:t>
            </a:r>
            <a:endParaRPr lang="en-GB" sz="2400" b="1" dirty="0">
              <a:solidFill>
                <a:schemeClr val="tx1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2964513" y="5760187"/>
            <a:ext cx="2382557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CONSOLIDATION</a:t>
            </a:r>
            <a:endParaRPr lang="en-GB" sz="2400" b="1" dirty="0">
              <a:solidFill>
                <a:schemeClr val="tx1"/>
              </a:solidFill>
            </a:endParaRPr>
          </a:p>
        </p:txBody>
      </p:sp>
      <p:cxnSp>
        <p:nvCxnSpPr>
          <p:cNvPr id="41" name="Curved Connector 40"/>
          <p:cNvCxnSpPr>
            <a:stCxn id="37" idx="3"/>
            <a:endCxn id="38" idx="0"/>
          </p:cNvCxnSpPr>
          <p:nvPr/>
        </p:nvCxnSpPr>
        <p:spPr>
          <a:xfrm>
            <a:off x="2802789" y="1591778"/>
            <a:ext cx="1679324" cy="963743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2" name="Curved Connector 41"/>
          <p:cNvCxnSpPr>
            <a:stCxn id="38" idx="1"/>
            <a:endCxn id="39" idx="0"/>
          </p:cNvCxnSpPr>
          <p:nvPr/>
        </p:nvCxnSpPr>
        <p:spPr>
          <a:xfrm rot="10800000" flipV="1">
            <a:off x="1840488" y="2864325"/>
            <a:ext cx="1723668" cy="1290080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7" name="Curved Connector 46"/>
          <p:cNvCxnSpPr>
            <a:stCxn id="39" idx="3"/>
            <a:endCxn id="40" idx="0"/>
          </p:cNvCxnSpPr>
          <p:nvPr/>
        </p:nvCxnSpPr>
        <p:spPr>
          <a:xfrm>
            <a:off x="2802789" y="4517112"/>
            <a:ext cx="1353003" cy="124307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5985074" y="3998723"/>
            <a:ext cx="5743692" cy="1451461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Task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4: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Ask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answer about a new shopping centre.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Task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5: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Ask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answer about a shopping centre, a supermarket, an open-air market in your area. Take notes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report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the class.</a:t>
            </a:r>
            <a:endParaRPr lang="en-US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962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1976" y="3063218"/>
            <a:ext cx="5250024" cy="3664517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0" y="1905"/>
            <a:ext cx="12192000" cy="1083309"/>
            <a:chOff x="0" y="-3"/>
            <a:chExt cx="12192000" cy="1083309"/>
          </a:xfrm>
        </p:grpSpPr>
        <p:sp>
          <p:nvSpPr>
            <p:cNvPr id="5" name="Round Single Corner Rectangle 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ound Single Corner Rectangle 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ound Single Corner Rectangle 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784922" y="7452"/>
            <a:ext cx="590638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CHATTING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87067" y="1911581"/>
            <a:ext cx="7654610" cy="2303274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US" sz="3600" dirty="0"/>
              <a:t>Do you like shopping? </a:t>
            </a:r>
          </a:p>
          <a:p>
            <a:pPr algn="just">
              <a:lnSpc>
                <a:spcPct val="100000"/>
              </a:lnSpc>
            </a:pPr>
            <a:r>
              <a:rPr lang="en-US" sz="3600" dirty="0" smtClean="0"/>
              <a:t>How </a:t>
            </a:r>
            <a:r>
              <a:rPr lang="en-US" sz="3600" dirty="0"/>
              <a:t>often do you go shopping?</a:t>
            </a:r>
          </a:p>
          <a:p>
            <a:pPr algn="just">
              <a:lnSpc>
                <a:spcPct val="100000"/>
              </a:lnSpc>
            </a:pPr>
            <a:r>
              <a:rPr lang="en-US" sz="3600" dirty="0" smtClean="0"/>
              <a:t>Why do you go to shopping centers?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421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04260" y="2117405"/>
            <a:ext cx="7716364" cy="450986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Tx/>
              <a:buChar char="-"/>
            </a:pPr>
            <a:r>
              <a:rPr lang="en-US" sz="3200" b="1" dirty="0" smtClean="0"/>
              <a:t>Hanging out with friends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en-US" sz="3200" b="1" dirty="0" smtClean="0"/>
              <a:t>Reducing stress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en-US" sz="3200" b="1" dirty="0" smtClean="0"/>
              <a:t>Buying goods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en-US" sz="3200" b="1" dirty="0" smtClean="0"/>
              <a:t>Exercising 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en-US" sz="3200" b="1" dirty="0" smtClean="0"/>
              <a:t>Browsing</a:t>
            </a:r>
            <a:endParaRPr lang="en-US" sz="3200" dirty="0" smtClean="0"/>
          </a:p>
        </p:txBody>
      </p:sp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634889" y="129795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87674" y="119531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76198" y="131219"/>
            <a:ext cx="247620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39400" y="1322042"/>
            <a:ext cx="10623976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list below and tick </a:t>
            </a:r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       the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most common reason(s) why you go shopping.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236763" y="2467016"/>
            <a:ext cx="447869" cy="348882"/>
          </a:xfrm>
          <a:prstGeom prst="roundRect">
            <a:avLst/>
          </a:prstGeom>
          <a:solidFill>
            <a:srgbClr val="F37D91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5236762" y="4920463"/>
            <a:ext cx="447869" cy="348882"/>
          </a:xfrm>
          <a:prstGeom prst="roundRect">
            <a:avLst/>
          </a:prstGeom>
          <a:solidFill>
            <a:srgbClr val="F37D91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5238017" y="3261945"/>
            <a:ext cx="447869" cy="348882"/>
          </a:xfrm>
          <a:prstGeom prst="roundRect">
            <a:avLst/>
          </a:prstGeom>
          <a:solidFill>
            <a:srgbClr val="F37D91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5236764" y="4082248"/>
            <a:ext cx="447869" cy="348882"/>
          </a:xfrm>
          <a:prstGeom prst="roundRect">
            <a:avLst/>
          </a:prstGeom>
          <a:solidFill>
            <a:srgbClr val="F37D91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5234983" y="5780590"/>
            <a:ext cx="447869" cy="348882"/>
          </a:xfrm>
          <a:prstGeom prst="roundRect">
            <a:avLst/>
          </a:prstGeom>
          <a:solidFill>
            <a:srgbClr val="F37D91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3351" y="1297951"/>
            <a:ext cx="596976" cy="50195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7670" y="3238933"/>
            <a:ext cx="2759925" cy="353048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/>
          <a:srcRect l="8839" r="6198" b="6473"/>
          <a:stretch/>
        </p:blipFill>
        <p:spPr>
          <a:xfrm>
            <a:off x="8456294" y="1877391"/>
            <a:ext cx="3733801" cy="24216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/>
          <a:srcRect l="-46" b="10309"/>
          <a:stretch/>
        </p:blipFill>
        <p:spPr>
          <a:xfrm>
            <a:off x="8458973" y="4290646"/>
            <a:ext cx="3733027" cy="2247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094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576198" y="1260578"/>
            <a:ext cx="5324112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000" b="1" dirty="0" smtClean="0">
                <a:solidFill>
                  <a:srgbClr val="AD4F0F"/>
                </a:solidFill>
              </a:rPr>
              <a:t>customer</a:t>
            </a:r>
            <a:r>
              <a:rPr lang="en-US" sz="4000" b="1" dirty="0" smtClean="0">
                <a:solidFill>
                  <a:srgbClr val="AD4F0F"/>
                </a:solidFill>
              </a:rPr>
              <a:t> </a:t>
            </a:r>
            <a:r>
              <a:rPr lang="en-US" sz="6000" b="1" dirty="0" smtClean="0">
                <a:solidFill>
                  <a:srgbClr val="AD4F0F"/>
                </a:solidFill>
                <a:cs typeface="Calibri" panose="020F0502020204030204" pitchFamily="34" charset="0"/>
              </a:rPr>
              <a:t>(n)</a:t>
            </a:r>
            <a:endParaRPr lang="en-US" sz="60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26952" y="4627100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smtClean="0"/>
              <a:t>khách hàng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528039" y="3153763"/>
            <a:ext cx="30487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/ˈkʌstəmə/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6190" y="2431199"/>
            <a:ext cx="6056105" cy="4279552"/>
          </a:xfrm>
          <a:prstGeom prst="rect">
            <a:avLst/>
          </a:prstGeom>
        </p:spPr>
      </p:pic>
      <p:pic>
        <p:nvPicPr>
          <p:cNvPr id="5" name="custome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5341" y="3237650"/>
            <a:ext cx="663221" cy="66322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6198" y="131219"/>
            <a:ext cx="247620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060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0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-367440" y="1234522"/>
            <a:ext cx="5760980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 smtClean="0">
                <a:solidFill>
                  <a:srgbClr val="AD4F0F"/>
                </a:solidFill>
              </a:rPr>
              <a:t>try on </a:t>
            </a:r>
            <a:r>
              <a:rPr lang="en-US" sz="6000" b="1" dirty="0" smtClean="0">
                <a:solidFill>
                  <a:srgbClr val="AD4F0F"/>
                </a:solidFill>
                <a:cs typeface="Calibri" panose="020F0502020204030204" pitchFamily="34" charset="0"/>
              </a:rPr>
              <a:t>(v)</a:t>
            </a:r>
            <a:endParaRPr lang="en-US" sz="60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9649" y="4701208"/>
            <a:ext cx="44218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smtClean="0"/>
              <a:t>thử </a:t>
            </a:r>
            <a:r>
              <a:rPr lang="en-US" sz="4800" dirty="0" smtClean="0"/>
              <a:t>(</a:t>
            </a:r>
            <a:r>
              <a:rPr lang="en-US" sz="4800" dirty="0" err="1" smtClean="0"/>
              <a:t>quần</a:t>
            </a:r>
            <a:r>
              <a:rPr lang="en-US" sz="4800" dirty="0" smtClean="0"/>
              <a:t> </a:t>
            </a:r>
            <a:r>
              <a:rPr lang="en-US" sz="4800" dirty="0" err="1" smtClean="0"/>
              <a:t>áo</a:t>
            </a:r>
            <a:r>
              <a:rPr lang="en-US" sz="4800" dirty="0" smtClean="0"/>
              <a:t>, </a:t>
            </a:r>
            <a:r>
              <a:rPr lang="en-US" sz="4800" dirty="0" err="1" smtClean="0"/>
              <a:t>giày</a:t>
            </a:r>
            <a:r>
              <a:rPr lang="en-US" sz="4800" dirty="0" smtClean="0"/>
              <a:t> </a:t>
            </a:r>
            <a:r>
              <a:rPr lang="en-US" sz="4800" dirty="0" err="1" smtClean="0"/>
              <a:t>dép</a:t>
            </a:r>
            <a:r>
              <a:rPr lang="en-US" sz="4800" dirty="0" smtClean="0"/>
              <a:t>)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856656" y="3355573"/>
            <a:ext cx="30278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800" b="1" dirty="0" err="1" smtClean="0">
                <a:solidFill>
                  <a:schemeClr val="accent5">
                    <a:lumMod val="50000"/>
                  </a:schemeClr>
                </a:solidFill>
              </a:rPr>
              <a:t>traɪ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5">
                    <a:lumMod val="50000"/>
                  </a:schemeClr>
                </a:solidFill>
              </a:rPr>
              <a:t>ɒn</a:t>
            </a:r>
            <a:r>
              <a:rPr lang="en-US" sz="4800" b="1" dirty="0" smtClean="0">
                <a:solidFill>
                  <a:schemeClr val="accent5">
                    <a:lumMod val="50000"/>
                  </a:schemeClr>
                </a:solidFill>
              </a:rPr>
              <a:t>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2975" y="1832991"/>
            <a:ext cx="7439025" cy="3942658"/>
          </a:xfrm>
          <a:prstGeom prst="rect">
            <a:avLst/>
          </a:prstGeom>
        </p:spPr>
      </p:pic>
      <p:pic>
        <p:nvPicPr>
          <p:cNvPr id="6" name="try o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71252" y="3499374"/>
            <a:ext cx="609892" cy="60989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76198" y="131219"/>
            <a:ext cx="247620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796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9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280364" y="1051784"/>
            <a:ext cx="5760980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d</a:t>
            </a:r>
            <a:r>
              <a:rPr lang="en-US" sz="8000" b="1" dirty="0" smtClean="0">
                <a:solidFill>
                  <a:srgbClr val="AD4F0F"/>
                </a:solidFill>
              </a:rPr>
              <a:t>ecoration</a:t>
            </a:r>
            <a:r>
              <a:rPr lang="en-US" sz="4000" b="1" dirty="0" smtClean="0">
                <a:solidFill>
                  <a:srgbClr val="AD4F0F"/>
                </a:solidFill>
              </a:rPr>
              <a:t> </a:t>
            </a:r>
            <a:r>
              <a:rPr lang="en-US" sz="6000" b="1" dirty="0" smtClean="0">
                <a:solidFill>
                  <a:srgbClr val="AD4F0F"/>
                </a:solidFill>
              </a:rPr>
              <a:t>(n</a:t>
            </a:r>
            <a:r>
              <a:rPr lang="en-US" sz="6000" b="1" dirty="0" smtClean="0">
                <a:solidFill>
                  <a:srgbClr val="AD4F0F"/>
                </a:solidFill>
                <a:cs typeface="Calibri" panose="020F0502020204030204" pitchFamily="34" charset="0"/>
              </a:rPr>
              <a:t>)</a:t>
            </a:r>
            <a:endParaRPr lang="en-US" sz="60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13338" y="4267874"/>
            <a:ext cx="48973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smtClean="0"/>
              <a:t>đồ trang trí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148308" y="2914536"/>
            <a:ext cx="35167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/ˌdekəˈreɪʃn/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" name="decoratio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5588" y="3017716"/>
            <a:ext cx="675206" cy="6752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7825" y="2286362"/>
            <a:ext cx="6465570" cy="431038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76198" y="131219"/>
            <a:ext cx="247620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619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l="20426" r="6298" b="5571"/>
          <a:stretch/>
        </p:blipFill>
        <p:spPr>
          <a:xfrm>
            <a:off x="3944620" y="2192854"/>
            <a:ext cx="8067675" cy="4534671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-91216" y="1085214"/>
            <a:ext cx="5760980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 smtClean="0">
                <a:solidFill>
                  <a:srgbClr val="AD4F0F"/>
                </a:solidFill>
              </a:rPr>
              <a:t>wander</a:t>
            </a:r>
            <a:r>
              <a:rPr lang="en-US" sz="4000" b="1" dirty="0" smtClean="0">
                <a:solidFill>
                  <a:srgbClr val="AD4F0F"/>
                </a:solidFill>
              </a:rPr>
              <a:t> </a:t>
            </a:r>
            <a:r>
              <a:rPr lang="en-US" sz="6000" b="1" dirty="0" smtClean="0">
                <a:solidFill>
                  <a:srgbClr val="AD4F0F"/>
                </a:solidFill>
              </a:rPr>
              <a:t>(v</a:t>
            </a:r>
            <a:r>
              <a:rPr lang="en-US" sz="6000" b="1" dirty="0" smtClean="0">
                <a:solidFill>
                  <a:srgbClr val="AD4F0F"/>
                </a:solidFill>
                <a:cs typeface="Calibri" panose="020F0502020204030204" pitchFamily="34" charset="0"/>
              </a:rPr>
              <a:t>)</a:t>
            </a:r>
            <a:endParaRPr lang="en-US" sz="60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39203" y="4460189"/>
            <a:ext cx="42957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smtClean="0"/>
              <a:t>đi lang thang, thả bộ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109872" y="3075372"/>
            <a:ext cx="30412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/ˈwɑːndər/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9" name="wande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34376" y="3133329"/>
            <a:ext cx="721859" cy="72185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76198" y="131219"/>
            <a:ext cx="247620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578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93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4301</TotalTime>
  <Words>802</Words>
  <Application>Microsoft Office PowerPoint</Application>
  <PresentationFormat>Widescreen</PresentationFormat>
  <Paragraphs>144</Paragraphs>
  <Slides>20</Slides>
  <Notes>15</Notes>
  <HiddenSlides>0</HiddenSlides>
  <MMClips>4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Adobe Gothic Std B</vt:lpstr>
      <vt:lpstr>Arial</vt:lpstr>
      <vt:lpstr>Calibri</vt:lpstr>
      <vt:lpstr>Calibri Light</vt:lpstr>
      <vt:lpstr>Myriad Pro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278</cp:revision>
  <dcterms:created xsi:type="dcterms:W3CDTF">2020-12-09T02:04:09Z</dcterms:created>
  <dcterms:modified xsi:type="dcterms:W3CDTF">2023-08-03T08:06:32Z</dcterms:modified>
</cp:coreProperties>
</file>