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8" r:id="rId5"/>
    <p:sldMasterId id="2147483720" r:id="rId6"/>
    <p:sldMasterId id="2147483732" r:id="rId7"/>
    <p:sldMasterId id="2147483744" r:id="rId8"/>
    <p:sldMasterId id="2147483756" r:id="rId9"/>
    <p:sldMasterId id="2147483768" r:id="rId10"/>
    <p:sldMasterId id="2147483780" r:id="rId11"/>
    <p:sldMasterId id="2147483792" r:id="rId12"/>
    <p:sldMasterId id="2147483804" r:id="rId13"/>
    <p:sldMasterId id="2147483816" r:id="rId14"/>
    <p:sldMasterId id="2147483828" r:id="rId15"/>
  </p:sldMasterIdLst>
  <p:sldIdLst>
    <p:sldId id="257" r:id="rId16"/>
    <p:sldId id="258" r:id="rId17"/>
    <p:sldId id="259" r:id="rId18"/>
    <p:sldId id="260" r:id="rId19"/>
    <p:sldId id="261" r:id="rId20"/>
    <p:sldId id="262" r:id="rId21"/>
    <p:sldId id="263" r:id="rId22"/>
    <p:sldId id="264" r:id="rId23"/>
    <p:sldId id="265" r:id="rId24"/>
    <p:sldId id="266" r:id="rId25"/>
    <p:sldId id="267" r:id="rId26"/>
    <p:sldId id="268" r:id="rId27"/>
    <p:sldId id="269" r:id="rId28"/>
    <p:sldId id="270" r:id="rId29"/>
    <p:sldId id="271" r:id="rId30"/>
    <p:sldId id="273" r:id="rId31"/>
    <p:sldId id="274" r:id="rId32"/>
    <p:sldId id="275" r:id="rId33"/>
    <p:sldId id="276" r:id="rId34"/>
    <p:sldId id="277" r:id="rId35"/>
    <p:sldId id="278" r:id="rId36"/>
    <p:sldId id="280" r:id="rId37"/>
    <p:sldId id="281" r:id="rId38"/>
    <p:sldId id="282" r:id="rId39"/>
    <p:sldId id="283" r:id="rId40"/>
    <p:sldId id="285" r:id="rId41"/>
    <p:sldId id="286" r:id="rId42"/>
    <p:sldId id="287" r:id="rId43"/>
    <p:sldId id="288" r:id="rId44"/>
    <p:sldId id="289"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96" d="100"/>
          <a:sy n="96" d="100"/>
        </p:scale>
        <p:origin x="293" y="77"/>
      </p:cViewPr>
      <p:guideLst/>
    </p:cSldViewPr>
  </p:slideViewPr>
  <p:notesTextViewPr>
    <p:cViewPr>
      <p:scale>
        <a:sx n="1" d="1"/>
        <a:sy n="1" d="1"/>
      </p:scale>
      <p:origin x="0" y="0"/>
    </p:cViewPr>
  </p:notesTextViewPr>
  <p:sorterViewPr>
    <p:cViewPr>
      <p:scale>
        <a:sx n="100" d="100"/>
        <a:sy n="100" d="100"/>
      </p:scale>
      <p:origin x="0" y="-513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slide" Target="slides/slide11.xml"/><Relationship Id="rId39" Type="http://schemas.openxmlformats.org/officeDocument/2006/relationships/slide" Target="slides/slide24.xml"/><Relationship Id="rId21" Type="http://schemas.openxmlformats.org/officeDocument/2006/relationships/slide" Target="slides/slide6.xml"/><Relationship Id="rId34" Type="http://schemas.openxmlformats.org/officeDocument/2006/relationships/slide" Target="slides/slide19.xml"/><Relationship Id="rId42" Type="http://schemas.openxmlformats.org/officeDocument/2006/relationships/slide" Target="slides/slide27.xml"/><Relationship Id="rId47"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1.xml"/><Relationship Id="rId29" Type="http://schemas.openxmlformats.org/officeDocument/2006/relationships/slide" Target="slides/slide14.xml"/><Relationship Id="rId11" Type="http://schemas.openxmlformats.org/officeDocument/2006/relationships/slideMaster" Target="slideMasters/slideMaster11.xml"/><Relationship Id="rId24" Type="http://schemas.openxmlformats.org/officeDocument/2006/relationships/slide" Target="slides/slide9.xml"/><Relationship Id="rId32" Type="http://schemas.openxmlformats.org/officeDocument/2006/relationships/slide" Target="slides/slide17.xml"/><Relationship Id="rId37" Type="http://schemas.openxmlformats.org/officeDocument/2006/relationships/slide" Target="slides/slide22.xml"/><Relationship Id="rId40" Type="http://schemas.openxmlformats.org/officeDocument/2006/relationships/slide" Target="slides/slide25.xml"/><Relationship Id="rId45" Type="http://schemas.openxmlformats.org/officeDocument/2006/relationships/slide" Target="slides/slide30.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slide" Target="slides/slide21.xml"/><Relationship Id="rId49"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 Target="slides/slide4.xml"/><Relationship Id="rId31" Type="http://schemas.openxmlformats.org/officeDocument/2006/relationships/slide" Target="slides/slide16.xml"/><Relationship Id="rId44" Type="http://schemas.openxmlformats.org/officeDocument/2006/relationships/slide" Target="slides/slide29.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slide" Target="slides/slide20.xml"/><Relationship Id="rId43" Type="http://schemas.openxmlformats.org/officeDocument/2006/relationships/slide" Target="slides/slide28.xml"/><Relationship Id="rId48" Type="http://schemas.openxmlformats.org/officeDocument/2006/relationships/theme" Target="theme/theme1.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slide" Target="slides/slide18.xml"/><Relationship Id="rId38" Type="http://schemas.openxmlformats.org/officeDocument/2006/relationships/slide" Target="slides/slide23.xml"/><Relationship Id="rId46" Type="http://schemas.openxmlformats.org/officeDocument/2006/relationships/presProps" Target="presProps.xml"/><Relationship Id="rId20" Type="http://schemas.openxmlformats.org/officeDocument/2006/relationships/slide" Target="slides/slide5.xml"/><Relationship Id="rId41"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811414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8181685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649909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2310317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8052762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8715686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2"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72"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5104768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0272911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8089779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5"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5" y="1435103"/>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3272446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9"/>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3293191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6654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5024866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3624677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5592932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7755607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2253111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7186648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2"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72"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113474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0826942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3404019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5"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5" y="1435103"/>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9533479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9"/>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944277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348972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3493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2943418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42111638"/>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1678434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528042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1849347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2"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72"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9684843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20617357"/>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07626490"/>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5"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5" y="1435103"/>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912038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77390239"/>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9"/>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254231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99736149"/>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05201511"/>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0070214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9079328"/>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7568873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40302927"/>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2"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72"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189206"/>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88435681"/>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349740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7699464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5"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5" y="1435103"/>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06784546"/>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9"/>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1584628"/>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91988104"/>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5339615"/>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677716"/>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1834168"/>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27792053"/>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75795615"/>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2"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72"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91424534"/>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709453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5126428"/>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5243523"/>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5"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5" y="1435103"/>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31575296"/>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9"/>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05047188"/>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98972896"/>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20173828"/>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95870145"/>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92134696"/>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20931294"/>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48939535"/>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2"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72"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967349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2"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72"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8567992"/>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06499951"/>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02369818"/>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5"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5" y="1435103"/>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9818063"/>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9"/>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8301462"/>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8535460"/>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4448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364339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046416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5"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5" y="1435103"/>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926125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842754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9"/>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831423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302785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47503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553382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642524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979402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734372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2"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72"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645807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37729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44828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8302921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5"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5" y="1435103"/>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152788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9"/>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6891593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8128971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8091176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5687340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6472075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2686496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4347664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2"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72"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700462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430816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951885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72108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5"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5" y="1435103"/>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134330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9"/>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984350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5023874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4199030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0509548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6838815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9148399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236345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2"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72"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932435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2"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72"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4376425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5640845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458951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5"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5" y="1435103"/>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441012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9"/>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233325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9865576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7261940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843156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984797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6024225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1193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505630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2"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72"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7996608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16182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893810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5"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5" y="1435103"/>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4152665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9"/>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69459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3956855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1564429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8055752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194300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03998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8280748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811821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2"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72"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4599402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995300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3917397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5"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5" y="1435103"/>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9818959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9"/>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2089095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1372740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3338101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274099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29419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5"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5" y="1435103"/>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7465295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5787847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9224043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2"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72"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729163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9673959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3841514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5"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5" y="1435103"/>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6222129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9"/>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972209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9214909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5919822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237168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9"/>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9210876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2165119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706109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5728813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2"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72"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6386923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639285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8413274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5"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5" y="1435103"/>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4987857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9"/>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9966522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283574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19168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image" Target="../media/image1.jpg"/><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image" Target="../media/image1.jpg"/><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image" Target="../media/image1.jpg"/><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13" Type="http://schemas.openxmlformats.org/officeDocument/2006/relationships/image" Target="../media/image1.jpg"/><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image" Target="../media/image1.jpg"/><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2.xml"/><Relationship Id="rId13" Type="http://schemas.openxmlformats.org/officeDocument/2006/relationships/image" Target="../media/image1.jpg"/><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theme" Target="../theme/theme15.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jp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jp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1.jp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1.jpg"/><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3000" r="-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375376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3000" r="-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65221323"/>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3000" r="-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70070914"/>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3000" r="-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78196615"/>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3000" r="-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49399358"/>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3000" r="-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3397910"/>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3000" r="-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9588534"/>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3000" r="-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6452892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3000" r="-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0906377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3000" r="-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4771009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3000" r="-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1662856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3000" r="-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0661198"/>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3000" r="-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238407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3000" r="-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9517175"/>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3000" r="-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33BB504A-11D5-4594-99D7-C9A16AF1D067}"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92897425"/>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7.png"/><Relationship Id="rId3" Type="http://schemas.openxmlformats.org/officeDocument/2006/relationships/slideLayout" Target="../slideLayouts/slideLayout1.xml"/><Relationship Id="rId7" Type="http://schemas.openxmlformats.org/officeDocument/2006/relationships/slide" Target="slide2.xml"/><Relationship Id="rId12" Type="http://schemas.microsoft.com/office/2007/relationships/hdphoto" Target="../media/hdphoto3.wdp"/><Relationship Id="rId2" Type="http://schemas.openxmlformats.org/officeDocument/2006/relationships/audio" Target="../media/media1.MP3"/><Relationship Id="rId1" Type="http://schemas.microsoft.com/office/2007/relationships/media" Target="../media/media1.MP3"/><Relationship Id="rId6" Type="http://schemas.microsoft.com/office/2007/relationships/hdphoto" Target="../media/hdphoto1.wdp"/><Relationship Id="rId11" Type="http://schemas.openxmlformats.org/officeDocument/2006/relationships/image" Target="../media/image6.png"/><Relationship Id="rId5" Type="http://schemas.openxmlformats.org/officeDocument/2006/relationships/image" Target="../media/image3.png"/><Relationship Id="rId10" Type="http://schemas.openxmlformats.org/officeDocument/2006/relationships/image" Target="../media/image5.png"/><Relationship Id="rId4" Type="http://schemas.openxmlformats.org/officeDocument/2006/relationships/image" Target="../media/image2.jpg"/><Relationship Id="rId9" Type="http://schemas.microsoft.com/office/2007/relationships/hdphoto" Target="../media/hdphoto2.wdp"/><Relationship Id="rId14" Type="http://schemas.microsoft.com/office/2007/relationships/hdphoto" Target="../media/hdphoto4.wdp"/></Relationships>
</file>

<file path=ppt/slides/_rels/slide1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png"/><Relationship Id="rId7" Type="http://schemas.microsoft.com/office/2007/relationships/hdphoto" Target="../media/hdphoto5.wdp"/><Relationship Id="rId2" Type="http://schemas.openxmlformats.org/officeDocument/2006/relationships/image" Target="../media/image1.jpg"/><Relationship Id="rId1" Type="http://schemas.openxmlformats.org/officeDocument/2006/relationships/slideLayout" Target="../slideLayouts/slideLayout100.xml"/><Relationship Id="rId6" Type="http://schemas.openxmlformats.org/officeDocument/2006/relationships/image" Target="../media/image9.png"/><Relationship Id="rId11" Type="http://schemas.microsoft.com/office/2007/relationships/hdphoto" Target="../media/hdphoto7.wdp"/><Relationship Id="rId5" Type="http://schemas.openxmlformats.org/officeDocument/2006/relationships/slide" Target="slide2.xml"/><Relationship Id="rId10" Type="http://schemas.openxmlformats.org/officeDocument/2006/relationships/image" Target="../media/image11.png"/><Relationship Id="rId4" Type="http://schemas.microsoft.com/office/2007/relationships/hdphoto" Target="../media/hdphoto1.wdp"/><Relationship Id="rId9" Type="http://schemas.microsoft.com/office/2007/relationships/hdphoto" Target="../media/hdphoto6.wdp"/></Relationships>
</file>

<file path=ppt/slides/_rels/slide1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png"/><Relationship Id="rId7" Type="http://schemas.microsoft.com/office/2007/relationships/hdphoto" Target="../media/hdphoto5.wdp"/><Relationship Id="rId2" Type="http://schemas.openxmlformats.org/officeDocument/2006/relationships/image" Target="../media/image1.jpg"/><Relationship Id="rId1" Type="http://schemas.openxmlformats.org/officeDocument/2006/relationships/slideLayout" Target="../slideLayouts/slideLayout111.xml"/><Relationship Id="rId6" Type="http://schemas.openxmlformats.org/officeDocument/2006/relationships/image" Target="../media/image9.png"/><Relationship Id="rId11" Type="http://schemas.microsoft.com/office/2007/relationships/hdphoto" Target="../media/hdphoto7.wdp"/><Relationship Id="rId5" Type="http://schemas.openxmlformats.org/officeDocument/2006/relationships/slide" Target="slide2.xml"/><Relationship Id="rId10" Type="http://schemas.openxmlformats.org/officeDocument/2006/relationships/image" Target="../media/image11.png"/><Relationship Id="rId4" Type="http://schemas.microsoft.com/office/2007/relationships/hdphoto" Target="../media/hdphoto1.wdp"/><Relationship Id="rId9" Type="http://schemas.microsoft.com/office/2007/relationships/hdphoto" Target="../media/hdphoto6.wdp"/></Relationships>
</file>

<file path=ppt/slides/_rels/slide1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png"/><Relationship Id="rId7" Type="http://schemas.microsoft.com/office/2007/relationships/hdphoto" Target="../media/hdphoto5.wdp"/><Relationship Id="rId2" Type="http://schemas.openxmlformats.org/officeDocument/2006/relationships/image" Target="../media/image1.jpg"/><Relationship Id="rId1" Type="http://schemas.openxmlformats.org/officeDocument/2006/relationships/slideLayout" Target="../slideLayouts/slideLayout122.xml"/><Relationship Id="rId6" Type="http://schemas.openxmlformats.org/officeDocument/2006/relationships/image" Target="../media/image9.png"/><Relationship Id="rId11" Type="http://schemas.microsoft.com/office/2007/relationships/hdphoto" Target="../media/hdphoto7.wdp"/><Relationship Id="rId5" Type="http://schemas.openxmlformats.org/officeDocument/2006/relationships/slide" Target="slide2.xml"/><Relationship Id="rId10" Type="http://schemas.openxmlformats.org/officeDocument/2006/relationships/image" Target="../media/image11.png"/><Relationship Id="rId4" Type="http://schemas.microsoft.com/office/2007/relationships/hdphoto" Target="../media/hdphoto1.wdp"/><Relationship Id="rId9" Type="http://schemas.microsoft.com/office/2007/relationships/hdphoto" Target="../media/hdphoto6.wdp"/></Relationships>
</file>

<file path=ppt/slides/_rels/slide1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png"/><Relationship Id="rId7" Type="http://schemas.microsoft.com/office/2007/relationships/hdphoto" Target="../media/hdphoto5.wdp"/><Relationship Id="rId2" Type="http://schemas.openxmlformats.org/officeDocument/2006/relationships/image" Target="../media/image1.jpg"/><Relationship Id="rId1" Type="http://schemas.openxmlformats.org/officeDocument/2006/relationships/slideLayout" Target="../slideLayouts/slideLayout133.xml"/><Relationship Id="rId6" Type="http://schemas.openxmlformats.org/officeDocument/2006/relationships/image" Target="../media/image9.png"/><Relationship Id="rId11" Type="http://schemas.microsoft.com/office/2007/relationships/hdphoto" Target="../media/hdphoto7.wdp"/><Relationship Id="rId5" Type="http://schemas.openxmlformats.org/officeDocument/2006/relationships/slide" Target="slide2.xml"/><Relationship Id="rId10" Type="http://schemas.openxmlformats.org/officeDocument/2006/relationships/image" Target="../media/image11.png"/><Relationship Id="rId4" Type="http://schemas.microsoft.com/office/2007/relationships/hdphoto" Target="../media/hdphoto1.wdp"/><Relationship Id="rId9" Type="http://schemas.microsoft.com/office/2007/relationships/hdphoto" Target="../media/hdphoto6.wdp"/></Relationships>
</file>

<file path=ppt/slides/_rels/slide1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png"/><Relationship Id="rId7" Type="http://schemas.microsoft.com/office/2007/relationships/hdphoto" Target="../media/hdphoto5.wdp"/><Relationship Id="rId2" Type="http://schemas.openxmlformats.org/officeDocument/2006/relationships/image" Target="../media/image1.jpg"/><Relationship Id="rId1" Type="http://schemas.openxmlformats.org/officeDocument/2006/relationships/slideLayout" Target="../slideLayouts/slideLayout144.xml"/><Relationship Id="rId6" Type="http://schemas.openxmlformats.org/officeDocument/2006/relationships/image" Target="../media/image9.png"/><Relationship Id="rId11" Type="http://schemas.microsoft.com/office/2007/relationships/hdphoto" Target="../media/hdphoto7.wdp"/><Relationship Id="rId5" Type="http://schemas.openxmlformats.org/officeDocument/2006/relationships/slide" Target="slide2.xml"/><Relationship Id="rId10" Type="http://schemas.openxmlformats.org/officeDocument/2006/relationships/image" Target="../media/image11.png"/><Relationship Id="rId4" Type="http://schemas.microsoft.com/office/2007/relationships/hdphoto" Target="../media/hdphoto1.wdp"/><Relationship Id="rId9" Type="http://schemas.microsoft.com/office/2007/relationships/hdphoto" Target="../media/hdphoto6.wdp"/></Relationships>
</file>

<file path=ppt/slides/_rels/slide1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png"/><Relationship Id="rId7" Type="http://schemas.microsoft.com/office/2007/relationships/hdphoto" Target="../media/hdphoto5.wdp"/><Relationship Id="rId2" Type="http://schemas.openxmlformats.org/officeDocument/2006/relationships/image" Target="../media/image1.jpg"/><Relationship Id="rId1" Type="http://schemas.openxmlformats.org/officeDocument/2006/relationships/slideLayout" Target="../slideLayouts/slideLayout155.xml"/><Relationship Id="rId6" Type="http://schemas.openxmlformats.org/officeDocument/2006/relationships/image" Target="../media/image9.png"/><Relationship Id="rId11" Type="http://schemas.microsoft.com/office/2007/relationships/hdphoto" Target="../media/hdphoto7.wdp"/><Relationship Id="rId5" Type="http://schemas.openxmlformats.org/officeDocument/2006/relationships/slide" Target="slide2.xml"/><Relationship Id="rId10" Type="http://schemas.openxmlformats.org/officeDocument/2006/relationships/image" Target="../media/image11.png"/><Relationship Id="rId4" Type="http://schemas.microsoft.com/office/2007/relationships/hdphoto" Target="../media/hdphoto1.wdp"/><Relationship Id="rId9" Type="http://schemas.microsoft.com/office/2007/relationships/hdphoto" Target="../media/hdphoto6.wdp"/></Relationships>
</file>

<file path=ppt/slides/_rels/slide16.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7.png"/><Relationship Id="rId3" Type="http://schemas.openxmlformats.org/officeDocument/2006/relationships/slideLayout" Target="../slideLayouts/slideLayout1.xml"/><Relationship Id="rId7" Type="http://schemas.openxmlformats.org/officeDocument/2006/relationships/slide" Target="slide2.xml"/><Relationship Id="rId12" Type="http://schemas.microsoft.com/office/2007/relationships/hdphoto" Target="../media/hdphoto3.wdp"/><Relationship Id="rId2" Type="http://schemas.openxmlformats.org/officeDocument/2006/relationships/audio" Target="../media/media1.MP3"/><Relationship Id="rId1" Type="http://schemas.microsoft.com/office/2007/relationships/media" Target="../media/media1.MP3"/><Relationship Id="rId6" Type="http://schemas.microsoft.com/office/2007/relationships/hdphoto" Target="../media/hdphoto1.wdp"/><Relationship Id="rId11" Type="http://schemas.openxmlformats.org/officeDocument/2006/relationships/image" Target="../media/image6.png"/><Relationship Id="rId5" Type="http://schemas.openxmlformats.org/officeDocument/2006/relationships/image" Target="../media/image3.png"/><Relationship Id="rId10" Type="http://schemas.openxmlformats.org/officeDocument/2006/relationships/image" Target="../media/image5.png"/><Relationship Id="rId4" Type="http://schemas.openxmlformats.org/officeDocument/2006/relationships/image" Target="../media/image2.jpg"/><Relationship Id="rId9" Type="http://schemas.microsoft.com/office/2007/relationships/hdphoto" Target="../media/hdphoto2.wdp"/><Relationship Id="rId14" Type="http://schemas.microsoft.com/office/2007/relationships/hdphoto" Target="../media/hdphoto4.wdp"/></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g"/><Relationship Id="rId1" Type="http://schemas.openxmlformats.org/officeDocument/2006/relationships/slideLayout" Target="../slideLayouts/slideLayout1.xml"/><Relationship Id="rId6" Type="http://schemas.microsoft.com/office/2007/relationships/hdphoto" Target="../media/hdphoto7.wdp"/><Relationship Id="rId5" Type="http://schemas.openxmlformats.org/officeDocument/2006/relationships/image" Target="../media/image11.png"/><Relationship Id="rId4" Type="http://schemas.microsoft.com/office/2007/relationships/hdphoto" Target="../media/hdphoto6.wdp"/></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g"/><Relationship Id="rId1" Type="http://schemas.openxmlformats.org/officeDocument/2006/relationships/slideLayout" Target="../slideLayouts/slideLayout1.xml"/><Relationship Id="rId6" Type="http://schemas.microsoft.com/office/2007/relationships/hdphoto" Target="../media/hdphoto7.wdp"/><Relationship Id="rId5" Type="http://schemas.openxmlformats.org/officeDocument/2006/relationships/image" Target="../media/image11.png"/><Relationship Id="rId4" Type="http://schemas.microsoft.com/office/2007/relationships/hdphoto" Target="../media/hdphoto6.wdp"/></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g"/><Relationship Id="rId1" Type="http://schemas.openxmlformats.org/officeDocument/2006/relationships/slideLayout" Target="../slideLayouts/slideLayout1.xml"/><Relationship Id="rId6" Type="http://schemas.microsoft.com/office/2007/relationships/hdphoto" Target="../media/hdphoto7.wdp"/><Relationship Id="rId5" Type="http://schemas.openxmlformats.org/officeDocument/2006/relationships/image" Target="../media/image11.png"/><Relationship Id="rId4" Type="http://schemas.microsoft.com/office/2007/relationships/hdphoto" Target="../media/hdphoto6.wdp"/></Relationships>
</file>

<file path=ppt/slides/_rels/slide2.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8.png"/><Relationship Id="rId7" Type="http://schemas.openxmlformats.org/officeDocument/2006/relationships/image" Target="../media/image9.png"/><Relationship Id="rId2" Type="http://schemas.openxmlformats.org/officeDocument/2006/relationships/image" Target="../media/image1.jpg"/><Relationship Id="rId1" Type="http://schemas.openxmlformats.org/officeDocument/2006/relationships/slideLayout" Target="../slideLayouts/slideLayout12.xml"/><Relationship Id="rId6" Type="http://schemas.openxmlformats.org/officeDocument/2006/relationships/slide" Target="slide2.xml"/><Relationship Id="rId5" Type="http://schemas.microsoft.com/office/2007/relationships/hdphoto" Target="../media/hdphoto1.wdp"/><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g"/><Relationship Id="rId1" Type="http://schemas.openxmlformats.org/officeDocument/2006/relationships/slideLayout" Target="../slideLayouts/slideLayout1.xml"/><Relationship Id="rId6" Type="http://schemas.microsoft.com/office/2007/relationships/hdphoto" Target="../media/hdphoto7.wdp"/><Relationship Id="rId5" Type="http://schemas.openxmlformats.org/officeDocument/2006/relationships/image" Target="../media/image11.png"/><Relationship Id="rId4" Type="http://schemas.microsoft.com/office/2007/relationships/hdphoto" Target="../media/hdphoto6.wdp"/></Relationships>
</file>

<file path=ppt/slides/_rels/slide2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0.png"/><Relationship Id="rId1" Type="http://schemas.openxmlformats.org/officeDocument/2006/relationships/slideLayout" Target="../slideLayouts/slideLayout1.xml"/><Relationship Id="rId5" Type="http://schemas.microsoft.com/office/2007/relationships/hdphoto" Target="../media/hdphoto7.wdp"/><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g"/><Relationship Id="rId1" Type="http://schemas.openxmlformats.org/officeDocument/2006/relationships/slideLayout" Target="../slideLayouts/slideLayout1.xml"/><Relationship Id="rId6" Type="http://schemas.microsoft.com/office/2007/relationships/hdphoto" Target="../media/hdphoto7.wdp"/><Relationship Id="rId5" Type="http://schemas.openxmlformats.org/officeDocument/2006/relationships/image" Target="../media/image11.png"/><Relationship Id="rId4" Type="http://schemas.microsoft.com/office/2007/relationships/hdphoto" Target="../media/hdphoto6.wdp"/></Relationships>
</file>

<file path=ppt/slides/_rels/slide23.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image" Target="../media/image1.jpg"/><Relationship Id="rId1" Type="http://schemas.openxmlformats.org/officeDocument/2006/relationships/slideLayout" Target="../slideLayouts/slideLayout1.xml"/><Relationship Id="rId6" Type="http://schemas.microsoft.com/office/2007/relationships/hdphoto" Target="../media/hdphoto6.wdp"/><Relationship Id="rId5" Type="http://schemas.openxmlformats.org/officeDocument/2006/relationships/image" Target="../media/image10.png"/><Relationship Id="rId4" Type="http://schemas.microsoft.com/office/2007/relationships/hdphoto" Target="../media/hdphoto1.wdp"/></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g"/><Relationship Id="rId1" Type="http://schemas.openxmlformats.org/officeDocument/2006/relationships/slideLayout" Target="../slideLayouts/slideLayout1.xml"/><Relationship Id="rId6" Type="http://schemas.microsoft.com/office/2007/relationships/hdphoto" Target="../media/hdphoto7.wdp"/><Relationship Id="rId5" Type="http://schemas.openxmlformats.org/officeDocument/2006/relationships/image" Target="../media/image11.png"/><Relationship Id="rId4" Type="http://schemas.microsoft.com/office/2007/relationships/hdphoto" Target="../media/hdphoto6.wdp"/></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g"/><Relationship Id="rId1" Type="http://schemas.openxmlformats.org/officeDocument/2006/relationships/slideLayout" Target="../slideLayouts/slideLayout1.xml"/><Relationship Id="rId6" Type="http://schemas.microsoft.com/office/2007/relationships/hdphoto" Target="../media/hdphoto7.wdp"/><Relationship Id="rId5" Type="http://schemas.openxmlformats.org/officeDocument/2006/relationships/image" Target="../media/image11.png"/><Relationship Id="rId4" Type="http://schemas.microsoft.com/office/2007/relationships/hdphoto" Target="../media/hdphoto6.wdp"/></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g"/><Relationship Id="rId1" Type="http://schemas.openxmlformats.org/officeDocument/2006/relationships/slideLayout" Target="../slideLayouts/slideLayout1.xml"/><Relationship Id="rId6" Type="http://schemas.microsoft.com/office/2007/relationships/hdphoto" Target="../media/hdphoto7.wdp"/><Relationship Id="rId5" Type="http://schemas.openxmlformats.org/officeDocument/2006/relationships/image" Target="../media/image11.png"/><Relationship Id="rId4" Type="http://schemas.microsoft.com/office/2007/relationships/hdphoto" Target="../media/hdphoto6.wdp"/></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g"/><Relationship Id="rId1" Type="http://schemas.openxmlformats.org/officeDocument/2006/relationships/slideLayout" Target="../slideLayouts/slideLayout1.xml"/><Relationship Id="rId6" Type="http://schemas.microsoft.com/office/2007/relationships/hdphoto" Target="../media/hdphoto7.wdp"/><Relationship Id="rId5" Type="http://schemas.openxmlformats.org/officeDocument/2006/relationships/image" Target="../media/image11.png"/><Relationship Id="rId4" Type="http://schemas.microsoft.com/office/2007/relationships/hdphoto" Target="../media/hdphoto6.wdp"/></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g"/><Relationship Id="rId1" Type="http://schemas.openxmlformats.org/officeDocument/2006/relationships/slideLayout" Target="../slideLayouts/slideLayout1.xml"/><Relationship Id="rId6" Type="http://schemas.microsoft.com/office/2007/relationships/hdphoto" Target="../media/hdphoto7.wdp"/><Relationship Id="rId5" Type="http://schemas.openxmlformats.org/officeDocument/2006/relationships/image" Target="../media/image11.png"/><Relationship Id="rId4" Type="http://schemas.microsoft.com/office/2007/relationships/hdphoto" Target="../media/hdphoto6.wdp"/></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g"/><Relationship Id="rId1" Type="http://schemas.openxmlformats.org/officeDocument/2006/relationships/slideLayout" Target="../slideLayouts/slideLayout1.xml"/><Relationship Id="rId6" Type="http://schemas.microsoft.com/office/2007/relationships/hdphoto" Target="../media/hdphoto7.wdp"/><Relationship Id="rId5" Type="http://schemas.openxmlformats.org/officeDocument/2006/relationships/image" Target="../media/image11.png"/><Relationship Id="rId4" Type="http://schemas.microsoft.com/office/2007/relationships/hdphoto" Target="../media/hdphoto6.wdp"/></Relationships>
</file>

<file path=ppt/slides/_rels/slide3.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8.png"/><Relationship Id="rId7" Type="http://schemas.openxmlformats.org/officeDocument/2006/relationships/image" Target="../media/image9.png"/><Relationship Id="rId2" Type="http://schemas.openxmlformats.org/officeDocument/2006/relationships/image" Target="../media/image1.jpg"/><Relationship Id="rId1" Type="http://schemas.openxmlformats.org/officeDocument/2006/relationships/slideLayout" Target="../slideLayouts/slideLayout23.xml"/><Relationship Id="rId6" Type="http://schemas.openxmlformats.org/officeDocument/2006/relationships/slide" Target="slide2.xml"/><Relationship Id="rId5" Type="http://schemas.microsoft.com/office/2007/relationships/hdphoto" Target="../media/hdphoto1.wdp"/><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7.wdp"/></Relationships>
</file>

<file path=ppt/slides/_rels/slide4.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8.png"/><Relationship Id="rId7" Type="http://schemas.openxmlformats.org/officeDocument/2006/relationships/image" Target="../media/image9.png"/><Relationship Id="rId2" Type="http://schemas.openxmlformats.org/officeDocument/2006/relationships/image" Target="../media/image1.jpg"/><Relationship Id="rId1" Type="http://schemas.openxmlformats.org/officeDocument/2006/relationships/slideLayout" Target="../slideLayouts/slideLayout34.xml"/><Relationship Id="rId6" Type="http://schemas.openxmlformats.org/officeDocument/2006/relationships/slide" Target="slide2.xml"/><Relationship Id="rId5" Type="http://schemas.microsoft.com/office/2007/relationships/hdphoto" Target="../media/hdphoto1.wdp"/><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8.png"/><Relationship Id="rId7" Type="http://schemas.openxmlformats.org/officeDocument/2006/relationships/image" Target="../media/image9.png"/><Relationship Id="rId2" Type="http://schemas.openxmlformats.org/officeDocument/2006/relationships/image" Target="../media/image1.jpg"/><Relationship Id="rId1" Type="http://schemas.openxmlformats.org/officeDocument/2006/relationships/slideLayout" Target="../slideLayouts/slideLayout45.xml"/><Relationship Id="rId6" Type="http://schemas.openxmlformats.org/officeDocument/2006/relationships/slide" Target="slide2.xml"/><Relationship Id="rId5" Type="http://schemas.microsoft.com/office/2007/relationships/hdphoto" Target="../media/hdphoto1.wdp"/><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8.png"/><Relationship Id="rId7" Type="http://schemas.openxmlformats.org/officeDocument/2006/relationships/image" Target="../media/image9.png"/><Relationship Id="rId2" Type="http://schemas.openxmlformats.org/officeDocument/2006/relationships/image" Target="../media/image1.jpg"/><Relationship Id="rId1" Type="http://schemas.openxmlformats.org/officeDocument/2006/relationships/slideLayout" Target="../slideLayouts/slideLayout56.xml"/><Relationship Id="rId6" Type="http://schemas.openxmlformats.org/officeDocument/2006/relationships/slide" Target="slide2.xml"/><Relationship Id="rId5" Type="http://schemas.microsoft.com/office/2007/relationships/hdphoto" Target="../media/hdphoto1.wdp"/><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png"/><Relationship Id="rId7" Type="http://schemas.microsoft.com/office/2007/relationships/hdphoto" Target="../media/hdphoto5.wdp"/><Relationship Id="rId2" Type="http://schemas.openxmlformats.org/officeDocument/2006/relationships/image" Target="../media/image1.jpg"/><Relationship Id="rId1" Type="http://schemas.openxmlformats.org/officeDocument/2006/relationships/slideLayout" Target="../slideLayouts/slideLayout67.xml"/><Relationship Id="rId6" Type="http://schemas.openxmlformats.org/officeDocument/2006/relationships/image" Target="../media/image9.png"/><Relationship Id="rId11" Type="http://schemas.microsoft.com/office/2007/relationships/hdphoto" Target="../media/hdphoto7.wdp"/><Relationship Id="rId5" Type="http://schemas.openxmlformats.org/officeDocument/2006/relationships/slide" Target="slide2.xml"/><Relationship Id="rId10" Type="http://schemas.openxmlformats.org/officeDocument/2006/relationships/image" Target="../media/image11.png"/><Relationship Id="rId4" Type="http://schemas.microsoft.com/office/2007/relationships/hdphoto" Target="../media/hdphoto1.wdp"/><Relationship Id="rId9" Type="http://schemas.microsoft.com/office/2007/relationships/hdphoto" Target="../media/hdphoto6.wdp"/></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png"/><Relationship Id="rId7" Type="http://schemas.microsoft.com/office/2007/relationships/hdphoto" Target="../media/hdphoto5.wdp"/><Relationship Id="rId2" Type="http://schemas.openxmlformats.org/officeDocument/2006/relationships/image" Target="../media/image1.jpg"/><Relationship Id="rId1" Type="http://schemas.openxmlformats.org/officeDocument/2006/relationships/slideLayout" Target="../slideLayouts/slideLayout78.xml"/><Relationship Id="rId6" Type="http://schemas.openxmlformats.org/officeDocument/2006/relationships/image" Target="../media/image9.png"/><Relationship Id="rId11" Type="http://schemas.microsoft.com/office/2007/relationships/hdphoto" Target="../media/hdphoto7.wdp"/><Relationship Id="rId5" Type="http://schemas.openxmlformats.org/officeDocument/2006/relationships/slide" Target="slide2.xml"/><Relationship Id="rId10" Type="http://schemas.openxmlformats.org/officeDocument/2006/relationships/image" Target="../media/image11.png"/><Relationship Id="rId4" Type="http://schemas.microsoft.com/office/2007/relationships/hdphoto" Target="../media/hdphoto1.wdp"/><Relationship Id="rId9" Type="http://schemas.microsoft.com/office/2007/relationships/hdphoto" Target="../media/hdphoto6.wdp"/></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png"/><Relationship Id="rId7" Type="http://schemas.microsoft.com/office/2007/relationships/hdphoto" Target="../media/hdphoto5.wdp"/><Relationship Id="rId2" Type="http://schemas.openxmlformats.org/officeDocument/2006/relationships/image" Target="../media/image1.jpg"/><Relationship Id="rId1" Type="http://schemas.openxmlformats.org/officeDocument/2006/relationships/slideLayout" Target="../slideLayouts/slideLayout89.xml"/><Relationship Id="rId6" Type="http://schemas.openxmlformats.org/officeDocument/2006/relationships/image" Target="../media/image9.png"/><Relationship Id="rId11" Type="http://schemas.microsoft.com/office/2007/relationships/hdphoto" Target="../media/hdphoto7.wdp"/><Relationship Id="rId5" Type="http://schemas.openxmlformats.org/officeDocument/2006/relationships/slide" Target="slide2.xml"/><Relationship Id="rId10" Type="http://schemas.openxmlformats.org/officeDocument/2006/relationships/image" Target="../media/image11.png"/><Relationship Id="rId4" Type="http://schemas.microsoft.com/office/2007/relationships/hdphoto" Target="../media/hdphoto1.wdp"/><Relationship Id="rId9" Type="http://schemas.microsoft.com/office/2007/relationships/hdphoto" Target="../media/hdphoto6.wdp"/></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0000" b="-10000"/>
          </a:stretch>
        </a:blipFill>
        <a:effectLst/>
      </p:bgPr>
    </p:bg>
    <p:spTree>
      <p:nvGrpSpPr>
        <p:cNvPr id="1" name=""/>
        <p:cNvGrpSpPr/>
        <p:nvPr/>
      </p:nvGrpSpPr>
      <p:grpSpPr>
        <a:xfrm>
          <a:off x="0" y="0"/>
          <a:ext cx="0" cy="0"/>
          <a:chOff x="0" y="0"/>
          <a:chExt cx="0" cy="0"/>
        </a:xfrm>
      </p:grpSpPr>
      <p:pic>
        <p:nvPicPr>
          <p:cNvPr id="1026" name="Picture 2" descr="C:\Users\ADMIN\Desktop\Tai nguyen thiet ke tro choi\Khi con qua song\river-landscape-clipart-1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76200"/>
            <a:ext cx="12192000" cy="70104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C:\Users\ADMIN\Desktop\453552345 (3).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98636" l="0" r="100000">
                        <a14:foregroundMark x1="48087" y1="3274" x2="50000" y2="3411"/>
                      </a14:backgroundRemoval>
                    </a14:imgEffect>
                  </a14:imgLayer>
                </a14:imgProps>
              </a:ext>
              <a:ext uri="{28A0092B-C50C-407E-A947-70E740481C1C}">
                <a14:useLocalDpi xmlns:a14="http://schemas.microsoft.com/office/drawing/2010/main" val="0"/>
              </a:ext>
            </a:extLst>
          </a:blip>
          <a:srcRect/>
          <a:stretch>
            <a:fillRect/>
          </a:stretch>
        </p:blipFill>
        <p:spPr bwMode="auto">
          <a:xfrm>
            <a:off x="3803655" y="-510921"/>
            <a:ext cx="5791196" cy="2768984"/>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3962401" y="859552"/>
            <a:ext cx="6584953" cy="913007"/>
          </a:xfrm>
          <a:prstGeom prst="rect">
            <a:avLst/>
          </a:prstGeom>
          <a:noFill/>
        </p:spPr>
        <p:txBody>
          <a:bodyPr wrap="square" rtlCol="0">
            <a:spAutoFit/>
          </a:bodyPr>
          <a:lstStyle/>
          <a:p>
            <a:r>
              <a:rPr lang="en-US" sz="5333" b="1" dirty="0">
                <a:solidFill>
                  <a:srgbClr val="C00000"/>
                </a:solidFill>
                <a:latin typeface="Arial" panose="020B0604020202020204" pitchFamily="34" charset="0"/>
                <a:cs typeface="Arial" panose="020B0604020202020204" pitchFamily="34" charset="0"/>
              </a:rPr>
              <a:t> AI NHANH HƠN</a:t>
            </a:r>
          </a:p>
        </p:txBody>
      </p:sp>
      <p:pic>
        <p:nvPicPr>
          <p:cNvPr id="12" name="Picture 3" descr="C:\Users\ADMIN\Desktop\Tai nguyen thiet ke tro choi\Bảng gỗ\bat dau.png">
            <a:hlinkClick r:id="rId7" action="ppaction://hlinksldjump"/>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9455" b="100000" l="0" r="100000"/>
                    </a14:imgEffect>
                  </a14:imgLayer>
                </a14:imgProps>
              </a:ext>
              <a:ext uri="{28A0092B-C50C-407E-A947-70E740481C1C}">
                <a14:useLocalDpi xmlns:a14="http://schemas.microsoft.com/office/drawing/2010/main" val="0"/>
              </a:ext>
            </a:extLst>
          </a:blip>
          <a:srcRect/>
          <a:stretch>
            <a:fillRect/>
          </a:stretch>
        </p:blipFill>
        <p:spPr bwMode="auto">
          <a:xfrm>
            <a:off x="9175755" y="5610193"/>
            <a:ext cx="2832099" cy="1083377"/>
          </a:xfrm>
          <a:prstGeom prst="rect">
            <a:avLst/>
          </a:prstGeom>
          <a:noFill/>
          <a:extLst>
            <a:ext uri="{909E8E84-426E-40DD-AFC4-6F175D3DCCD1}">
              <a14:hiddenFill xmlns:a14="http://schemas.microsoft.com/office/drawing/2010/main">
                <a:solidFill>
                  <a:srgbClr val="FFFFFF"/>
                </a:solidFill>
              </a14:hiddenFill>
            </a:ext>
          </a:extLst>
        </p:spPr>
      </p:pic>
      <p:pic>
        <p:nvPicPr>
          <p:cNvPr id="13" name="Loonboon.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2338051" y="6151880"/>
            <a:ext cx="812800" cy="731520"/>
          </a:xfrm>
          <a:prstGeom prst="rect">
            <a:avLst/>
          </a:prstGeom>
        </p:spPr>
      </p:pic>
      <p:pic>
        <p:nvPicPr>
          <p:cNvPr id="14" name="Picture 2" descr="Hình ảnh có liên quan"/>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0" b="100000" l="0" r="100000">
                        <a14:foregroundMark x1="16762" y1="11429" x2="65714" y2="92286"/>
                        <a14:foregroundMark x1="81143" y1="8286" x2="33143" y2="26714"/>
                        <a14:foregroundMark x1="74667" y1="3429" x2="50286" y2="32286"/>
                        <a14:foregroundMark x1="84571" y1="4000" x2="85333" y2="9571"/>
                        <a14:foregroundMark x1="46095" y1="39571" x2="19238" y2="70143"/>
                        <a14:foregroundMark x1="46095" y1="71429" x2="39619" y2="90429"/>
                        <a14:foregroundMark x1="56000" y1="21857" x2="64952" y2="53000"/>
                        <a14:foregroundMark x1="22476" y1="16857" x2="13524" y2="21143"/>
                        <a14:foregroundMark x1="46857" y1="75714" x2="40381" y2="95857"/>
                        <a14:foregroundMark x1="60000" y1="63429" x2="66476" y2="84857"/>
                        <a14:foregroundMark x1="36381" y1="72000" x2="37905" y2="84286"/>
                        <a14:foregroundMark x1="68952" y1="67143" x2="71429" y2="84286"/>
                        <a14:foregroundMark x1="59238" y1="53000" x2="75429" y2="56714"/>
                        <a14:foregroundMark x1="87810" y1="45714" x2="80381" y2="59143"/>
                        <a14:foregroundMark x1="82857" y1="16857" x2="62476" y2="18714"/>
                        <a14:foregroundMark x1="11048" y1="11429" x2="7810" y2="21143"/>
                        <a14:foregroundMark x1="68190" y1="91000" x2="68190" y2="94714"/>
                        <a14:foregroundMark x1="42286" y1="13429" x2="39048" y2="28571"/>
                        <a14:foregroundMark x1="62476" y1="15143" x2="62476" y2="35429"/>
                        <a14:foregroundMark x1="56381" y1="27714" x2="52571" y2="45286"/>
                        <a14:foregroundMark x1="53143" y1="13429" x2="49905" y2="38714"/>
                        <a14:foregroundMark x1="36381" y1="13000" x2="35238" y2="19143"/>
                        <a14:foregroundMark x1="52571" y1="12286" x2="56952" y2="15143"/>
                        <a14:backgroundMark x1="31048" y1="63714" x2="29333" y2="68000"/>
                      </a14:backgroundRemoval>
                    </a14:imgEffect>
                  </a14:imgLayer>
                </a14:imgProps>
              </a:ext>
              <a:ext uri="{28A0092B-C50C-407E-A947-70E740481C1C}">
                <a14:useLocalDpi xmlns:a14="http://schemas.microsoft.com/office/drawing/2010/main" val="0"/>
              </a:ext>
            </a:extLst>
          </a:blip>
          <a:srcRect/>
          <a:stretch>
            <a:fillRect/>
          </a:stretch>
        </p:blipFill>
        <p:spPr bwMode="auto">
          <a:xfrm>
            <a:off x="6242051" y="2850725"/>
            <a:ext cx="2832104" cy="377613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C:\Users\ADMIN\Desktop\512821722.jpg"/>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0" b="100000" l="0" r="100000">
                        <a14:foregroundMark x1="41684" y1="5882" x2="42505" y2="12745"/>
                        <a14:foregroundMark x1="55236" y1="3922" x2="55647" y2="12745"/>
                        <a14:foregroundMark x1="45380" y1="1634" x2="45380" y2="12418"/>
                        <a14:foregroundMark x1="35113" y1="92647" x2="36756" y2="95425"/>
                        <a14:foregroundMark x1="65914" y1="92320" x2="62218" y2="94608"/>
                      </a14:backgroundRemoval>
                    </a14:imgEffect>
                  </a14:imgLayer>
                </a14:imgProps>
              </a:ext>
              <a:ext uri="{28A0092B-C50C-407E-A947-70E740481C1C}">
                <a14:useLocalDpi xmlns:a14="http://schemas.microsoft.com/office/drawing/2010/main" val="0"/>
              </a:ext>
            </a:extLst>
          </a:blip>
          <a:srcRect/>
          <a:stretch>
            <a:fillRect/>
          </a:stretch>
        </p:blipFill>
        <p:spPr bwMode="auto">
          <a:xfrm>
            <a:off x="3759201" y="3274061"/>
            <a:ext cx="3092449" cy="34975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4102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5"/>
                                        </p:tgtEl>
                                        <p:attrNameLst>
                                          <p:attrName>r</p:attrName>
                                        </p:attrNameLst>
                                      </p:cBhvr>
                                    </p:animRot>
                                    <p:animRot by="-240000">
                                      <p:cBhvr>
                                        <p:cTn id="7" dur="200" fill="hold">
                                          <p:stCondLst>
                                            <p:cond delay="200"/>
                                          </p:stCondLst>
                                        </p:cTn>
                                        <p:tgtEl>
                                          <p:spTgt spid="15"/>
                                        </p:tgtEl>
                                        <p:attrNameLst>
                                          <p:attrName>r</p:attrName>
                                        </p:attrNameLst>
                                      </p:cBhvr>
                                    </p:animRot>
                                    <p:animRot by="240000">
                                      <p:cBhvr>
                                        <p:cTn id="8" dur="200" fill="hold">
                                          <p:stCondLst>
                                            <p:cond delay="400"/>
                                          </p:stCondLst>
                                        </p:cTn>
                                        <p:tgtEl>
                                          <p:spTgt spid="15"/>
                                        </p:tgtEl>
                                        <p:attrNameLst>
                                          <p:attrName>r</p:attrName>
                                        </p:attrNameLst>
                                      </p:cBhvr>
                                    </p:animRot>
                                    <p:animRot by="-240000">
                                      <p:cBhvr>
                                        <p:cTn id="9" dur="200" fill="hold">
                                          <p:stCondLst>
                                            <p:cond delay="600"/>
                                          </p:stCondLst>
                                        </p:cTn>
                                        <p:tgtEl>
                                          <p:spTgt spid="15"/>
                                        </p:tgtEl>
                                        <p:attrNameLst>
                                          <p:attrName>r</p:attrName>
                                        </p:attrNameLst>
                                      </p:cBhvr>
                                    </p:animRot>
                                    <p:animRot by="120000">
                                      <p:cBhvr>
                                        <p:cTn id="10" dur="200" fill="hold">
                                          <p:stCondLst>
                                            <p:cond delay="800"/>
                                          </p:stCondLst>
                                        </p:cTn>
                                        <p:tgtEl>
                                          <p:spTgt spid="15"/>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200" fill="hold">
                                          <p:stCondLst>
                                            <p:cond delay="0"/>
                                          </p:stCondLst>
                                        </p:cTn>
                                        <p:tgtEl>
                                          <p:spTgt spid="14"/>
                                        </p:tgtEl>
                                        <p:attrNameLst>
                                          <p:attrName>r</p:attrName>
                                        </p:attrNameLst>
                                      </p:cBhvr>
                                    </p:animRot>
                                    <p:animRot by="-240000">
                                      <p:cBhvr>
                                        <p:cTn id="13" dur="400" fill="hold">
                                          <p:stCondLst>
                                            <p:cond delay="400"/>
                                          </p:stCondLst>
                                        </p:cTn>
                                        <p:tgtEl>
                                          <p:spTgt spid="14"/>
                                        </p:tgtEl>
                                        <p:attrNameLst>
                                          <p:attrName>r</p:attrName>
                                        </p:attrNameLst>
                                      </p:cBhvr>
                                    </p:animRot>
                                    <p:animRot by="240000">
                                      <p:cBhvr>
                                        <p:cTn id="14" dur="400" fill="hold">
                                          <p:stCondLst>
                                            <p:cond delay="800"/>
                                          </p:stCondLst>
                                        </p:cTn>
                                        <p:tgtEl>
                                          <p:spTgt spid="14"/>
                                        </p:tgtEl>
                                        <p:attrNameLst>
                                          <p:attrName>r</p:attrName>
                                        </p:attrNameLst>
                                      </p:cBhvr>
                                    </p:animRot>
                                    <p:animRot by="-240000">
                                      <p:cBhvr>
                                        <p:cTn id="15" dur="400" fill="hold">
                                          <p:stCondLst>
                                            <p:cond delay="1200"/>
                                          </p:stCondLst>
                                        </p:cTn>
                                        <p:tgtEl>
                                          <p:spTgt spid="14"/>
                                        </p:tgtEl>
                                        <p:attrNameLst>
                                          <p:attrName>r</p:attrName>
                                        </p:attrNameLst>
                                      </p:cBhvr>
                                    </p:animRot>
                                    <p:animRot by="120000">
                                      <p:cBhvr>
                                        <p:cTn id="16" dur="400" fill="hold">
                                          <p:stCondLst>
                                            <p:cond delay="1600"/>
                                          </p:stCondLst>
                                        </p:cTn>
                                        <p:tgtEl>
                                          <p:spTgt spid="14"/>
                                        </p:tgtEl>
                                        <p:attrNameLst>
                                          <p:attrName>r</p:attrName>
                                        </p:attrNameLst>
                                      </p:cBhvr>
                                    </p:animRot>
                                  </p:childTnLst>
                                </p:cTn>
                              </p:par>
                              <p:par>
                                <p:cTn id="17" presetID="26"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down)">
                                      <p:cBhvr>
                                        <p:cTn id="19" dur="580">
                                          <p:stCondLst>
                                            <p:cond delay="0"/>
                                          </p:stCondLst>
                                        </p:cTn>
                                        <p:tgtEl>
                                          <p:spTgt spid="9"/>
                                        </p:tgtEl>
                                      </p:cBhvr>
                                    </p:animEffect>
                                    <p:anim calcmode="lin" valueType="num">
                                      <p:cBhvr>
                                        <p:cTn id="20"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25" dur="26">
                                          <p:stCondLst>
                                            <p:cond delay="650"/>
                                          </p:stCondLst>
                                        </p:cTn>
                                        <p:tgtEl>
                                          <p:spTgt spid="9"/>
                                        </p:tgtEl>
                                      </p:cBhvr>
                                      <p:to x="100000" y="60000"/>
                                    </p:animScale>
                                    <p:animScale>
                                      <p:cBhvr>
                                        <p:cTn id="26" dur="166" decel="50000">
                                          <p:stCondLst>
                                            <p:cond delay="676"/>
                                          </p:stCondLst>
                                        </p:cTn>
                                        <p:tgtEl>
                                          <p:spTgt spid="9"/>
                                        </p:tgtEl>
                                      </p:cBhvr>
                                      <p:to x="100000" y="100000"/>
                                    </p:animScale>
                                    <p:animScale>
                                      <p:cBhvr>
                                        <p:cTn id="27" dur="26">
                                          <p:stCondLst>
                                            <p:cond delay="1312"/>
                                          </p:stCondLst>
                                        </p:cTn>
                                        <p:tgtEl>
                                          <p:spTgt spid="9"/>
                                        </p:tgtEl>
                                      </p:cBhvr>
                                      <p:to x="100000" y="80000"/>
                                    </p:animScale>
                                    <p:animScale>
                                      <p:cBhvr>
                                        <p:cTn id="28" dur="166" decel="50000">
                                          <p:stCondLst>
                                            <p:cond delay="1338"/>
                                          </p:stCondLst>
                                        </p:cTn>
                                        <p:tgtEl>
                                          <p:spTgt spid="9"/>
                                        </p:tgtEl>
                                      </p:cBhvr>
                                      <p:to x="100000" y="100000"/>
                                    </p:animScale>
                                    <p:animScale>
                                      <p:cBhvr>
                                        <p:cTn id="29" dur="26">
                                          <p:stCondLst>
                                            <p:cond delay="1642"/>
                                          </p:stCondLst>
                                        </p:cTn>
                                        <p:tgtEl>
                                          <p:spTgt spid="9"/>
                                        </p:tgtEl>
                                      </p:cBhvr>
                                      <p:to x="100000" y="90000"/>
                                    </p:animScale>
                                    <p:animScale>
                                      <p:cBhvr>
                                        <p:cTn id="30" dur="166" decel="50000">
                                          <p:stCondLst>
                                            <p:cond delay="1668"/>
                                          </p:stCondLst>
                                        </p:cTn>
                                        <p:tgtEl>
                                          <p:spTgt spid="9"/>
                                        </p:tgtEl>
                                      </p:cBhvr>
                                      <p:to x="100000" y="100000"/>
                                    </p:animScale>
                                    <p:animScale>
                                      <p:cBhvr>
                                        <p:cTn id="31" dur="26">
                                          <p:stCondLst>
                                            <p:cond delay="1808"/>
                                          </p:stCondLst>
                                        </p:cTn>
                                        <p:tgtEl>
                                          <p:spTgt spid="9"/>
                                        </p:tgtEl>
                                      </p:cBhvr>
                                      <p:to x="100000" y="95000"/>
                                    </p:animScale>
                                    <p:animScale>
                                      <p:cBhvr>
                                        <p:cTn id="32" dur="166" decel="50000">
                                          <p:stCondLst>
                                            <p:cond delay="1834"/>
                                          </p:stCondLst>
                                        </p:cTn>
                                        <p:tgtEl>
                                          <p:spTgt spid="9"/>
                                        </p:tgtEl>
                                      </p:cBhvr>
                                      <p:to x="100000" y="100000"/>
                                    </p:animScale>
                                  </p:childTnLst>
                                </p:cTn>
                              </p:par>
                              <p:par>
                                <p:cTn id="33" presetID="26" presetClass="entr" presetSubtype="0"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ipe(down)">
                                      <p:cBhvr>
                                        <p:cTn id="35" dur="580">
                                          <p:stCondLst>
                                            <p:cond delay="0"/>
                                          </p:stCondLst>
                                        </p:cTn>
                                        <p:tgtEl>
                                          <p:spTgt spid="10"/>
                                        </p:tgtEl>
                                      </p:cBhvr>
                                    </p:animEffect>
                                    <p:anim calcmode="lin" valueType="num">
                                      <p:cBhvr>
                                        <p:cTn id="36"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41" dur="26">
                                          <p:stCondLst>
                                            <p:cond delay="650"/>
                                          </p:stCondLst>
                                        </p:cTn>
                                        <p:tgtEl>
                                          <p:spTgt spid="10"/>
                                        </p:tgtEl>
                                      </p:cBhvr>
                                      <p:to x="100000" y="60000"/>
                                    </p:animScale>
                                    <p:animScale>
                                      <p:cBhvr>
                                        <p:cTn id="42" dur="166" decel="50000">
                                          <p:stCondLst>
                                            <p:cond delay="676"/>
                                          </p:stCondLst>
                                        </p:cTn>
                                        <p:tgtEl>
                                          <p:spTgt spid="10"/>
                                        </p:tgtEl>
                                      </p:cBhvr>
                                      <p:to x="100000" y="100000"/>
                                    </p:animScale>
                                    <p:animScale>
                                      <p:cBhvr>
                                        <p:cTn id="43" dur="26">
                                          <p:stCondLst>
                                            <p:cond delay="1312"/>
                                          </p:stCondLst>
                                        </p:cTn>
                                        <p:tgtEl>
                                          <p:spTgt spid="10"/>
                                        </p:tgtEl>
                                      </p:cBhvr>
                                      <p:to x="100000" y="80000"/>
                                    </p:animScale>
                                    <p:animScale>
                                      <p:cBhvr>
                                        <p:cTn id="44" dur="166" decel="50000">
                                          <p:stCondLst>
                                            <p:cond delay="1338"/>
                                          </p:stCondLst>
                                        </p:cTn>
                                        <p:tgtEl>
                                          <p:spTgt spid="10"/>
                                        </p:tgtEl>
                                      </p:cBhvr>
                                      <p:to x="100000" y="100000"/>
                                    </p:animScale>
                                    <p:animScale>
                                      <p:cBhvr>
                                        <p:cTn id="45" dur="26">
                                          <p:stCondLst>
                                            <p:cond delay="1642"/>
                                          </p:stCondLst>
                                        </p:cTn>
                                        <p:tgtEl>
                                          <p:spTgt spid="10"/>
                                        </p:tgtEl>
                                      </p:cBhvr>
                                      <p:to x="100000" y="90000"/>
                                    </p:animScale>
                                    <p:animScale>
                                      <p:cBhvr>
                                        <p:cTn id="46" dur="166" decel="50000">
                                          <p:stCondLst>
                                            <p:cond delay="1668"/>
                                          </p:stCondLst>
                                        </p:cTn>
                                        <p:tgtEl>
                                          <p:spTgt spid="10"/>
                                        </p:tgtEl>
                                      </p:cBhvr>
                                      <p:to x="100000" y="100000"/>
                                    </p:animScale>
                                    <p:animScale>
                                      <p:cBhvr>
                                        <p:cTn id="47" dur="26">
                                          <p:stCondLst>
                                            <p:cond delay="1808"/>
                                          </p:stCondLst>
                                        </p:cTn>
                                        <p:tgtEl>
                                          <p:spTgt spid="10"/>
                                        </p:tgtEl>
                                      </p:cBhvr>
                                      <p:to x="100000" y="95000"/>
                                    </p:animScale>
                                    <p:animScale>
                                      <p:cBhvr>
                                        <p:cTn id="48" dur="166" decel="50000">
                                          <p:stCondLst>
                                            <p:cond delay="1834"/>
                                          </p:stCondLst>
                                        </p:cTn>
                                        <p:tgtEl>
                                          <p:spTgt spid="10"/>
                                        </p:tgtEl>
                                      </p:cBhvr>
                                      <p:to x="100000" y="100000"/>
                                    </p:animScale>
                                  </p:childTnLst>
                                </p:cTn>
                              </p:par>
                            </p:childTnLst>
                          </p:cTn>
                        </p:par>
                        <p:par>
                          <p:cTn id="49" fill="hold">
                            <p:stCondLst>
                              <p:cond delay="2000"/>
                            </p:stCondLst>
                            <p:childTnLst>
                              <p:par>
                                <p:cTn id="50" presetID="10" presetClass="entr" presetSubtype="0" fill="hold" nodeType="after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fade">
                                      <p:cBhvr>
                                        <p:cTn id="5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15">
                <p:cTn id="53" fill="hold" display="0">
                  <p:stCondLst>
                    <p:cond delay="indefinite"/>
                  </p:stCondLst>
                  <p:endCondLst>
                    <p:cond evt="onStopAudio" delay="0">
                      <p:tgtEl>
                        <p:sldTgt/>
                      </p:tgtEl>
                    </p:cond>
                  </p:endCondLst>
                </p:cTn>
                <p:tgtEl>
                  <p:spTgt spid="13"/>
                </p:tgtEl>
              </p:cMediaNode>
            </p:audio>
          </p:childTnLst>
        </p:cTn>
      </p:par>
    </p:tnLst>
    <p:bldLst>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Tai nguyen thiet ke tro choi\Khi con qua song\cartoon_natural_landscape_vector_27857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861"/>
            <a:ext cx="12192000" cy="683514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C:\Users\ADMIN\Desktop\453552345 (3).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8636" l="0" r="100000">
                        <a14:foregroundMark x1="48087" y1="3274" x2="50000" y2="3411"/>
                      </a14:backgroundRemoval>
                    </a14:imgEffect>
                  </a14:imgLayer>
                </a14:imgProps>
              </a:ext>
              <a:ext uri="{28A0092B-C50C-407E-A947-70E740481C1C}">
                <a14:useLocalDpi xmlns:a14="http://schemas.microsoft.com/office/drawing/2010/main" val="0"/>
              </a:ext>
            </a:extLst>
          </a:blip>
          <a:srcRect/>
          <a:stretch>
            <a:fillRect/>
          </a:stretch>
        </p:blipFill>
        <p:spPr bwMode="auto">
          <a:xfrm>
            <a:off x="2552703" y="-604905"/>
            <a:ext cx="7439022" cy="337858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2743201" y="523528"/>
            <a:ext cx="7152196" cy="2308324"/>
          </a:xfrm>
          <a:prstGeom prst="rect">
            <a:avLst/>
          </a:prstGeom>
          <a:noFill/>
        </p:spPr>
        <p:txBody>
          <a:bodyPr wrap="square" rtlCol="0">
            <a:spAutoFit/>
          </a:bodyPr>
          <a:lstStyle/>
          <a:p>
            <a:pPr algn="ctr"/>
            <a:r>
              <a:rPr lang="vi-VN" sz="2400">
                <a:solidFill>
                  <a:srgbClr val="C00000"/>
                </a:solidFill>
                <a:cs typeface="Arial" panose="020B0604020202020204" pitchFamily="34" charset="0"/>
              </a:rPr>
              <a:t>Trao đổi khí là quá trình trao đổi sinh vật lấy O2 hoặc CO2, đồng thời thải ra môi trường khí với môi trường O2 hoặc CO2 diễn ra theo cơ chế khuếch tán.Ở cơ thể động vật trao đổi khí được thực hiện qua quá trình hô hấp- Ở thực vật, trao đổi khí được thực hiện ở cả quá trình quang hợp và hô hấp.</a:t>
            </a:r>
            <a:endParaRPr lang="en-US" sz="2400" dirty="0">
              <a:solidFill>
                <a:srgbClr val="C00000"/>
              </a:solidFill>
              <a:latin typeface="Arial" panose="020B0604020202020204" pitchFamily="34" charset="0"/>
              <a:cs typeface="Arial" panose="020B0604020202020204" pitchFamily="34" charset="0"/>
            </a:endParaRPr>
          </a:p>
        </p:txBody>
      </p:sp>
      <p:pic>
        <p:nvPicPr>
          <p:cNvPr id="12" name="Picture 5" descr="C:\Users\ADMIN\Desktop\Tai nguyen thiet ke tro choi\Bảng gỗ\tro ve.png">
            <a:hlinkClick r:id="rId5" action="ppaction://hlinksldjump"/>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94928" l="0" r="100000"/>
                    </a14:imgEffect>
                  </a14:imgLayer>
                </a14:imgProps>
              </a:ext>
              <a:ext uri="{28A0092B-C50C-407E-A947-70E740481C1C}">
                <a14:useLocalDpi xmlns:a14="http://schemas.microsoft.com/office/drawing/2010/main" val="0"/>
              </a:ext>
            </a:extLst>
          </a:blip>
          <a:srcRect/>
          <a:stretch>
            <a:fillRect/>
          </a:stretch>
        </p:blipFill>
        <p:spPr bwMode="auto">
          <a:xfrm>
            <a:off x="40981" y="-1114"/>
            <a:ext cx="2209800" cy="6973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Users\ADMIN\Desktop\Giai cuu con vat\wooden-board-theme-image-1-vector-clip-art_csp9738361.jpg"/>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100000" l="0" r="100000">
                        <a14:foregroundMark x1="7111" y1="5870" x2="2889" y2="16771"/>
                        <a14:foregroundMark x1="6667" y1="66876" x2="9222" y2="84696"/>
                        <a14:foregroundMark x1="92333" y1="6918" x2="96556" y2="16771"/>
                        <a14:foregroundMark x1="96556" y1="70860" x2="91778" y2="87841"/>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09601" y="3116101"/>
            <a:ext cx="8676196" cy="4599188"/>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1930400" y="4241800"/>
            <a:ext cx="5994400" cy="666977"/>
          </a:xfrm>
          <a:prstGeom prst="rect">
            <a:avLst/>
          </a:prstGeom>
          <a:noFill/>
        </p:spPr>
        <p:txBody>
          <a:bodyPr wrap="square" rtlCol="0">
            <a:spAutoFit/>
          </a:bodyPr>
          <a:lstStyle/>
          <a:p>
            <a:pPr algn="ctr"/>
            <a:r>
              <a:rPr lang="en-US" sz="1867">
                <a:solidFill>
                  <a:srgbClr val="008000"/>
                </a:solidFill>
                <a:latin typeface="Arial" panose="020B0604020202020204" pitchFamily="34" charset="0"/>
                <a:cs typeface="Arial" panose="020B0604020202020204" pitchFamily="34" charset="0"/>
              </a:rPr>
              <a:t>Thế nào là trao đổi khí? Trao đổi khí ở động vật và thực vật  thực hiện qua quá trình nào?</a:t>
            </a:r>
            <a:endParaRPr lang="en-US" sz="1867" dirty="0">
              <a:solidFill>
                <a:srgbClr val="008000"/>
              </a:solidFill>
              <a:latin typeface="Arial" panose="020B0604020202020204" pitchFamily="34" charset="0"/>
              <a:cs typeface="Arial" panose="020B0604020202020204" pitchFamily="34" charset="0"/>
            </a:endParaRPr>
          </a:p>
        </p:txBody>
      </p:sp>
      <p:pic>
        <p:nvPicPr>
          <p:cNvPr id="2" name="Picture 2" descr="Kết quả hình ảnh cho panda cartoon"/>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0" b="100000" l="0" r="100000">
                        <a14:foregroundMark x1="37358" y1="7000" x2="65094" y2="82857"/>
                        <a14:foregroundMark x1="91321" y1="12000" x2="33396" y2="31857"/>
                        <a14:foregroundMark x1="50943" y1="13857" x2="68679" y2="42429"/>
                        <a14:foregroundMark x1="70566" y1="10143" x2="75094" y2="38286"/>
                        <a14:foregroundMark x1="70566" y1="15857" x2="37925" y2="9000"/>
                        <a14:foregroundMark x1="43019" y1="19571" x2="34340" y2="32571"/>
                        <a14:foregroundMark x1="30943" y1="28429" x2="36981" y2="35571"/>
                        <a14:foregroundMark x1="50000" y1="57714" x2="51509" y2="76429"/>
                        <a14:foregroundMark x1="43962" y1="57000" x2="43962" y2="79429"/>
                        <a14:foregroundMark x1="43019" y1="53857" x2="39434" y2="66857"/>
                      </a14:backgroundRemoval>
                    </a14:imgEffect>
                  </a14:imgLayer>
                </a14:imgProps>
              </a:ext>
              <a:ext uri="{28A0092B-C50C-407E-A947-70E740481C1C}">
                <a14:useLocalDpi xmlns:a14="http://schemas.microsoft.com/office/drawing/2010/main" val="0"/>
              </a:ext>
            </a:extLst>
          </a:blip>
          <a:srcRect/>
          <a:stretch>
            <a:fillRect/>
          </a:stretch>
        </p:blipFill>
        <p:spPr bwMode="auto">
          <a:xfrm>
            <a:off x="8636001" y="2731347"/>
            <a:ext cx="3365500" cy="444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5650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dissolve">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80">
                                          <p:stCondLst>
                                            <p:cond delay="0"/>
                                          </p:stCondLst>
                                        </p:cTn>
                                        <p:tgtEl>
                                          <p:spTgt spid="9"/>
                                        </p:tgtEl>
                                      </p:cBhvr>
                                    </p:animEffect>
                                    <p:anim calcmode="lin" valueType="num">
                                      <p:cBhvr>
                                        <p:cTn id="13"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8" dur="26">
                                          <p:stCondLst>
                                            <p:cond delay="650"/>
                                          </p:stCondLst>
                                        </p:cTn>
                                        <p:tgtEl>
                                          <p:spTgt spid="9"/>
                                        </p:tgtEl>
                                      </p:cBhvr>
                                      <p:to x="100000" y="60000"/>
                                    </p:animScale>
                                    <p:animScale>
                                      <p:cBhvr>
                                        <p:cTn id="19" dur="166" decel="50000">
                                          <p:stCondLst>
                                            <p:cond delay="676"/>
                                          </p:stCondLst>
                                        </p:cTn>
                                        <p:tgtEl>
                                          <p:spTgt spid="9"/>
                                        </p:tgtEl>
                                      </p:cBhvr>
                                      <p:to x="100000" y="100000"/>
                                    </p:animScale>
                                    <p:animScale>
                                      <p:cBhvr>
                                        <p:cTn id="20" dur="26">
                                          <p:stCondLst>
                                            <p:cond delay="1312"/>
                                          </p:stCondLst>
                                        </p:cTn>
                                        <p:tgtEl>
                                          <p:spTgt spid="9"/>
                                        </p:tgtEl>
                                      </p:cBhvr>
                                      <p:to x="100000" y="80000"/>
                                    </p:animScale>
                                    <p:animScale>
                                      <p:cBhvr>
                                        <p:cTn id="21" dur="166" decel="50000">
                                          <p:stCondLst>
                                            <p:cond delay="1338"/>
                                          </p:stCondLst>
                                        </p:cTn>
                                        <p:tgtEl>
                                          <p:spTgt spid="9"/>
                                        </p:tgtEl>
                                      </p:cBhvr>
                                      <p:to x="100000" y="100000"/>
                                    </p:animScale>
                                    <p:animScale>
                                      <p:cBhvr>
                                        <p:cTn id="22" dur="26">
                                          <p:stCondLst>
                                            <p:cond delay="1642"/>
                                          </p:stCondLst>
                                        </p:cTn>
                                        <p:tgtEl>
                                          <p:spTgt spid="9"/>
                                        </p:tgtEl>
                                      </p:cBhvr>
                                      <p:to x="100000" y="90000"/>
                                    </p:animScale>
                                    <p:animScale>
                                      <p:cBhvr>
                                        <p:cTn id="23" dur="166" decel="50000">
                                          <p:stCondLst>
                                            <p:cond delay="1668"/>
                                          </p:stCondLst>
                                        </p:cTn>
                                        <p:tgtEl>
                                          <p:spTgt spid="9"/>
                                        </p:tgtEl>
                                      </p:cBhvr>
                                      <p:to x="100000" y="100000"/>
                                    </p:animScale>
                                    <p:animScale>
                                      <p:cBhvr>
                                        <p:cTn id="24" dur="26">
                                          <p:stCondLst>
                                            <p:cond delay="1808"/>
                                          </p:stCondLst>
                                        </p:cTn>
                                        <p:tgtEl>
                                          <p:spTgt spid="9"/>
                                        </p:tgtEl>
                                      </p:cBhvr>
                                      <p:to x="100000" y="95000"/>
                                    </p:animScale>
                                    <p:animScale>
                                      <p:cBhvr>
                                        <p:cTn id="25" dur="166" decel="50000">
                                          <p:stCondLst>
                                            <p:cond delay="1834"/>
                                          </p:stCondLst>
                                        </p:cTn>
                                        <p:tgtEl>
                                          <p:spTgt spid="9"/>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down)">
                                      <p:cBhvr>
                                        <p:cTn id="28" dur="580">
                                          <p:stCondLst>
                                            <p:cond delay="0"/>
                                          </p:stCondLst>
                                        </p:cTn>
                                        <p:tgtEl>
                                          <p:spTgt spid="11"/>
                                        </p:tgtEl>
                                      </p:cBhvr>
                                    </p:animEffect>
                                    <p:anim calcmode="lin" valueType="num">
                                      <p:cBhvr>
                                        <p:cTn id="29"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34" dur="26">
                                          <p:stCondLst>
                                            <p:cond delay="650"/>
                                          </p:stCondLst>
                                        </p:cTn>
                                        <p:tgtEl>
                                          <p:spTgt spid="11"/>
                                        </p:tgtEl>
                                      </p:cBhvr>
                                      <p:to x="100000" y="60000"/>
                                    </p:animScale>
                                    <p:animScale>
                                      <p:cBhvr>
                                        <p:cTn id="35" dur="166" decel="50000">
                                          <p:stCondLst>
                                            <p:cond delay="676"/>
                                          </p:stCondLst>
                                        </p:cTn>
                                        <p:tgtEl>
                                          <p:spTgt spid="11"/>
                                        </p:tgtEl>
                                      </p:cBhvr>
                                      <p:to x="100000" y="100000"/>
                                    </p:animScale>
                                    <p:animScale>
                                      <p:cBhvr>
                                        <p:cTn id="36" dur="26">
                                          <p:stCondLst>
                                            <p:cond delay="1312"/>
                                          </p:stCondLst>
                                        </p:cTn>
                                        <p:tgtEl>
                                          <p:spTgt spid="11"/>
                                        </p:tgtEl>
                                      </p:cBhvr>
                                      <p:to x="100000" y="80000"/>
                                    </p:animScale>
                                    <p:animScale>
                                      <p:cBhvr>
                                        <p:cTn id="37" dur="166" decel="50000">
                                          <p:stCondLst>
                                            <p:cond delay="1338"/>
                                          </p:stCondLst>
                                        </p:cTn>
                                        <p:tgtEl>
                                          <p:spTgt spid="11"/>
                                        </p:tgtEl>
                                      </p:cBhvr>
                                      <p:to x="100000" y="100000"/>
                                    </p:animScale>
                                    <p:animScale>
                                      <p:cBhvr>
                                        <p:cTn id="38" dur="26">
                                          <p:stCondLst>
                                            <p:cond delay="1642"/>
                                          </p:stCondLst>
                                        </p:cTn>
                                        <p:tgtEl>
                                          <p:spTgt spid="11"/>
                                        </p:tgtEl>
                                      </p:cBhvr>
                                      <p:to x="100000" y="90000"/>
                                    </p:animScale>
                                    <p:animScale>
                                      <p:cBhvr>
                                        <p:cTn id="39" dur="166" decel="50000">
                                          <p:stCondLst>
                                            <p:cond delay="1668"/>
                                          </p:stCondLst>
                                        </p:cTn>
                                        <p:tgtEl>
                                          <p:spTgt spid="11"/>
                                        </p:tgtEl>
                                      </p:cBhvr>
                                      <p:to x="100000" y="100000"/>
                                    </p:animScale>
                                    <p:animScale>
                                      <p:cBhvr>
                                        <p:cTn id="40" dur="26">
                                          <p:stCondLst>
                                            <p:cond delay="1808"/>
                                          </p:stCondLst>
                                        </p:cTn>
                                        <p:tgtEl>
                                          <p:spTgt spid="11"/>
                                        </p:tgtEl>
                                      </p:cBhvr>
                                      <p:to x="100000" y="95000"/>
                                    </p:animScale>
                                    <p:animScale>
                                      <p:cBhvr>
                                        <p:cTn id="41"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Tai nguyen thiet ke tro choi\Khi con qua song\cartoon_natural_landscape_vector_27857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861"/>
            <a:ext cx="12192000" cy="683514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C:\Users\ADMIN\Desktop\453552345 (3).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8636" l="0" r="100000">
                        <a14:foregroundMark x1="48087" y1="3274" x2="50000" y2="3411"/>
                      </a14:backgroundRemoval>
                    </a14:imgEffect>
                  </a14:imgLayer>
                </a14:imgProps>
              </a:ext>
              <a:ext uri="{28A0092B-C50C-407E-A947-70E740481C1C}">
                <a14:useLocalDpi xmlns:a14="http://schemas.microsoft.com/office/drawing/2010/main" val="0"/>
              </a:ext>
            </a:extLst>
          </a:blip>
          <a:srcRect/>
          <a:stretch>
            <a:fillRect/>
          </a:stretch>
        </p:blipFill>
        <p:spPr bwMode="auto">
          <a:xfrm>
            <a:off x="2628901" y="-604905"/>
            <a:ext cx="6167294" cy="337858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2743200" y="646151"/>
            <a:ext cx="5726688" cy="1569660"/>
          </a:xfrm>
          <a:prstGeom prst="rect">
            <a:avLst/>
          </a:prstGeom>
          <a:noFill/>
        </p:spPr>
        <p:txBody>
          <a:bodyPr wrap="square" rtlCol="0">
            <a:spAutoFit/>
          </a:bodyPr>
          <a:lstStyle/>
          <a:p>
            <a:pPr algn="ctr"/>
            <a:r>
              <a:rPr lang="en-US" sz="2400">
                <a:solidFill>
                  <a:srgbClr val="C00000"/>
                </a:solidFill>
                <a:latin typeface="Arial" panose="020B0604020202020204" pitchFamily="34" charset="0"/>
                <a:cs typeface="Arial" panose="020B0604020202020204" pitchFamily="34" charset="0"/>
              </a:rPr>
              <a:t>Thực vật: là khí khổng. Ở động vật có thể qua da giun đất) qua mang(cá), qua ống khí( châu chấu) qua phổi ( thằn lằn, chim, thú...)</a:t>
            </a:r>
            <a:endParaRPr lang="en-US" sz="2400" dirty="0">
              <a:solidFill>
                <a:srgbClr val="C00000"/>
              </a:solidFill>
              <a:latin typeface="Arial" panose="020B0604020202020204" pitchFamily="34" charset="0"/>
              <a:cs typeface="Arial" panose="020B0604020202020204" pitchFamily="34" charset="0"/>
            </a:endParaRPr>
          </a:p>
        </p:txBody>
      </p:sp>
      <p:pic>
        <p:nvPicPr>
          <p:cNvPr id="12" name="Picture 5" descr="C:\Users\ADMIN\Desktop\Tai nguyen thiet ke tro choi\Bảng gỗ\tro ve.png">
            <a:hlinkClick r:id="rId5" action="ppaction://hlinksldjump"/>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94928" l="0" r="100000"/>
                    </a14:imgEffect>
                  </a14:imgLayer>
                </a14:imgProps>
              </a:ext>
              <a:ext uri="{28A0092B-C50C-407E-A947-70E740481C1C}">
                <a14:useLocalDpi xmlns:a14="http://schemas.microsoft.com/office/drawing/2010/main" val="0"/>
              </a:ext>
            </a:extLst>
          </a:blip>
          <a:srcRect/>
          <a:stretch>
            <a:fillRect/>
          </a:stretch>
        </p:blipFill>
        <p:spPr bwMode="auto">
          <a:xfrm>
            <a:off x="40981" y="-1114"/>
            <a:ext cx="2209800" cy="6973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Users\ADMIN\Desktop\Giai cuu con vat\wooden-board-theme-image-1-vector-clip-art_csp9738361.jpg"/>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100000" l="0" r="100000">
                        <a14:foregroundMark x1="7111" y1="5870" x2="2889" y2="16771"/>
                        <a14:foregroundMark x1="6667" y1="66876" x2="9222" y2="84696"/>
                        <a14:foregroundMark x1="92333" y1="6918" x2="96556" y2="16771"/>
                        <a14:foregroundMark x1="96556" y1="70860" x2="91778" y2="87841"/>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09601" y="3116101"/>
            <a:ext cx="8676196" cy="4599188"/>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1930400" y="4241801"/>
            <a:ext cx="5994400" cy="830997"/>
          </a:xfrm>
          <a:prstGeom prst="rect">
            <a:avLst/>
          </a:prstGeom>
          <a:noFill/>
        </p:spPr>
        <p:txBody>
          <a:bodyPr wrap="square" rtlCol="0">
            <a:spAutoFit/>
          </a:bodyPr>
          <a:lstStyle/>
          <a:p>
            <a:pPr algn="ctr"/>
            <a:r>
              <a:rPr lang="en-US" sz="2400">
                <a:solidFill>
                  <a:srgbClr val="008000"/>
                </a:solidFill>
                <a:latin typeface="Arial" panose="020B0604020202020204" pitchFamily="34" charset="0"/>
                <a:cs typeface="Arial" panose="020B0604020202020204" pitchFamily="34" charset="0"/>
              </a:rPr>
              <a:t>Cơ quan trao đổi khí ở thực vật, động vật là gì ?</a:t>
            </a:r>
            <a:endParaRPr lang="en-US" sz="2400" dirty="0">
              <a:solidFill>
                <a:srgbClr val="008000"/>
              </a:solidFill>
              <a:latin typeface="Arial" panose="020B0604020202020204" pitchFamily="34" charset="0"/>
              <a:cs typeface="Arial" panose="020B0604020202020204" pitchFamily="34" charset="0"/>
            </a:endParaRPr>
          </a:p>
        </p:txBody>
      </p:sp>
      <p:pic>
        <p:nvPicPr>
          <p:cNvPr id="2" name="Picture 2" descr="Kết quả hình ảnh cho panda cartoon"/>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0" b="100000" l="0" r="100000">
                        <a14:foregroundMark x1="37358" y1="7000" x2="65094" y2="82857"/>
                        <a14:foregroundMark x1="91321" y1="12000" x2="33396" y2="31857"/>
                        <a14:foregroundMark x1="50943" y1="13857" x2="68679" y2="42429"/>
                        <a14:foregroundMark x1="70566" y1="10143" x2="75094" y2="38286"/>
                        <a14:foregroundMark x1="70566" y1="15857" x2="37925" y2="9000"/>
                        <a14:foregroundMark x1="43019" y1="19571" x2="34340" y2="32571"/>
                        <a14:foregroundMark x1="30943" y1="28429" x2="36981" y2="35571"/>
                        <a14:foregroundMark x1="50000" y1="57714" x2="51509" y2="76429"/>
                        <a14:foregroundMark x1="43962" y1="57000" x2="43962" y2="79429"/>
                        <a14:foregroundMark x1="43019" y1="53857" x2="39434" y2="66857"/>
                      </a14:backgroundRemoval>
                    </a14:imgEffect>
                  </a14:imgLayer>
                </a14:imgProps>
              </a:ext>
              <a:ext uri="{28A0092B-C50C-407E-A947-70E740481C1C}">
                <a14:useLocalDpi xmlns:a14="http://schemas.microsoft.com/office/drawing/2010/main" val="0"/>
              </a:ext>
            </a:extLst>
          </a:blip>
          <a:srcRect/>
          <a:stretch>
            <a:fillRect/>
          </a:stretch>
        </p:blipFill>
        <p:spPr bwMode="auto">
          <a:xfrm>
            <a:off x="8636001" y="2731347"/>
            <a:ext cx="3365500" cy="444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2645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dissolve">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80">
                                          <p:stCondLst>
                                            <p:cond delay="0"/>
                                          </p:stCondLst>
                                        </p:cTn>
                                        <p:tgtEl>
                                          <p:spTgt spid="9"/>
                                        </p:tgtEl>
                                      </p:cBhvr>
                                    </p:animEffect>
                                    <p:anim calcmode="lin" valueType="num">
                                      <p:cBhvr>
                                        <p:cTn id="13"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8" dur="26">
                                          <p:stCondLst>
                                            <p:cond delay="650"/>
                                          </p:stCondLst>
                                        </p:cTn>
                                        <p:tgtEl>
                                          <p:spTgt spid="9"/>
                                        </p:tgtEl>
                                      </p:cBhvr>
                                      <p:to x="100000" y="60000"/>
                                    </p:animScale>
                                    <p:animScale>
                                      <p:cBhvr>
                                        <p:cTn id="19" dur="166" decel="50000">
                                          <p:stCondLst>
                                            <p:cond delay="676"/>
                                          </p:stCondLst>
                                        </p:cTn>
                                        <p:tgtEl>
                                          <p:spTgt spid="9"/>
                                        </p:tgtEl>
                                      </p:cBhvr>
                                      <p:to x="100000" y="100000"/>
                                    </p:animScale>
                                    <p:animScale>
                                      <p:cBhvr>
                                        <p:cTn id="20" dur="26">
                                          <p:stCondLst>
                                            <p:cond delay="1312"/>
                                          </p:stCondLst>
                                        </p:cTn>
                                        <p:tgtEl>
                                          <p:spTgt spid="9"/>
                                        </p:tgtEl>
                                      </p:cBhvr>
                                      <p:to x="100000" y="80000"/>
                                    </p:animScale>
                                    <p:animScale>
                                      <p:cBhvr>
                                        <p:cTn id="21" dur="166" decel="50000">
                                          <p:stCondLst>
                                            <p:cond delay="1338"/>
                                          </p:stCondLst>
                                        </p:cTn>
                                        <p:tgtEl>
                                          <p:spTgt spid="9"/>
                                        </p:tgtEl>
                                      </p:cBhvr>
                                      <p:to x="100000" y="100000"/>
                                    </p:animScale>
                                    <p:animScale>
                                      <p:cBhvr>
                                        <p:cTn id="22" dur="26">
                                          <p:stCondLst>
                                            <p:cond delay="1642"/>
                                          </p:stCondLst>
                                        </p:cTn>
                                        <p:tgtEl>
                                          <p:spTgt spid="9"/>
                                        </p:tgtEl>
                                      </p:cBhvr>
                                      <p:to x="100000" y="90000"/>
                                    </p:animScale>
                                    <p:animScale>
                                      <p:cBhvr>
                                        <p:cTn id="23" dur="166" decel="50000">
                                          <p:stCondLst>
                                            <p:cond delay="1668"/>
                                          </p:stCondLst>
                                        </p:cTn>
                                        <p:tgtEl>
                                          <p:spTgt spid="9"/>
                                        </p:tgtEl>
                                      </p:cBhvr>
                                      <p:to x="100000" y="100000"/>
                                    </p:animScale>
                                    <p:animScale>
                                      <p:cBhvr>
                                        <p:cTn id="24" dur="26">
                                          <p:stCondLst>
                                            <p:cond delay="1808"/>
                                          </p:stCondLst>
                                        </p:cTn>
                                        <p:tgtEl>
                                          <p:spTgt spid="9"/>
                                        </p:tgtEl>
                                      </p:cBhvr>
                                      <p:to x="100000" y="95000"/>
                                    </p:animScale>
                                    <p:animScale>
                                      <p:cBhvr>
                                        <p:cTn id="25" dur="166" decel="50000">
                                          <p:stCondLst>
                                            <p:cond delay="1834"/>
                                          </p:stCondLst>
                                        </p:cTn>
                                        <p:tgtEl>
                                          <p:spTgt spid="9"/>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down)">
                                      <p:cBhvr>
                                        <p:cTn id="28" dur="580">
                                          <p:stCondLst>
                                            <p:cond delay="0"/>
                                          </p:stCondLst>
                                        </p:cTn>
                                        <p:tgtEl>
                                          <p:spTgt spid="11"/>
                                        </p:tgtEl>
                                      </p:cBhvr>
                                    </p:animEffect>
                                    <p:anim calcmode="lin" valueType="num">
                                      <p:cBhvr>
                                        <p:cTn id="29"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34" dur="26">
                                          <p:stCondLst>
                                            <p:cond delay="650"/>
                                          </p:stCondLst>
                                        </p:cTn>
                                        <p:tgtEl>
                                          <p:spTgt spid="11"/>
                                        </p:tgtEl>
                                      </p:cBhvr>
                                      <p:to x="100000" y="60000"/>
                                    </p:animScale>
                                    <p:animScale>
                                      <p:cBhvr>
                                        <p:cTn id="35" dur="166" decel="50000">
                                          <p:stCondLst>
                                            <p:cond delay="676"/>
                                          </p:stCondLst>
                                        </p:cTn>
                                        <p:tgtEl>
                                          <p:spTgt spid="11"/>
                                        </p:tgtEl>
                                      </p:cBhvr>
                                      <p:to x="100000" y="100000"/>
                                    </p:animScale>
                                    <p:animScale>
                                      <p:cBhvr>
                                        <p:cTn id="36" dur="26">
                                          <p:stCondLst>
                                            <p:cond delay="1312"/>
                                          </p:stCondLst>
                                        </p:cTn>
                                        <p:tgtEl>
                                          <p:spTgt spid="11"/>
                                        </p:tgtEl>
                                      </p:cBhvr>
                                      <p:to x="100000" y="80000"/>
                                    </p:animScale>
                                    <p:animScale>
                                      <p:cBhvr>
                                        <p:cTn id="37" dur="166" decel="50000">
                                          <p:stCondLst>
                                            <p:cond delay="1338"/>
                                          </p:stCondLst>
                                        </p:cTn>
                                        <p:tgtEl>
                                          <p:spTgt spid="11"/>
                                        </p:tgtEl>
                                      </p:cBhvr>
                                      <p:to x="100000" y="100000"/>
                                    </p:animScale>
                                    <p:animScale>
                                      <p:cBhvr>
                                        <p:cTn id="38" dur="26">
                                          <p:stCondLst>
                                            <p:cond delay="1642"/>
                                          </p:stCondLst>
                                        </p:cTn>
                                        <p:tgtEl>
                                          <p:spTgt spid="11"/>
                                        </p:tgtEl>
                                      </p:cBhvr>
                                      <p:to x="100000" y="90000"/>
                                    </p:animScale>
                                    <p:animScale>
                                      <p:cBhvr>
                                        <p:cTn id="39" dur="166" decel="50000">
                                          <p:stCondLst>
                                            <p:cond delay="1668"/>
                                          </p:stCondLst>
                                        </p:cTn>
                                        <p:tgtEl>
                                          <p:spTgt spid="11"/>
                                        </p:tgtEl>
                                      </p:cBhvr>
                                      <p:to x="100000" y="100000"/>
                                    </p:animScale>
                                    <p:animScale>
                                      <p:cBhvr>
                                        <p:cTn id="40" dur="26">
                                          <p:stCondLst>
                                            <p:cond delay="1808"/>
                                          </p:stCondLst>
                                        </p:cTn>
                                        <p:tgtEl>
                                          <p:spTgt spid="11"/>
                                        </p:tgtEl>
                                      </p:cBhvr>
                                      <p:to x="100000" y="95000"/>
                                    </p:animScale>
                                    <p:animScale>
                                      <p:cBhvr>
                                        <p:cTn id="41"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Tai nguyen thiet ke tro choi\Khi con qua song\cartoon_natural_landscape_vector_27857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861"/>
            <a:ext cx="12192000" cy="683514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C:\Users\ADMIN\Desktop\453552345 (3).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8636" l="0" r="100000">
                        <a14:foregroundMark x1="48087" y1="3274" x2="50000" y2="3411"/>
                      </a14:backgroundRemoval>
                    </a14:imgEffect>
                  </a14:imgLayer>
                </a14:imgProps>
              </a:ext>
              <a:ext uri="{28A0092B-C50C-407E-A947-70E740481C1C}">
                <a14:useLocalDpi xmlns:a14="http://schemas.microsoft.com/office/drawing/2010/main" val="0"/>
              </a:ext>
            </a:extLst>
          </a:blip>
          <a:srcRect/>
          <a:stretch>
            <a:fillRect/>
          </a:stretch>
        </p:blipFill>
        <p:spPr bwMode="auto">
          <a:xfrm>
            <a:off x="314325" y="-604905"/>
            <a:ext cx="8971472" cy="413868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609600" y="646151"/>
            <a:ext cx="8636000" cy="2677656"/>
          </a:xfrm>
          <a:prstGeom prst="rect">
            <a:avLst/>
          </a:prstGeom>
          <a:noFill/>
        </p:spPr>
        <p:txBody>
          <a:bodyPr wrap="square" rtlCol="0">
            <a:spAutoFit/>
          </a:bodyPr>
          <a:lstStyle/>
          <a:p>
            <a:pPr algn="ctr"/>
            <a:r>
              <a:rPr lang="vi-VN" sz="2400">
                <a:solidFill>
                  <a:srgbClr val="C00000"/>
                </a:solidFill>
                <a:cs typeface="Arial" panose="020B0604020202020204" pitchFamily="34" charset="0"/>
              </a:rPr>
              <a:t>Nước tạo môi trường liên kết các thành phần trong tế bào.Nước tham gia nhiều hoạt động sống khác nhau trong cơ thể sinh vật như: điều hoà thân nhiệt, là dung môi hoà tan và vận chuyển các chất, làm nguyên liệu và môi trường cho các phản ứng chuyển hoá các chất trong cơ thể (tiêu hoá ở động vật, quang hợp ở thực vật, Nước còn là môi trường sống của nhiều loài sinh vật</a:t>
            </a:r>
            <a:endParaRPr lang="en-US" sz="2400" dirty="0">
              <a:solidFill>
                <a:srgbClr val="C00000"/>
              </a:solidFill>
              <a:latin typeface="Arial" panose="020B0604020202020204" pitchFamily="34" charset="0"/>
              <a:cs typeface="Arial" panose="020B0604020202020204" pitchFamily="34" charset="0"/>
            </a:endParaRPr>
          </a:p>
        </p:txBody>
      </p:sp>
      <p:pic>
        <p:nvPicPr>
          <p:cNvPr id="12" name="Picture 5" descr="C:\Users\ADMIN\Desktop\Tai nguyen thiet ke tro choi\Bảng gỗ\tro ve.png">
            <a:hlinkClick r:id="rId5" action="ppaction://hlinksldjump"/>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94928" l="0" r="100000"/>
                    </a14:imgEffect>
                  </a14:imgLayer>
                </a14:imgProps>
              </a:ext>
              <a:ext uri="{28A0092B-C50C-407E-A947-70E740481C1C}">
                <a14:useLocalDpi xmlns:a14="http://schemas.microsoft.com/office/drawing/2010/main" val="0"/>
              </a:ext>
            </a:extLst>
          </a:blip>
          <a:srcRect/>
          <a:stretch>
            <a:fillRect/>
          </a:stretch>
        </p:blipFill>
        <p:spPr bwMode="auto">
          <a:xfrm>
            <a:off x="40981" y="-1114"/>
            <a:ext cx="2209800" cy="6973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Users\ADMIN\Desktop\Giai cuu con vat\wooden-board-theme-image-1-vector-clip-art_csp9738361.jpg"/>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100000" l="0" r="100000">
                        <a14:foregroundMark x1="7111" y1="5870" x2="2889" y2="16771"/>
                        <a14:foregroundMark x1="6667" y1="66876" x2="9222" y2="84696"/>
                        <a14:foregroundMark x1="92333" y1="6918" x2="96556" y2="16771"/>
                        <a14:foregroundMark x1="96556" y1="70860" x2="91778" y2="87841"/>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09601" y="3116101"/>
            <a:ext cx="8676196" cy="4599188"/>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1930400" y="4241801"/>
            <a:ext cx="5994400" cy="461665"/>
          </a:xfrm>
          <a:prstGeom prst="rect">
            <a:avLst/>
          </a:prstGeom>
          <a:noFill/>
        </p:spPr>
        <p:txBody>
          <a:bodyPr wrap="square" rtlCol="0">
            <a:spAutoFit/>
          </a:bodyPr>
          <a:lstStyle/>
          <a:p>
            <a:pPr algn="ctr"/>
            <a:r>
              <a:rPr lang="en-US" sz="2400">
                <a:solidFill>
                  <a:srgbClr val="008000"/>
                </a:solidFill>
                <a:latin typeface="Arial" panose="020B0604020202020204" pitchFamily="34" charset="0"/>
                <a:cs typeface="Arial" panose="020B0604020202020204" pitchFamily="34" charset="0"/>
              </a:rPr>
              <a:t>Vai trò của nước đối với cơ thể sinh vật?</a:t>
            </a:r>
            <a:endParaRPr lang="en-US" sz="2400" dirty="0">
              <a:solidFill>
                <a:srgbClr val="008000"/>
              </a:solidFill>
              <a:latin typeface="Arial" panose="020B0604020202020204" pitchFamily="34" charset="0"/>
              <a:cs typeface="Arial" panose="020B0604020202020204" pitchFamily="34" charset="0"/>
            </a:endParaRPr>
          </a:p>
        </p:txBody>
      </p:sp>
      <p:pic>
        <p:nvPicPr>
          <p:cNvPr id="2" name="Picture 2" descr="Kết quả hình ảnh cho panda cartoon"/>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0" b="100000" l="0" r="100000">
                        <a14:foregroundMark x1="37358" y1="7000" x2="65094" y2="82857"/>
                        <a14:foregroundMark x1="91321" y1="12000" x2="33396" y2="31857"/>
                        <a14:foregroundMark x1="50943" y1="13857" x2="68679" y2="42429"/>
                        <a14:foregroundMark x1="70566" y1="10143" x2="75094" y2="38286"/>
                        <a14:foregroundMark x1="70566" y1="15857" x2="37925" y2="9000"/>
                        <a14:foregroundMark x1="43019" y1="19571" x2="34340" y2="32571"/>
                        <a14:foregroundMark x1="30943" y1="28429" x2="36981" y2="35571"/>
                        <a14:foregroundMark x1="50000" y1="57714" x2="51509" y2="76429"/>
                        <a14:foregroundMark x1="43962" y1="57000" x2="43962" y2="79429"/>
                        <a14:foregroundMark x1="43019" y1="53857" x2="39434" y2="66857"/>
                      </a14:backgroundRemoval>
                    </a14:imgEffect>
                  </a14:imgLayer>
                </a14:imgProps>
              </a:ext>
              <a:ext uri="{28A0092B-C50C-407E-A947-70E740481C1C}">
                <a14:useLocalDpi xmlns:a14="http://schemas.microsoft.com/office/drawing/2010/main" val="0"/>
              </a:ext>
            </a:extLst>
          </a:blip>
          <a:srcRect/>
          <a:stretch>
            <a:fillRect/>
          </a:stretch>
        </p:blipFill>
        <p:spPr bwMode="auto">
          <a:xfrm>
            <a:off x="8636001" y="2731347"/>
            <a:ext cx="3365500" cy="444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3698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dissolve">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80">
                                          <p:stCondLst>
                                            <p:cond delay="0"/>
                                          </p:stCondLst>
                                        </p:cTn>
                                        <p:tgtEl>
                                          <p:spTgt spid="9"/>
                                        </p:tgtEl>
                                      </p:cBhvr>
                                    </p:animEffect>
                                    <p:anim calcmode="lin" valueType="num">
                                      <p:cBhvr>
                                        <p:cTn id="13"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8" dur="26">
                                          <p:stCondLst>
                                            <p:cond delay="650"/>
                                          </p:stCondLst>
                                        </p:cTn>
                                        <p:tgtEl>
                                          <p:spTgt spid="9"/>
                                        </p:tgtEl>
                                      </p:cBhvr>
                                      <p:to x="100000" y="60000"/>
                                    </p:animScale>
                                    <p:animScale>
                                      <p:cBhvr>
                                        <p:cTn id="19" dur="166" decel="50000">
                                          <p:stCondLst>
                                            <p:cond delay="676"/>
                                          </p:stCondLst>
                                        </p:cTn>
                                        <p:tgtEl>
                                          <p:spTgt spid="9"/>
                                        </p:tgtEl>
                                      </p:cBhvr>
                                      <p:to x="100000" y="100000"/>
                                    </p:animScale>
                                    <p:animScale>
                                      <p:cBhvr>
                                        <p:cTn id="20" dur="26">
                                          <p:stCondLst>
                                            <p:cond delay="1312"/>
                                          </p:stCondLst>
                                        </p:cTn>
                                        <p:tgtEl>
                                          <p:spTgt spid="9"/>
                                        </p:tgtEl>
                                      </p:cBhvr>
                                      <p:to x="100000" y="80000"/>
                                    </p:animScale>
                                    <p:animScale>
                                      <p:cBhvr>
                                        <p:cTn id="21" dur="166" decel="50000">
                                          <p:stCondLst>
                                            <p:cond delay="1338"/>
                                          </p:stCondLst>
                                        </p:cTn>
                                        <p:tgtEl>
                                          <p:spTgt spid="9"/>
                                        </p:tgtEl>
                                      </p:cBhvr>
                                      <p:to x="100000" y="100000"/>
                                    </p:animScale>
                                    <p:animScale>
                                      <p:cBhvr>
                                        <p:cTn id="22" dur="26">
                                          <p:stCondLst>
                                            <p:cond delay="1642"/>
                                          </p:stCondLst>
                                        </p:cTn>
                                        <p:tgtEl>
                                          <p:spTgt spid="9"/>
                                        </p:tgtEl>
                                      </p:cBhvr>
                                      <p:to x="100000" y="90000"/>
                                    </p:animScale>
                                    <p:animScale>
                                      <p:cBhvr>
                                        <p:cTn id="23" dur="166" decel="50000">
                                          <p:stCondLst>
                                            <p:cond delay="1668"/>
                                          </p:stCondLst>
                                        </p:cTn>
                                        <p:tgtEl>
                                          <p:spTgt spid="9"/>
                                        </p:tgtEl>
                                      </p:cBhvr>
                                      <p:to x="100000" y="100000"/>
                                    </p:animScale>
                                    <p:animScale>
                                      <p:cBhvr>
                                        <p:cTn id="24" dur="26">
                                          <p:stCondLst>
                                            <p:cond delay="1808"/>
                                          </p:stCondLst>
                                        </p:cTn>
                                        <p:tgtEl>
                                          <p:spTgt spid="9"/>
                                        </p:tgtEl>
                                      </p:cBhvr>
                                      <p:to x="100000" y="95000"/>
                                    </p:animScale>
                                    <p:animScale>
                                      <p:cBhvr>
                                        <p:cTn id="25" dur="166" decel="50000">
                                          <p:stCondLst>
                                            <p:cond delay="1834"/>
                                          </p:stCondLst>
                                        </p:cTn>
                                        <p:tgtEl>
                                          <p:spTgt spid="9"/>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down)">
                                      <p:cBhvr>
                                        <p:cTn id="28" dur="580">
                                          <p:stCondLst>
                                            <p:cond delay="0"/>
                                          </p:stCondLst>
                                        </p:cTn>
                                        <p:tgtEl>
                                          <p:spTgt spid="11"/>
                                        </p:tgtEl>
                                      </p:cBhvr>
                                    </p:animEffect>
                                    <p:anim calcmode="lin" valueType="num">
                                      <p:cBhvr>
                                        <p:cTn id="29"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34" dur="26">
                                          <p:stCondLst>
                                            <p:cond delay="650"/>
                                          </p:stCondLst>
                                        </p:cTn>
                                        <p:tgtEl>
                                          <p:spTgt spid="11"/>
                                        </p:tgtEl>
                                      </p:cBhvr>
                                      <p:to x="100000" y="60000"/>
                                    </p:animScale>
                                    <p:animScale>
                                      <p:cBhvr>
                                        <p:cTn id="35" dur="166" decel="50000">
                                          <p:stCondLst>
                                            <p:cond delay="676"/>
                                          </p:stCondLst>
                                        </p:cTn>
                                        <p:tgtEl>
                                          <p:spTgt spid="11"/>
                                        </p:tgtEl>
                                      </p:cBhvr>
                                      <p:to x="100000" y="100000"/>
                                    </p:animScale>
                                    <p:animScale>
                                      <p:cBhvr>
                                        <p:cTn id="36" dur="26">
                                          <p:stCondLst>
                                            <p:cond delay="1312"/>
                                          </p:stCondLst>
                                        </p:cTn>
                                        <p:tgtEl>
                                          <p:spTgt spid="11"/>
                                        </p:tgtEl>
                                      </p:cBhvr>
                                      <p:to x="100000" y="80000"/>
                                    </p:animScale>
                                    <p:animScale>
                                      <p:cBhvr>
                                        <p:cTn id="37" dur="166" decel="50000">
                                          <p:stCondLst>
                                            <p:cond delay="1338"/>
                                          </p:stCondLst>
                                        </p:cTn>
                                        <p:tgtEl>
                                          <p:spTgt spid="11"/>
                                        </p:tgtEl>
                                      </p:cBhvr>
                                      <p:to x="100000" y="100000"/>
                                    </p:animScale>
                                    <p:animScale>
                                      <p:cBhvr>
                                        <p:cTn id="38" dur="26">
                                          <p:stCondLst>
                                            <p:cond delay="1642"/>
                                          </p:stCondLst>
                                        </p:cTn>
                                        <p:tgtEl>
                                          <p:spTgt spid="11"/>
                                        </p:tgtEl>
                                      </p:cBhvr>
                                      <p:to x="100000" y="90000"/>
                                    </p:animScale>
                                    <p:animScale>
                                      <p:cBhvr>
                                        <p:cTn id="39" dur="166" decel="50000">
                                          <p:stCondLst>
                                            <p:cond delay="1668"/>
                                          </p:stCondLst>
                                        </p:cTn>
                                        <p:tgtEl>
                                          <p:spTgt spid="11"/>
                                        </p:tgtEl>
                                      </p:cBhvr>
                                      <p:to x="100000" y="100000"/>
                                    </p:animScale>
                                    <p:animScale>
                                      <p:cBhvr>
                                        <p:cTn id="40" dur="26">
                                          <p:stCondLst>
                                            <p:cond delay="1808"/>
                                          </p:stCondLst>
                                        </p:cTn>
                                        <p:tgtEl>
                                          <p:spTgt spid="11"/>
                                        </p:tgtEl>
                                      </p:cBhvr>
                                      <p:to x="100000" y="95000"/>
                                    </p:animScale>
                                    <p:animScale>
                                      <p:cBhvr>
                                        <p:cTn id="41"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Tai nguyen thiet ke tro choi\Khi con qua song\cartoon_natural_landscape_vector_27857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861"/>
            <a:ext cx="12192000" cy="683514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C:\Users\ADMIN\Desktop\453552345 (3).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8636" l="0" r="100000">
                        <a14:foregroundMark x1="48087" y1="3274" x2="50000" y2="3411"/>
                      </a14:backgroundRemoval>
                    </a14:imgEffect>
                  </a14:imgLayer>
                </a14:imgProps>
              </a:ext>
              <a:ext uri="{28A0092B-C50C-407E-A947-70E740481C1C}">
                <a14:useLocalDpi xmlns:a14="http://schemas.microsoft.com/office/drawing/2010/main" val="0"/>
              </a:ext>
            </a:extLst>
          </a:blip>
          <a:srcRect/>
          <a:stretch>
            <a:fillRect/>
          </a:stretch>
        </p:blipFill>
        <p:spPr bwMode="auto">
          <a:xfrm>
            <a:off x="-76199" y="-604905"/>
            <a:ext cx="9515474" cy="3721006"/>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609600" y="646151"/>
            <a:ext cx="8636000" cy="2308324"/>
          </a:xfrm>
          <a:prstGeom prst="rect">
            <a:avLst/>
          </a:prstGeom>
          <a:noFill/>
        </p:spPr>
        <p:txBody>
          <a:bodyPr wrap="square" rtlCol="0">
            <a:spAutoFit/>
          </a:bodyPr>
          <a:lstStyle/>
          <a:p>
            <a:pPr algn="ctr"/>
            <a:r>
              <a:rPr lang="vi-VN" sz="2400">
                <a:solidFill>
                  <a:srgbClr val="C00000"/>
                </a:solidFill>
                <a:cs typeface="Arial" panose="020B0604020202020204" pitchFamily="34" charset="0"/>
              </a:rPr>
              <a:t>vai trò của  dinh dưỡng đối với cơ thể sinh vật: Chất dinh dưỡng là các chất hoá học được cơ thể sinh vật hấp thụ từ môi trường bên ngoài, có vai trò cung cấp nguyên liệu cấu tạo nên tế bào, tham gia các phản ứng hoá học trong tế bào và cung cấp năng lượng cho các hoạt động sống, sinh trưởng và phát triển của cơ thể sinh vật</a:t>
            </a:r>
            <a:endParaRPr lang="en-US" sz="2400" dirty="0">
              <a:solidFill>
                <a:srgbClr val="C00000"/>
              </a:solidFill>
              <a:latin typeface="Arial" panose="020B0604020202020204" pitchFamily="34" charset="0"/>
              <a:cs typeface="Arial" panose="020B0604020202020204" pitchFamily="34" charset="0"/>
            </a:endParaRPr>
          </a:p>
        </p:txBody>
      </p:sp>
      <p:pic>
        <p:nvPicPr>
          <p:cNvPr id="12" name="Picture 5" descr="C:\Users\ADMIN\Desktop\Tai nguyen thiet ke tro choi\Bảng gỗ\tro ve.png">
            <a:hlinkClick r:id="rId5" action="ppaction://hlinksldjump"/>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94928" l="0" r="100000"/>
                    </a14:imgEffect>
                  </a14:imgLayer>
                </a14:imgProps>
              </a:ext>
              <a:ext uri="{28A0092B-C50C-407E-A947-70E740481C1C}">
                <a14:useLocalDpi xmlns:a14="http://schemas.microsoft.com/office/drawing/2010/main" val="0"/>
              </a:ext>
            </a:extLst>
          </a:blip>
          <a:srcRect/>
          <a:stretch>
            <a:fillRect/>
          </a:stretch>
        </p:blipFill>
        <p:spPr bwMode="auto">
          <a:xfrm>
            <a:off x="40981" y="-1114"/>
            <a:ext cx="2209800" cy="6973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Users\ADMIN\Desktop\Giai cuu con vat\wooden-board-theme-image-1-vector-clip-art_csp9738361.jpg"/>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100000" l="0" r="100000">
                        <a14:foregroundMark x1="7111" y1="5870" x2="2889" y2="16771"/>
                        <a14:foregroundMark x1="6667" y1="66876" x2="9222" y2="84696"/>
                        <a14:foregroundMark x1="92333" y1="6918" x2="96556" y2="16771"/>
                        <a14:foregroundMark x1="96556" y1="70860" x2="91778" y2="87841"/>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09601" y="3116101"/>
            <a:ext cx="8676196" cy="4599188"/>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1930400" y="4241801"/>
            <a:ext cx="5994400" cy="830997"/>
          </a:xfrm>
          <a:prstGeom prst="rect">
            <a:avLst/>
          </a:prstGeom>
          <a:noFill/>
        </p:spPr>
        <p:txBody>
          <a:bodyPr wrap="square" rtlCol="0">
            <a:spAutoFit/>
          </a:bodyPr>
          <a:lstStyle/>
          <a:p>
            <a:pPr algn="ctr"/>
            <a:r>
              <a:rPr lang="en-US" sz="2400">
                <a:solidFill>
                  <a:srgbClr val="008000"/>
                </a:solidFill>
                <a:latin typeface="Arial" panose="020B0604020202020204" pitchFamily="34" charset="0"/>
                <a:cs typeface="Arial" panose="020B0604020202020204" pitchFamily="34" charset="0"/>
              </a:rPr>
              <a:t>Vai trò của dinh dương đối với cơ thể sinh vật?</a:t>
            </a:r>
            <a:endParaRPr lang="en-US" sz="2400" dirty="0">
              <a:solidFill>
                <a:srgbClr val="008000"/>
              </a:solidFill>
              <a:latin typeface="Arial" panose="020B0604020202020204" pitchFamily="34" charset="0"/>
              <a:cs typeface="Arial" panose="020B0604020202020204" pitchFamily="34" charset="0"/>
            </a:endParaRPr>
          </a:p>
        </p:txBody>
      </p:sp>
      <p:pic>
        <p:nvPicPr>
          <p:cNvPr id="2" name="Picture 2" descr="Kết quả hình ảnh cho panda cartoon"/>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0" b="100000" l="0" r="100000">
                        <a14:foregroundMark x1="37358" y1="7000" x2="65094" y2="82857"/>
                        <a14:foregroundMark x1="91321" y1="12000" x2="33396" y2="31857"/>
                        <a14:foregroundMark x1="50943" y1="13857" x2="68679" y2="42429"/>
                        <a14:foregroundMark x1="70566" y1="10143" x2="75094" y2="38286"/>
                        <a14:foregroundMark x1="70566" y1="15857" x2="37925" y2="9000"/>
                        <a14:foregroundMark x1="43019" y1="19571" x2="34340" y2="32571"/>
                        <a14:foregroundMark x1="30943" y1="28429" x2="36981" y2="35571"/>
                        <a14:foregroundMark x1="50000" y1="57714" x2="51509" y2="76429"/>
                        <a14:foregroundMark x1="43962" y1="57000" x2="43962" y2="79429"/>
                        <a14:foregroundMark x1="43019" y1="53857" x2="39434" y2="66857"/>
                      </a14:backgroundRemoval>
                    </a14:imgEffect>
                  </a14:imgLayer>
                </a14:imgProps>
              </a:ext>
              <a:ext uri="{28A0092B-C50C-407E-A947-70E740481C1C}">
                <a14:useLocalDpi xmlns:a14="http://schemas.microsoft.com/office/drawing/2010/main" val="0"/>
              </a:ext>
            </a:extLst>
          </a:blip>
          <a:srcRect/>
          <a:stretch>
            <a:fillRect/>
          </a:stretch>
        </p:blipFill>
        <p:spPr bwMode="auto">
          <a:xfrm>
            <a:off x="8636001" y="2731347"/>
            <a:ext cx="3365500" cy="444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7557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dissolve">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80">
                                          <p:stCondLst>
                                            <p:cond delay="0"/>
                                          </p:stCondLst>
                                        </p:cTn>
                                        <p:tgtEl>
                                          <p:spTgt spid="9"/>
                                        </p:tgtEl>
                                      </p:cBhvr>
                                    </p:animEffect>
                                    <p:anim calcmode="lin" valueType="num">
                                      <p:cBhvr>
                                        <p:cTn id="13"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8" dur="26">
                                          <p:stCondLst>
                                            <p:cond delay="650"/>
                                          </p:stCondLst>
                                        </p:cTn>
                                        <p:tgtEl>
                                          <p:spTgt spid="9"/>
                                        </p:tgtEl>
                                      </p:cBhvr>
                                      <p:to x="100000" y="60000"/>
                                    </p:animScale>
                                    <p:animScale>
                                      <p:cBhvr>
                                        <p:cTn id="19" dur="166" decel="50000">
                                          <p:stCondLst>
                                            <p:cond delay="676"/>
                                          </p:stCondLst>
                                        </p:cTn>
                                        <p:tgtEl>
                                          <p:spTgt spid="9"/>
                                        </p:tgtEl>
                                      </p:cBhvr>
                                      <p:to x="100000" y="100000"/>
                                    </p:animScale>
                                    <p:animScale>
                                      <p:cBhvr>
                                        <p:cTn id="20" dur="26">
                                          <p:stCondLst>
                                            <p:cond delay="1312"/>
                                          </p:stCondLst>
                                        </p:cTn>
                                        <p:tgtEl>
                                          <p:spTgt spid="9"/>
                                        </p:tgtEl>
                                      </p:cBhvr>
                                      <p:to x="100000" y="80000"/>
                                    </p:animScale>
                                    <p:animScale>
                                      <p:cBhvr>
                                        <p:cTn id="21" dur="166" decel="50000">
                                          <p:stCondLst>
                                            <p:cond delay="1338"/>
                                          </p:stCondLst>
                                        </p:cTn>
                                        <p:tgtEl>
                                          <p:spTgt spid="9"/>
                                        </p:tgtEl>
                                      </p:cBhvr>
                                      <p:to x="100000" y="100000"/>
                                    </p:animScale>
                                    <p:animScale>
                                      <p:cBhvr>
                                        <p:cTn id="22" dur="26">
                                          <p:stCondLst>
                                            <p:cond delay="1642"/>
                                          </p:stCondLst>
                                        </p:cTn>
                                        <p:tgtEl>
                                          <p:spTgt spid="9"/>
                                        </p:tgtEl>
                                      </p:cBhvr>
                                      <p:to x="100000" y="90000"/>
                                    </p:animScale>
                                    <p:animScale>
                                      <p:cBhvr>
                                        <p:cTn id="23" dur="166" decel="50000">
                                          <p:stCondLst>
                                            <p:cond delay="1668"/>
                                          </p:stCondLst>
                                        </p:cTn>
                                        <p:tgtEl>
                                          <p:spTgt spid="9"/>
                                        </p:tgtEl>
                                      </p:cBhvr>
                                      <p:to x="100000" y="100000"/>
                                    </p:animScale>
                                    <p:animScale>
                                      <p:cBhvr>
                                        <p:cTn id="24" dur="26">
                                          <p:stCondLst>
                                            <p:cond delay="1808"/>
                                          </p:stCondLst>
                                        </p:cTn>
                                        <p:tgtEl>
                                          <p:spTgt spid="9"/>
                                        </p:tgtEl>
                                      </p:cBhvr>
                                      <p:to x="100000" y="95000"/>
                                    </p:animScale>
                                    <p:animScale>
                                      <p:cBhvr>
                                        <p:cTn id="25" dur="166" decel="50000">
                                          <p:stCondLst>
                                            <p:cond delay="1834"/>
                                          </p:stCondLst>
                                        </p:cTn>
                                        <p:tgtEl>
                                          <p:spTgt spid="9"/>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down)">
                                      <p:cBhvr>
                                        <p:cTn id="28" dur="580">
                                          <p:stCondLst>
                                            <p:cond delay="0"/>
                                          </p:stCondLst>
                                        </p:cTn>
                                        <p:tgtEl>
                                          <p:spTgt spid="11"/>
                                        </p:tgtEl>
                                      </p:cBhvr>
                                    </p:animEffect>
                                    <p:anim calcmode="lin" valueType="num">
                                      <p:cBhvr>
                                        <p:cTn id="29"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34" dur="26">
                                          <p:stCondLst>
                                            <p:cond delay="650"/>
                                          </p:stCondLst>
                                        </p:cTn>
                                        <p:tgtEl>
                                          <p:spTgt spid="11"/>
                                        </p:tgtEl>
                                      </p:cBhvr>
                                      <p:to x="100000" y="60000"/>
                                    </p:animScale>
                                    <p:animScale>
                                      <p:cBhvr>
                                        <p:cTn id="35" dur="166" decel="50000">
                                          <p:stCondLst>
                                            <p:cond delay="676"/>
                                          </p:stCondLst>
                                        </p:cTn>
                                        <p:tgtEl>
                                          <p:spTgt spid="11"/>
                                        </p:tgtEl>
                                      </p:cBhvr>
                                      <p:to x="100000" y="100000"/>
                                    </p:animScale>
                                    <p:animScale>
                                      <p:cBhvr>
                                        <p:cTn id="36" dur="26">
                                          <p:stCondLst>
                                            <p:cond delay="1312"/>
                                          </p:stCondLst>
                                        </p:cTn>
                                        <p:tgtEl>
                                          <p:spTgt spid="11"/>
                                        </p:tgtEl>
                                      </p:cBhvr>
                                      <p:to x="100000" y="80000"/>
                                    </p:animScale>
                                    <p:animScale>
                                      <p:cBhvr>
                                        <p:cTn id="37" dur="166" decel="50000">
                                          <p:stCondLst>
                                            <p:cond delay="1338"/>
                                          </p:stCondLst>
                                        </p:cTn>
                                        <p:tgtEl>
                                          <p:spTgt spid="11"/>
                                        </p:tgtEl>
                                      </p:cBhvr>
                                      <p:to x="100000" y="100000"/>
                                    </p:animScale>
                                    <p:animScale>
                                      <p:cBhvr>
                                        <p:cTn id="38" dur="26">
                                          <p:stCondLst>
                                            <p:cond delay="1642"/>
                                          </p:stCondLst>
                                        </p:cTn>
                                        <p:tgtEl>
                                          <p:spTgt spid="11"/>
                                        </p:tgtEl>
                                      </p:cBhvr>
                                      <p:to x="100000" y="90000"/>
                                    </p:animScale>
                                    <p:animScale>
                                      <p:cBhvr>
                                        <p:cTn id="39" dur="166" decel="50000">
                                          <p:stCondLst>
                                            <p:cond delay="1668"/>
                                          </p:stCondLst>
                                        </p:cTn>
                                        <p:tgtEl>
                                          <p:spTgt spid="11"/>
                                        </p:tgtEl>
                                      </p:cBhvr>
                                      <p:to x="100000" y="100000"/>
                                    </p:animScale>
                                    <p:animScale>
                                      <p:cBhvr>
                                        <p:cTn id="40" dur="26">
                                          <p:stCondLst>
                                            <p:cond delay="1808"/>
                                          </p:stCondLst>
                                        </p:cTn>
                                        <p:tgtEl>
                                          <p:spTgt spid="11"/>
                                        </p:tgtEl>
                                      </p:cBhvr>
                                      <p:to x="100000" y="95000"/>
                                    </p:animScale>
                                    <p:animScale>
                                      <p:cBhvr>
                                        <p:cTn id="41"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Tai nguyen thiet ke tro choi\Khi con qua song\cartoon_natural_landscape_vector_27857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861"/>
            <a:ext cx="12192000" cy="683514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C:\Users\ADMIN\Desktop\453552345 (3).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8636" l="0" r="100000">
                        <a14:foregroundMark x1="48087" y1="3274" x2="50000" y2="3411"/>
                      </a14:backgroundRemoval>
                    </a14:imgEffect>
                  </a14:imgLayer>
                </a14:imgProps>
              </a:ext>
              <a:ext uri="{28A0092B-C50C-407E-A947-70E740481C1C}">
                <a14:useLocalDpi xmlns:a14="http://schemas.microsoft.com/office/drawing/2010/main" val="0"/>
              </a:ext>
            </a:extLst>
          </a:blip>
          <a:srcRect/>
          <a:stretch>
            <a:fillRect/>
          </a:stretch>
        </p:blipFill>
        <p:spPr bwMode="auto">
          <a:xfrm>
            <a:off x="2654301" y="-604905"/>
            <a:ext cx="6141893" cy="337858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609600" y="646152"/>
            <a:ext cx="8636000" cy="461665"/>
          </a:xfrm>
          <a:prstGeom prst="rect">
            <a:avLst/>
          </a:prstGeom>
          <a:noFill/>
        </p:spPr>
        <p:txBody>
          <a:bodyPr wrap="square" rtlCol="0">
            <a:spAutoFit/>
          </a:bodyPr>
          <a:lstStyle/>
          <a:p>
            <a:pPr algn="ctr"/>
            <a:endParaRPr lang="en-US" sz="2400" dirty="0">
              <a:solidFill>
                <a:srgbClr val="C00000"/>
              </a:solidFill>
              <a:latin typeface="Arial" panose="020B0604020202020204" pitchFamily="34" charset="0"/>
              <a:cs typeface="Arial" panose="020B0604020202020204" pitchFamily="34" charset="0"/>
            </a:endParaRPr>
          </a:p>
        </p:txBody>
      </p:sp>
      <p:pic>
        <p:nvPicPr>
          <p:cNvPr id="12" name="Picture 5" descr="C:\Users\ADMIN\Desktop\Tai nguyen thiet ke tro choi\Bảng gỗ\tro ve.png">
            <a:hlinkClick r:id="rId5" action="ppaction://hlinksldjump"/>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94928" l="0" r="100000"/>
                    </a14:imgEffect>
                  </a14:imgLayer>
                </a14:imgProps>
              </a:ext>
              <a:ext uri="{28A0092B-C50C-407E-A947-70E740481C1C}">
                <a14:useLocalDpi xmlns:a14="http://schemas.microsoft.com/office/drawing/2010/main" val="0"/>
              </a:ext>
            </a:extLst>
          </a:blip>
          <a:srcRect/>
          <a:stretch>
            <a:fillRect/>
          </a:stretch>
        </p:blipFill>
        <p:spPr bwMode="auto">
          <a:xfrm>
            <a:off x="40981" y="-1114"/>
            <a:ext cx="2209800" cy="6973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Users\ADMIN\Desktop\Giai cuu con vat\wooden-board-theme-image-1-vector-clip-art_csp9738361.jpg"/>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100000" l="0" r="100000">
                        <a14:foregroundMark x1="7111" y1="5870" x2="2889" y2="16771"/>
                        <a14:foregroundMark x1="6667" y1="66876" x2="9222" y2="84696"/>
                        <a14:foregroundMark x1="92333" y1="6918" x2="96556" y2="16771"/>
                        <a14:foregroundMark x1="96556" y1="70860" x2="91778" y2="87841"/>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09601" y="3116101"/>
            <a:ext cx="8676196" cy="4599188"/>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1930400" y="4241801"/>
            <a:ext cx="5994400" cy="830997"/>
          </a:xfrm>
          <a:prstGeom prst="rect">
            <a:avLst/>
          </a:prstGeom>
          <a:noFill/>
        </p:spPr>
        <p:txBody>
          <a:bodyPr wrap="square" rtlCol="0">
            <a:spAutoFit/>
          </a:bodyPr>
          <a:lstStyle/>
          <a:p>
            <a:pPr algn="ctr"/>
            <a:r>
              <a:rPr lang="en-US" sz="2400">
                <a:solidFill>
                  <a:srgbClr val="008000"/>
                </a:solidFill>
                <a:latin typeface="Arial" panose="020B0604020202020204" pitchFamily="34" charset="0"/>
                <a:cs typeface="Arial" panose="020B0604020202020204" pitchFamily="34" charset="0"/>
              </a:rPr>
              <a:t>Thực vật thực hiện trao đổi nước và dinh dưỡng như thế nào?</a:t>
            </a:r>
            <a:endParaRPr lang="en-US" sz="2400" dirty="0">
              <a:solidFill>
                <a:srgbClr val="008000"/>
              </a:solidFill>
              <a:latin typeface="Arial" panose="020B0604020202020204" pitchFamily="34" charset="0"/>
              <a:cs typeface="Arial" panose="020B0604020202020204" pitchFamily="34" charset="0"/>
            </a:endParaRPr>
          </a:p>
        </p:txBody>
      </p:sp>
      <p:pic>
        <p:nvPicPr>
          <p:cNvPr id="2" name="Picture 2" descr="Kết quả hình ảnh cho panda cartoon"/>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0" b="100000" l="0" r="100000">
                        <a14:foregroundMark x1="37358" y1="7000" x2="65094" y2="82857"/>
                        <a14:foregroundMark x1="91321" y1="12000" x2="33396" y2="31857"/>
                        <a14:foregroundMark x1="50943" y1="13857" x2="68679" y2="42429"/>
                        <a14:foregroundMark x1="70566" y1="10143" x2="75094" y2="38286"/>
                        <a14:foregroundMark x1="70566" y1="15857" x2="37925" y2="9000"/>
                        <a14:foregroundMark x1="43019" y1="19571" x2="34340" y2="32571"/>
                        <a14:foregroundMark x1="30943" y1="28429" x2="36981" y2="35571"/>
                        <a14:foregroundMark x1="50000" y1="57714" x2="51509" y2="76429"/>
                        <a14:foregroundMark x1="43962" y1="57000" x2="43962" y2="79429"/>
                        <a14:foregroundMark x1="43019" y1="53857" x2="39434" y2="66857"/>
                      </a14:backgroundRemoval>
                    </a14:imgEffect>
                  </a14:imgLayer>
                </a14:imgProps>
              </a:ext>
              <a:ext uri="{28A0092B-C50C-407E-A947-70E740481C1C}">
                <a14:useLocalDpi xmlns:a14="http://schemas.microsoft.com/office/drawing/2010/main" val="0"/>
              </a:ext>
            </a:extLst>
          </a:blip>
          <a:srcRect/>
          <a:stretch>
            <a:fillRect/>
          </a:stretch>
        </p:blipFill>
        <p:spPr bwMode="auto">
          <a:xfrm>
            <a:off x="8636001" y="2731347"/>
            <a:ext cx="3365500" cy="4445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844800" y="713409"/>
            <a:ext cx="6096000" cy="1938992"/>
          </a:xfrm>
          <a:prstGeom prst="rect">
            <a:avLst/>
          </a:prstGeom>
        </p:spPr>
        <p:txBody>
          <a:bodyPr>
            <a:spAutoFit/>
          </a:bodyPr>
          <a:lstStyle/>
          <a:p>
            <a:r>
              <a:rPr lang="vi-VN" sz="2400">
                <a:solidFill>
                  <a:srgbClr val="C00000"/>
                </a:solidFill>
              </a:rPr>
              <a:t>Thực vật thu nhận nước và các chất dinh dưỡng từ rễ cây, sau đó nước và các chất dinh dưỡng theo mạch gỗ trong thân cây đi đến các cơ quan của cây để thực hiện các phản ứng sinh hóa trong cây</a:t>
            </a:r>
            <a:endParaRPr lang="en-US" sz="2400">
              <a:solidFill>
                <a:srgbClr val="C00000"/>
              </a:solidFill>
            </a:endParaRPr>
          </a:p>
        </p:txBody>
      </p:sp>
    </p:spTree>
    <p:extLst>
      <p:ext uri="{BB962C8B-B14F-4D97-AF65-F5344CB8AC3E}">
        <p14:creationId xmlns:p14="http://schemas.microsoft.com/office/powerpoint/2010/main" val="2490510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dissolve">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80">
                                          <p:stCondLst>
                                            <p:cond delay="0"/>
                                          </p:stCondLst>
                                        </p:cTn>
                                        <p:tgtEl>
                                          <p:spTgt spid="9"/>
                                        </p:tgtEl>
                                      </p:cBhvr>
                                    </p:animEffect>
                                    <p:anim calcmode="lin" valueType="num">
                                      <p:cBhvr>
                                        <p:cTn id="13"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8" dur="26">
                                          <p:stCondLst>
                                            <p:cond delay="650"/>
                                          </p:stCondLst>
                                        </p:cTn>
                                        <p:tgtEl>
                                          <p:spTgt spid="9"/>
                                        </p:tgtEl>
                                      </p:cBhvr>
                                      <p:to x="100000" y="60000"/>
                                    </p:animScale>
                                    <p:animScale>
                                      <p:cBhvr>
                                        <p:cTn id="19" dur="166" decel="50000">
                                          <p:stCondLst>
                                            <p:cond delay="676"/>
                                          </p:stCondLst>
                                        </p:cTn>
                                        <p:tgtEl>
                                          <p:spTgt spid="9"/>
                                        </p:tgtEl>
                                      </p:cBhvr>
                                      <p:to x="100000" y="100000"/>
                                    </p:animScale>
                                    <p:animScale>
                                      <p:cBhvr>
                                        <p:cTn id="20" dur="26">
                                          <p:stCondLst>
                                            <p:cond delay="1312"/>
                                          </p:stCondLst>
                                        </p:cTn>
                                        <p:tgtEl>
                                          <p:spTgt spid="9"/>
                                        </p:tgtEl>
                                      </p:cBhvr>
                                      <p:to x="100000" y="80000"/>
                                    </p:animScale>
                                    <p:animScale>
                                      <p:cBhvr>
                                        <p:cTn id="21" dur="166" decel="50000">
                                          <p:stCondLst>
                                            <p:cond delay="1338"/>
                                          </p:stCondLst>
                                        </p:cTn>
                                        <p:tgtEl>
                                          <p:spTgt spid="9"/>
                                        </p:tgtEl>
                                      </p:cBhvr>
                                      <p:to x="100000" y="100000"/>
                                    </p:animScale>
                                    <p:animScale>
                                      <p:cBhvr>
                                        <p:cTn id="22" dur="26">
                                          <p:stCondLst>
                                            <p:cond delay="1642"/>
                                          </p:stCondLst>
                                        </p:cTn>
                                        <p:tgtEl>
                                          <p:spTgt spid="9"/>
                                        </p:tgtEl>
                                      </p:cBhvr>
                                      <p:to x="100000" y="90000"/>
                                    </p:animScale>
                                    <p:animScale>
                                      <p:cBhvr>
                                        <p:cTn id="23" dur="166" decel="50000">
                                          <p:stCondLst>
                                            <p:cond delay="1668"/>
                                          </p:stCondLst>
                                        </p:cTn>
                                        <p:tgtEl>
                                          <p:spTgt spid="9"/>
                                        </p:tgtEl>
                                      </p:cBhvr>
                                      <p:to x="100000" y="100000"/>
                                    </p:animScale>
                                    <p:animScale>
                                      <p:cBhvr>
                                        <p:cTn id="24" dur="26">
                                          <p:stCondLst>
                                            <p:cond delay="1808"/>
                                          </p:stCondLst>
                                        </p:cTn>
                                        <p:tgtEl>
                                          <p:spTgt spid="9"/>
                                        </p:tgtEl>
                                      </p:cBhvr>
                                      <p:to x="100000" y="95000"/>
                                    </p:animScale>
                                    <p:animScale>
                                      <p:cBhvr>
                                        <p:cTn id="25" dur="166" decel="50000">
                                          <p:stCondLst>
                                            <p:cond delay="1834"/>
                                          </p:stCondLst>
                                        </p:cTn>
                                        <p:tgtEl>
                                          <p:spTgt spid="9"/>
                                        </p:tgtEl>
                                      </p:cBhvr>
                                      <p:to x="100000" y="100000"/>
                                    </p:animScale>
                                  </p:childTnLst>
                                </p:cTn>
                              </p:par>
                              <p:par>
                                <p:cTn id="26" presetID="26" presetClass="entr" presetSubtype="0" fill="hold" grpId="0" nodeType="withEffect" nodePh="1">
                                  <p:stCondLst>
                                    <p:cond delay="0"/>
                                  </p:stCondLst>
                                  <p:endCondLst>
                                    <p:cond evt="begin" delay="0">
                                      <p:tn val="26"/>
                                    </p:cond>
                                  </p:endCondLst>
                                  <p:childTnLst>
                                    <p:set>
                                      <p:cBhvr>
                                        <p:cTn id="27" dur="1" fill="hold">
                                          <p:stCondLst>
                                            <p:cond delay="0"/>
                                          </p:stCondLst>
                                        </p:cTn>
                                        <p:tgtEl>
                                          <p:spTgt spid="11"/>
                                        </p:tgtEl>
                                        <p:attrNameLst>
                                          <p:attrName>style.visibility</p:attrName>
                                        </p:attrNameLst>
                                      </p:cBhvr>
                                      <p:to>
                                        <p:strVal val="visible"/>
                                      </p:to>
                                    </p:set>
                                    <p:animEffect transition="in" filter="wipe(down)">
                                      <p:cBhvr>
                                        <p:cTn id="28" dur="580">
                                          <p:stCondLst>
                                            <p:cond delay="0"/>
                                          </p:stCondLst>
                                        </p:cTn>
                                        <p:tgtEl>
                                          <p:spTgt spid="11"/>
                                        </p:tgtEl>
                                      </p:cBhvr>
                                    </p:animEffect>
                                    <p:anim calcmode="lin" valueType="num">
                                      <p:cBhvr>
                                        <p:cTn id="29"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34" dur="26">
                                          <p:stCondLst>
                                            <p:cond delay="650"/>
                                          </p:stCondLst>
                                        </p:cTn>
                                        <p:tgtEl>
                                          <p:spTgt spid="11"/>
                                        </p:tgtEl>
                                      </p:cBhvr>
                                      <p:to x="100000" y="60000"/>
                                    </p:animScale>
                                    <p:animScale>
                                      <p:cBhvr>
                                        <p:cTn id="35" dur="166" decel="50000">
                                          <p:stCondLst>
                                            <p:cond delay="676"/>
                                          </p:stCondLst>
                                        </p:cTn>
                                        <p:tgtEl>
                                          <p:spTgt spid="11"/>
                                        </p:tgtEl>
                                      </p:cBhvr>
                                      <p:to x="100000" y="100000"/>
                                    </p:animScale>
                                    <p:animScale>
                                      <p:cBhvr>
                                        <p:cTn id="36" dur="26">
                                          <p:stCondLst>
                                            <p:cond delay="1312"/>
                                          </p:stCondLst>
                                        </p:cTn>
                                        <p:tgtEl>
                                          <p:spTgt spid="11"/>
                                        </p:tgtEl>
                                      </p:cBhvr>
                                      <p:to x="100000" y="80000"/>
                                    </p:animScale>
                                    <p:animScale>
                                      <p:cBhvr>
                                        <p:cTn id="37" dur="166" decel="50000">
                                          <p:stCondLst>
                                            <p:cond delay="1338"/>
                                          </p:stCondLst>
                                        </p:cTn>
                                        <p:tgtEl>
                                          <p:spTgt spid="11"/>
                                        </p:tgtEl>
                                      </p:cBhvr>
                                      <p:to x="100000" y="100000"/>
                                    </p:animScale>
                                    <p:animScale>
                                      <p:cBhvr>
                                        <p:cTn id="38" dur="26">
                                          <p:stCondLst>
                                            <p:cond delay="1642"/>
                                          </p:stCondLst>
                                        </p:cTn>
                                        <p:tgtEl>
                                          <p:spTgt spid="11"/>
                                        </p:tgtEl>
                                      </p:cBhvr>
                                      <p:to x="100000" y="90000"/>
                                    </p:animScale>
                                    <p:animScale>
                                      <p:cBhvr>
                                        <p:cTn id="39" dur="166" decel="50000">
                                          <p:stCondLst>
                                            <p:cond delay="1668"/>
                                          </p:stCondLst>
                                        </p:cTn>
                                        <p:tgtEl>
                                          <p:spTgt spid="11"/>
                                        </p:tgtEl>
                                      </p:cBhvr>
                                      <p:to x="100000" y="100000"/>
                                    </p:animScale>
                                    <p:animScale>
                                      <p:cBhvr>
                                        <p:cTn id="40" dur="26">
                                          <p:stCondLst>
                                            <p:cond delay="1808"/>
                                          </p:stCondLst>
                                        </p:cTn>
                                        <p:tgtEl>
                                          <p:spTgt spid="11"/>
                                        </p:tgtEl>
                                      </p:cBhvr>
                                      <p:to x="100000" y="95000"/>
                                    </p:animScale>
                                    <p:animScale>
                                      <p:cBhvr>
                                        <p:cTn id="41"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Tai nguyen thiet ke tro choi\Khi con qua song\cartoon_natural_landscape_vector_27857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861"/>
            <a:ext cx="12192000" cy="683514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C:\Users\ADMIN\Desktop\453552345 (3).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8636" l="0" r="100000">
                        <a14:foregroundMark x1="48087" y1="3274" x2="50000" y2="3411"/>
                      </a14:backgroundRemoval>
                    </a14:imgEffect>
                  </a14:imgLayer>
                </a14:imgProps>
              </a:ext>
              <a:ext uri="{28A0092B-C50C-407E-A947-70E740481C1C}">
                <a14:useLocalDpi xmlns:a14="http://schemas.microsoft.com/office/drawing/2010/main" val="0"/>
              </a:ext>
            </a:extLst>
          </a:blip>
          <a:srcRect/>
          <a:stretch>
            <a:fillRect/>
          </a:stretch>
        </p:blipFill>
        <p:spPr bwMode="auto">
          <a:xfrm>
            <a:off x="114300" y="-604905"/>
            <a:ext cx="9239249" cy="355765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609599" y="181768"/>
            <a:ext cx="8676196" cy="2677656"/>
          </a:xfrm>
          <a:prstGeom prst="rect">
            <a:avLst/>
          </a:prstGeom>
          <a:noFill/>
        </p:spPr>
        <p:txBody>
          <a:bodyPr wrap="square" rtlCol="0">
            <a:spAutoFit/>
          </a:bodyPr>
          <a:lstStyle/>
          <a:p>
            <a:pPr algn="ctr"/>
            <a:r>
              <a:rPr lang="vi-VN" sz="2400">
                <a:solidFill>
                  <a:srgbClr val="C00000"/>
                </a:solidFill>
                <a:cs typeface="Arial" panose="020B0604020202020204" pitchFamily="34" charset="0"/>
              </a:rPr>
              <a:t>Thức ăn đi vào trong cơ thể người bằng miệng. Từ miệng, thức ăn được di chuyển đến các cơ quan khác nhau trong ống tiêu hoá, nhờ sự phối hợp giữa các cơ quan trong ống tiêu hoá và tuyến tiêu hoá (tuyến nước bọt, gan, túi mật và tuỵ) mà thức ăn được biến đổi thành các chất dinh dưỡng để cơ thể hấp thụ vào máu và cung cấp cho các cơ quan. Các chất thải được thải ra khỏi cơ thể qua hậu môn dưới dạng phân</a:t>
            </a:r>
            <a:endParaRPr lang="en-US" sz="2400" dirty="0">
              <a:solidFill>
                <a:srgbClr val="C00000"/>
              </a:solidFill>
              <a:latin typeface="Arial" panose="020B0604020202020204" pitchFamily="34" charset="0"/>
              <a:cs typeface="Arial" panose="020B0604020202020204" pitchFamily="34" charset="0"/>
            </a:endParaRPr>
          </a:p>
        </p:txBody>
      </p:sp>
      <p:pic>
        <p:nvPicPr>
          <p:cNvPr id="12" name="Picture 5" descr="C:\Users\ADMIN\Desktop\Tai nguyen thiet ke tro choi\Bảng gỗ\tro ve.png">
            <a:hlinkClick r:id="rId5" action="ppaction://hlinksldjump"/>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94928" l="0" r="100000"/>
                    </a14:imgEffect>
                  </a14:imgLayer>
                </a14:imgProps>
              </a:ext>
              <a:ext uri="{28A0092B-C50C-407E-A947-70E740481C1C}">
                <a14:useLocalDpi xmlns:a14="http://schemas.microsoft.com/office/drawing/2010/main" val="0"/>
              </a:ext>
            </a:extLst>
          </a:blip>
          <a:srcRect/>
          <a:stretch>
            <a:fillRect/>
          </a:stretch>
        </p:blipFill>
        <p:spPr bwMode="auto">
          <a:xfrm>
            <a:off x="40981" y="-1114"/>
            <a:ext cx="2209800" cy="6973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Users\ADMIN\Desktop\Giai cuu con vat\wooden-board-theme-image-1-vector-clip-art_csp9738361.jpg"/>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100000" l="0" r="100000">
                        <a14:foregroundMark x1="7111" y1="5870" x2="2889" y2="16771"/>
                        <a14:foregroundMark x1="6667" y1="66876" x2="9222" y2="84696"/>
                        <a14:foregroundMark x1="92333" y1="6918" x2="96556" y2="16771"/>
                        <a14:foregroundMark x1="96556" y1="70860" x2="91778" y2="87841"/>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09601" y="3116101"/>
            <a:ext cx="8676196" cy="4599188"/>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1930400" y="4241801"/>
            <a:ext cx="5994400" cy="461665"/>
          </a:xfrm>
          <a:prstGeom prst="rect">
            <a:avLst/>
          </a:prstGeom>
          <a:noFill/>
        </p:spPr>
        <p:txBody>
          <a:bodyPr wrap="square" rtlCol="0">
            <a:spAutoFit/>
          </a:bodyPr>
          <a:lstStyle/>
          <a:p>
            <a:pPr algn="ctr"/>
            <a:r>
              <a:rPr lang="en-US" sz="2400">
                <a:solidFill>
                  <a:srgbClr val="008000"/>
                </a:solidFill>
                <a:latin typeface="Arial" panose="020B0604020202020204" pitchFamily="34" charset="0"/>
                <a:cs typeface="Arial" panose="020B0604020202020204" pitchFamily="34" charset="0"/>
              </a:rPr>
              <a:t>Sự trao đổi chất dinh dưỡng ở người?</a:t>
            </a:r>
            <a:endParaRPr lang="en-US" sz="2400" dirty="0">
              <a:solidFill>
                <a:srgbClr val="008000"/>
              </a:solidFill>
              <a:latin typeface="Arial" panose="020B0604020202020204" pitchFamily="34" charset="0"/>
              <a:cs typeface="Arial" panose="020B0604020202020204" pitchFamily="34" charset="0"/>
            </a:endParaRPr>
          </a:p>
        </p:txBody>
      </p:sp>
      <p:pic>
        <p:nvPicPr>
          <p:cNvPr id="2" name="Picture 2" descr="Kết quả hình ảnh cho panda cartoon"/>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0" b="100000" l="0" r="100000">
                        <a14:foregroundMark x1="37358" y1="7000" x2="65094" y2="82857"/>
                        <a14:foregroundMark x1="91321" y1="12000" x2="33396" y2="31857"/>
                        <a14:foregroundMark x1="50943" y1="13857" x2="68679" y2="42429"/>
                        <a14:foregroundMark x1="70566" y1="10143" x2="75094" y2="38286"/>
                        <a14:foregroundMark x1="70566" y1="15857" x2="37925" y2="9000"/>
                        <a14:foregroundMark x1="43019" y1="19571" x2="34340" y2="32571"/>
                        <a14:foregroundMark x1="30943" y1="28429" x2="36981" y2="35571"/>
                        <a14:foregroundMark x1="50000" y1="57714" x2="51509" y2="76429"/>
                        <a14:foregroundMark x1="43962" y1="57000" x2="43962" y2="79429"/>
                        <a14:foregroundMark x1="43019" y1="53857" x2="39434" y2="66857"/>
                      </a14:backgroundRemoval>
                    </a14:imgEffect>
                  </a14:imgLayer>
                </a14:imgProps>
              </a:ext>
              <a:ext uri="{28A0092B-C50C-407E-A947-70E740481C1C}">
                <a14:useLocalDpi xmlns:a14="http://schemas.microsoft.com/office/drawing/2010/main" val="0"/>
              </a:ext>
            </a:extLst>
          </a:blip>
          <a:srcRect/>
          <a:stretch>
            <a:fillRect/>
          </a:stretch>
        </p:blipFill>
        <p:spPr bwMode="auto">
          <a:xfrm>
            <a:off x="8636001" y="2731347"/>
            <a:ext cx="3365500" cy="444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3420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dissolve">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80">
                                          <p:stCondLst>
                                            <p:cond delay="0"/>
                                          </p:stCondLst>
                                        </p:cTn>
                                        <p:tgtEl>
                                          <p:spTgt spid="9"/>
                                        </p:tgtEl>
                                      </p:cBhvr>
                                    </p:animEffect>
                                    <p:anim calcmode="lin" valueType="num">
                                      <p:cBhvr>
                                        <p:cTn id="13"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8" dur="26">
                                          <p:stCondLst>
                                            <p:cond delay="650"/>
                                          </p:stCondLst>
                                        </p:cTn>
                                        <p:tgtEl>
                                          <p:spTgt spid="9"/>
                                        </p:tgtEl>
                                      </p:cBhvr>
                                      <p:to x="100000" y="60000"/>
                                    </p:animScale>
                                    <p:animScale>
                                      <p:cBhvr>
                                        <p:cTn id="19" dur="166" decel="50000">
                                          <p:stCondLst>
                                            <p:cond delay="676"/>
                                          </p:stCondLst>
                                        </p:cTn>
                                        <p:tgtEl>
                                          <p:spTgt spid="9"/>
                                        </p:tgtEl>
                                      </p:cBhvr>
                                      <p:to x="100000" y="100000"/>
                                    </p:animScale>
                                    <p:animScale>
                                      <p:cBhvr>
                                        <p:cTn id="20" dur="26">
                                          <p:stCondLst>
                                            <p:cond delay="1312"/>
                                          </p:stCondLst>
                                        </p:cTn>
                                        <p:tgtEl>
                                          <p:spTgt spid="9"/>
                                        </p:tgtEl>
                                      </p:cBhvr>
                                      <p:to x="100000" y="80000"/>
                                    </p:animScale>
                                    <p:animScale>
                                      <p:cBhvr>
                                        <p:cTn id="21" dur="166" decel="50000">
                                          <p:stCondLst>
                                            <p:cond delay="1338"/>
                                          </p:stCondLst>
                                        </p:cTn>
                                        <p:tgtEl>
                                          <p:spTgt spid="9"/>
                                        </p:tgtEl>
                                      </p:cBhvr>
                                      <p:to x="100000" y="100000"/>
                                    </p:animScale>
                                    <p:animScale>
                                      <p:cBhvr>
                                        <p:cTn id="22" dur="26">
                                          <p:stCondLst>
                                            <p:cond delay="1642"/>
                                          </p:stCondLst>
                                        </p:cTn>
                                        <p:tgtEl>
                                          <p:spTgt spid="9"/>
                                        </p:tgtEl>
                                      </p:cBhvr>
                                      <p:to x="100000" y="90000"/>
                                    </p:animScale>
                                    <p:animScale>
                                      <p:cBhvr>
                                        <p:cTn id="23" dur="166" decel="50000">
                                          <p:stCondLst>
                                            <p:cond delay="1668"/>
                                          </p:stCondLst>
                                        </p:cTn>
                                        <p:tgtEl>
                                          <p:spTgt spid="9"/>
                                        </p:tgtEl>
                                      </p:cBhvr>
                                      <p:to x="100000" y="100000"/>
                                    </p:animScale>
                                    <p:animScale>
                                      <p:cBhvr>
                                        <p:cTn id="24" dur="26">
                                          <p:stCondLst>
                                            <p:cond delay="1808"/>
                                          </p:stCondLst>
                                        </p:cTn>
                                        <p:tgtEl>
                                          <p:spTgt spid="9"/>
                                        </p:tgtEl>
                                      </p:cBhvr>
                                      <p:to x="100000" y="95000"/>
                                    </p:animScale>
                                    <p:animScale>
                                      <p:cBhvr>
                                        <p:cTn id="25" dur="166" decel="50000">
                                          <p:stCondLst>
                                            <p:cond delay="1834"/>
                                          </p:stCondLst>
                                        </p:cTn>
                                        <p:tgtEl>
                                          <p:spTgt spid="9"/>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down)">
                                      <p:cBhvr>
                                        <p:cTn id="28" dur="580">
                                          <p:stCondLst>
                                            <p:cond delay="0"/>
                                          </p:stCondLst>
                                        </p:cTn>
                                        <p:tgtEl>
                                          <p:spTgt spid="11"/>
                                        </p:tgtEl>
                                      </p:cBhvr>
                                    </p:animEffect>
                                    <p:anim calcmode="lin" valueType="num">
                                      <p:cBhvr>
                                        <p:cTn id="29"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34" dur="26">
                                          <p:stCondLst>
                                            <p:cond delay="650"/>
                                          </p:stCondLst>
                                        </p:cTn>
                                        <p:tgtEl>
                                          <p:spTgt spid="11"/>
                                        </p:tgtEl>
                                      </p:cBhvr>
                                      <p:to x="100000" y="60000"/>
                                    </p:animScale>
                                    <p:animScale>
                                      <p:cBhvr>
                                        <p:cTn id="35" dur="166" decel="50000">
                                          <p:stCondLst>
                                            <p:cond delay="676"/>
                                          </p:stCondLst>
                                        </p:cTn>
                                        <p:tgtEl>
                                          <p:spTgt spid="11"/>
                                        </p:tgtEl>
                                      </p:cBhvr>
                                      <p:to x="100000" y="100000"/>
                                    </p:animScale>
                                    <p:animScale>
                                      <p:cBhvr>
                                        <p:cTn id="36" dur="26">
                                          <p:stCondLst>
                                            <p:cond delay="1312"/>
                                          </p:stCondLst>
                                        </p:cTn>
                                        <p:tgtEl>
                                          <p:spTgt spid="11"/>
                                        </p:tgtEl>
                                      </p:cBhvr>
                                      <p:to x="100000" y="80000"/>
                                    </p:animScale>
                                    <p:animScale>
                                      <p:cBhvr>
                                        <p:cTn id="37" dur="166" decel="50000">
                                          <p:stCondLst>
                                            <p:cond delay="1338"/>
                                          </p:stCondLst>
                                        </p:cTn>
                                        <p:tgtEl>
                                          <p:spTgt spid="11"/>
                                        </p:tgtEl>
                                      </p:cBhvr>
                                      <p:to x="100000" y="100000"/>
                                    </p:animScale>
                                    <p:animScale>
                                      <p:cBhvr>
                                        <p:cTn id="38" dur="26">
                                          <p:stCondLst>
                                            <p:cond delay="1642"/>
                                          </p:stCondLst>
                                        </p:cTn>
                                        <p:tgtEl>
                                          <p:spTgt spid="11"/>
                                        </p:tgtEl>
                                      </p:cBhvr>
                                      <p:to x="100000" y="90000"/>
                                    </p:animScale>
                                    <p:animScale>
                                      <p:cBhvr>
                                        <p:cTn id="39" dur="166" decel="50000">
                                          <p:stCondLst>
                                            <p:cond delay="1668"/>
                                          </p:stCondLst>
                                        </p:cTn>
                                        <p:tgtEl>
                                          <p:spTgt spid="11"/>
                                        </p:tgtEl>
                                      </p:cBhvr>
                                      <p:to x="100000" y="100000"/>
                                    </p:animScale>
                                    <p:animScale>
                                      <p:cBhvr>
                                        <p:cTn id="40" dur="26">
                                          <p:stCondLst>
                                            <p:cond delay="1808"/>
                                          </p:stCondLst>
                                        </p:cTn>
                                        <p:tgtEl>
                                          <p:spTgt spid="11"/>
                                        </p:tgtEl>
                                      </p:cBhvr>
                                      <p:to x="100000" y="95000"/>
                                    </p:animScale>
                                    <p:animScale>
                                      <p:cBhvr>
                                        <p:cTn id="41"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0000" b="-10000"/>
          </a:stretch>
        </a:blipFill>
        <a:effectLst/>
      </p:bgPr>
    </p:bg>
    <p:spTree>
      <p:nvGrpSpPr>
        <p:cNvPr id="1" name=""/>
        <p:cNvGrpSpPr/>
        <p:nvPr/>
      </p:nvGrpSpPr>
      <p:grpSpPr>
        <a:xfrm>
          <a:off x="0" y="0"/>
          <a:ext cx="0" cy="0"/>
          <a:chOff x="0" y="0"/>
          <a:chExt cx="0" cy="0"/>
        </a:xfrm>
      </p:grpSpPr>
      <p:pic>
        <p:nvPicPr>
          <p:cNvPr id="1026" name="Picture 2" descr="C:\Users\ADMIN\Desktop\Tai nguyen thiet ke tro choi\Khi con qua song\river-landscape-clipart-1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76200"/>
            <a:ext cx="12192000" cy="70104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C:\Users\ADMIN\Desktop\453552345 (3).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98636" l="0" r="100000">
                        <a14:foregroundMark x1="48087" y1="3274" x2="50000" y2="3411"/>
                      </a14:backgroundRemoval>
                    </a14:imgEffect>
                  </a14:imgLayer>
                </a14:imgProps>
              </a:ext>
              <a:ext uri="{28A0092B-C50C-407E-A947-70E740481C1C}">
                <a14:useLocalDpi xmlns:a14="http://schemas.microsoft.com/office/drawing/2010/main" val="0"/>
              </a:ext>
            </a:extLst>
          </a:blip>
          <a:srcRect/>
          <a:stretch>
            <a:fillRect/>
          </a:stretch>
        </p:blipFill>
        <p:spPr bwMode="auto">
          <a:xfrm>
            <a:off x="2317755" y="-510921"/>
            <a:ext cx="7277096" cy="2768984"/>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2803523" y="307820"/>
            <a:ext cx="6584953" cy="1733680"/>
          </a:xfrm>
          <a:prstGeom prst="rect">
            <a:avLst/>
          </a:prstGeom>
          <a:noFill/>
        </p:spPr>
        <p:txBody>
          <a:bodyPr wrap="square" rtlCol="0">
            <a:spAutoFit/>
          </a:bodyPr>
          <a:lstStyle/>
          <a:p>
            <a:r>
              <a:rPr lang="en-US" sz="5333" b="1">
                <a:solidFill>
                  <a:srgbClr val="C00000"/>
                </a:solidFill>
                <a:latin typeface="Arial" panose="020B0604020202020204" pitchFamily="34" charset="0"/>
                <a:cs typeface="Arial" panose="020B0604020202020204" pitchFamily="34" charset="0"/>
              </a:rPr>
              <a:t>Luyện tập, vận dụng</a:t>
            </a:r>
            <a:endParaRPr lang="en-US" sz="5333" b="1" dirty="0">
              <a:solidFill>
                <a:srgbClr val="C00000"/>
              </a:solidFill>
              <a:latin typeface="Arial" panose="020B0604020202020204" pitchFamily="34" charset="0"/>
              <a:cs typeface="Arial" panose="020B0604020202020204" pitchFamily="34" charset="0"/>
            </a:endParaRPr>
          </a:p>
        </p:txBody>
      </p:sp>
      <p:pic>
        <p:nvPicPr>
          <p:cNvPr id="12" name="Picture 3" descr="C:\Users\ADMIN\Desktop\Tai nguyen thiet ke tro choi\Bảng gỗ\bat dau.png">
            <a:hlinkClick r:id="rId7" action="ppaction://hlinksldjump"/>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9455" b="100000" l="0" r="100000"/>
                    </a14:imgEffect>
                  </a14:imgLayer>
                </a14:imgProps>
              </a:ext>
              <a:ext uri="{28A0092B-C50C-407E-A947-70E740481C1C}">
                <a14:useLocalDpi xmlns:a14="http://schemas.microsoft.com/office/drawing/2010/main" val="0"/>
              </a:ext>
            </a:extLst>
          </a:blip>
          <a:srcRect/>
          <a:stretch>
            <a:fillRect/>
          </a:stretch>
        </p:blipFill>
        <p:spPr bwMode="auto">
          <a:xfrm>
            <a:off x="9175755" y="5610193"/>
            <a:ext cx="2832099" cy="1083377"/>
          </a:xfrm>
          <a:prstGeom prst="rect">
            <a:avLst/>
          </a:prstGeom>
          <a:noFill/>
          <a:extLst>
            <a:ext uri="{909E8E84-426E-40DD-AFC4-6F175D3DCCD1}">
              <a14:hiddenFill xmlns:a14="http://schemas.microsoft.com/office/drawing/2010/main">
                <a:solidFill>
                  <a:srgbClr val="FFFFFF"/>
                </a:solidFill>
              </a14:hiddenFill>
            </a:ext>
          </a:extLst>
        </p:spPr>
      </p:pic>
      <p:pic>
        <p:nvPicPr>
          <p:cNvPr id="13" name="Loonboon.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2338051" y="6151880"/>
            <a:ext cx="812800" cy="731520"/>
          </a:xfrm>
          <a:prstGeom prst="rect">
            <a:avLst/>
          </a:prstGeom>
        </p:spPr>
      </p:pic>
      <p:pic>
        <p:nvPicPr>
          <p:cNvPr id="14" name="Picture 2" descr="Hình ảnh có liên quan"/>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0" b="100000" l="0" r="100000">
                        <a14:foregroundMark x1="16762" y1="11429" x2="65714" y2="92286"/>
                        <a14:foregroundMark x1="81143" y1="8286" x2="33143" y2="26714"/>
                        <a14:foregroundMark x1="74667" y1="3429" x2="50286" y2="32286"/>
                        <a14:foregroundMark x1="84571" y1="4000" x2="85333" y2="9571"/>
                        <a14:foregroundMark x1="46095" y1="39571" x2="19238" y2="70143"/>
                        <a14:foregroundMark x1="46095" y1="71429" x2="39619" y2="90429"/>
                        <a14:foregroundMark x1="56000" y1="21857" x2="64952" y2="53000"/>
                        <a14:foregroundMark x1="22476" y1="16857" x2="13524" y2="21143"/>
                        <a14:foregroundMark x1="46857" y1="75714" x2="40381" y2="95857"/>
                        <a14:foregroundMark x1="60000" y1="63429" x2="66476" y2="84857"/>
                        <a14:foregroundMark x1="36381" y1="72000" x2="37905" y2="84286"/>
                        <a14:foregroundMark x1="68952" y1="67143" x2="71429" y2="84286"/>
                        <a14:foregroundMark x1="59238" y1="53000" x2="75429" y2="56714"/>
                        <a14:foregroundMark x1="87810" y1="45714" x2="80381" y2="59143"/>
                        <a14:foregroundMark x1="82857" y1="16857" x2="62476" y2="18714"/>
                        <a14:foregroundMark x1="11048" y1="11429" x2="7810" y2="21143"/>
                        <a14:foregroundMark x1="68190" y1="91000" x2="68190" y2="94714"/>
                        <a14:foregroundMark x1="42286" y1="13429" x2="39048" y2="28571"/>
                        <a14:foregroundMark x1="62476" y1="15143" x2="62476" y2="35429"/>
                        <a14:foregroundMark x1="56381" y1="27714" x2="52571" y2="45286"/>
                        <a14:foregroundMark x1="53143" y1="13429" x2="49905" y2="38714"/>
                        <a14:foregroundMark x1="36381" y1="13000" x2="35238" y2="19143"/>
                        <a14:foregroundMark x1="52571" y1="12286" x2="56952" y2="15143"/>
                        <a14:backgroundMark x1="31048" y1="63714" x2="29333" y2="68000"/>
                      </a14:backgroundRemoval>
                    </a14:imgEffect>
                  </a14:imgLayer>
                </a14:imgProps>
              </a:ext>
              <a:ext uri="{28A0092B-C50C-407E-A947-70E740481C1C}">
                <a14:useLocalDpi xmlns:a14="http://schemas.microsoft.com/office/drawing/2010/main" val="0"/>
              </a:ext>
            </a:extLst>
          </a:blip>
          <a:srcRect/>
          <a:stretch>
            <a:fillRect/>
          </a:stretch>
        </p:blipFill>
        <p:spPr bwMode="auto">
          <a:xfrm>
            <a:off x="6242051" y="2850725"/>
            <a:ext cx="2832104" cy="377613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C:\Users\ADMIN\Desktop\512821722.jpg"/>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0" b="100000" l="0" r="100000">
                        <a14:foregroundMark x1="41684" y1="5882" x2="42505" y2="12745"/>
                        <a14:foregroundMark x1="55236" y1="3922" x2="55647" y2="12745"/>
                        <a14:foregroundMark x1="45380" y1="1634" x2="45380" y2="12418"/>
                        <a14:foregroundMark x1="35113" y1="92647" x2="36756" y2="95425"/>
                        <a14:foregroundMark x1="65914" y1="92320" x2="62218" y2="94608"/>
                      </a14:backgroundRemoval>
                    </a14:imgEffect>
                  </a14:imgLayer>
                </a14:imgProps>
              </a:ext>
              <a:ext uri="{28A0092B-C50C-407E-A947-70E740481C1C}">
                <a14:useLocalDpi xmlns:a14="http://schemas.microsoft.com/office/drawing/2010/main" val="0"/>
              </a:ext>
            </a:extLst>
          </a:blip>
          <a:srcRect/>
          <a:stretch>
            <a:fillRect/>
          </a:stretch>
        </p:blipFill>
        <p:spPr bwMode="auto">
          <a:xfrm>
            <a:off x="3759201" y="3274061"/>
            <a:ext cx="3092449" cy="34975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480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5"/>
                                        </p:tgtEl>
                                        <p:attrNameLst>
                                          <p:attrName>r</p:attrName>
                                        </p:attrNameLst>
                                      </p:cBhvr>
                                    </p:animRot>
                                    <p:animRot by="-240000">
                                      <p:cBhvr>
                                        <p:cTn id="7" dur="200" fill="hold">
                                          <p:stCondLst>
                                            <p:cond delay="200"/>
                                          </p:stCondLst>
                                        </p:cTn>
                                        <p:tgtEl>
                                          <p:spTgt spid="15"/>
                                        </p:tgtEl>
                                        <p:attrNameLst>
                                          <p:attrName>r</p:attrName>
                                        </p:attrNameLst>
                                      </p:cBhvr>
                                    </p:animRot>
                                    <p:animRot by="240000">
                                      <p:cBhvr>
                                        <p:cTn id="8" dur="200" fill="hold">
                                          <p:stCondLst>
                                            <p:cond delay="400"/>
                                          </p:stCondLst>
                                        </p:cTn>
                                        <p:tgtEl>
                                          <p:spTgt spid="15"/>
                                        </p:tgtEl>
                                        <p:attrNameLst>
                                          <p:attrName>r</p:attrName>
                                        </p:attrNameLst>
                                      </p:cBhvr>
                                    </p:animRot>
                                    <p:animRot by="-240000">
                                      <p:cBhvr>
                                        <p:cTn id="9" dur="200" fill="hold">
                                          <p:stCondLst>
                                            <p:cond delay="600"/>
                                          </p:stCondLst>
                                        </p:cTn>
                                        <p:tgtEl>
                                          <p:spTgt spid="15"/>
                                        </p:tgtEl>
                                        <p:attrNameLst>
                                          <p:attrName>r</p:attrName>
                                        </p:attrNameLst>
                                      </p:cBhvr>
                                    </p:animRot>
                                    <p:animRot by="120000">
                                      <p:cBhvr>
                                        <p:cTn id="10" dur="200" fill="hold">
                                          <p:stCondLst>
                                            <p:cond delay="800"/>
                                          </p:stCondLst>
                                        </p:cTn>
                                        <p:tgtEl>
                                          <p:spTgt spid="15"/>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200" fill="hold">
                                          <p:stCondLst>
                                            <p:cond delay="0"/>
                                          </p:stCondLst>
                                        </p:cTn>
                                        <p:tgtEl>
                                          <p:spTgt spid="14"/>
                                        </p:tgtEl>
                                        <p:attrNameLst>
                                          <p:attrName>r</p:attrName>
                                        </p:attrNameLst>
                                      </p:cBhvr>
                                    </p:animRot>
                                    <p:animRot by="-240000">
                                      <p:cBhvr>
                                        <p:cTn id="13" dur="400" fill="hold">
                                          <p:stCondLst>
                                            <p:cond delay="400"/>
                                          </p:stCondLst>
                                        </p:cTn>
                                        <p:tgtEl>
                                          <p:spTgt spid="14"/>
                                        </p:tgtEl>
                                        <p:attrNameLst>
                                          <p:attrName>r</p:attrName>
                                        </p:attrNameLst>
                                      </p:cBhvr>
                                    </p:animRot>
                                    <p:animRot by="240000">
                                      <p:cBhvr>
                                        <p:cTn id="14" dur="400" fill="hold">
                                          <p:stCondLst>
                                            <p:cond delay="800"/>
                                          </p:stCondLst>
                                        </p:cTn>
                                        <p:tgtEl>
                                          <p:spTgt spid="14"/>
                                        </p:tgtEl>
                                        <p:attrNameLst>
                                          <p:attrName>r</p:attrName>
                                        </p:attrNameLst>
                                      </p:cBhvr>
                                    </p:animRot>
                                    <p:animRot by="-240000">
                                      <p:cBhvr>
                                        <p:cTn id="15" dur="400" fill="hold">
                                          <p:stCondLst>
                                            <p:cond delay="1200"/>
                                          </p:stCondLst>
                                        </p:cTn>
                                        <p:tgtEl>
                                          <p:spTgt spid="14"/>
                                        </p:tgtEl>
                                        <p:attrNameLst>
                                          <p:attrName>r</p:attrName>
                                        </p:attrNameLst>
                                      </p:cBhvr>
                                    </p:animRot>
                                    <p:animRot by="120000">
                                      <p:cBhvr>
                                        <p:cTn id="16" dur="400" fill="hold">
                                          <p:stCondLst>
                                            <p:cond delay="1600"/>
                                          </p:stCondLst>
                                        </p:cTn>
                                        <p:tgtEl>
                                          <p:spTgt spid="14"/>
                                        </p:tgtEl>
                                        <p:attrNameLst>
                                          <p:attrName>r</p:attrName>
                                        </p:attrNameLst>
                                      </p:cBhvr>
                                    </p:animRot>
                                  </p:childTnLst>
                                </p:cTn>
                              </p:par>
                              <p:par>
                                <p:cTn id="17" presetID="26"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down)">
                                      <p:cBhvr>
                                        <p:cTn id="19" dur="580">
                                          <p:stCondLst>
                                            <p:cond delay="0"/>
                                          </p:stCondLst>
                                        </p:cTn>
                                        <p:tgtEl>
                                          <p:spTgt spid="9"/>
                                        </p:tgtEl>
                                      </p:cBhvr>
                                    </p:animEffect>
                                    <p:anim calcmode="lin" valueType="num">
                                      <p:cBhvr>
                                        <p:cTn id="20"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25" dur="26">
                                          <p:stCondLst>
                                            <p:cond delay="650"/>
                                          </p:stCondLst>
                                        </p:cTn>
                                        <p:tgtEl>
                                          <p:spTgt spid="9"/>
                                        </p:tgtEl>
                                      </p:cBhvr>
                                      <p:to x="100000" y="60000"/>
                                    </p:animScale>
                                    <p:animScale>
                                      <p:cBhvr>
                                        <p:cTn id="26" dur="166" decel="50000">
                                          <p:stCondLst>
                                            <p:cond delay="676"/>
                                          </p:stCondLst>
                                        </p:cTn>
                                        <p:tgtEl>
                                          <p:spTgt spid="9"/>
                                        </p:tgtEl>
                                      </p:cBhvr>
                                      <p:to x="100000" y="100000"/>
                                    </p:animScale>
                                    <p:animScale>
                                      <p:cBhvr>
                                        <p:cTn id="27" dur="26">
                                          <p:stCondLst>
                                            <p:cond delay="1312"/>
                                          </p:stCondLst>
                                        </p:cTn>
                                        <p:tgtEl>
                                          <p:spTgt spid="9"/>
                                        </p:tgtEl>
                                      </p:cBhvr>
                                      <p:to x="100000" y="80000"/>
                                    </p:animScale>
                                    <p:animScale>
                                      <p:cBhvr>
                                        <p:cTn id="28" dur="166" decel="50000">
                                          <p:stCondLst>
                                            <p:cond delay="1338"/>
                                          </p:stCondLst>
                                        </p:cTn>
                                        <p:tgtEl>
                                          <p:spTgt spid="9"/>
                                        </p:tgtEl>
                                      </p:cBhvr>
                                      <p:to x="100000" y="100000"/>
                                    </p:animScale>
                                    <p:animScale>
                                      <p:cBhvr>
                                        <p:cTn id="29" dur="26">
                                          <p:stCondLst>
                                            <p:cond delay="1642"/>
                                          </p:stCondLst>
                                        </p:cTn>
                                        <p:tgtEl>
                                          <p:spTgt spid="9"/>
                                        </p:tgtEl>
                                      </p:cBhvr>
                                      <p:to x="100000" y="90000"/>
                                    </p:animScale>
                                    <p:animScale>
                                      <p:cBhvr>
                                        <p:cTn id="30" dur="166" decel="50000">
                                          <p:stCondLst>
                                            <p:cond delay="1668"/>
                                          </p:stCondLst>
                                        </p:cTn>
                                        <p:tgtEl>
                                          <p:spTgt spid="9"/>
                                        </p:tgtEl>
                                      </p:cBhvr>
                                      <p:to x="100000" y="100000"/>
                                    </p:animScale>
                                    <p:animScale>
                                      <p:cBhvr>
                                        <p:cTn id="31" dur="26">
                                          <p:stCondLst>
                                            <p:cond delay="1808"/>
                                          </p:stCondLst>
                                        </p:cTn>
                                        <p:tgtEl>
                                          <p:spTgt spid="9"/>
                                        </p:tgtEl>
                                      </p:cBhvr>
                                      <p:to x="100000" y="95000"/>
                                    </p:animScale>
                                    <p:animScale>
                                      <p:cBhvr>
                                        <p:cTn id="32" dur="166" decel="50000">
                                          <p:stCondLst>
                                            <p:cond delay="1834"/>
                                          </p:stCondLst>
                                        </p:cTn>
                                        <p:tgtEl>
                                          <p:spTgt spid="9"/>
                                        </p:tgtEl>
                                      </p:cBhvr>
                                      <p:to x="100000" y="100000"/>
                                    </p:animScale>
                                  </p:childTnLst>
                                </p:cTn>
                              </p:par>
                              <p:par>
                                <p:cTn id="33" presetID="26" presetClass="entr" presetSubtype="0"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ipe(down)">
                                      <p:cBhvr>
                                        <p:cTn id="35" dur="580">
                                          <p:stCondLst>
                                            <p:cond delay="0"/>
                                          </p:stCondLst>
                                        </p:cTn>
                                        <p:tgtEl>
                                          <p:spTgt spid="10"/>
                                        </p:tgtEl>
                                      </p:cBhvr>
                                    </p:animEffect>
                                    <p:anim calcmode="lin" valueType="num">
                                      <p:cBhvr>
                                        <p:cTn id="36"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41" dur="26">
                                          <p:stCondLst>
                                            <p:cond delay="650"/>
                                          </p:stCondLst>
                                        </p:cTn>
                                        <p:tgtEl>
                                          <p:spTgt spid="10"/>
                                        </p:tgtEl>
                                      </p:cBhvr>
                                      <p:to x="100000" y="60000"/>
                                    </p:animScale>
                                    <p:animScale>
                                      <p:cBhvr>
                                        <p:cTn id="42" dur="166" decel="50000">
                                          <p:stCondLst>
                                            <p:cond delay="676"/>
                                          </p:stCondLst>
                                        </p:cTn>
                                        <p:tgtEl>
                                          <p:spTgt spid="10"/>
                                        </p:tgtEl>
                                      </p:cBhvr>
                                      <p:to x="100000" y="100000"/>
                                    </p:animScale>
                                    <p:animScale>
                                      <p:cBhvr>
                                        <p:cTn id="43" dur="26">
                                          <p:stCondLst>
                                            <p:cond delay="1312"/>
                                          </p:stCondLst>
                                        </p:cTn>
                                        <p:tgtEl>
                                          <p:spTgt spid="10"/>
                                        </p:tgtEl>
                                      </p:cBhvr>
                                      <p:to x="100000" y="80000"/>
                                    </p:animScale>
                                    <p:animScale>
                                      <p:cBhvr>
                                        <p:cTn id="44" dur="166" decel="50000">
                                          <p:stCondLst>
                                            <p:cond delay="1338"/>
                                          </p:stCondLst>
                                        </p:cTn>
                                        <p:tgtEl>
                                          <p:spTgt spid="10"/>
                                        </p:tgtEl>
                                      </p:cBhvr>
                                      <p:to x="100000" y="100000"/>
                                    </p:animScale>
                                    <p:animScale>
                                      <p:cBhvr>
                                        <p:cTn id="45" dur="26">
                                          <p:stCondLst>
                                            <p:cond delay="1642"/>
                                          </p:stCondLst>
                                        </p:cTn>
                                        <p:tgtEl>
                                          <p:spTgt spid="10"/>
                                        </p:tgtEl>
                                      </p:cBhvr>
                                      <p:to x="100000" y="90000"/>
                                    </p:animScale>
                                    <p:animScale>
                                      <p:cBhvr>
                                        <p:cTn id="46" dur="166" decel="50000">
                                          <p:stCondLst>
                                            <p:cond delay="1668"/>
                                          </p:stCondLst>
                                        </p:cTn>
                                        <p:tgtEl>
                                          <p:spTgt spid="10"/>
                                        </p:tgtEl>
                                      </p:cBhvr>
                                      <p:to x="100000" y="100000"/>
                                    </p:animScale>
                                    <p:animScale>
                                      <p:cBhvr>
                                        <p:cTn id="47" dur="26">
                                          <p:stCondLst>
                                            <p:cond delay="1808"/>
                                          </p:stCondLst>
                                        </p:cTn>
                                        <p:tgtEl>
                                          <p:spTgt spid="10"/>
                                        </p:tgtEl>
                                      </p:cBhvr>
                                      <p:to x="100000" y="95000"/>
                                    </p:animScale>
                                    <p:animScale>
                                      <p:cBhvr>
                                        <p:cTn id="48" dur="166" decel="50000">
                                          <p:stCondLst>
                                            <p:cond delay="1834"/>
                                          </p:stCondLst>
                                        </p:cTn>
                                        <p:tgtEl>
                                          <p:spTgt spid="10"/>
                                        </p:tgtEl>
                                      </p:cBhvr>
                                      <p:to x="100000" y="100000"/>
                                    </p:animScale>
                                  </p:childTnLst>
                                </p:cTn>
                              </p:par>
                            </p:childTnLst>
                          </p:cTn>
                        </p:par>
                        <p:par>
                          <p:cTn id="49" fill="hold">
                            <p:stCondLst>
                              <p:cond delay="2000"/>
                            </p:stCondLst>
                            <p:childTnLst>
                              <p:par>
                                <p:cTn id="50" presetID="10" presetClass="entr" presetSubtype="0" fill="hold" nodeType="after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fade">
                                      <p:cBhvr>
                                        <p:cTn id="5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15">
                <p:cTn id="53" fill="hold" display="0">
                  <p:stCondLst>
                    <p:cond delay="indefinite"/>
                  </p:stCondLst>
                  <p:endCondLst>
                    <p:cond evt="onStopAudio" delay="0">
                      <p:tgtEl>
                        <p:sldTgt/>
                      </p:tgtEl>
                    </p:cond>
                  </p:endCondLst>
                </p:cTn>
                <p:tgtEl>
                  <p:spTgt spid="13"/>
                </p:tgtEl>
              </p:cMediaNode>
            </p:audio>
          </p:childTnLst>
        </p:cTn>
      </p:par>
    </p:tnLst>
    <p:bldLst>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Tai nguyen thiet ke tro choi\Khi con qua song\cartoon_natural_landscape_vector_27857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861"/>
            <a:ext cx="12192000" cy="683514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Users\ADMIN\Desktop\Giai cuu con vat\wooden-board-theme-image-1-vector-clip-art_csp9738361.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7111" y1="5870" x2="2889" y2="16771"/>
                        <a14:foregroundMark x1="6667" y1="66876" x2="9222" y2="84696"/>
                        <a14:foregroundMark x1="92333" y1="6918" x2="96556" y2="16771"/>
                        <a14:foregroundMark x1="96556" y1="70860" x2="91778" y2="87841"/>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09601" y="3116101"/>
            <a:ext cx="8676196" cy="4599188"/>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1930400" y="4241801"/>
            <a:ext cx="5994400" cy="553165"/>
          </a:xfrm>
          <a:prstGeom prst="rect">
            <a:avLst/>
          </a:prstGeom>
          <a:noFill/>
        </p:spPr>
        <p:txBody>
          <a:bodyPr wrap="square" rtlCol="0">
            <a:spAutoFit/>
          </a:bodyPr>
          <a:lstStyle/>
          <a:p>
            <a:pPr>
              <a:lnSpc>
                <a:spcPts val="1700"/>
              </a:lnSpc>
              <a:spcAft>
                <a:spcPts val="600"/>
              </a:spcAft>
            </a:pPr>
            <a:r>
              <a:rPr lang="en-US" sz="2400" b="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1. Phân biệt trao đổi chất với chuyển hóa năng lượng.</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2" descr="Kết quả hình ảnh cho panda cartoon"/>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foregroundMark x1="37358" y1="7000" x2="65094" y2="82857"/>
                        <a14:foregroundMark x1="91321" y1="12000" x2="33396" y2="31857"/>
                        <a14:foregroundMark x1="50943" y1="13857" x2="68679" y2="42429"/>
                        <a14:foregroundMark x1="70566" y1="10143" x2="75094" y2="38286"/>
                        <a14:foregroundMark x1="70566" y1="15857" x2="37925" y2="9000"/>
                        <a14:foregroundMark x1="43019" y1="19571" x2="34340" y2="32571"/>
                        <a14:foregroundMark x1="30943" y1="28429" x2="36981" y2="35571"/>
                        <a14:foregroundMark x1="50000" y1="57714" x2="51509" y2="76429"/>
                        <a14:foregroundMark x1="43962" y1="57000" x2="43962" y2="79429"/>
                        <a14:foregroundMark x1="43019" y1="53857" x2="39434" y2="66857"/>
                      </a14:backgroundRemoval>
                    </a14:imgEffect>
                  </a14:imgLayer>
                </a14:imgProps>
              </a:ext>
              <a:ext uri="{28A0092B-C50C-407E-A947-70E740481C1C}">
                <a14:useLocalDpi xmlns:a14="http://schemas.microsoft.com/office/drawing/2010/main" val="0"/>
              </a:ext>
            </a:extLst>
          </a:blip>
          <a:srcRect/>
          <a:stretch>
            <a:fillRect/>
          </a:stretch>
        </p:blipFill>
        <p:spPr bwMode="auto">
          <a:xfrm>
            <a:off x="8636001" y="2731347"/>
            <a:ext cx="3365500" cy="444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4301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dissolve">
                                      <p:cBhvr>
                                        <p:cTn id="7"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Tai nguyen thiet ke tro choi\Khi con qua song\cartoon_natural_landscape_vector_27857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 y="1657930"/>
            <a:ext cx="12192000" cy="683514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Users\ADMIN\Desktop\Giai cuu con vat\wooden-board-theme-image-1-vector-clip-art_csp9738361.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7111" y1="5870" x2="2889" y2="16771"/>
                        <a14:foregroundMark x1="6667" y1="66876" x2="9222" y2="84696"/>
                        <a14:foregroundMark x1="92333" y1="6918" x2="96556" y2="16771"/>
                        <a14:foregroundMark x1="96556" y1="70860" x2="91778" y2="87841"/>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09601" y="3235521"/>
            <a:ext cx="8676196" cy="459918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Kết quả hình ảnh cho panda cartoon"/>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foregroundMark x1="37358" y1="7000" x2="65094" y2="82857"/>
                        <a14:foregroundMark x1="91321" y1="12000" x2="33396" y2="31857"/>
                        <a14:foregroundMark x1="50943" y1="13857" x2="68679" y2="42429"/>
                        <a14:foregroundMark x1="70566" y1="10143" x2="75094" y2="38286"/>
                        <a14:foregroundMark x1="70566" y1="15857" x2="37925" y2="9000"/>
                        <a14:foregroundMark x1="43019" y1="19571" x2="34340" y2="32571"/>
                        <a14:foregroundMark x1="30943" y1="28429" x2="36981" y2="35571"/>
                        <a14:foregroundMark x1="50000" y1="57714" x2="51509" y2="76429"/>
                        <a14:foregroundMark x1="43962" y1="57000" x2="43962" y2="79429"/>
                        <a14:foregroundMark x1="43019" y1="53857" x2="39434" y2="66857"/>
                      </a14:backgroundRemoval>
                    </a14:imgEffect>
                  </a14:imgLayer>
                </a14:imgProps>
              </a:ext>
              <a:ext uri="{28A0092B-C50C-407E-A947-70E740481C1C}">
                <a14:useLocalDpi xmlns:a14="http://schemas.microsoft.com/office/drawing/2010/main" val="0"/>
              </a:ext>
            </a:extLst>
          </a:blip>
          <a:srcRect/>
          <a:stretch>
            <a:fillRect/>
          </a:stretch>
        </p:blipFill>
        <p:spPr bwMode="auto">
          <a:xfrm>
            <a:off x="8636001" y="2731347"/>
            <a:ext cx="3365500" cy="4445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152650" y="4689672"/>
            <a:ext cx="6096000" cy="751296"/>
          </a:xfrm>
          <a:prstGeom prst="rect">
            <a:avLst/>
          </a:prstGeom>
        </p:spPr>
        <p:txBody>
          <a:bodyPr>
            <a:spAutoFit/>
          </a:bodyPr>
          <a:lstStyle/>
          <a:p>
            <a:pPr>
              <a:lnSpc>
                <a:spcPts val="1700"/>
              </a:lnSpc>
              <a:spcAft>
                <a:spcPts val="600"/>
              </a:spcAft>
            </a:pPr>
            <a:r>
              <a:rPr lang="en-US">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Vì sao khi làm việc nặng hay vận động mạnh trong thời gian dài, cơ thể thường nóng lên, nhịp thở tăng, mồ hôi toát ra nhiều, nhanh khát và nhanh đói.</a:t>
            </a:r>
            <a:endParaRPr lang="en-US">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70749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Tai nguyen thiet ke tro choi\Khi con qua song\cartoon_natural_landscape_vector_27857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861"/>
            <a:ext cx="12192000" cy="683514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Users\ADMIN\Desktop\Giai cuu con vat\wooden-board-theme-image-1-vector-clip-art_csp9738361.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7111" y1="5870" x2="2889" y2="16771"/>
                        <a14:foregroundMark x1="6667" y1="66876" x2="9222" y2="84696"/>
                        <a14:foregroundMark x1="92333" y1="6918" x2="96556" y2="16771"/>
                        <a14:foregroundMark x1="96556" y1="70860" x2="91778" y2="87841"/>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95301" y="2611275"/>
            <a:ext cx="8676196" cy="543734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Kết quả hình ảnh cho panda cartoon"/>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foregroundMark x1="37358" y1="7000" x2="65094" y2="82857"/>
                        <a14:foregroundMark x1="91321" y1="12000" x2="33396" y2="31857"/>
                        <a14:foregroundMark x1="50943" y1="13857" x2="68679" y2="42429"/>
                        <a14:foregroundMark x1="70566" y1="10143" x2="75094" y2="38286"/>
                        <a14:foregroundMark x1="70566" y1="15857" x2="37925" y2="9000"/>
                        <a14:foregroundMark x1="43019" y1="19571" x2="34340" y2="32571"/>
                        <a14:foregroundMark x1="30943" y1="28429" x2="36981" y2="35571"/>
                        <a14:foregroundMark x1="50000" y1="57714" x2="51509" y2="76429"/>
                        <a14:foregroundMark x1="43962" y1="57000" x2="43962" y2="79429"/>
                        <a14:foregroundMark x1="43019" y1="53857" x2="39434" y2="66857"/>
                      </a14:backgroundRemoval>
                    </a14:imgEffect>
                  </a14:imgLayer>
                </a14:imgProps>
              </a:ext>
              <a:ext uri="{28A0092B-C50C-407E-A947-70E740481C1C}">
                <a14:useLocalDpi xmlns:a14="http://schemas.microsoft.com/office/drawing/2010/main" val="0"/>
              </a:ext>
            </a:extLst>
          </a:blip>
          <a:srcRect/>
          <a:stretch>
            <a:fillRect/>
          </a:stretch>
        </p:blipFill>
        <p:spPr bwMode="auto">
          <a:xfrm>
            <a:off x="8636001" y="2731347"/>
            <a:ext cx="3365500" cy="4445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899699" y="4038980"/>
            <a:ext cx="6096000" cy="2285241"/>
          </a:xfrm>
          <a:prstGeom prst="rect">
            <a:avLst/>
          </a:prstGeom>
        </p:spPr>
        <p:txBody>
          <a:bodyPr>
            <a:spAutoFit/>
          </a:bodyPr>
          <a:lstStyle/>
          <a:p>
            <a:pPr>
              <a:lnSpc>
                <a:spcPts val="1700"/>
              </a:lnSpc>
              <a:spcAft>
                <a:spcPts val="600"/>
              </a:spcAft>
            </a:pPr>
            <a:r>
              <a:rPr lang="en-US" sz="1400" b="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3</a:t>
            </a:r>
            <a:r>
              <a:rPr lang="en-US" sz="14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1">
                <a:effectLst/>
                <a:latin typeface="Times New Roman" panose="02020603050405020304" pitchFamily="18" charset="0"/>
                <a:ea typeface="Calibri" panose="020F0502020204030204" pitchFamily="34" charset="0"/>
                <a:cs typeface="Times New Roman" panose="02020603050405020304" pitchFamily="18" charset="0"/>
              </a:rPr>
              <a:t>Lựa chọn từ/cụm từ phù hợp trong phần gợi ý để hoàn thành đoạn thông</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a:lnSpc>
                <a:spcPts val="1700"/>
              </a:lnSpc>
              <a:spcAft>
                <a:spcPts val="600"/>
              </a:spcAft>
            </a:pPr>
            <a:r>
              <a:rPr lang="fr-FR" sz="1400" b="1">
                <a:effectLst/>
                <a:latin typeface="Times New Roman" panose="02020603050405020304" pitchFamily="18" charset="0"/>
                <a:ea typeface="Calibri" panose="020F0502020204030204" pitchFamily="34" charset="0"/>
                <a:cs typeface="Times New Roman" panose="02020603050405020304" pitchFamily="18" charset="0"/>
              </a:rPr>
              <a:t>tin sau</a:t>
            </a:r>
            <a:r>
              <a:rPr lang="fr-FR" sz="1400">
                <a:effectLst/>
                <a:latin typeface="Times New Roman" panose="02020603050405020304" pitchFamily="18" charset="0"/>
                <a:ea typeface="Calibri" panose="020F0502020204030204" pitchFamily="34" charset="0"/>
                <a:cs typeface="Times New Roman" panose="02020603050405020304" pitchFamily="18" charset="0"/>
              </a:rPr>
              <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a:lnSpc>
                <a:spcPts val="1700"/>
              </a:lnSpc>
              <a:spcAft>
                <a:spcPts val="600"/>
              </a:spcAft>
            </a:pPr>
            <a:r>
              <a:rPr lang="fr-FR" sz="1400">
                <a:effectLst/>
                <a:latin typeface="Times New Roman" panose="02020603050405020304" pitchFamily="18" charset="0"/>
                <a:ea typeface="Calibri" panose="020F0502020204030204" pitchFamily="34" charset="0"/>
                <a:cs typeface="Times New Roman" panose="02020603050405020304" pitchFamily="18" charset="0"/>
              </a:rPr>
              <a:t>Quang hợp là quá trình sử dụng . (1). và khí ...(2)... để tổng hợp ...(3)... và giải  phóng ...(4) nhờ năng lượng .(5)... đã được ...(6).. hấp thụ. Đây là quá trình trao đổi chất và chuyển hoả năng lượng ở ...(.7), trong đó quá trình trao đổi và chuyển hoá các chất luôn đi kèm với quá trình chuyển hoá ....(8)... từ dạng ..(9)... biến đổi thành dạng ..(10)... tích luỹ trong các phân tử ...(1)... thực vật, quang năng, hoả năng, hữu cơ.</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a:lnSpc>
                <a:spcPts val="1700"/>
              </a:lnSpc>
              <a:spcAft>
                <a:spcPts val="600"/>
              </a:spcAft>
            </a:pPr>
            <a:r>
              <a:rPr lang="en-US" sz="1400">
                <a:effectLst/>
                <a:latin typeface="Times New Roman" panose="02020603050405020304" pitchFamily="18" charset="0"/>
                <a:ea typeface="Calibri" panose="020F0502020204030204" pitchFamily="34" charset="0"/>
                <a:cs typeface="Times New Roman" panose="02020603050405020304" pitchFamily="18" charset="0"/>
              </a:rPr>
              <a:t>Gợi ý: oxygen, ảnh sáng, diệp lục, nước, carbon dioxide, glucose, năng lượng.</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70729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Tai nguyen thiet ke tro choi\Khi con qua song\cartoon_natural_landscape_vector_27857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861"/>
            <a:ext cx="12192000" cy="683514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C:\Users\ADMIN\Desktop\cau hoi.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019" y="2545080"/>
            <a:ext cx="13090819" cy="47244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C:\Users\ADMIN\Desktop\453552345 (3).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8636" l="0" r="100000">
                        <a14:foregroundMark x1="48087" y1="3274" x2="50000" y2="3411"/>
                      </a14:backgroundRemoval>
                    </a14:imgEffect>
                  </a14:imgLayer>
                </a14:imgProps>
              </a:ext>
              <a:ext uri="{28A0092B-C50C-407E-A947-70E740481C1C}">
                <a14:useLocalDpi xmlns:a14="http://schemas.microsoft.com/office/drawing/2010/main" val="0"/>
              </a:ext>
            </a:extLst>
          </a:blip>
          <a:srcRect/>
          <a:stretch>
            <a:fillRect/>
          </a:stretch>
        </p:blipFill>
        <p:spPr bwMode="auto">
          <a:xfrm>
            <a:off x="2019301" y="-604905"/>
            <a:ext cx="6776894" cy="337858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1828800" y="4546601"/>
            <a:ext cx="5994400" cy="830997"/>
          </a:xfrm>
          <a:prstGeom prst="rect">
            <a:avLst/>
          </a:prstGeom>
          <a:noFill/>
        </p:spPr>
        <p:txBody>
          <a:bodyPr wrap="square" rtlCol="0">
            <a:spAutoFit/>
          </a:bodyPr>
          <a:lstStyle/>
          <a:p>
            <a:pPr algn="ctr"/>
            <a:r>
              <a:rPr lang="en-US" sz="2400">
                <a:solidFill>
                  <a:srgbClr val="008000"/>
                </a:solidFill>
                <a:latin typeface="Arial" panose="020B0604020202020204" pitchFamily="34" charset="0"/>
                <a:cs typeface="Arial" panose="020B0604020202020204" pitchFamily="34" charset="0"/>
              </a:rPr>
              <a:t>Thế nào trao đổi chất và chuyển hóa năng lượng</a:t>
            </a:r>
            <a:endParaRPr lang="vi-VN" sz="2400" dirty="0">
              <a:solidFill>
                <a:srgbClr val="008000"/>
              </a:solidFill>
              <a:cs typeface="Arial" panose="020B0604020202020204" pitchFamily="34" charset="0"/>
            </a:endParaRPr>
          </a:p>
        </p:txBody>
      </p:sp>
      <p:sp>
        <p:nvSpPr>
          <p:cNvPr id="11" name="TextBox 10"/>
          <p:cNvSpPr txBox="1"/>
          <p:nvPr/>
        </p:nvSpPr>
        <p:spPr>
          <a:xfrm>
            <a:off x="2438400" y="640079"/>
            <a:ext cx="6009981" cy="1938992"/>
          </a:xfrm>
          <a:prstGeom prst="rect">
            <a:avLst/>
          </a:prstGeom>
          <a:noFill/>
        </p:spPr>
        <p:txBody>
          <a:bodyPr wrap="square" rtlCol="0">
            <a:spAutoFit/>
          </a:bodyPr>
          <a:lstStyle/>
          <a:p>
            <a:pPr algn="ctr"/>
            <a:r>
              <a:rPr lang="vi-VN" sz="2400">
                <a:solidFill>
                  <a:srgbClr val="FF0000"/>
                </a:solidFill>
                <a:cs typeface="Arial" panose="020B0604020202020204" pitchFamily="34" charset="0"/>
              </a:rPr>
              <a:t>Là quá trình cơ thể lấy các chất từ môi trường, biến đổi chúng thành các chất cần thiết cho cơ thể và tạo năng lượng cung cấp cho các hoạt động sống, đồng thời trả lại cho môi trường các chất thải</a:t>
            </a:r>
            <a:endParaRPr lang="en-US" sz="2400" dirty="0">
              <a:solidFill>
                <a:srgbClr val="FF0000"/>
              </a:solidFill>
              <a:latin typeface="Arial" panose="020B0604020202020204" pitchFamily="34" charset="0"/>
              <a:cs typeface="Arial" panose="020B0604020202020204" pitchFamily="34" charset="0"/>
            </a:endParaRPr>
          </a:p>
        </p:txBody>
      </p:sp>
      <p:pic>
        <p:nvPicPr>
          <p:cNvPr id="12" name="Picture 5" descr="C:\Users\ADMIN\Desktop\Tai nguyen thiet ke tro choi\Bảng gỗ\tro ve.png">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94928" l="0" r="100000"/>
                    </a14:imgEffect>
                  </a14:imgLayer>
                </a14:imgProps>
              </a:ext>
              <a:ext uri="{28A0092B-C50C-407E-A947-70E740481C1C}">
                <a14:useLocalDpi xmlns:a14="http://schemas.microsoft.com/office/drawing/2010/main" val="0"/>
              </a:ext>
            </a:extLst>
          </a:blip>
          <a:srcRect/>
          <a:stretch>
            <a:fillRect/>
          </a:stretch>
        </p:blipFill>
        <p:spPr bwMode="auto">
          <a:xfrm>
            <a:off x="40981" y="-1114"/>
            <a:ext cx="2209800" cy="697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3831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dissolv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80">
                                          <p:stCondLst>
                                            <p:cond delay="0"/>
                                          </p:stCondLst>
                                        </p:cTn>
                                        <p:tgtEl>
                                          <p:spTgt spid="9"/>
                                        </p:tgtEl>
                                      </p:cBhvr>
                                    </p:animEffect>
                                    <p:anim calcmode="lin" valueType="num">
                                      <p:cBhvr>
                                        <p:cTn id="13"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8" dur="26">
                                          <p:stCondLst>
                                            <p:cond delay="650"/>
                                          </p:stCondLst>
                                        </p:cTn>
                                        <p:tgtEl>
                                          <p:spTgt spid="9"/>
                                        </p:tgtEl>
                                      </p:cBhvr>
                                      <p:to x="100000" y="60000"/>
                                    </p:animScale>
                                    <p:animScale>
                                      <p:cBhvr>
                                        <p:cTn id="19" dur="166" decel="50000">
                                          <p:stCondLst>
                                            <p:cond delay="676"/>
                                          </p:stCondLst>
                                        </p:cTn>
                                        <p:tgtEl>
                                          <p:spTgt spid="9"/>
                                        </p:tgtEl>
                                      </p:cBhvr>
                                      <p:to x="100000" y="100000"/>
                                    </p:animScale>
                                    <p:animScale>
                                      <p:cBhvr>
                                        <p:cTn id="20" dur="26">
                                          <p:stCondLst>
                                            <p:cond delay="1312"/>
                                          </p:stCondLst>
                                        </p:cTn>
                                        <p:tgtEl>
                                          <p:spTgt spid="9"/>
                                        </p:tgtEl>
                                      </p:cBhvr>
                                      <p:to x="100000" y="80000"/>
                                    </p:animScale>
                                    <p:animScale>
                                      <p:cBhvr>
                                        <p:cTn id="21" dur="166" decel="50000">
                                          <p:stCondLst>
                                            <p:cond delay="1338"/>
                                          </p:stCondLst>
                                        </p:cTn>
                                        <p:tgtEl>
                                          <p:spTgt spid="9"/>
                                        </p:tgtEl>
                                      </p:cBhvr>
                                      <p:to x="100000" y="100000"/>
                                    </p:animScale>
                                    <p:animScale>
                                      <p:cBhvr>
                                        <p:cTn id="22" dur="26">
                                          <p:stCondLst>
                                            <p:cond delay="1642"/>
                                          </p:stCondLst>
                                        </p:cTn>
                                        <p:tgtEl>
                                          <p:spTgt spid="9"/>
                                        </p:tgtEl>
                                      </p:cBhvr>
                                      <p:to x="100000" y="90000"/>
                                    </p:animScale>
                                    <p:animScale>
                                      <p:cBhvr>
                                        <p:cTn id="23" dur="166" decel="50000">
                                          <p:stCondLst>
                                            <p:cond delay="1668"/>
                                          </p:stCondLst>
                                        </p:cTn>
                                        <p:tgtEl>
                                          <p:spTgt spid="9"/>
                                        </p:tgtEl>
                                      </p:cBhvr>
                                      <p:to x="100000" y="100000"/>
                                    </p:animScale>
                                    <p:animScale>
                                      <p:cBhvr>
                                        <p:cTn id="24" dur="26">
                                          <p:stCondLst>
                                            <p:cond delay="1808"/>
                                          </p:stCondLst>
                                        </p:cTn>
                                        <p:tgtEl>
                                          <p:spTgt spid="9"/>
                                        </p:tgtEl>
                                      </p:cBhvr>
                                      <p:to x="100000" y="95000"/>
                                    </p:animScale>
                                    <p:animScale>
                                      <p:cBhvr>
                                        <p:cTn id="25" dur="166" decel="50000">
                                          <p:stCondLst>
                                            <p:cond delay="1834"/>
                                          </p:stCondLst>
                                        </p:cTn>
                                        <p:tgtEl>
                                          <p:spTgt spid="9"/>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down)">
                                      <p:cBhvr>
                                        <p:cTn id="28" dur="580">
                                          <p:stCondLst>
                                            <p:cond delay="0"/>
                                          </p:stCondLst>
                                        </p:cTn>
                                        <p:tgtEl>
                                          <p:spTgt spid="11"/>
                                        </p:tgtEl>
                                      </p:cBhvr>
                                    </p:animEffect>
                                    <p:anim calcmode="lin" valueType="num">
                                      <p:cBhvr>
                                        <p:cTn id="29"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34" dur="26">
                                          <p:stCondLst>
                                            <p:cond delay="650"/>
                                          </p:stCondLst>
                                        </p:cTn>
                                        <p:tgtEl>
                                          <p:spTgt spid="11"/>
                                        </p:tgtEl>
                                      </p:cBhvr>
                                      <p:to x="100000" y="60000"/>
                                    </p:animScale>
                                    <p:animScale>
                                      <p:cBhvr>
                                        <p:cTn id="35" dur="166" decel="50000">
                                          <p:stCondLst>
                                            <p:cond delay="676"/>
                                          </p:stCondLst>
                                        </p:cTn>
                                        <p:tgtEl>
                                          <p:spTgt spid="11"/>
                                        </p:tgtEl>
                                      </p:cBhvr>
                                      <p:to x="100000" y="100000"/>
                                    </p:animScale>
                                    <p:animScale>
                                      <p:cBhvr>
                                        <p:cTn id="36" dur="26">
                                          <p:stCondLst>
                                            <p:cond delay="1312"/>
                                          </p:stCondLst>
                                        </p:cTn>
                                        <p:tgtEl>
                                          <p:spTgt spid="11"/>
                                        </p:tgtEl>
                                      </p:cBhvr>
                                      <p:to x="100000" y="80000"/>
                                    </p:animScale>
                                    <p:animScale>
                                      <p:cBhvr>
                                        <p:cTn id="37" dur="166" decel="50000">
                                          <p:stCondLst>
                                            <p:cond delay="1338"/>
                                          </p:stCondLst>
                                        </p:cTn>
                                        <p:tgtEl>
                                          <p:spTgt spid="11"/>
                                        </p:tgtEl>
                                      </p:cBhvr>
                                      <p:to x="100000" y="100000"/>
                                    </p:animScale>
                                    <p:animScale>
                                      <p:cBhvr>
                                        <p:cTn id="38" dur="26">
                                          <p:stCondLst>
                                            <p:cond delay="1642"/>
                                          </p:stCondLst>
                                        </p:cTn>
                                        <p:tgtEl>
                                          <p:spTgt spid="11"/>
                                        </p:tgtEl>
                                      </p:cBhvr>
                                      <p:to x="100000" y="90000"/>
                                    </p:animScale>
                                    <p:animScale>
                                      <p:cBhvr>
                                        <p:cTn id="39" dur="166" decel="50000">
                                          <p:stCondLst>
                                            <p:cond delay="1668"/>
                                          </p:stCondLst>
                                        </p:cTn>
                                        <p:tgtEl>
                                          <p:spTgt spid="11"/>
                                        </p:tgtEl>
                                      </p:cBhvr>
                                      <p:to x="100000" y="100000"/>
                                    </p:animScale>
                                    <p:animScale>
                                      <p:cBhvr>
                                        <p:cTn id="40" dur="26">
                                          <p:stCondLst>
                                            <p:cond delay="1808"/>
                                          </p:stCondLst>
                                        </p:cTn>
                                        <p:tgtEl>
                                          <p:spTgt spid="11"/>
                                        </p:tgtEl>
                                      </p:cBhvr>
                                      <p:to x="100000" y="95000"/>
                                    </p:animScale>
                                    <p:animScale>
                                      <p:cBhvr>
                                        <p:cTn id="41"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Tai nguyen thiet ke tro choi\Khi con qua song\cartoon_natural_landscape_vector_27857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861"/>
            <a:ext cx="12192000" cy="683514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Users\ADMIN\Desktop\Giai cuu con vat\wooden-board-theme-image-1-vector-clip-art_csp9738361.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7111" y1="5870" x2="2889" y2="16771"/>
                        <a14:foregroundMark x1="6667" y1="66876" x2="9222" y2="84696"/>
                        <a14:foregroundMark x1="92333" y1="6918" x2="96556" y2="16771"/>
                        <a14:foregroundMark x1="96556" y1="70860" x2="91778" y2="87841"/>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981076" y="3136613"/>
            <a:ext cx="8676196" cy="459918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Kết quả hình ảnh cho panda cartoon"/>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foregroundMark x1="37358" y1="7000" x2="65094" y2="82857"/>
                        <a14:foregroundMark x1="91321" y1="12000" x2="33396" y2="31857"/>
                        <a14:foregroundMark x1="50943" y1="13857" x2="68679" y2="42429"/>
                        <a14:foregroundMark x1="70566" y1="10143" x2="75094" y2="38286"/>
                        <a14:foregroundMark x1="70566" y1="15857" x2="37925" y2="9000"/>
                        <a14:foregroundMark x1="43019" y1="19571" x2="34340" y2="32571"/>
                        <a14:foregroundMark x1="30943" y1="28429" x2="36981" y2="35571"/>
                        <a14:foregroundMark x1="50000" y1="57714" x2="51509" y2="76429"/>
                        <a14:foregroundMark x1="43962" y1="57000" x2="43962" y2="79429"/>
                        <a14:foregroundMark x1="43019" y1="53857" x2="39434" y2="66857"/>
                      </a14:backgroundRemoval>
                    </a14:imgEffect>
                  </a14:imgLayer>
                </a14:imgProps>
              </a:ext>
              <a:ext uri="{28A0092B-C50C-407E-A947-70E740481C1C}">
                <a14:useLocalDpi xmlns:a14="http://schemas.microsoft.com/office/drawing/2010/main" val="0"/>
              </a:ext>
            </a:extLst>
          </a:blip>
          <a:srcRect/>
          <a:stretch>
            <a:fillRect/>
          </a:stretch>
        </p:blipFill>
        <p:spPr bwMode="auto">
          <a:xfrm>
            <a:off x="8636001" y="2731347"/>
            <a:ext cx="3365500" cy="4445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152650" y="4851432"/>
            <a:ext cx="6096000" cy="923330"/>
          </a:xfrm>
          <a:prstGeom prst="rect">
            <a:avLst/>
          </a:prstGeom>
        </p:spPr>
        <p:txBody>
          <a:bodyPr>
            <a:spAutoFit/>
          </a:bodyPr>
          <a:lstStyle/>
          <a:p>
            <a:r>
              <a:rPr lang="en-US" b="1">
                <a:solidFill>
                  <a:srgbClr val="000000"/>
                </a:solidFill>
                <a:effectLst/>
                <a:latin typeface="Times New Roman" panose="02020603050405020304" pitchFamily="18" charset="0"/>
                <a:ea typeface="Times New Roman" panose="02020603050405020304" pitchFamily="18" charset="0"/>
              </a:rPr>
              <a:t>4. </a:t>
            </a:r>
            <a:r>
              <a:rPr lang="en-US" b="1">
                <a:solidFill>
                  <a:srgbClr val="000000"/>
                </a:solidFill>
                <a:effectLst/>
                <a:latin typeface="Tahoma" panose="020B0604030504040204" pitchFamily="34" charset="0"/>
                <a:ea typeface="Calibri" panose="020F0502020204030204" pitchFamily="34" charset="0"/>
              </a:rPr>
              <a:t> </a:t>
            </a:r>
            <a:r>
              <a:rPr lang="en-US" b="1">
                <a:solidFill>
                  <a:srgbClr val="000000"/>
                </a:solidFill>
                <a:effectLst/>
                <a:latin typeface="Times New Roman" panose="02020603050405020304" pitchFamily="18" charset="0"/>
                <a:ea typeface="Calibri" panose="020F0502020204030204" pitchFamily="34" charset="0"/>
              </a:rPr>
              <a:t>Giải thích vì sao nên trồng cây đúng thời vụ và đảm bảo mật độ phù hợp.</a:t>
            </a:r>
            <a:br>
              <a:rPr lang="en-US" b="1">
                <a:solidFill>
                  <a:srgbClr val="000000"/>
                </a:solidFill>
                <a:effectLst/>
                <a:latin typeface="Times New Roman" panose="02020603050405020304" pitchFamily="18" charset="0"/>
                <a:ea typeface="Calibri" panose="020F0502020204030204" pitchFamily="34" charset="0"/>
              </a:rPr>
            </a:br>
            <a:endParaRPr lang="en-US"/>
          </a:p>
        </p:txBody>
      </p:sp>
    </p:spTree>
    <p:extLst>
      <p:ext uri="{BB962C8B-B14F-4D97-AF65-F5344CB8AC3E}">
        <p14:creationId xmlns:p14="http://schemas.microsoft.com/office/powerpoint/2010/main" val="2805581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C:\Users\ADMIN\Desktop\Giai cuu con vat\wooden-board-theme-image-1-vector-clip-art_csp9738361.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100000">
                        <a14:foregroundMark x1="7111" y1="5870" x2="2889" y2="16771"/>
                        <a14:foregroundMark x1="6667" y1="66876" x2="9222" y2="84696"/>
                        <a14:foregroundMark x1="92333" y1="6918" x2="96556" y2="16771"/>
                        <a14:foregroundMark x1="96556" y1="70860" x2="91778" y2="87841"/>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09601" y="3116101"/>
            <a:ext cx="8676196" cy="459918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Kết quả hình ảnh cho panda cartoon"/>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100000" l="0" r="100000">
                        <a14:foregroundMark x1="37358" y1="7000" x2="65094" y2="82857"/>
                        <a14:foregroundMark x1="91321" y1="12000" x2="33396" y2="31857"/>
                        <a14:foregroundMark x1="50943" y1="13857" x2="68679" y2="42429"/>
                        <a14:foregroundMark x1="70566" y1="10143" x2="75094" y2="38286"/>
                        <a14:foregroundMark x1="70566" y1="15857" x2="37925" y2="9000"/>
                        <a14:foregroundMark x1="43019" y1="19571" x2="34340" y2="32571"/>
                        <a14:foregroundMark x1="30943" y1="28429" x2="36981" y2="35571"/>
                        <a14:foregroundMark x1="50000" y1="57714" x2="51509" y2="76429"/>
                        <a14:foregroundMark x1="43962" y1="57000" x2="43962" y2="79429"/>
                        <a14:foregroundMark x1="43019" y1="53857" x2="39434" y2="66857"/>
                      </a14:backgroundRemoval>
                    </a14:imgEffect>
                  </a14:imgLayer>
                </a14:imgProps>
              </a:ext>
              <a:ext uri="{28A0092B-C50C-407E-A947-70E740481C1C}">
                <a14:useLocalDpi xmlns:a14="http://schemas.microsoft.com/office/drawing/2010/main" val="0"/>
              </a:ext>
            </a:extLst>
          </a:blip>
          <a:srcRect/>
          <a:stretch>
            <a:fillRect/>
          </a:stretch>
        </p:blipFill>
        <p:spPr bwMode="auto">
          <a:xfrm>
            <a:off x="8636001" y="2731347"/>
            <a:ext cx="3365500" cy="444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51046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Tai nguyen thiet ke tro choi\Khi con qua song\cartoon_natural_landscape_vector_27857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861"/>
            <a:ext cx="12192000" cy="683514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Users\ADMIN\Desktop\Giai cuu con vat\wooden-board-theme-image-1-vector-clip-art_csp9738361.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7111" y1="5870" x2="2889" y2="16771"/>
                        <a14:foregroundMark x1="6667" y1="66876" x2="9222" y2="84696"/>
                        <a14:foregroundMark x1="92333" y1="6918" x2="96556" y2="16771"/>
                        <a14:foregroundMark x1="96556" y1="70860" x2="91778" y2="87841"/>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09601" y="3116101"/>
            <a:ext cx="8676196" cy="459918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Kết quả hình ảnh cho panda cartoon"/>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foregroundMark x1="37358" y1="7000" x2="65094" y2="82857"/>
                        <a14:foregroundMark x1="91321" y1="12000" x2="33396" y2="31857"/>
                        <a14:foregroundMark x1="50943" y1="13857" x2="68679" y2="42429"/>
                        <a14:foregroundMark x1="70566" y1="10143" x2="75094" y2="38286"/>
                        <a14:foregroundMark x1="70566" y1="15857" x2="37925" y2="9000"/>
                        <a14:foregroundMark x1="43019" y1="19571" x2="34340" y2="32571"/>
                        <a14:foregroundMark x1="30943" y1="28429" x2="36981" y2="35571"/>
                        <a14:foregroundMark x1="50000" y1="57714" x2="51509" y2="76429"/>
                        <a14:foregroundMark x1="43962" y1="57000" x2="43962" y2="79429"/>
                        <a14:foregroundMark x1="43019" y1="53857" x2="39434" y2="66857"/>
                      </a14:backgroundRemoval>
                    </a14:imgEffect>
                  </a14:imgLayer>
                </a14:imgProps>
              </a:ext>
              <a:ext uri="{28A0092B-C50C-407E-A947-70E740481C1C}">
                <a14:useLocalDpi xmlns:a14="http://schemas.microsoft.com/office/drawing/2010/main" val="0"/>
              </a:ext>
            </a:extLst>
          </a:blip>
          <a:srcRect/>
          <a:stretch>
            <a:fillRect/>
          </a:stretch>
        </p:blipFill>
        <p:spPr bwMode="auto">
          <a:xfrm>
            <a:off x="8636001" y="2731347"/>
            <a:ext cx="3365500" cy="4445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235201" y="4286842"/>
            <a:ext cx="6096000" cy="1015663"/>
          </a:xfrm>
          <a:prstGeom prst="rect">
            <a:avLst/>
          </a:prstGeom>
        </p:spPr>
        <p:txBody>
          <a:bodyPr>
            <a:spAutoFit/>
          </a:bodyPr>
          <a:lstStyle/>
          <a:p>
            <a:r>
              <a:rPr lang="en-US" sz="1400" b="1">
                <a:solidFill>
                  <a:srgbClr val="000000"/>
                </a:solidFill>
                <a:effectLst/>
                <a:latin typeface="Times New Roman" panose="02020603050405020304" pitchFamily="18" charset="0"/>
                <a:ea typeface="Times New Roman" panose="02020603050405020304" pitchFamily="18" charset="0"/>
              </a:rPr>
              <a:t>5.</a:t>
            </a:r>
            <a:r>
              <a:rPr lang="en-US" sz="1400" b="1">
                <a:solidFill>
                  <a:srgbClr val="000000"/>
                </a:solidFill>
                <a:effectLst/>
                <a:latin typeface="Times New Roman" panose="02020603050405020304" pitchFamily="18" charset="0"/>
                <a:ea typeface="Calibri" panose="020F0502020204030204" pitchFamily="34" charset="0"/>
              </a:rPr>
              <a:t>Ở những khu công nghiệp hay nơi có nhiều nhà máy, nồng độ khí carbon dioxide thường tăng cao. Quang hợp của cây trồng tại đó bị ảnh hưởng như thế nào?</a:t>
            </a:r>
            <a:br>
              <a:rPr lang="en-US" sz="1400" b="1">
                <a:solidFill>
                  <a:srgbClr val="000000"/>
                </a:solidFill>
                <a:effectLst/>
                <a:latin typeface="Times New Roman" panose="02020603050405020304" pitchFamily="18" charset="0"/>
                <a:ea typeface="Calibri" panose="020F0502020204030204" pitchFamily="34" charset="0"/>
              </a:rPr>
            </a:br>
            <a:endParaRPr lang="en-US"/>
          </a:p>
        </p:txBody>
      </p:sp>
    </p:spTree>
    <p:extLst>
      <p:ext uri="{BB962C8B-B14F-4D97-AF65-F5344CB8AC3E}">
        <p14:creationId xmlns:p14="http://schemas.microsoft.com/office/powerpoint/2010/main" val="16834498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Tai nguyen thiet ke tro choi\Khi con qua song\cartoon_natural_landscape_vector_27857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861"/>
            <a:ext cx="12192000" cy="683514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C:\Users\ADMIN\Desktop\453552345 (3).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8636" l="0" r="100000">
                        <a14:foregroundMark x1="48087" y1="3274" x2="50000" y2="3411"/>
                      </a14:backgroundRemoval>
                    </a14:imgEffect>
                  </a14:imgLayer>
                </a14:imgProps>
              </a:ext>
              <a:ext uri="{28A0092B-C50C-407E-A947-70E740481C1C}">
                <a14:useLocalDpi xmlns:a14="http://schemas.microsoft.com/office/drawing/2010/main" val="0"/>
              </a:ext>
            </a:extLst>
          </a:blip>
          <a:srcRect/>
          <a:stretch>
            <a:fillRect/>
          </a:stretch>
        </p:blipFill>
        <p:spPr bwMode="auto">
          <a:xfrm>
            <a:off x="114300" y="-604905"/>
            <a:ext cx="9239249" cy="355765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Users\ADMIN\Desktop\Giai cuu con vat\wooden-board-theme-image-1-vector-clip-art_csp9738361.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foregroundMark x1="7111" y1="5870" x2="2889" y2="16771"/>
                        <a14:foregroundMark x1="6667" y1="66876" x2="9222" y2="84696"/>
                        <a14:foregroundMark x1="92333" y1="6918" x2="96556" y2="16771"/>
                        <a14:foregroundMark x1="96556" y1="70860" x2="91778" y2="87841"/>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09601" y="3116101"/>
            <a:ext cx="8676196" cy="459918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Kết quả hình ảnh cho panda cartoon"/>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0" b="100000" l="0" r="100000">
                        <a14:foregroundMark x1="37358" y1="7000" x2="65094" y2="82857"/>
                        <a14:foregroundMark x1="91321" y1="12000" x2="33396" y2="31857"/>
                        <a14:foregroundMark x1="50943" y1="13857" x2="68679" y2="42429"/>
                        <a14:foregroundMark x1="70566" y1="10143" x2="75094" y2="38286"/>
                        <a14:foregroundMark x1="70566" y1="15857" x2="37925" y2="9000"/>
                        <a14:foregroundMark x1="43019" y1="19571" x2="34340" y2="32571"/>
                        <a14:foregroundMark x1="30943" y1="28429" x2="36981" y2="35571"/>
                        <a14:foregroundMark x1="50000" y1="57714" x2="51509" y2="76429"/>
                        <a14:foregroundMark x1="43962" y1="57000" x2="43962" y2="79429"/>
                        <a14:foregroundMark x1="43019" y1="53857" x2="39434" y2="66857"/>
                      </a14:backgroundRemoval>
                    </a14:imgEffect>
                  </a14:imgLayer>
                </a14:imgProps>
              </a:ext>
              <a:ext uri="{28A0092B-C50C-407E-A947-70E740481C1C}">
                <a14:useLocalDpi xmlns:a14="http://schemas.microsoft.com/office/drawing/2010/main" val="0"/>
              </a:ext>
            </a:extLst>
          </a:blip>
          <a:srcRect/>
          <a:stretch>
            <a:fillRect/>
          </a:stretch>
        </p:blipFill>
        <p:spPr bwMode="auto">
          <a:xfrm>
            <a:off x="8636001" y="2731347"/>
            <a:ext cx="3365500" cy="4445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899699" y="4446015"/>
            <a:ext cx="6096000" cy="1200329"/>
          </a:xfrm>
          <a:prstGeom prst="rect">
            <a:avLst/>
          </a:prstGeom>
        </p:spPr>
        <p:txBody>
          <a:bodyPr>
            <a:spAutoFit/>
          </a:bodyPr>
          <a:lstStyle/>
          <a:p>
            <a:r>
              <a:rPr lang="en-US" b="1">
                <a:solidFill>
                  <a:srgbClr val="000000"/>
                </a:solidFill>
                <a:effectLst/>
                <a:latin typeface="Times New Roman" panose="02020603050405020304" pitchFamily="18" charset="0"/>
                <a:ea typeface="Times New Roman" panose="02020603050405020304" pitchFamily="18" charset="0"/>
              </a:rPr>
              <a:t>6. </a:t>
            </a:r>
            <a:r>
              <a:rPr lang="en-US" b="1">
                <a:solidFill>
                  <a:srgbClr val="000000"/>
                </a:solidFill>
                <a:effectLst/>
                <a:latin typeface="Times New Roman" panose="02020603050405020304" pitchFamily="18" charset="0"/>
                <a:ea typeface="Calibri" panose="020F0502020204030204" pitchFamily="34" charset="0"/>
              </a:rPr>
              <a:t>Vào những ngày nắng nóng hoặc trời rét đậm, người làm vườn thường che nắng hoặc chống rét (ủ ấm gốc) cho cây. Em hãy giải thích ý nghĩa của việc làm đó.</a:t>
            </a:r>
            <a:br>
              <a:rPr lang="en-US">
                <a:solidFill>
                  <a:srgbClr val="000000"/>
                </a:solidFill>
                <a:effectLst/>
                <a:latin typeface="Times New Roman" panose="02020603050405020304" pitchFamily="18" charset="0"/>
                <a:ea typeface="Calibri" panose="020F0502020204030204" pitchFamily="34" charset="0"/>
              </a:rPr>
            </a:br>
            <a:endParaRPr lang="en-US"/>
          </a:p>
        </p:txBody>
      </p:sp>
    </p:spTree>
    <p:extLst>
      <p:ext uri="{BB962C8B-B14F-4D97-AF65-F5344CB8AC3E}">
        <p14:creationId xmlns:p14="http://schemas.microsoft.com/office/powerpoint/2010/main" val="3102341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Tai nguyen thiet ke tro choi\Khi con qua song\cartoon_natural_landscape_vector_27857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599" y="0"/>
            <a:ext cx="12192000" cy="683514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Users\ADMIN\Desktop\Giai cuu con vat\wooden-board-theme-image-1-vector-clip-art_csp9738361.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7111" y1="5870" x2="2889" y2="16771"/>
                        <a14:foregroundMark x1="6667" y1="66876" x2="9222" y2="84696"/>
                        <a14:foregroundMark x1="92333" y1="6918" x2="96556" y2="16771"/>
                        <a14:foregroundMark x1="96556" y1="70860" x2="91778" y2="87841"/>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09601" y="3116101"/>
            <a:ext cx="8676196" cy="459918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Kết quả hình ảnh cho panda cartoon"/>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foregroundMark x1="37358" y1="7000" x2="65094" y2="82857"/>
                        <a14:foregroundMark x1="91321" y1="12000" x2="33396" y2="31857"/>
                        <a14:foregroundMark x1="50943" y1="13857" x2="68679" y2="42429"/>
                        <a14:foregroundMark x1="70566" y1="10143" x2="75094" y2="38286"/>
                        <a14:foregroundMark x1="70566" y1="15857" x2="37925" y2="9000"/>
                        <a14:foregroundMark x1="43019" y1="19571" x2="34340" y2="32571"/>
                        <a14:foregroundMark x1="30943" y1="28429" x2="36981" y2="35571"/>
                        <a14:foregroundMark x1="50000" y1="57714" x2="51509" y2="76429"/>
                        <a14:foregroundMark x1="43962" y1="57000" x2="43962" y2="79429"/>
                        <a14:foregroundMark x1="43019" y1="53857" x2="39434" y2="66857"/>
                      </a14:backgroundRemoval>
                    </a14:imgEffect>
                  </a14:imgLayer>
                </a14:imgProps>
              </a:ext>
              <a:ext uri="{28A0092B-C50C-407E-A947-70E740481C1C}">
                <a14:useLocalDpi xmlns:a14="http://schemas.microsoft.com/office/drawing/2010/main" val="0"/>
              </a:ext>
            </a:extLst>
          </a:blip>
          <a:srcRect/>
          <a:stretch>
            <a:fillRect/>
          </a:stretch>
        </p:blipFill>
        <p:spPr bwMode="auto">
          <a:xfrm>
            <a:off x="8890001" y="2990850"/>
            <a:ext cx="3365500" cy="4445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219325" y="4615476"/>
            <a:ext cx="6096000" cy="800219"/>
          </a:xfrm>
          <a:prstGeom prst="rect">
            <a:avLst/>
          </a:prstGeom>
        </p:spPr>
        <p:txBody>
          <a:bodyPr>
            <a:spAutoFit/>
          </a:bodyPr>
          <a:lstStyle/>
          <a:p>
            <a:r>
              <a:rPr lang="en-US" sz="1400" b="1">
                <a:solidFill>
                  <a:srgbClr val="000000"/>
                </a:solidFill>
                <a:effectLst/>
                <a:latin typeface="Times New Roman" panose="02020603050405020304" pitchFamily="18" charset="0"/>
                <a:ea typeface="Times New Roman" panose="02020603050405020304" pitchFamily="18" charset="0"/>
              </a:rPr>
              <a:t>7. </a:t>
            </a:r>
            <a:r>
              <a:rPr lang="en-US" sz="1400" b="1">
                <a:solidFill>
                  <a:srgbClr val="000000"/>
                </a:solidFill>
                <a:effectLst/>
                <a:latin typeface="Times New Roman" panose="02020603050405020304" pitchFamily="18" charset="0"/>
                <a:ea typeface="Calibri" panose="020F0502020204030204" pitchFamily="34" charset="0"/>
              </a:rPr>
              <a:t>Trình bày biện pháp bảo vệ cây xanh trong trường học của em.</a:t>
            </a:r>
            <a:br>
              <a:rPr lang="en-US" sz="1400" b="1">
                <a:solidFill>
                  <a:srgbClr val="000000"/>
                </a:solidFill>
                <a:effectLst/>
                <a:latin typeface="Times New Roman" panose="02020603050405020304" pitchFamily="18" charset="0"/>
                <a:ea typeface="Calibri" panose="020F0502020204030204" pitchFamily="34" charset="0"/>
              </a:rPr>
            </a:br>
            <a:br>
              <a:rPr lang="en-US" sz="1400">
                <a:solidFill>
                  <a:srgbClr val="000000"/>
                </a:solidFill>
                <a:effectLst/>
                <a:latin typeface="Times New Roman" panose="02020603050405020304" pitchFamily="18" charset="0"/>
                <a:ea typeface="Calibri" panose="020F0502020204030204" pitchFamily="34" charset="0"/>
              </a:rPr>
            </a:br>
            <a:endParaRPr lang="en-US"/>
          </a:p>
        </p:txBody>
      </p:sp>
    </p:spTree>
    <p:extLst>
      <p:ext uri="{BB962C8B-B14F-4D97-AF65-F5344CB8AC3E}">
        <p14:creationId xmlns:p14="http://schemas.microsoft.com/office/powerpoint/2010/main" val="19863473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Tai nguyen thiet ke tro choi\Khi con qua song\cartoon_natural_landscape_vector_27857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861"/>
            <a:ext cx="12192000" cy="683514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Users\ADMIN\Desktop\Giai cuu con vat\wooden-board-theme-image-1-vector-clip-art_csp9738361.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7111" y1="5870" x2="2889" y2="16771"/>
                        <a14:foregroundMark x1="6667" y1="66876" x2="9222" y2="84696"/>
                        <a14:foregroundMark x1="92333" y1="6918" x2="96556" y2="16771"/>
                        <a14:foregroundMark x1="96556" y1="70860" x2="91778" y2="87841"/>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190626" y="2250713"/>
            <a:ext cx="8676196" cy="459918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Kết quả hình ảnh cho panda cartoon"/>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foregroundMark x1="37358" y1="7000" x2="65094" y2="82857"/>
                        <a14:foregroundMark x1="91321" y1="12000" x2="33396" y2="31857"/>
                        <a14:foregroundMark x1="50943" y1="13857" x2="68679" y2="42429"/>
                        <a14:foregroundMark x1="70566" y1="10143" x2="75094" y2="38286"/>
                        <a14:foregroundMark x1="70566" y1="15857" x2="37925" y2="9000"/>
                        <a14:foregroundMark x1="43019" y1="19571" x2="34340" y2="32571"/>
                        <a14:foregroundMark x1="30943" y1="28429" x2="36981" y2="35571"/>
                        <a14:foregroundMark x1="50000" y1="57714" x2="51509" y2="76429"/>
                        <a14:foregroundMark x1="43962" y1="57000" x2="43962" y2="79429"/>
                        <a14:foregroundMark x1="43019" y1="53857" x2="39434" y2="66857"/>
                      </a14:backgroundRemoval>
                    </a14:imgEffect>
                  </a14:imgLayer>
                </a14:imgProps>
              </a:ext>
              <a:ext uri="{28A0092B-C50C-407E-A947-70E740481C1C}">
                <a14:useLocalDpi xmlns:a14="http://schemas.microsoft.com/office/drawing/2010/main" val="0"/>
              </a:ext>
            </a:extLst>
          </a:blip>
          <a:srcRect/>
          <a:stretch>
            <a:fillRect/>
          </a:stretch>
        </p:blipFill>
        <p:spPr bwMode="auto">
          <a:xfrm>
            <a:off x="8636001" y="2731347"/>
            <a:ext cx="3365500" cy="4445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3048000" y="3167390"/>
            <a:ext cx="6096000" cy="523220"/>
          </a:xfrm>
          <a:prstGeom prst="rect">
            <a:avLst/>
          </a:prstGeom>
        </p:spPr>
        <p:txBody>
          <a:bodyPr>
            <a:spAutoFit/>
          </a:bodyPr>
          <a:lstStyle/>
          <a:p>
            <a:r>
              <a:rPr lang="en-US" sz="1400" b="1">
                <a:solidFill>
                  <a:srgbClr val="000000"/>
                </a:solidFill>
                <a:effectLst/>
                <a:latin typeface="Times New Roman" panose="02020603050405020304" pitchFamily="18" charset="0"/>
                <a:ea typeface="Times New Roman" panose="02020603050405020304" pitchFamily="18" charset="0"/>
              </a:rPr>
              <a:t>8.</a:t>
            </a:r>
            <a:r>
              <a:rPr lang="en-US" sz="1400" b="1">
                <a:solidFill>
                  <a:srgbClr val="000000"/>
                </a:solidFill>
                <a:effectLst/>
                <a:latin typeface="Times New Roman" panose="02020603050405020304" pitchFamily="18" charset="0"/>
                <a:ea typeface="Calibri" panose="020F0502020204030204" pitchFamily="34" charset="0"/>
              </a:rPr>
              <a:t> Tại sao ở các thành phố hoặc nơi đông dân cư sinh sống lại cần trồng nhiều cây xanh?</a:t>
            </a:r>
            <a:endParaRPr lang="en-US"/>
          </a:p>
        </p:txBody>
      </p:sp>
    </p:spTree>
    <p:extLst>
      <p:ext uri="{BB962C8B-B14F-4D97-AF65-F5344CB8AC3E}">
        <p14:creationId xmlns:p14="http://schemas.microsoft.com/office/powerpoint/2010/main" val="7545454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Tai nguyen thiet ke tro choi\Khi con qua song\cartoon_natural_landscape_vector_27857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861"/>
            <a:ext cx="12192000" cy="683514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Users\ADMIN\Desktop\Giai cuu con vat\wooden-board-theme-image-1-vector-clip-art_csp9738361.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7111" y1="5870" x2="2889" y2="16771"/>
                        <a14:foregroundMark x1="6667" y1="66876" x2="9222" y2="84696"/>
                        <a14:foregroundMark x1="92333" y1="6918" x2="96556" y2="16771"/>
                        <a14:foregroundMark x1="96556" y1="70860" x2="91778" y2="87841"/>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09601" y="2019300"/>
            <a:ext cx="8676196" cy="569598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Kết quả hình ảnh cho panda cartoon"/>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foregroundMark x1="37358" y1="7000" x2="65094" y2="82857"/>
                        <a14:foregroundMark x1="91321" y1="12000" x2="33396" y2="31857"/>
                        <a14:foregroundMark x1="50943" y1="13857" x2="68679" y2="42429"/>
                        <a14:foregroundMark x1="70566" y1="10143" x2="75094" y2="38286"/>
                        <a14:foregroundMark x1="70566" y1="15857" x2="37925" y2="9000"/>
                        <a14:foregroundMark x1="43019" y1="19571" x2="34340" y2="32571"/>
                        <a14:foregroundMark x1="30943" y1="28429" x2="36981" y2="35571"/>
                        <a14:foregroundMark x1="50000" y1="57714" x2="51509" y2="76429"/>
                        <a14:foregroundMark x1="43962" y1="57000" x2="43962" y2="79429"/>
                        <a14:foregroundMark x1="43019" y1="53857" x2="39434" y2="66857"/>
                      </a14:backgroundRemoval>
                    </a14:imgEffect>
                  </a14:imgLayer>
                </a14:imgProps>
              </a:ext>
              <a:ext uri="{28A0092B-C50C-407E-A947-70E740481C1C}">
                <a14:useLocalDpi xmlns:a14="http://schemas.microsoft.com/office/drawing/2010/main" val="0"/>
              </a:ext>
            </a:extLst>
          </a:blip>
          <a:srcRect/>
          <a:stretch>
            <a:fillRect/>
          </a:stretch>
        </p:blipFill>
        <p:spPr bwMode="auto">
          <a:xfrm>
            <a:off x="8636001" y="2731347"/>
            <a:ext cx="3365500" cy="4445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609725" y="2870514"/>
            <a:ext cx="7534275" cy="2546531"/>
          </a:xfrm>
          <a:prstGeom prst="rect">
            <a:avLst/>
          </a:prstGeom>
        </p:spPr>
        <p:txBody>
          <a:bodyPr wrap="square">
            <a:spAutoFit/>
          </a:bodyPr>
          <a:lstStyle/>
          <a:p>
            <a:pPr>
              <a:lnSpc>
                <a:spcPct val="107000"/>
              </a:lnSpc>
              <a:spcAft>
                <a:spcPts val="800"/>
              </a:spcAft>
            </a:pPr>
            <a:r>
              <a:rPr lang="en-US" sz="2400" b="1">
                <a:effectLst/>
                <a:latin typeface="Times New Roman" panose="02020603050405020304" pitchFamily="18" charset="0"/>
                <a:ea typeface="Calibri" panose="020F0502020204030204" pitchFamily="34" charset="0"/>
                <a:cs typeface="Times New Roman" panose="02020603050405020304" pitchFamily="18" charset="0"/>
              </a:rPr>
              <a:t>10. Chọn từ/cụm từ phù hợp để hoàn thành đoạn thông tin sau</a:t>
            </a:r>
            <a:r>
              <a:rPr lang="en-US" sz="240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400">
                <a:effectLst/>
                <a:latin typeface="Times New Roman" panose="02020603050405020304" pitchFamily="18" charset="0"/>
                <a:ea typeface="Calibri" panose="020F0502020204030204" pitchFamily="34" charset="0"/>
                <a:cs typeface="Times New Roman" panose="02020603050405020304" pitchFamily="18" charset="0"/>
              </a:rPr>
              <a:t>Hô hấp tế bào là quá trình phân giải các phân tử chất ...(1)..., với sự tham gia của ...(2)..., tạo thành khí ...(3)... và nước, đồng thời sinh ra năng lượng dễ sử dụng cung cấp cho các ...(4)... của cơ thể.</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970717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Tai nguyen thiet ke tro choi\Khi con qua song\cartoon_natural_landscape_vector_27857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75" y="746761"/>
            <a:ext cx="12192000" cy="683514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Users\ADMIN\Desktop\Giai cuu con vat\wooden-board-theme-image-1-vector-clip-art_csp9738361.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7111" y1="5870" x2="2889" y2="16771"/>
                        <a14:foregroundMark x1="6667" y1="66876" x2="9222" y2="84696"/>
                        <a14:foregroundMark x1="92333" y1="6918" x2="96556" y2="16771"/>
                        <a14:foregroundMark x1="96556" y1="70860" x2="91778" y2="87841"/>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09600" y="1838325"/>
            <a:ext cx="9753599" cy="5876964"/>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Kết quả hình ảnh cho panda cartoon"/>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foregroundMark x1="37358" y1="7000" x2="65094" y2="82857"/>
                        <a14:foregroundMark x1="91321" y1="12000" x2="33396" y2="31857"/>
                        <a14:foregroundMark x1="50943" y1="13857" x2="68679" y2="42429"/>
                        <a14:foregroundMark x1="70566" y1="10143" x2="75094" y2="38286"/>
                        <a14:foregroundMark x1="70566" y1="15857" x2="37925" y2="9000"/>
                        <a14:foregroundMark x1="43019" y1="19571" x2="34340" y2="32571"/>
                        <a14:foregroundMark x1="30943" y1="28429" x2="36981" y2="35571"/>
                        <a14:foregroundMark x1="50000" y1="57714" x2="51509" y2="76429"/>
                        <a14:foregroundMark x1="43962" y1="57000" x2="43962" y2="79429"/>
                        <a14:foregroundMark x1="43019" y1="53857" x2="39434" y2="66857"/>
                      </a14:backgroundRemoval>
                    </a14:imgEffect>
                  </a14:imgLayer>
                </a14:imgProps>
              </a:ext>
              <a:ext uri="{28A0092B-C50C-407E-A947-70E740481C1C}">
                <a14:useLocalDpi xmlns:a14="http://schemas.microsoft.com/office/drawing/2010/main" val="0"/>
              </a:ext>
            </a:extLst>
          </a:blip>
          <a:srcRect/>
          <a:stretch>
            <a:fillRect/>
          </a:stretch>
        </p:blipFill>
        <p:spPr bwMode="auto">
          <a:xfrm>
            <a:off x="8636001" y="2731347"/>
            <a:ext cx="3365500" cy="4445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733550" y="2893116"/>
            <a:ext cx="7410450" cy="2462597"/>
          </a:xfrm>
          <a:prstGeom prst="rect">
            <a:avLst/>
          </a:prstGeom>
        </p:spPr>
        <p:txBody>
          <a:bodyPr wrap="square">
            <a:spAutoFit/>
          </a:bodyPr>
          <a:lstStyle/>
          <a:p>
            <a:pPr>
              <a:lnSpc>
                <a:spcPct val="107000"/>
              </a:lnSpc>
              <a:spcAft>
                <a:spcPts val="800"/>
              </a:spcAft>
            </a:pPr>
            <a:r>
              <a:rPr lang="en-US" sz="2400" b="1">
                <a:effectLst/>
                <a:latin typeface="Times New Roman" panose="02020603050405020304" pitchFamily="18" charset="0"/>
                <a:ea typeface="Calibri" panose="020F0502020204030204" pitchFamily="34" charset="0"/>
                <a:cs typeface="Times New Roman" panose="02020603050405020304" pitchFamily="18" charset="0"/>
              </a:rPr>
              <a:t>11. Chọn từ/cụm từ phù hợp để hoàn thành đoạn thông tin sau:</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p>
            <a:r>
              <a:rPr lang="en-US" sz="2400">
                <a:effectLst/>
                <a:latin typeface="Times New Roman" panose="02020603050405020304" pitchFamily="18" charset="0"/>
                <a:ea typeface="Calibri" panose="020F0502020204030204" pitchFamily="34" charset="0"/>
              </a:rPr>
              <a:t>Quá trình hô hấp ở cơ thể sinh vật xảy ra trong ...(1)... của tế bào, tại đó các chất ...(2)... tổng hợp được từ quá trình ...(3)... hoặc từ thức ăn được phân giải thành ...(4)... và carbon dioxide, đồng thời giải phóng </a:t>
            </a:r>
            <a:endParaRPr lang="en-US" sz="2400"/>
          </a:p>
        </p:txBody>
      </p:sp>
    </p:spTree>
    <p:extLst>
      <p:ext uri="{BB962C8B-B14F-4D97-AF65-F5344CB8AC3E}">
        <p14:creationId xmlns:p14="http://schemas.microsoft.com/office/powerpoint/2010/main" val="38428933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Tai nguyen thiet ke tro choi\Khi con qua song\cartoon_natural_landscape_vector_27857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75" y="746761"/>
            <a:ext cx="12192000" cy="683514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Users\ADMIN\Desktop\Giai cuu con vat\wooden-board-theme-image-1-vector-clip-art_csp9738361.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7111" y1="5870" x2="2889" y2="16771"/>
                        <a14:foregroundMark x1="6667" y1="66876" x2="9222" y2="84696"/>
                        <a14:foregroundMark x1="92333" y1="6918" x2="96556" y2="16771"/>
                        <a14:foregroundMark x1="96556" y1="70860" x2="91778" y2="87841"/>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762000" y="1676580"/>
            <a:ext cx="9753599" cy="5876964"/>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Kết quả hình ảnh cho panda cartoon"/>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foregroundMark x1="37358" y1="7000" x2="65094" y2="82857"/>
                        <a14:foregroundMark x1="91321" y1="12000" x2="33396" y2="31857"/>
                        <a14:foregroundMark x1="50943" y1="13857" x2="68679" y2="42429"/>
                        <a14:foregroundMark x1="70566" y1="10143" x2="75094" y2="38286"/>
                        <a14:foregroundMark x1="70566" y1="15857" x2="37925" y2="9000"/>
                        <a14:foregroundMark x1="43019" y1="19571" x2="34340" y2="32571"/>
                        <a14:foregroundMark x1="30943" y1="28429" x2="36981" y2="35571"/>
                        <a14:foregroundMark x1="50000" y1="57714" x2="51509" y2="76429"/>
                        <a14:foregroundMark x1="43962" y1="57000" x2="43962" y2="79429"/>
                        <a14:foregroundMark x1="43019" y1="53857" x2="39434" y2="66857"/>
                      </a14:backgroundRemoval>
                    </a14:imgEffect>
                  </a14:imgLayer>
                </a14:imgProps>
              </a:ext>
              <a:ext uri="{28A0092B-C50C-407E-A947-70E740481C1C}">
                <a14:useLocalDpi xmlns:a14="http://schemas.microsoft.com/office/drawing/2010/main" val="0"/>
              </a:ext>
            </a:extLst>
          </a:blip>
          <a:srcRect/>
          <a:stretch>
            <a:fillRect/>
          </a:stretch>
        </p:blipFill>
        <p:spPr bwMode="auto">
          <a:xfrm>
            <a:off x="8636001" y="2731347"/>
            <a:ext cx="3365500" cy="4445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666875" y="2242938"/>
            <a:ext cx="7477125" cy="2964786"/>
          </a:xfrm>
          <a:prstGeom prst="rect">
            <a:avLst/>
          </a:prstGeom>
        </p:spPr>
        <p:txBody>
          <a:bodyPr wrap="square">
            <a:spAutoFit/>
          </a:bodyPr>
          <a:lstStyle/>
          <a:p>
            <a:pPr>
              <a:lnSpc>
                <a:spcPct val="107000"/>
              </a:lnSpc>
              <a:spcAft>
                <a:spcPts val="800"/>
              </a:spcAft>
            </a:pPr>
            <a:r>
              <a:rPr lang="en-US">
                <a:effectLst/>
                <a:latin typeface="Times New Roman" panose="02020603050405020304" pitchFamily="18" charset="0"/>
                <a:ea typeface="Calibri" panose="020F0502020204030204" pitchFamily="34" charset="0"/>
                <a:cs typeface="Times New Roman" panose="02020603050405020304" pitchFamily="18" charset="0"/>
              </a:rPr>
              <a:t>12.Chọn các từ/cụm từ thích hợp điền vào chỗ trống để được nội dung đúng.</a:t>
            </a:r>
            <a:endParaRPr lang="en-US">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a:effectLst/>
                <a:latin typeface="Times New Roman" panose="02020603050405020304" pitchFamily="18" charset="0"/>
                <a:ea typeface="Calibri" panose="020F0502020204030204" pitchFamily="34" charset="0"/>
                <a:cs typeface="Times New Roman" panose="02020603050405020304" pitchFamily="18" charset="0"/>
              </a:rPr>
              <a:t>a) Nước và muối khoáng hoà tan trong đất được ...(1)... của rễ hấp thụ, sau đó được chuyển qua phần ...(2)... rồi thâm nhập vào ...(3)... và tiếp tục được vận chuyển lên các bộ phận khác của cây.</a:t>
            </a:r>
            <a:endParaRPr lang="en-US">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a:effectLst/>
                <a:latin typeface="Times New Roman" panose="02020603050405020304" pitchFamily="18" charset="0"/>
                <a:ea typeface="Calibri" panose="020F0502020204030204" pitchFamily="34" charset="0"/>
                <a:cs typeface="Times New Roman" panose="02020603050405020304" pitchFamily="18" charset="0"/>
              </a:rPr>
              <a:t>b) Thoát hơi nước có thể diễn ra qua bề mặt lá hoặc qua khí khổng, trong đó thoát hơi nước qua khí khổng là chủ yếu. Cơ chế điều chỉnh sự thoát hơi nước chính là cơ chế điều tiết ...(1)... Khi tế bào khí khổng ...(2)... sẽ căng ra, khí khổng ...(3)... để hơi nước thoát ra ngoài. Khi tế bào khí khổng bị ...(4)... sẽ xẹp xuống, khí khổng sẽ ...(5)... làm hạn chế sự thoát hơi nước ra ngoài.</a:t>
            </a:r>
            <a:endParaRPr lang="en-US">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728546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Tai nguyen thiet ke tro choi\Khi con qua song\cartoon_natural_landscape_vector_27857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75" y="746761"/>
            <a:ext cx="12192000" cy="683514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Users\ADMIN\Desktop\Giai cuu con vat\wooden-board-theme-image-1-vector-clip-art_csp9738361.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7111" y1="5870" x2="2889" y2="16771"/>
                        <a14:foregroundMark x1="6667" y1="66876" x2="9222" y2="84696"/>
                        <a14:foregroundMark x1="92333" y1="6918" x2="96556" y2="16771"/>
                        <a14:foregroundMark x1="96556" y1="70860" x2="91778" y2="87841"/>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762000" y="1676580"/>
            <a:ext cx="9753599" cy="5876964"/>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Kết quả hình ảnh cho panda cartoon"/>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foregroundMark x1="37358" y1="7000" x2="65094" y2="82857"/>
                        <a14:foregroundMark x1="91321" y1="12000" x2="33396" y2="31857"/>
                        <a14:foregroundMark x1="50943" y1="13857" x2="68679" y2="42429"/>
                        <a14:foregroundMark x1="70566" y1="10143" x2="75094" y2="38286"/>
                        <a14:foregroundMark x1="70566" y1="15857" x2="37925" y2="9000"/>
                        <a14:foregroundMark x1="43019" y1="19571" x2="34340" y2="32571"/>
                        <a14:foregroundMark x1="30943" y1="28429" x2="36981" y2="35571"/>
                        <a14:foregroundMark x1="50000" y1="57714" x2="51509" y2="76429"/>
                        <a14:foregroundMark x1="43962" y1="57000" x2="43962" y2="79429"/>
                        <a14:foregroundMark x1="43019" y1="53857" x2="39434" y2="66857"/>
                      </a14:backgroundRemoval>
                    </a14:imgEffect>
                  </a14:imgLayer>
                </a14:imgProps>
              </a:ext>
              <a:ext uri="{28A0092B-C50C-407E-A947-70E740481C1C}">
                <a14:useLocalDpi xmlns:a14="http://schemas.microsoft.com/office/drawing/2010/main" val="0"/>
              </a:ext>
            </a:extLst>
          </a:blip>
          <a:srcRect/>
          <a:stretch>
            <a:fillRect/>
          </a:stretch>
        </p:blipFill>
        <p:spPr bwMode="auto">
          <a:xfrm>
            <a:off x="8636001" y="2731347"/>
            <a:ext cx="3365500" cy="4445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3048000" y="3037066"/>
            <a:ext cx="6096000" cy="2374689"/>
          </a:xfrm>
          <a:prstGeom prst="rect">
            <a:avLst/>
          </a:prstGeom>
        </p:spPr>
        <p:txBody>
          <a:bodyPr>
            <a:spAutoFit/>
          </a:bodyPr>
          <a:lstStyle/>
          <a:p>
            <a:pPr>
              <a:lnSpc>
                <a:spcPct val="107000"/>
              </a:lnSpc>
              <a:spcAft>
                <a:spcPts val="800"/>
              </a:spcAft>
            </a:pPr>
            <a:r>
              <a:rPr lang="en-US" sz="2800">
                <a:effectLst/>
                <a:latin typeface="Times New Roman" panose="02020603050405020304" pitchFamily="18" charset="0"/>
                <a:ea typeface="Calibri" panose="020F0502020204030204" pitchFamily="34" charset="0"/>
                <a:cs typeface="Times New Roman" panose="02020603050405020304" pitchFamily="18" charset="0"/>
              </a:rPr>
              <a:t>13. Sau những trận mưa lớn kéo dài, hầu hết cây trong vườn bị ngập úng lâu và bị chết. Theo em, tại sao khi bị ngập nước cây lại chết mặc dù nước có vai trò rất quan trọng đối với sự sống của cây?</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83628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Tai nguyen thiet ke tro choi\Khi con qua song\cartoon_natural_landscape_vector_27857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861"/>
            <a:ext cx="12192000" cy="683514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C:\Users\ADMIN\Desktop\cau hoi.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019" y="2545080"/>
            <a:ext cx="13090819" cy="47244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C:\Users\ADMIN\Desktop\453552345 (3).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8636" l="0" r="100000">
                        <a14:foregroundMark x1="48087" y1="3274" x2="50000" y2="3411"/>
                      </a14:backgroundRemoval>
                    </a14:imgEffect>
                  </a14:imgLayer>
                </a14:imgProps>
              </a:ext>
              <a:ext uri="{28A0092B-C50C-407E-A947-70E740481C1C}">
                <a14:useLocalDpi xmlns:a14="http://schemas.microsoft.com/office/drawing/2010/main" val="0"/>
              </a:ext>
            </a:extLst>
          </a:blip>
          <a:srcRect/>
          <a:stretch>
            <a:fillRect/>
          </a:stretch>
        </p:blipFill>
        <p:spPr bwMode="auto">
          <a:xfrm>
            <a:off x="3977985" y="-604905"/>
            <a:ext cx="4818209" cy="337858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1844381" y="4451329"/>
            <a:ext cx="5994400" cy="830997"/>
          </a:xfrm>
          <a:prstGeom prst="rect">
            <a:avLst/>
          </a:prstGeom>
          <a:noFill/>
        </p:spPr>
        <p:txBody>
          <a:bodyPr wrap="square" rtlCol="0">
            <a:spAutoFit/>
          </a:bodyPr>
          <a:lstStyle/>
          <a:p>
            <a:pPr algn="ctr"/>
            <a:r>
              <a:rPr lang="en-US" sz="2400">
                <a:solidFill>
                  <a:srgbClr val="008000"/>
                </a:solidFill>
                <a:latin typeface="Arial" panose="020B0604020202020204" pitchFamily="34" charset="0"/>
                <a:cs typeface="Arial" panose="020B0604020202020204" pitchFamily="34" charset="0"/>
              </a:rPr>
              <a:t>Vai trò của trao đổi chất và chuyển hóa năng lượng?</a:t>
            </a:r>
            <a:endParaRPr lang="en-US" sz="2400" dirty="0">
              <a:solidFill>
                <a:srgbClr val="008000"/>
              </a:solidFill>
              <a:latin typeface="Arial" panose="020B0604020202020204" pitchFamily="34" charset="0"/>
              <a:cs typeface="Arial" panose="020B0604020202020204" pitchFamily="34" charset="0"/>
            </a:endParaRPr>
          </a:p>
        </p:txBody>
      </p:sp>
      <p:sp>
        <p:nvSpPr>
          <p:cNvPr id="11" name="TextBox 10"/>
          <p:cNvSpPr txBox="1"/>
          <p:nvPr/>
        </p:nvSpPr>
        <p:spPr>
          <a:xfrm>
            <a:off x="4282781" y="640079"/>
            <a:ext cx="4165600" cy="1938992"/>
          </a:xfrm>
          <a:prstGeom prst="rect">
            <a:avLst/>
          </a:prstGeom>
          <a:noFill/>
        </p:spPr>
        <p:txBody>
          <a:bodyPr wrap="square" rtlCol="0">
            <a:spAutoFit/>
          </a:bodyPr>
          <a:lstStyle/>
          <a:p>
            <a:pPr algn="ctr"/>
            <a:r>
              <a:rPr lang="vi-VN" sz="2400">
                <a:solidFill>
                  <a:srgbClr val="C00000"/>
                </a:solidFill>
                <a:cs typeface="Arial" panose="020B0604020202020204" pitchFamily="34" charset="0"/>
              </a:rPr>
              <a:t>Vai trò:Trao đổi chất và chuyển hoá năng lượng giúp sinh vật tồn tại, sinh trưởng, phát triển, sinh sản, cảm ứng và vận động.</a:t>
            </a:r>
            <a:endParaRPr lang="en-US" sz="2400" dirty="0">
              <a:solidFill>
                <a:srgbClr val="C00000"/>
              </a:solidFill>
              <a:latin typeface="Arial" panose="020B0604020202020204" pitchFamily="34" charset="0"/>
              <a:cs typeface="Arial" panose="020B0604020202020204" pitchFamily="34" charset="0"/>
            </a:endParaRPr>
          </a:p>
        </p:txBody>
      </p:sp>
      <p:pic>
        <p:nvPicPr>
          <p:cNvPr id="12" name="Picture 5" descr="C:\Users\ADMIN\Desktop\Tai nguyen thiet ke tro choi\Bảng gỗ\tro ve.png">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94928" l="0" r="100000"/>
                    </a14:imgEffect>
                  </a14:imgLayer>
                </a14:imgProps>
              </a:ext>
              <a:ext uri="{28A0092B-C50C-407E-A947-70E740481C1C}">
                <a14:useLocalDpi xmlns:a14="http://schemas.microsoft.com/office/drawing/2010/main" val="0"/>
              </a:ext>
            </a:extLst>
          </a:blip>
          <a:srcRect/>
          <a:stretch>
            <a:fillRect/>
          </a:stretch>
        </p:blipFill>
        <p:spPr bwMode="auto">
          <a:xfrm>
            <a:off x="40981" y="-1114"/>
            <a:ext cx="2209800" cy="697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5629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dissolv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80">
                                          <p:stCondLst>
                                            <p:cond delay="0"/>
                                          </p:stCondLst>
                                        </p:cTn>
                                        <p:tgtEl>
                                          <p:spTgt spid="9"/>
                                        </p:tgtEl>
                                      </p:cBhvr>
                                    </p:animEffect>
                                    <p:anim calcmode="lin" valueType="num">
                                      <p:cBhvr>
                                        <p:cTn id="13"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8" dur="26">
                                          <p:stCondLst>
                                            <p:cond delay="650"/>
                                          </p:stCondLst>
                                        </p:cTn>
                                        <p:tgtEl>
                                          <p:spTgt spid="9"/>
                                        </p:tgtEl>
                                      </p:cBhvr>
                                      <p:to x="100000" y="60000"/>
                                    </p:animScale>
                                    <p:animScale>
                                      <p:cBhvr>
                                        <p:cTn id="19" dur="166" decel="50000">
                                          <p:stCondLst>
                                            <p:cond delay="676"/>
                                          </p:stCondLst>
                                        </p:cTn>
                                        <p:tgtEl>
                                          <p:spTgt spid="9"/>
                                        </p:tgtEl>
                                      </p:cBhvr>
                                      <p:to x="100000" y="100000"/>
                                    </p:animScale>
                                    <p:animScale>
                                      <p:cBhvr>
                                        <p:cTn id="20" dur="26">
                                          <p:stCondLst>
                                            <p:cond delay="1312"/>
                                          </p:stCondLst>
                                        </p:cTn>
                                        <p:tgtEl>
                                          <p:spTgt spid="9"/>
                                        </p:tgtEl>
                                      </p:cBhvr>
                                      <p:to x="100000" y="80000"/>
                                    </p:animScale>
                                    <p:animScale>
                                      <p:cBhvr>
                                        <p:cTn id="21" dur="166" decel="50000">
                                          <p:stCondLst>
                                            <p:cond delay="1338"/>
                                          </p:stCondLst>
                                        </p:cTn>
                                        <p:tgtEl>
                                          <p:spTgt spid="9"/>
                                        </p:tgtEl>
                                      </p:cBhvr>
                                      <p:to x="100000" y="100000"/>
                                    </p:animScale>
                                    <p:animScale>
                                      <p:cBhvr>
                                        <p:cTn id="22" dur="26">
                                          <p:stCondLst>
                                            <p:cond delay="1642"/>
                                          </p:stCondLst>
                                        </p:cTn>
                                        <p:tgtEl>
                                          <p:spTgt spid="9"/>
                                        </p:tgtEl>
                                      </p:cBhvr>
                                      <p:to x="100000" y="90000"/>
                                    </p:animScale>
                                    <p:animScale>
                                      <p:cBhvr>
                                        <p:cTn id="23" dur="166" decel="50000">
                                          <p:stCondLst>
                                            <p:cond delay="1668"/>
                                          </p:stCondLst>
                                        </p:cTn>
                                        <p:tgtEl>
                                          <p:spTgt spid="9"/>
                                        </p:tgtEl>
                                      </p:cBhvr>
                                      <p:to x="100000" y="100000"/>
                                    </p:animScale>
                                    <p:animScale>
                                      <p:cBhvr>
                                        <p:cTn id="24" dur="26">
                                          <p:stCondLst>
                                            <p:cond delay="1808"/>
                                          </p:stCondLst>
                                        </p:cTn>
                                        <p:tgtEl>
                                          <p:spTgt spid="9"/>
                                        </p:tgtEl>
                                      </p:cBhvr>
                                      <p:to x="100000" y="95000"/>
                                    </p:animScale>
                                    <p:animScale>
                                      <p:cBhvr>
                                        <p:cTn id="25" dur="166" decel="50000">
                                          <p:stCondLst>
                                            <p:cond delay="1834"/>
                                          </p:stCondLst>
                                        </p:cTn>
                                        <p:tgtEl>
                                          <p:spTgt spid="9"/>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down)">
                                      <p:cBhvr>
                                        <p:cTn id="28" dur="580">
                                          <p:stCondLst>
                                            <p:cond delay="0"/>
                                          </p:stCondLst>
                                        </p:cTn>
                                        <p:tgtEl>
                                          <p:spTgt spid="11"/>
                                        </p:tgtEl>
                                      </p:cBhvr>
                                    </p:animEffect>
                                    <p:anim calcmode="lin" valueType="num">
                                      <p:cBhvr>
                                        <p:cTn id="29"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34" dur="26">
                                          <p:stCondLst>
                                            <p:cond delay="650"/>
                                          </p:stCondLst>
                                        </p:cTn>
                                        <p:tgtEl>
                                          <p:spTgt spid="11"/>
                                        </p:tgtEl>
                                      </p:cBhvr>
                                      <p:to x="100000" y="60000"/>
                                    </p:animScale>
                                    <p:animScale>
                                      <p:cBhvr>
                                        <p:cTn id="35" dur="166" decel="50000">
                                          <p:stCondLst>
                                            <p:cond delay="676"/>
                                          </p:stCondLst>
                                        </p:cTn>
                                        <p:tgtEl>
                                          <p:spTgt spid="11"/>
                                        </p:tgtEl>
                                      </p:cBhvr>
                                      <p:to x="100000" y="100000"/>
                                    </p:animScale>
                                    <p:animScale>
                                      <p:cBhvr>
                                        <p:cTn id="36" dur="26">
                                          <p:stCondLst>
                                            <p:cond delay="1312"/>
                                          </p:stCondLst>
                                        </p:cTn>
                                        <p:tgtEl>
                                          <p:spTgt spid="11"/>
                                        </p:tgtEl>
                                      </p:cBhvr>
                                      <p:to x="100000" y="80000"/>
                                    </p:animScale>
                                    <p:animScale>
                                      <p:cBhvr>
                                        <p:cTn id="37" dur="166" decel="50000">
                                          <p:stCondLst>
                                            <p:cond delay="1338"/>
                                          </p:stCondLst>
                                        </p:cTn>
                                        <p:tgtEl>
                                          <p:spTgt spid="11"/>
                                        </p:tgtEl>
                                      </p:cBhvr>
                                      <p:to x="100000" y="100000"/>
                                    </p:animScale>
                                    <p:animScale>
                                      <p:cBhvr>
                                        <p:cTn id="38" dur="26">
                                          <p:stCondLst>
                                            <p:cond delay="1642"/>
                                          </p:stCondLst>
                                        </p:cTn>
                                        <p:tgtEl>
                                          <p:spTgt spid="11"/>
                                        </p:tgtEl>
                                      </p:cBhvr>
                                      <p:to x="100000" y="90000"/>
                                    </p:animScale>
                                    <p:animScale>
                                      <p:cBhvr>
                                        <p:cTn id="39" dur="166" decel="50000">
                                          <p:stCondLst>
                                            <p:cond delay="1668"/>
                                          </p:stCondLst>
                                        </p:cTn>
                                        <p:tgtEl>
                                          <p:spTgt spid="11"/>
                                        </p:tgtEl>
                                      </p:cBhvr>
                                      <p:to x="100000" y="100000"/>
                                    </p:animScale>
                                    <p:animScale>
                                      <p:cBhvr>
                                        <p:cTn id="40" dur="26">
                                          <p:stCondLst>
                                            <p:cond delay="1808"/>
                                          </p:stCondLst>
                                        </p:cTn>
                                        <p:tgtEl>
                                          <p:spTgt spid="11"/>
                                        </p:tgtEl>
                                      </p:cBhvr>
                                      <p:to x="100000" y="95000"/>
                                    </p:animScale>
                                    <p:animScale>
                                      <p:cBhvr>
                                        <p:cTn id="41"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Tai nguyen thiet ke tro choi\Khi con qua song\cartoon_natural_landscape_vector_27857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75" y="746761"/>
            <a:ext cx="12192000" cy="683514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Kết quả hình ảnh cho panda cartoon"/>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37358" y1="7000" x2="65094" y2="82857"/>
                        <a14:foregroundMark x1="91321" y1="12000" x2="33396" y2="31857"/>
                        <a14:foregroundMark x1="50943" y1="13857" x2="68679" y2="42429"/>
                        <a14:foregroundMark x1="70566" y1="10143" x2="75094" y2="38286"/>
                        <a14:foregroundMark x1="70566" y1="15857" x2="37925" y2="9000"/>
                        <a14:foregroundMark x1="43019" y1="19571" x2="34340" y2="32571"/>
                        <a14:foregroundMark x1="30943" y1="28429" x2="36981" y2="35571"/>
                        <a14:foregroundMark x1="50000" y1="57714" x2="51509" y2="76429"/>
                        <a14:foregroundMark x1="43962" y1="57000" x2="43962" y2="79429"/>
                        <a14:foregroundMark x1="43019" y1="53857" x2="39434" y2="66857"/>
                      </a14:backgroundRemoval>
                    </a14:imgEffect>
                  </a14:imgLayer>
                </a14:imgProps>
              </a:ext>
              <a:ext uri="{28A0092B-C50C-407E-A947-70E740481C1C}">
                <a14:useLocalDpi xmlns:a14="http://schemas.microsoft.com/office/drawing/2010/main" val="0"/>
              </a:ext>
            </a:extLst>
          </a:blip>
          <a:srcRect/>
          <a:stretch>
            <a:fillRect/>
          </a:stretch>
        </p:blipFill>
        <p:spPr bwMode="auto">
          <a:xfrm>
            <a:off x="8636001" y="2731347"/>
            <a:ext cx="3365500" cy="4445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3048000" y="3037066"/>
            <a:ext cx="6096000" cy="2374689"/>
          </a:xfrm>
          <a:prstGeom prst="rect">
            <a:avLst/>
          </a:prstGeom>
        </p:spPr>
        <p:txBody>
          <a:bodyPr>
            <a:spAutoFit/>
          </a:bodyPr>
          <a:lstStyle/>
          <a:p>
            <a:pPr>
              <a:lnSpc>
                <a:spcPct val="107000"/>
              </a:lnSpc>
              <a:spcAft>
                <a:spcPts val="800"/>
              </a:spcAft>
            </a:pPr>
            <a:r>
              <a:rPr lang="en-US" sz="2800">
                <a:solidFill>
                  <a:prstClr val="black"/>
                </a:solidFill>
                <a:latin typeface="Times New Roman" panose="02020603050405020304" pitchFamily="18" charset="0"/>
                <a:ea typeface="Calibri" panose="020F0502020204030204" pitchFamily="34" charset="0"/>
                <a:cs typeface="Times New Roman" panose="02020603050405020304" pitchFamily="18" charset="0"/>
              </a:rPr>
              <a:t>13. Sau những trận mưa lớn kéo dài, hầu hết cây trong vườn bị ngập úng lâu và bị chết. Theo em, tại sao khi bị ngập nước cây lại chết mặc dù nước có vai trò rất quan trọng đối với sự sống của cây?</a:t>
            </a:r>
            <a:endParaRPr lang="en-US" sz="2800">
              <a:solidFill>
                <a:prstClr val="black"/>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80341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Tai nguyen thiet ke tro choi\Khi con qua song\cartoon_natural_landscape_vector_27857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861"/>
            <a:ext cx="12192000" cy="683514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C:\Users\ADMIN\Desktop\cau hoi.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019" y="2545080"/>
            <a:ext cx="13090819" cy="47244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C:\Users\ADMIN\Desktop\453552345 (3).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8636" l="0" r="100000">
                        <a14:foregroundMark x1="48087" y1="3274" x2="50000" y2="3411"/>
                      </a14:backgroundRemoval>
                    </a14:imgEffect>
                  </a14:imgLayer>
                </a14:imgProps>
              </a:ext>
              <a:ext uri="{28A0092B-C50C-407E-A947-70E740481C1C}">
                <a14:useLocalDpi xmlns:a14="http://schemas.microsoft.com/office/drawing/2010/main" val="0"/>
              </a:ext>
            </a:extLst>
          </a:blip>
          <a:srcRect/>
          <a:stretch>
            <a:fillRect/>
          </a:stretch>
        </p:blipFill>
        <p:spPr bwMode="auto">
          <a:xfrm>
            <a:off x="2762250" y="-604905"/>
            <a:ext cx="6505121" cy="354813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1844381" y="4451329"/>
            <a:ext cx="5994400" cy="461665"/>
          </a:xfrm>
          <a:prstGeom prst="rect">
            <a:avLst/>
          </a:prstGeom>
          <a:noFill/>
        </p:spPr>
        <p:txBody>
          <a:bodyPr wrap="square" rtlCol="0">
            <a:spAutoFit/>
          </a:bodyPr>
          <a:lstStyle/>
          <a:p>
            <a:pPr algn="ctr"/>
            <a:r>
              <a:rPr lang="en-US" sz="2400">
                <a:solidFill>
                  <a:srgbClr val="008000"/>
                </a:solidFill>
                <a:latin typeface="Arial" panose="020B0604020202020204" pitchFamily="34" charset="0"/>
                <a:cs typeface="Arial" panose="020B0604020202020204" pitchFamily="34" charset="0"/>
              </a:rPr>
              <a:t>Quang hợp là gì?</a:t>
            </a:r>
            <a:endParaRPr lang="en-US" sz="2400" dirty="0">
              <a:solidFill>
                <a:srgbClr val="008000"/>
              </a:solidFill>
              <a:latin typeface="Arial" panose="020B0604020202020204" pitchFamily="34" charset="0"/>
              <a:cs typeface="Arial" panose="020B0604020202020204" pitchFamily="34" charset="0"/>
            </a:endParaRPr>
          </a:p>
        </p:txBody>
      </p:sp>
      <p:pic>
        <p:nvPicPr>
          <p:cNvPr id="12" name="Picture 5" descr="C:\Users\ADMIN\Desktop\Tai nguyen thiet ke tro choi\Bảng gỗ\tro ve.png">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94928" l="0" r="100000"/>
                    </a14:imgEffect>
                  </a14:imgLayer>
                </a14:imgProps>
              </a:ext>
              <a:ext uri="{28A0092B-C50C-407E-A947-70E740481C1C}">
                <a14:useLocalDpi xmlns:a14="http://schemas.microsoft.com/office/drawing/2010/main" val="0"/>
              </a:ext>
            </a:extLst>
          </a:blip>
          <a:srcRect/>
          <a:stretch>
            <a:fillRect/>
          </a:stretch>
        </p:blipFill>
        <p:spPr bwMode="auto">
          <a:xfrm>
            <a:off x="40981" y="-1114"/>
            <a:ext cx="2209800" cy="6973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171372" y="491211"/>
            <a:ext cx="6096000" cy="2308324"/>
          </a:xfrm>
          <a:prstGeom prst="rect">
            <a:avLst/>
          </a:prstGeom>
        </p:spPr>
        <p:txBody>
          <a:bodyPr>
            <a:spAutoFit/>
          </a:bodyPr>
          <a:lstStyle/>
          <a:p>
            <a:r>
              <a:rPr lang="vi-VN" sz="2400">
                <a:solidFill>
                  <a:srgbClr val="FF0000"/>
                </a:solidFill>
              </a:rPr>
              <a:t>Quang hợp là quá trình thu nhận và chuyển hóa năng lượng mặt trời của thực vật. Trong quá trình quang hợp, năng lượng ánh sáng mặt trời đã được hấp thụ để tổng hợp cacbonhidrat và giải phóng oxy từ khí cacbonic và nước.</a:t>
            </a:r>
            <a:endParaRPr lang="en-US" sz="2400">
              <a:solidFill>
                <a:srgbClr val="FF0000"/>
              </a:solidFill>
            </a:endParaRPr>
          </a:p>
        </p:txBody>
      </p:sp>
    </p:spTree>
    <p:extLst>
      <p:ext uri="{BB962C8B-B14F-4D97-AF65-F5344CB8AC3E}">
        <p14:creationId xmlns:p14="http://schemas.microsoft.com/office/powerpoint/2010/main" val="2029877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dissolv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80">
                                          <p:stCondLst>
                                            <p:cond delay="0"/>
                                          </p:stCondLst>
                                        </p:cTn>
                                        <p:tgtEl>
                                          <p:spTgt spid="9"/>
                                        </p:tgtEl>
                                      </p:cBhvr>
                                    </p:animEffect>
                                    <p:anim calcmode="lin" valueType="num">
                                      <p:cBhvr>
                                        <p:cTn id="13"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8" dur="26">
                                          <p:stCondLst>
                                            <p:cond delay="650"/>
                                          </p:stCondLst>
                                        </p:cTn>
                                        <p:tgtEl>
                                          <p:spTgt spid="9"/>
                                        </p:tgtEl>
                                      </p:cBhvr>
                                      <p:to x="100000" y="60000"/>
                                    </p:animScale>
                                    <p:animScale>
                                      <p:cBhvr>
                                        <p:cTn id="19" dur="166" decel="50000">
                                          <p:stCondLst>
                                            <p:cond delay="676"/>
                                          </p:stCondLst>
                                        </p:cTn>
                                        <p:tgtEl>
                                          <p:spTgt spid="9"/>
                                        </p:tgtEl>
                                      </p:cBhvr>
                                      <p:to x="100000" y="100000"/>
                                    </p:animScale>
                                    <p:animScale>
                                      <p:cBhvr>
                                        <p:cTn id="20" dur="26">
                                          <p:stCondLst>
                                            <p:cond delay="1312"/>
                                          </p:stCondLst>
                                        </p:cTn>
                                        <p:tgtEl>
                                          <p:spTgt spid="9"/>
                                        </p:tgtEl>
                                      </p:cBhvr>
                                      <p:to x="100000" y="80000"/>
                                    </p:animScale>
                                    <p:animScale>
                                      <p:cBhvr>
                                        <p:cTn id="21" dur="166" decel="50000">
                                          <p:stCondLst>
                                            <p:cond delay="1338"/>
                                          </p:stCondLst>
                                        </p:cTn>
                                        <p:tgtEl>
                                          <p:spTgt spid="9"/>
                                        </p:tgtEl>
                                      </p:cBhvr>
                                      <p:to x="100000" y="100000"/>
                                    </p:animScale>
                                    <p:animScale>
                                      <p:cBhvr>
                                        <p:cTn id="22" dur="26">
                                          <p:stCondLst>
                                            <p:cond delay="1642"/>
                                          </p:stCondLst>
                                        </p:cTn>
                                        <p:tgtEl>
                                          <p:spTgt spid="9"/>
                                        </p:tgtEl>
                                      </p:cBhvr>
                                      <p:to x="100000" y="90000"/>
                                    </p:animScale>
                                    <p:animScale>
                                      <p:cBhvr>
                                        <p:cTn id="23" dur="166" decel="50000">
                                          <p:stCondLst>
                                            <p:cond delay="1668"/>
                                          </p:stCondLst>
                                        </p:cTn>
                                        <p:tgtEl>
                                          <p:spTgt spid="9"/>
                                        </p:tgtEl>
                                      </p:cBhvr>
                                      <p:to x="100000" y="100000"/>
                                    </p:animScale>
                                    <p:animScale>
                                      <p:cBhvr>
                                        <p:cTn id="24" dur="26">
                                          <p:stCondLst>
                                            <p:cond delay="1808"/>
                                          </p:stCondLst>
                                        </p:cTn>
                                        <p:tgtEl>
                                          <p:spTgt spid="9"/>
                                        </p:tgtEl>
                                      </p:cBhvr>
                                      <p:to x="100000" y="95000"/>
                                    </p:animScale>
                                    <p:animScale>
                                      <p:cBhvr>
                                        <p:cTn id="25"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Tai nguyen thiet ke tro choi\Khi con qua song\cartoon_natural_landscape_vector_27857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861"/>
            <a:ext cx="12192000" cy="683514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C:\Users\ADMIN\Desktop\cau hoi.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019" y="2545080"/>
            <a:ext cx="13090819" cy="47244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C:\Users\ADMIN\Desktop\453552345 (3).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8636" l="0" r="100000">
                        <a14:foregroundMark x1="48087" y1="3274" x2="50000" y2="3411"/>
                      </a14:backgroundRemoval>
                    </a14:imgEffect>
                  </a14:imgLayer>
                </a14:imgProps>
              </a:ext>
              <a:ext uri="{28A0092B-C50C-407E-A947-70E740481C1C}">
                <a14:useLocalDpi xmlns:a14="http://schemas.microsoft.com/office/drawing/2010/main" val="0"/>
              </a:ext>
            </a:extLst>
          </a:blip>
          <a:srcRect/>
          <a:stretch>
            <a:fillRect/>
          </a:stretch>
        </p:blipFill>
        <p:spPr bwMode="auto">
          <a:xfrm>
            <a:off x="3977985" y="-604905"/>
            <a:ext cx="4818209" cy="337858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1844381" y="4451329"/>
            <a:ext cx="5994400" cy="830997"/>
          </a:xfrm>
          <a:prstGeom prst="rect">
            <a:avLst/>
          </a:prstGeom>
          <a:noFill/>
        </p:spPr>
        <p:txBody>
          <a:bodyPr wrap="square" rtlCol="0">
            <a:spAutoFit/>
          </a:bodyPr>
          <a:lstStyle/>
          <a:p>
            <a:pPr algn="ctr"/>
            <a:r>
              <a:rPr lang="en-US" sz="2400">
                <a:solidFill>
                  <a:srgbClr val="008000"/>
                </a:solidFill>
                <a:latin typeface="Arial" panose="020B0604020202020204" pitchFamily="34" charset="0"/>
                <a:cs typeface="Arial" panose="020B0604020202020204" pitchFamily="34" charset="0"/>
              </a:rPr>
              <a:t>Cơ quan nào của cây thực hiện quang hơp?</a:t>
            </a:r>
            <a:endParaRPr lang="en-US" sz="2400" dirty="0">
              <a:solidFill>
                <a:srgbClr val="008000"/>
              </a:solidFill>
              <a:latin typeface="Arial" panose="020B0604020202020204" pitchFamily="34" charset="0"/>
              <a:cs typeface="Arial" panose="020B0604020202020204" pitchFamily="34" charset="0"/>
            </a:endParaRPr>
          </a:p>
        </p:txBody>
      </p:sp>
      <p:sp>
        <p:nvSpPr>
          <p:cNvPr id="11" name="TextBox 10"/>
          <p:cNvSpPr txBox="1"/>
          <p:nvPr/>
        </p:nvSpPr>
        <p:spPr>
          <a:xfrm>
            <a:off x="4282781" y="640079"/>
            <a:ext cx="4165600" cy="1200329"/>
          </a:xfrm>
          <a:prstGeom prst="rect">
            <a:avLst/>
          </a:prstGeom>
          <a:noFill/>
        </p:spPr>
        <p:txBody>
          <a:bodyPr wrap="square" rtlCol="0">
            <a:spAutoFit/>
          </a:bodyPr>
          <a:lstStyle/>
          <a:p>
            <a:pPr algn="ctr"/>
            <a:r>
              <a:rPr lang="en-US" sz="2400">
                <a:solidFill>
                  <a:srgbClr val="C00000"/>
                </a:solidFill>
                <a:latin typeface="Arial" panose="020B0604020202020204" pitchFamily="34" charset="0"/>
                <a:cs typeface="Arial" panose="020B0604020202020204" pitchFamily="34" charset="0"/>
              </a:rPr>
              <a:t>Quang hợp diễn ra ở lá cây (bào quan quang hợp ở thực vật là: Lục lạp)</a:t>
            </a:r>
            <a:endParaRPr lang="en-US" sz="2400" dirty="0">
              <a:solidFill>
                <a:srgbClr val="C00000"/>
              </a:solidFill>
              <a:latin typeface="Arial" panose="020B0604020202020204" pitchFamily="34" charset="0"/>
              <a:cs typeface="Arial" panose="020B0604020202020204" pitchFamily="34" charset="0"/>
            </a:endParaRPr>
          </a:p>
        </p:txBody>
      </p:sp>
      <p:pic>
        <p:nvPicPr>
          <p:cNvPr id="12" name="Picture 5" descr="C:\Users\ADMIN\Desktop\Tai nguyen thiet ke tro choi\Bảng gỗ\tro ve.png">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94928" l="0" r="100000"/>
                    </a14:imgEffect>
                  </a14:imgLayer>
                </a14:imgProps>
              </a:ext>
              <a:ext uri="{28A0092B-C50C-407E-A947-70E740481C1C}">
                <a14:useLocalDpi xmlns:a14="http://schemas.microsoft.com/office/drawing/2010/main" val="0"/>
              </a:ext>
            </a:extLst>
          </a:blip>
          <a:srcRect/>
          <a:stretch>
            <a:fillRect/>
          </a:stretch>
        </p:blipFill>
        <p:spPr bwMode="auto">
          <a:xfrm>
            <a:off x="40981" y="-1114"/>
            <a:ext cx="2209800" cy="697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6405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dissolv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80">
                                          <p:stCondLst>
                                            <p:cond delay="0"/>
                                          </p:stCondLst>
                                        </p:cTn>
                                        <p:tgtEl>
                                          <p:spTgt spid="9"/>
                                        </p:tgtEl>
                                      </p:cBhvr>
                                    </p:animEffect>
                                    <p:anim calcmode="lin" valueType="num">
                                      <p:cBhvr>
                                        <p:cTn id="13"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8" dur="26">
                                          <p:stCondLst>
                                            <p:cond delay="650"/>
                                          </p:stCondLst>
                                        </p:cTn>
                                        <p:tgtEl>
                                          <p:spTgt spid="9"/>
                                        </p:tgtEl>
                                      </p:cBhvr>
                                      <p:to x="100000" y="60000"/>
                                    </p:animScale>
                                    <p:animScale>
                                      <p:cBhvr>
                                        <p:cTn id="19" dur="166" decel="50000">
                                          <p:stCondLst>
                                            <p:cond delay="676"/>
                                          </p:stCondLst>
                                        </p:cTn>
                                        <p:tgtEl>
                                          <p:spTgt spid="9"/>
                                        </p:tgtEl>
                                      </p:cBhvr>
                                      <p:to x="100000" y="100000"/>
                                    </p:animScale>
                                    <p:animScale>
                                      <p:cBhvr>
                                        <p:cTn id="20" dur="26">
                                          <p:stCondLst>
                                            <p:cond delay="1312"/>
                                          </p:stCondLst>
                                        </p:cTn>
                                        <p:tgtEl>
                                          <p:spTgt spid="9"/>
                                        </p:tgtEl>
                                      </p:cBhvr>
                                      <p:to x="100000" y="80000"/>
                                    </p:animScale>
                                    <p:animScale>
                                      <p:cBhvr>
                                        <p:cTn id="21" dur="166" decel="50000">
                                          <p:stCondLst>
                                            <p:cond delay="1338"/>
                                          </p:stCondLst>
                                        </p:cTn>
                                        <p:tgtEl>
                                          <p:spTgt spid="9"/>
                                        </p:tgtEl>
                                      </p:cBhvr>
                                      <p:to x="100000" y="100000"/>
                                    </p:animScale>
                                    <p:animScale>
                                      <p:cBhvr>
                                        <p:cTn id="22" dur="26">
                                          <p:stCondLst>
                                            <p:cond delay="1642"/>
                                          </p:stCondLst>
                                        </p:cTn>
                                        <p:tgtEl>
                                          <p:spTgt spid="9"/>
                                        </p:tgtEl>
                                      </p:cBhvr>
                                      <p:to x="100000" y="90000"/>
                                    </p:animScale>
                                    <p:animScale>
                                      <p:cBhvr>
                                        <p:cTn id="23" dur="166" decel="50000">
                                          <p:stCondLst>
                                            <p:cond delay="1668"/>
                                          </p:stCondLst>
                                        </p:cTn>
                                        <p:tgtEl>
                                          <p:spTgt spid="9"/>
                                        </p:tgtEl>
                                      </p:cBhvr>
                                      <p:to x="100000" y="100000"/>
                                    </p:animScale>
                                    <p:animScale>
                                      <p:cBhvr>
                                        <p:cTn id="24" dur="26">
                                          <p:stCondLst>
                                            <p:cond delay="1808"/>
                                          </p:stCondLst>
                                        </p:cTn>
                                        <p:tgtEl>
                                          <p:spTgt spid="9"/>
                                        </p:tgtEl>
                                      </p:cBhvr>
                                      <p:to x="100000" y="95000"/>
                                    </p:animScale>
                                    <p:animScale>
                                      <p:cBhvr>
                                        <p:cTn id="25" dur="166" decel="50000">
                                          <p:stCondLst>
                                            <p:cond delay="1834"/>
                                          </p:stCondLst>
                                        </p:cTn>
                                        <p:tgtEl>
                                          <p:spTgt spid="9"/>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down)">
                                      <p:cBhvr>
                                        <p:cTn id="28" dur="580">
                                          <p:stCondLst>
                                            <p:cond delay="0"/>
                                          </p:stCondLst>
                                        </p:cTn>
                                        <p:tgtEl>
                                          <p:spTgt spid="11"/>
                                        </p:tgtEl>
                                      </p:cBhvr>
                                    </p:animEffect>
                                    <p:anim calcmode="lin" valueType="num">
                                      <p:cBhvr>
                                        <p:cTn id="29"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34" dur="26">
                                          <p:stCondLst>
                                            <p:cond delay="650"/>
                                          </p:stCondLst>
                                        </p:cTn>
                                        <p:tgtEl>
                                          <p:spTgt spid="11"/>
                                        </p:tgtEl>
                                      </p:cBhvr>
                                      <p:to x="100000" y="60000"/>
                                    </p:animScale>
                                    <p:animScale>
                                      <p:cBhvr>
                                        <p:cTn id="35" dur="166" decel="50000">
                                          <p:stCondLst>
                                            <p:cond delay="676"/>
                                          </p:stCondLst>
                                        </p:cTn>
                                        <p:tgtEl>
                                          <p:spTgt spid="11"/>
                                        </p:tgtEl>
                                      </p:cBhvr>
                                      <p:to x="100000" y="100000"/>
                                    </p:animScale>
                                    <p:animScale>
                                      <p:cBhvr>
                                        <p:cTn id="36" dur="26">
                                          <p:stCondLst>
                                            <p:cond delay="1312"/>
                                          </p:stCondLst>
                                        </p:cTn>
                                        <p:tgtEl>
                                          <p:spTgt spid="11"/>
                                        </p:tgtEl>
                                      </p:cBhvr>
                                      <p:to x="100000" y="80000"/>
                                    </p:animScale>
                                    <p:animScale>
                                      <p:cBhvr>
                                        <p:cTn id="37" dur="166" decel="50000">
                                          <p:stCondLst>
                                            <p:cond delay="1338"/>
                                          </p:stCondLst>
                                        </p:cTn>
                                        <p:tgtEl>
                                          <p:spTgt spid="11"/>
                                        </p:tgtEl>
                                      </p:cBhvr>
                                      <p:to x="100000" y="100000"/>
                                    </p:animScale>
                                    <p:animScale>
                                      <p:cBhvr>
                                        <p:cTn id="38" dur="26">
                                          <p:stCondLst>
                                            <p:cond delay="1642"/>
                                          </p:stCondLst>
                                        </p:cTn>
                                        <p:tgtEl>
                                          <p:spTgt spid="11"/>
                                        </p:tgtEl>
                                      </p:cBhvr>
                                      <p:to x="100000" y="90000"/>
                                    </p:animScale>
                                    <p:animScale>
                                      <p:cBhvr>
                                        <p:cTn id="39" dur="166" decel="50000">
                                          <p:stCondLst>
                                            <p:cond delay="1668"/>
                                          </p:stCondLst>
                                        </p:cTn>
                                        <p:tgtEl>
                                          <p:spTgt spid="11"/>
                                        </p:tgtEl>
                                      </p:cBhvr>
                                      <p:to x="100000" y="100000"/>
                                    </p:animScale>
                                    <p:animScale>
                                      <p:cBhvr>
                                        <p:cTn id="40" dur="26">
                                          <p:stCondLst>
                                            <p:cond delay="1808"/>
                                          </p:stCondLst>
                                        </p:cTn>
                                        <p:tgtEl>
                                          <p:spTgt spid="11"/>
                                        </p:tgtEl>
                                      </p:cBhvr>
                                      <p:to x="100000" y="95000"/>
                                    </p:animScale>
                                    <p:animScale>
                                      <p:cBhvr>
                                        <p:cTn id="41"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Tai nguyen thiet ke tro choi\Khi con qua song\cartoon_natural_landscape_vector_27857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861"/>
            <a:ext cx="12192000" cy="683514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C:\Users\ADMIN\Desktop\cau hoi.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019" y="2545080"/>
            <a:ext cx="13090819" cy="47244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C:\Users\ADMIN\Desktop\453552345 (3).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8636" l="0" r="100000">
                        <a14:foregroundMark x1="48087" y1="3274" x2="50000" y2="3411"/>
                      </a14:backgroundRemoval>
                    </a14:imgEffect>
                  </a14:imgLayer>
                </a14:imgProps>
              </a:ext>
              <a:ext uri="{28A0092B-C50C-407E-A947-70E740481C1C}">
                <a14:useLocalDpi xmlns:a14="http://schemas.microsoft.com/office/drawing/2010/main" val="0"/>
              </a:ext>
            </a:extLst>
          </a:blip>
          <a:srcRect/>
          <a:stretch>
            <a:fillRect/>
          </a:stretch>
        </p:blipFill>
        <p:spPr bwMode="auto">
          <a:xfrm>
            <a:off x="3977985" y="-604905"/>
            <a:ext cx="4818209" cy="337858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1844381" y="4451328"/>
            <a:ext cx="5994400" cy="1200329"/>
          </a:xfrm>
          <a:prstGeom prst="rect">
            <a:avLst/>
          </a:prstGeom>
          <a:noFill/>
        </p:spPr>
        <p:txBody>
          <a:bodyPr wrap="square" rtlCol="0">
            <a:spAutoFit/>
          </a:bodyPr>
          <a:lstStyle/>
          <a:p>
            <a:pPr algn="ctr"/>
            <a:r>
              <a:rPr lang="vi-VN" sz="2400">
                <a:solidFill>
                  <a:srgbClr val="008000"/>
                </a:solidFill>
                <a:cs typeface="Arial" panose="020B0604020202020204" pitchFamily="34" charset="0"/>
              </a:rPr>
              <a:t>Ở các cây có phiến lá biến đổi như xương rồng, cành giáo,.. bộ phận </a:t>
            </a:r>
            <a:r>
              <a:rPr lang="en-US" sz="2400">
                <a:solidFill>
                  <a:srgbClr val="008000"/>
                </a:solidFill>
                <a:cs typeface="Arial" panose="020B0604020202020204" pitchFamily="34" charset="0"/>
              </a:rPr>
              <a:t>nào </a:t>
            </a:r>
            <a:r>
              <a:rPr lang="vi-VN" sz="2400">
                <a:solidFill>
                  <a:srgbClr val="008000"/>
                </a:solidFill>
                <a:cs typeface="Arial" panose="020B0604020202020204" pitchFamily="34" charset="0"/>
              </a:rPr>
              <a:t>của cây thực hiện quá trình quang hợp </a:t>
            </a:r>
            <a:r>
              <a:rPr lang="en-US" sz="2400">
                <a:solidFill>
                  <a:srgbClr val="008000"/>
                </a:solidFill>
                <a:cs typeface="Arial" panose="020B0604020202020204" pitchFamily="34" charset="0"/>
              </a:rPr>
              <a:t>?</a:t>
            </a:r>
            <a:endParaRPr lang="en-US" sz="2400" dirty="0">
              <a:solidFill>
                <a:srgbClr val="008000"/>
              </a:solidFill>
              <a:latin typeface="Arial" panose="020B0604020202020204" pitchFamily="34" charset="0"/>
              <a:cs typeface="Arial" panose="020B0604020202020204" pitchFamily="34" charset="0"/>
            </a:endParaRPr>
          </a:p>
        </p:txBody>
      </p:sp>
      <p:sp>
        <p:nvSpPr>
          <p:cNvPr id="11" name="TextBox 10"/>
          <p:cNvSpPr txBox="1"/>
          <p:nvPr/>
        </p:nvSpPr>
        <p:spPr>
          <a:xfrm>
            <a:off x="4282781" y="640079"/>
            <a:ext cx="4165600" cy="666786"/>
          </a:xfrm>
          <a:prstGeom prst="rect">
            <a:avLst/>
          </a:prstGeom>
          <a:noFill/>
        </p:spPr>
        <p:txBody>
          <a:bodyPr wrap="square" rtlCol="0">
            <a:spAutoFit/>
          </a:bodyPr>
          <a:lstStyle/>
          <a:p>
            <a:pPr algn="ctr"/>
            <a:r>
              <a:rPr lang="en-US" sz="3733">
                <a:solidFill>
                  <a:srgbClr val="C00000"/>
                </a:solidFill>
                <a:latin typeface="Arial" panose="020B0604020202020204" pitchFamily="34" charset="0"/>
                <a:cs typeface="Arial" panose="020B0604020202020204" pitchFamily="34" charset="0"/>
              </a:rPr>
              <a:t>Thân cây.</a:t>
            </a:r>
            <a:endParaRPr lang="en-US" sz="3733" dirty="0">
              <a:solidFill>
                <a:srgbClr val="C00000"/>
              </a:solidFill>
              <a:latin typeface="Arial" panose="020B0604020202020204" pitchFamily="34" charset="0"/>
              <a:cs typeface="Arial" panose="020B0604020202020204" pitchFamily="34" charset="0"/>
            </a:endParaRPr>
          </a:p>
        </p:txBody>
      </p:sp>
      <p:pic>
        <p:nvPicPr>
          <p:cNvPr id="12" name="Picture 5" descr="C:\Users\ADMIN\Desktop\Tai nguyen thiet ke tro choi\Bảng gỗ\tro ve.png">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94928" l="0" r="100000"/>
                    </a14:imgEffect>
                  </a14:imgLayer>
                </a14:imgProps>
              </a:ext>
              <a:ext uri="{28A0092B-C50C-407E-A947-70E740481C1C}">
                <a14:useLocalDpi xmlns:a14="http://schemas.microsoft.com/office/drawing/2010/main" val="0"/>
              </a:ext>
            </a:extLst>
          </a:blip>
          <a:srcRect/>
          <a:stretch>
            <a:fillRect/>
          </a:stretch>
        </p:blipFill>
        <p:spPr bwMode="auto">
          <a:xfrm>
            <a:off x="40981" y="-1114"/>
            <a:ext cx="2209800" cy="697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1975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dissolv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80">
                                          <p:stCondLst>
                                            <p:cond delay="0"/>
                                          </p:stCondLst>
                                        </p:cTn>
                                        <p:tgtEl>
                                          <p:spTgt spid="9"/>
                                        </p:tgtEl>
                                      </p:cBhvr>
                                    </p:animEffect>
                                    <p:anim calcmode="lin" valueType="num">
                                      <p:cBhvr>
                                        <p:cTn id="13"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8" dur="26">
                                          <p:stCondLst>
                                            <p:cond delay="650"/>
                                          </p:stCondLst>
                                        </p:cTn>
                                        <p:tgtEl>
                                          <p:spTgt spid="9"/>
                                        </p:tgtEl>
                                      </p:cBhvr>
                                      <p:to x="100000" y="60000"/>
                                    </p:animScale>
                                    <p:animScale>
                                      <p:cBhvr>
                                        <p:cTn id="19" dur="166" decel="50000">
                                          <p:stCondLst>
                                            <p:cond delay="676"/>
                                          </p:stCondLst>
                                        </p:cTn>
                                        <p:tgtEl>
                                          <p:spTgt spid="9"/>
                                        </p:tgtEl>
                                      </p:cBhvr>
                                      <p:to x="100000" y="100000"/>
                                    </p:animScale>
                                    <p:animScale>
                                      <p:cBhvr>
                                        <p:cTn id="20" dur="26">
                                          <p:stCondLst>
                                            <p:cond delay="1312"/>
                                          </p:stCondLst>
                                        </p:cTn>
                                        <p:tgtEl>
                                          <p:spTgt spid="9"/>
                                        </p:tgtEl>
                                      </p:cBhvr>
                                      <p:to x="100000" y="80000"/>
                                    </p:animScale>
                                    <p:animScale>
                                      <p:cBhvr>
                                        <p:cTn id="21" dur="166" decel="50000">
                                          <p:stCondLst>
                                            <p:cond delay="1338"/>
                                          </p:stCondLst>
                                        </p:cTn>
                                        <p:tgtEl>
                                          <p:spTgt spid="9"/>
                                        </p:tgtEl>
                                      </p:cBhvr>
                                      <p:to x="100000" y="100000"/>
                                    </p:animScale>
                                    <p:animScale>
                                      <p:cBhvr>
                                        <p:cTn id="22" dur="26">
                                          <p:stCondLst>
                                            <p:cond delay="1642"/>
                                          </p:stCondLst>
                                        </p:cTn>
                                        <p:tgtEl>
                                          <p:spTgt spid="9"/>
                                        </p:tgtEl>
                                      </p:cBhvr>
                                      <p:to x="100000" y="90000"/>
                                    </p:animScale>
                                    <p:animScale>
                                      <p:cBhvr>
                                        <p:cTn id="23" dur="166" decel="50000">
                                          <p:stCondLst>
                                            <p:cond delay="1668"/>
                                          </p:stCondLst>
                                        </p:cTn>
                                        <p:tgtEl>
                                          <p:spTgt spid="9"/>
                                        </p:tgtEl>
                                      </p:cBhvr>
                                      <p:to x="100000" y="100000"/>
                                    </p:animScale>
                                    <p:animScale>
                                      <p:cBhvr>
                                        <p:cTn id="24" dur="26">
                                          <p:stCondLst>
                                            <p:cond delay="1808"/>
                                          </p:stCondLst>
                                        </p:cTn>
                                        <p:tgtEl>
                                          <p:spTgt spid="9"/>
                                        </p:tgtEl>
                                      </p:cBhvr>
                                      <p:to x="100000" y="95000"/>
                                    </p:animScale>
                                    <p:animScale>
                                      <p:cBhvr>
                                        <p:cTn id="25" dur="166" decel="50000">
                                          <p:stCondLst>
                                            <p:cond delay="1834"/>
                                          </p:stCondLst>
                                        </p:cTn>
                                        <p:tgtEl>
                                          <p:spTgt spid="9"/>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down)">
                                      <p:cBhvr>
                                        <p:cTn id="28" dur="580">
                                          <p:stCondLst>
                                            <p:cond delay="0"/>
                                          </p:stCondLst>
                                        </p:cTn>
                                        <p:tgtEl>
                                          <p:spTgt spid="11"/>
                                        </p:tgtEl>
                                      </p:cBhvr>
                                    </p:animEffect>
                                    <p:anim calcmode="lin" valueType="num">
                                      <p:cBhvr>
                                        <p:cTn id="29"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34" dur="26">
                                          <p:stCondLst>
                                            <p:cond delay="650"/>
                                          </p:stCondLst>
                                        </p:cTn>
                                        <p:tgtEl>
                                          <p:spTgt spid="11"/>
                                        </p:tgtEl>
                                      </p:cBhvr>
                                      <p:to x="100000" y="60000"/>
                                    </p:animScale>
                                    <p:animScale>
                                      <p:cBhvr>
                                        <p:cTn id="35" dur="166" decel="50000">
                                          <p:stCondLst>
                                            <p:cond delay="676"/>
                                          </p:stCondLst>
                                        </p:cTn>
                                        <p:tgtEl>
                                          <p:spTgt spid="11"/>
                                        </p:tgtEl>
                                      </p:cBhvr>
                                      <p:to x="100000" y="100000"/>
                                    </p:animScale>
                                    <p:animScale>
                                      <p:cBhvr>
                                        <p:cTn id="36" dur="26">
                                          <p:stCondLst>
                                            <p:cond delay="1312"/>
                                          </p:stCondLst>
                                        </p:cTn>
                                        <p:tgtEl>
                                          <p:spTgt spid="11"/>
                                        </p:tgtEl>
                                      </p:cBhvr>
                                      <p:to x="100000" y="80000"/>
                                    </p:animScale>
                                    <p:animScale>
                                      <p:cBhvr>
                                        <p:cTn id="37" dur="166" decel="50000">
                                          <p:stCondLst>
                                            <p:cond delay="1338"/>
                                          </p:stCondLst>
                                        </p:cTn>
                                        <p:tgtEl>
                                          <p:spTgt spid="11"/>
                                        </p:tgtEl>
                                      </p:cBhvr>
                                      <p:to x="100000" y="100000"/>
                                    </p:animScale>
                                    <p:animScale>
                                      <p:cBhvr>
                                        <p:cTn id="38" dur="26">
                                          <p:stCondLst>
                                            <p:cond delay="1642"/>
                                          </p:stCondLst>
                                        </p:cTn>
                                        <p:tgtEl>
                                          <p:spTgt spid="11"/>
                                        </p:tgtEl>
                                      </p:cBhvr>
                                      <p:to x="100000" y="90000"/>
                                    </p:animScale>
                                    <p:animScale>
                                      <p:cBhvr>
                                        <p:cTn id="39" dur="166" decel="50000">
                                          <p:stCondLst>
                                            <p:cond delay="1668"/>
                                          </p:stCondLst>
                                        </p:cTn>
                                        <p:tgtEl>
                                          <p:spTgt spid="11"/>
                                        </p:tgtEl>
                                      </p:cBhvr>
                                      <p:to x="100000" y="100000"/>
                                    </p:animScale>
                                    <p:animScale>
                                      <p:cBhvr>
                                        <p:cTn id="40" dur="26">
                                          <p:stCondLst>
                                            <p:cond delay="1808"/>
                                          </p:stCondLst>
                                        </p:cTn>
                                        <p:tgtEl>
                                          <p:spTgt spid="11"/>
                                        </p:tgtEl>
                                      </p:cBhvr>
                                      <p:to x="100000" y="95000"/>
                                    </p:animScale>
                                    <p:animScale>
                                      <p:cBhvr>
                                        <p:cTn id="41"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Tai nguyen thiet ke tro choi\Khi con qua song\cartoon_natural_landscape_vector_27857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200" y="-20830"/>
            <a:ext cx="12192000" cy="683514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C:\Users\ADMIN\Desktop\453552345 (3).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8636" l="0" r="100000">
                        <a14:foregroundMark x1="48087" y1="3274" x2="50000" y2="3411"/>
                      </a14:backgroundRemoval>
                    </a14:imgEffect>
                  </a14:imgLayer>
                </a14:imgProps>
              </a:ext>
              <a:ext uri="{28A0092B-C50C-407E-A947-70E740481C1C}">
                <a14:useLocalDpi xmlns:a14="http://schemas.microsoft.com/office/drawing/2010/main" val="0"/>
              </a:ext>
            </a:extLst>
          </a:blip>
          <a:srcRect/>
          <a:stretch>
            <a:fillRect/>
          </a:stretch>
        </p:blipFill>
        <p:spPr bwMode="auto">
          <a:xfrm>
            <a:off x="3977985" y="-604905"/>
            <a:ext cx="4818209" cy="337858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5" descr="C:\Users\ADMIN\Desktop\Tai nguyen thiet ke tro choi\Bảng gỗ\tro ve.png">
            <a:hlinkClick r:id="rId5" action="ppaction://hlinksldjump"/>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94928" l="0" r="100000"/>
                    </a14:imgEffect>
                  </a14:imgLayer>
                </a14:imgProps>
              </a:ext>
              <a:ext uri="{28A0092B-C50C-407E-A947-70E740481C1C}">
                <a14:useLocalDpi xmlns:a14="http://schemas.microsoft.com/office/drawing/2010/main" val="0"/>
              </a:ext>
            </a:extLst>
          </a:blip>
          <a:srcRect/>
          <a:stretch>
            <a:fillRect/>
          </a:stretch>
        </p:blipFill>
        <p:spPr bwMode="auto">
          <a:xfrm>
            <a:off x="40981" y="-1114"/>
            <a:ext cx="2209800" cy="6973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Users\ADMIN\Desktop\Giai cuu con vat\wooden-board-theme-image-1-vector-clip-art_csp9738361.jpg"/>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100000" l="0" r="100000">
                        <a14:foregroundMark x1="7111" y1="5870" x2="2889" y2="16771"/>
                        <a14:foregroundMark x1="6667" y1="66876" x2="9222" y2="84696"/>
                        <a14:foregroundMark x1="92333" y1="6918" x2="96556" y2="16771"/>
                        <a14:foregroundMark x1="96556" y1="70860" x2="91778" y2="87841"/>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09601" y="3116101"/>
            <a:ext cx="8676196" cy="4599188"/>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1930400" y="4241801"/>
            <a:ext cx="5994400" cy="830997"/>
          </a:xfrm>
          <a:prstGeom prst="rect">
            <a:avLst/>
          </a:prstGeom>
          <a:noFill/>
        </p:spPr>
        <p:txBody>
          <a:bodyPr wrap="square" rtlCol="0">
            <a:spAutoFit/>
          </a:bodyPr>
          <a:lstStyle/>
          <a:p>
            <a:pPr algn="ctr"/>
            <a:r>
              <a:rPr lang="en-US" sz="2400">
                <a:solidFill>
                  <a:srgbClr val="008000"/>
                </a:solidFill>
                <a:latin typeface="Arial" panose="020B0604020202020204" pitchFamily="34" charset="0"/>
                <a:cs typeface="Arial" panose="020B0604020202020204" pitchFamily="34" charset="0"/>
              </a:rPr>
              <a:t>Những yếu tố nào ảnh hưởng đến quá trình quang hợp?</a:t>
            </a:r>
            <a:endParaRPr lang="en-US" sz="2400" dirty="0">
              <a:solidFill>
                <a:srgbClr val="008000"/>
              </a:solidFill>
              <a:latin typeface="Arial" panose="020B0604020202020204" pitchFamily="34" charset="0"/>
              <a:cs typeface="Arial" panose="020B0604020202020204" pitchFamily="34" charset="0"/>
            </a:endParaRPr>
          </a:p>
        </p:txBody>
      </p:sp>
      <p:pic>
        <p:nvPicPr>
          <p:cNvPr id="2" name="Picture 2" descr="Kết quả hình ảnh cho panda cartoon"/>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0" b="100000" l="0" r="100000">
                        <a14:foregroundMark x1="37358" y1="7000" x2="65094" y2="82857"/>
                        <a14:foregroundMark x1="91321" y1="12000" x2="33396" y2="31857"/>
                        <a14:foregroundMark x1="50943" y1="13857" x2="68679" y2="42429"/>
                        <a14:foregroundMark x1="70566" y1="10143" x2="75094" y2="38286"/>
                        <a14:foregroundMark x1="70566" y1="15857" x2="37925" y2="9000"/>
                        <a14:foregroundMark x1="43019" y1="19571" x2="34340" y2="32571"/>
                        <a14:foregroundMark x1="30943" y1="28429" x2="36981" y2="35571"/>
                        <a14:foregroundMark x1="50000" y1="57714" x2="51509" y2="76429"/>
                        <a14:foregroundMark x1="43962" y1="57000" x2="43962" y2="79429"/>
                        <a14:foregroundMark x1="43019" y1="53857" x2="39434" y2="66857"/>
                      </a14:backgroundRemoval>
                    </a14:imgEffect>
                  </a14:imgLayer>
                </a14:imgProps>
              </a:ext>
              <a:ext uri="{28A0092B-C50C-407E-A947-70E740481C1C}">
                <a14:useLocalDpi xmlns:a14="http://schemas.microsoft.com/office/drawing/2010/main" val="0"/>
              </a:ext>
            </a:extLst>
          </a:blip>
          <a:srcRect/>
          <a:stretch>
            <a:fillRect/>
          </a:stretch>
        </p:blipFill>
        <p:spPr bwMode="auto">
          <a:xfrm>
            <a:off x="8636001" y="2731347"/>
            <a:ext cx="3365500" cy="4445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4550244" y="974478"/>
            <a:ext cx="4056729" cy="830997"/>
          </a:xfrm>
          <a:prstGeom prst="rect">
            <a:avLst/>
          </a:prstGeom>
        </p:spPr>
        <p:txBody>
          <a:bodyPr wrap="square">
            <a:spAutoFit/>
          </a:bodyPr>
          <a:lstStyle/>
          <a:p>
            <a:r>
              <a:rPr lang="vi-VN" sz="2400">
                <a:solidFill>
                  <a:srgbClr val="FF0000"/>
                </a:solidFill>
              </a:rPr>
              <a:t>Ánh sáng</a:t>
            </a:r>
            <a:r>
              <a:rPr lang="en-US" sz="2400">
                <a:solidFill>
                  <a:srgbClr val="FF0000"/>
                </a:solidFill>
              </a:rPr>
              <a:t>; </a:t>
            </a:r>
            <a:r>
              <a:rPr lang="vi-VN" sz="2400">
                <a:solidFill>
                  <a:srgbClr val="FF0000"/>
                </a:solidFill>
              </a:rPr>
              <a:t> Nước ;Lượng carbon dioxide</a:t>
            </a:r>
            <a:endParaRPr lang="en-US" sz="2400">
              <a:solidFill>
                <a:srgbClr val="FF0000"/>
              </a:solidFill>
            </a:endParaRPr>
          </a:p>
        </p:txBody>
      </p:sp>
    </p:spTree>
    <p:extLst>
      <p:ext uri="{BB962C8B-B14F-4D97-AF65-F5344CB8AC3E}">
        <p14:creationId xmlns:p14="http://schemas.microsoft.com/office/powerpoint/2010/main" val="102713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dissolve">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80">
                                          <p:stCondLst>
                                            <p:cond delay="0"/>
                                          </p:stCondLst>
                                        </p:cTn>
                                        <p:tgtEl>
                                          <p:spTgt spid="9"/>
                                        </p:tgtEl>
                                      </p:cBhvr>
                                    </p:animEffect>
                                    <p:anim calcmode="lin" valueType="num">
                                      <p:cBhvr>
                                        <p:cTn id="13"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8" dur="26">
                                          <p:stCondLst>
                                            <p:cond delay="650"/>
                                          </p:stCondLst>
                                        </p:cTn>
                                        <p:tgtEl>
                                          <p:spTgt spid="9"/>
                                        </p:tgtEl>
                                      </p:cBhvr>
                                      <p:to x="100000" y="60000"/>
                                    </p:animScale>
                                    <p:animScale>
                                      <p:cBhvr>
                                        <p:cTn id="19" dur="166" decel="50000">
                                          <p:stCondLst>
                                            <p:cond delay="676"/>
                                          </p:stCondLst>
                                        </p:cTn>
                                        <p:tgtEl>
                                          <p:spTgt spid="9"/>
                                        </p:tgtEl>
                                      </p:cBhvr>
                                      <p:to x="100000" y="100000"/>
                                    </p:animScale>
                                    <p:animScale>
                                      <p:cBhvr>
                                        <p:cTn id="20" dur="26">
                                          <p:stCondLst>
                                            <p:cond delay="1312"/>
                                          </p:stCondLst>
                                        </p:cTn>
                                        <p:tgtEl>
                                          <p:spTgt spid="9"/>
                                        </p:tgtEl>
                                      </p:cBhvr>
                                      <p:to x="100000" y="80000"/>
                                    </p:animScale>
                                    <p:animScale>
                                      <p:cBhvr>
                                        <p:cTn id="21" dur="166" decel="50000">
                                          <p:stCondLst>
                                            <p:cond delay="1338"/>
                                          </p:stCondLst>
                                        </p:cTn>
                                        <p:tgtEl>
                                          <p:spTgt spid="9"/>
                                        </p:tgtEl>
                                      </p:cBhvr>
                                      <p:to x="100000" y="100000"/>
                                    </p:animScale>
                                    <p:animScale>
                                      <p:cBhvr>
                                        <p:cTn id="22" dur="26">
                                          <p:stCondLst>
                                            <p:cond delay="1642"/>
                                          </p:stCondLst>
                                        </p:cTn>
                                        <p:tgtEl>
                                          <p:spTgt spid="9"/>
                                        </p:tgtEl>
                                      </p:cBhvr>
                                      <p:to x="100000" y="90000"/>
                                    </p:animScale>
                                    <p:animScale>
                                      <p:cBhvr>
                                        <p:cTn id="23" dur="166" decel="50000">
                                          <p:stCondLst>
                                            <p:cond delay="1668"/>
                                          </p:stCondLst>
                                        </p:cTn>
                                        <p:tgtEl>
                                          <p:spTgt spid="9"/>
                                        </p:tgtEl>
                                      </p:cBhvr>
                                      <p:to x="100000" y="100000"/>
                                    </p:animScale>
                                    <p:animScale>
                                      <p:cBhvr>
                                        <p:cTn id="24" dur="26">
                                          <p:stCondLst>
                                            <p:cond delay="1808"/>
                                          </p:stCondLst>
                                        </p:cTn>
                                        <p:tgtEl>
                                          <p:spTgt spid="9"/>
                                        </p:tgtEl>
                                      </p:cBhvr>
                                      <p:to x="100000" y="95000"/>
                                    </p:animScale>
                                    <p:animScale>
                                      <p:cBhvr>
                                        <p:cTn id="25"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Tai nguyen thiet ke tro choi\Khi con qua song\cartoon_natural_landscape_vector_27857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861"/>
            <a:ext cx="12192000" cy="683514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C:\Users\ADMIN\Desktop\453552345 (3).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8636" l="0" r="100000">
                        <a14:foregroundMark x1="48087" y1="3274" x2="50000" y2="3411"/>
                      </a14:backgroundRemoval>
                    </a14:imgEffect>
                  </a14:imgLayer>
                </a14:imgProps>
              </a:ext>
              <a:ext uri="{28A0092B-C50C-407E-A947-70E740481C1C}">
                <a14:useLocalDpi xmlns:a14="http://schemas.microsoft.com/office/drawing/2010/main" val="0"/>
              </a:ext>
            </a:extLst>
          </a:blip>
          <a:srcRect/>
          <a:stretch>
            <a:fillRect/>
          </a:stretch>
        </p:blipFill>
        <p:spPr bwMode="auto">
          <a:xfrm>
            <a:off x="3977985" y="-604905"/>
            <a:ext cx="4818209" cy="337858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3977984" y="640079"/>
            <a:ext cx="4470397" cy="1938992"/>
          </a:xfrm>
          <a:prstGeom prst="rect">
            <a:avLst/>
          </a:prstGeom>
          <a:noFill/>
        </p:spPr>
        <p:txBody>
          <a:bodyPr wrap="square" rtlCol="0">
            <a:spAutoFit/>
          </a:bodyPr>
          <a:lstStyle/>
          <a:p>
            <a:pPr algn="ctr"/>
            <a:r>
              <a:rPr lang="vi-VN" sz="2400">
                <a:solidFill>
                  <a:srgbClr val="C00000"/>
                </a:solidFill>
                <a:cs typeface="Arial" panose="020B0604020202020204" pitchFamily="34" charset="0"/>
              </a:rPr>
              <a:t>Hô hấp tế bào là quá trình phân giải các chất hữu cơ tạo thành nước và carbon dioxide, đồng thời giải phóng ra năng lượng</a:t>
            </a:r>
            <a:endParaRPr lang="en-US" sz="2400" dirty="0">
              <a:solidFill>
                <a:srgbClr val="C00000"/>
              </a:solidFill>
              <a:latin typeface="Arial" panose="020B0604020202020204" pitchFamily="34" charset="0"/>
              <a:cs typeface="Arial" panose="020B0604020202020204" pitchFamily="34" charset="0"/>
            </a:endParaRPr>
          </a:p>
        </p:txBody>
      </p:sp>
      <p:pic>
        <p:nvPicPr>
          <p:cNvPr id="12" name="Picture 5" descr="C:\Users\ADMIN\Desktop\Tai nguyen thiet ke tro choi\Bảng gỗ\tro ve.png">
            <a:hlinkClick r:id="rId5" action="ppaction://hlinksldjump"/>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94928" l="0" r="100000"/>
                    </a14:imgEffect>
                  </a14:imgLayer>
                </a14:imgProps>
              </a:ext>
              <a:ext uri="{28A0092B-C50C-407E-A947-70E740481C1C}">
                <a14:useLocalDpi xmlns:a14="http://schemas.microsoft.com/office/drawing/2010/main" val="0"/>
              </a:ext>
            </a:extLst>
          </a:blip>
          <a:srcRect/>
          <a:stretch>
            <a:fillRect/>
          </a:stretch>
        </p:blipFill>
        <p:spPr bwMode="auto">
          <a:xfrm>
            <a:off x="40981" y="-1114"/>
            <a:ext cx="2209800" cy="6973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Users\ADMIN\Desktop\Giai cuu con vat\wooden-board-theme-image-1-vector-clip-art_csp9738361.jpg"/>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100000" l="0" r="100000">
                        <a14:foregroundMark x1="7111" y1="5870" x2="2889" y2="16771"/>
                        <a14:foregroundMark x1="6667" y1="66876" x2="9222" y2="84696"/>
                        <a14:foregroundMark x1="92333" y1="6918" x2="96556" y2="16771"/>
                        <a14:foregroundMark x1="96556" y1="70860" x2="91778" y2="87841"/>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09601" y="3116101"/>
            <a:ext cx="8676196" cy="4599188"/>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1930400" y="4241800"/>
            <a:ext cx="5994400" cy="666786"/>
          </a:xfrm>
          <a:prstGeom prst="rect">
            <a:avLst/>
          </a:prstGeom>
          <a:noFill/>
        </p:spPr>
        <p:txBody>
          <a:bodyPr wrap="square" rtlCol="0">
            <a:spAutoFit/>
          </a:bodyPr>
          <a:lstStyle/>
          <a:p>
            <a:pPr algn="ctr"/>
            <a:r>
              <a:rPr lang="en-US" sz="3733">
                <a:solidFill>
                  <a:srgbClr val="008000"/>
                </a:solidFill>
                <a:latin typeface="Arial" panose="020B0604020202020204" pitchFamily="34" charset="0"/>
                <a:cs typeface="Arial" panose="020B0604020202020204" pitchFamily="34" charset="0"/>
              </a:rPr>
              <a:t>Hô hấp là gì? </a:t>
            </a:r>
            <a:endParaRPr lang="en-US" sz="3733" dirty="0">
              <a:solidFill>
                <a:srgbClr val="008000"/>
              </a:solidFill>
              <a:latin typeface="Arial" panose="020B0604020202020204" pitchFamily="34" charset="0"/>
              <a:cs typeface="Arial" panose="020B0604020202020204" pitchFamily="34" charset="0"/>
            </a:endParaRPr>
          </a:p>
        </p:txBody>
      </p:sp>
      <p:pic>
        <p:nvPicPr>
          <p:cNvPr id="2" name="Picture 2" descr="Kết quả hình ảnh cho panda cartoon"/>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0" b="100000" l="0" r="100000">
                        <a14:foregroundMark x1="37358" y1="7000" x2="65094" y2="82857"/>
                        <a14:foregroundMark x1="91321" y1="12000" x2="33396" y2="31857"/>
                        <a14:foregroundMark x1="50943" y1="13857" x2="68679" y2="42429"/>
                        <a14:foregroundMark x1="70566" y1="10143" x2="75094" y2="38286"/>
                        <a14:foregroundMark x1="70566" y1="15857" x2="37925" y2="9000"/>
                        <a14:foregroundMark x1="43019" y1="19571" x2="34340" y2="32571"/>
                        <a14:foregroundMark x1="30943" y1="28429" x2="36981" y2="35571"/>
                        <a14:foregroundMark x1="50000" y1="57714" x2="51509" y2="76429"/>
                        <a14:foregroundMark x1="43962" y1="57000" x2="43962" y2="79429"/>
                        <a14:foregroundMark x1="43019" y1="53857" x2="39434" y2="66857"/>
                      </a14:backgroundRemoval>
                    </a14:imgEffect>
                  </a14:imgLayer>
                </a14:imgProps>
              </a:ext>
              <a:ext uri="{28A0092B-C50C-407E-A947-70E740481C1C}">
                <a14:useLocalDpi xmlns:a14="http://schemas.microsoft.com/office/drawing/2010/main" val="0"/>
              </a:ext>
            </a:extLst>
          </a:blip>
          <a:srcRect/>
          <a:stretch>
            <a:fillRect/>
          </a:stretch>
        </p:blipFill>
        <p:spPr bwMode="auto">
          <a:xfrm>
            <a:off x="8636001" y="2731347"/>
            <a:ext cx="3365500" cy="444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1278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dissolve">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80">
                                          <p:stCondLst>
                                            <p:cond delay="0"/>
                                          </p:stCondLst>
                                        </p:cTn>
                                        <p:tgtEl>
                                          <p:spTgt spid="9"/>
                                        </p:tgtEl>
                                      </p:cBhvr>
                                    </p:animEffect>
                                    <p:anim calcmode="lin" valueType="num">
                                      <p:cBhvr>
                                        <p:cTn id="13"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8" dur="26">
                                          <p:stCondLst>
                                            <p:cond delay="650"/>
                                          </p:stCondLst>
                                        </p:cTn>
                                        <p:tgtEl>
                                          <p:spTgt spid="9"/>
                                        </p:tgtEl>
                                      </p:cBhvr>
                                      <p:to x="100000" y="60000"/>
                                    </p:animScale>
                                    <p:animScale>
                                      <p:cBhvr>
                                        <p:cTn id="19" dur="166" decel="50000">
                                          <p:stCondLst>
                                            <p:cond delay="676"/>
                                          </p:stCondLst>
                                        </p:cTn>
                                        <p:tgtEl>
                                          <p:spTgt spid="9"/>
                                        </p:tgtEl>
                                      </p:cBhvr>
                                      <p:to x="100000" y="100000"/>
                                    </p:animScale>
                                    <p:animScale>
                                      <p:cBhvr>
                                        <p:cTn id="20" dur="26">
                                          <p:stCondLst>
                                            <p:cond delay="1312"/>
                                          </p:stCondLst>
                                        </p:cTn>
                                        <p:tgtEl>
                                          <p:spTgt spid="9"/>
                                        </p:tgtEl>
                                      </p:cBhvr>
                                      <p:to x="100000" y="80000"/>
                                    </p:animScale>
                                    <p:animScale>
                                      <p:cBhvr>
                                        <p:cTn id="21" dur="166" decel="50000">
                                          <p:stCondLst>
                                            <p:cond delay="1338"/>
                                          </p:stCondLst>
                                        </p:cTn>
                                        <p:tgtEl>
                                          <p:spTgt spid="9"/>
                                        </p:tgtEl>
                                      </p:cBhvr>
                                      <p:to x="100000" y="100000"/>
                                    </p:animScale>
                                    <p:animScale>
                                      <p:cBhvr>
                                        <p:cTn id="22" dur="26">
                                          <p:stCondLst>
                                            <p:cond delay="1642"/>
                                          </p:stCondLst>
                                        </p:cTn>
                                        <p:tgtEl>
                                          <p:spTgt spid="9"/>
                                        </p:tgtEl>
                                      </p:cBhvr>
                                      <p:to x="100000" y="90000"/>
                                    </p:animScale>
                                    <p:animScale>
                                      <p:cBhvr>
                                        <p:cTn id="23" dur="166" decel="50000">
                                          <p:stCondLst>
                                            <p:cond delay="1668"/>
                                          </p:stCondLst>
                                        </p:cTn>
                                        <p:tgtEl>
                                          <p:spTgt spid="9"/>
                                        </p:tgtEl>
                                      </p:cBhvr>
                                      <p:to x="100000" y="100000"/>
                                    </p:animScale>
                                    <p:animScale>
                                      <p:cBhvr>
                                        <p:cTn id="24" dur="26">
                                          <p:stCondLst>
                                            <p:cond delay="1808"/>
                                          </p:stCondLst>
                                        </p:cTn>
                                        <p:tgtEl>
                                          <p:spTgt spid="9"/>
                                        </p:tgtEl>
                                      </p:cBhvr>
                                      <p:to x="100000" y="95000"/>
                                    </p:animScale>
                                    <p:animScale>
                                      <p:cBhvr>
                                        <p:cTn id="25" dur="166" decel="50000">
                                          <p:stCondLst>
                                            <p:cond delay="1834"/>
                                          </p:stCondLst>
                                        </p:cTn>
                                        <p:tgtEl>
                                          <p:spTgt spid="9"/>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down)">
                                      <p:cBhvr>
                                        <p:cTn id="28" dur="580">
                                          <p:stCondLst>
                                            <p:cond delay="0"/>
                                          </p:stCondLst>
                                        </p:cTn>
                                        <p:tgtEl>
                                          <p:spTgt spid="11"/>
                                        </p:tgtEl>
                                      </p:cBhvr>
                                    </p:animEffect>
                                    <p:anim calcmode="lin" valueType="num">
                                      <p:cBhvr>
                                        <p:cTn id="29"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34" dur="26">
                                          <p:stCondLst>
                                            <p:cond delay="650"/>
                                          </p:stCondLst>
                                        </p:cTn>
                                        <p:tgtEl>
                                          <p:spTgt spid="11"/>
                                        </p:tgtEl>
                                      </p:cBhvr>
                                      <p:to x="100000" y="60000"/>
                                    </p:animScale>
                                    <p:animScale>
                                      <p:cBhvr>
                                        <p:cTn id="35" dur="166" decel="50000">
                                          <p:stCondLst>
                                            <p:cond delay="676"/>
                                          </p:stCondLst>
                                        </p:cTn>
                                        <p:tgtEl>
                                          <p:spTgt spid="11"/>
                                        </p:tgtEl>
                                      </p:cBhvr>
                                      <p:to x="100000" y="100000"/>
                                    </p:animScale>
                                    <p:animScale>
                                      <p:cBhvr>
                                        <p:cTn id="36" dur="26">
                                          <p:stCondLst>
                                            <p:cond delay="1312"/>
                                          </p:stCondLst>
                                        </p:cTn>
                                        <p:tgtEl>
                                          <p:spTgt spid="11"/>
                                        </p:tgtEl>
                                      </p:cBhvr>
                                      <p:to x="100000" y="80000"/>
                                    </p:animScale>
                                    <p:animScale>
                                      <p:cBhvr>
                                        <p:cTn id="37" dur="166" decel="50000">
                                          <p:stCondLst>
                                            <p:cond delay="1338"/>
                                          </p:stCondLst>
                                        </p:cTn>
                                        <p:tgtEl>
                                          <p:spTgt spid="11"/>
                                        </p:tgtEl>
                                      </p:cBhvr>
                                      <p:to x="100000" y="100000"/>
                                    </p:animScale>
                                    <p:animScale>
                                      <p:cBhvr>
                                        <p:cTn id="38" dur="26">
                                          <p:stCondLst>
                                            <p:cond delay="1642"/>
                                          </p:stCondLst>
                                        </p:cTn>
                                        <p:tgtEl>
                                          <p:spTgt spid="11"/>
                                        </p:tgtEl>
                                      </p:cBhvr>
                                      <p:to x="100000" y="90000"/>
                                    </p:animScale>
                                    <p:animScale>
                                      <p:cBhvr>
                                        <p:cTn id="39" dur="166" decel="50000">
                                          <p:stCondLst>
                                            <p:cond delay="1668"/>
                                          </p:stCondLst>
                                        </p:cTn>
                                        <p:tgtEl>
                                          <p:spTgt spid="11"/>
                                        </p:tgtEl>
                                      </p:cBhvr>
                                      <p:to x="100000" y="100000"/>
                                    </p:animScale>
                                    <p:animScale>
                                      <p:cBhvr>
                                        <p:cTn id="40" dur="26">
                                          <p:stCondLst>
                                            <p:cond delay="1808"/>
                                          </p:stCondLst>
                                        </p:cTn>
                                        <p:tgtEl>
                                          <p:spTgt spid="11"/>
                                        </p:tgtEl>
                                      </p:cBhvr>
                                      <p:to x="100000" y="95000"/>
                                    </p:animScale>
                                    <p:animScale>
                                      <p:cBhvr>
                                        <p:cTn id="41"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Tai nguyen thiet ke tro choi\Khi con qua song\cartoon_natural_landscape_vector_27857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861"/>
            <a:ext cx="12192000" cy="683514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C:\Users\ADMIN\Desktop\453552345 (3).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8636" l="0" r="100000">
                        <a14:foregroundMark x1="48087" y1="3274" x2="50000" y2="3411"/>
                      </a14:backgroundRemoval>
                    </a14:imgEffect>
                  </a14:imgLayer>
                </a14:imgProps>
              </a:ext>
              <a:ext uri="{28A0092B-C50C-407E-A947-70E740481C1C}">
                <a14:useLocalDpi xmlns:a14="http://schemas.microsoft.com/office/drawing/2010/main" val="0"/>
              </a:ext>
            </a:extLst>
          </a:blip>
          <a:srcRect/>
          <a:stretch>
            <a:fillRect/>
          </a:stretch>
        </p:blipFill>
        <p:spPr bwMode="auto">
          <a:xfrm>
            <a:off x="1628776" y="-604905"/>
            <a:ext cx="7515224" cy="390055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1819275" y="640079"/>
            <a:ext cx="7324725" cy="2389950"/>
          </a:xfrm>
          <a:prstGeom prst="rect">
            <a:avLst/>
          </a:prstGeom>
          <a:noFill/>
        </p:spPr>
        <p:txBody>
          <a:bodyPr wrap="square" rtlCol="0">
            <a:spAutoFit/>
          </a:bodyPr>
          <a:lstStyle/>
          <a:p>
            <a:pPr algn="ctr"/>
            <a:r>
              <a:rPr lang="vi-VN" sz="2133">
                <a:solidFill>
                  <a:srgbClr val="C00000"/>
                </a:solidFill>
                <a:cs typeface="Arial" panose="020B0604020202020204" pitchFamily="34" charset="0"/>
              </a:rPr>
              <a:t>Vai trò của hô hấp: Nhờ quá trình hô hấp tế bào với sự tham gia của khí oxygen mà các phân tử chất hữu cơ (chủ yếu là glucose) được phân giải thành khí carbon dioxide và nước, đồng thời tạo ra năng lượng ATP cung cấp cho các hoạt động của tế bào</a:t>
            </a:r>
            <a:endParaRPr lang="en-US" sz="2133">
              <a:solidFill>
                <a:srgbClr val="C00000"/>
              </a:solidFill>
              <a:cs typeface="Arial" panose="020B0604020202020204" pitchFamily="34" charset="0"/>
            </a:endParaRPr>
          </a:p>
          <a:p>
            <a:r>
              <a:rPr lang="en-US" sz="2133">
                <a:solidFill>
                  <a:srgbClr val="C00000"/>
                </a:solidFill>
                <a:cs typeface="Arial" panose="020B0604020202020204" pitchFamily="34" charset="0"/>
              </a:rPr>
              <a:t>-</a:t>
            </a:r>
            <a:r>
              <a:rPr lang="vi-VN" sz="2133">
                <a:solidFill>
                  <a:srgbClr val="C00000"/>
                </a:solidFill>
                <a:cs typeface="Arial" panose="020B0604020202020204" pitchFamily="34" charset="0"/>
              </a:rPr>
              <a:t>Một số yếu tố ảnh hưởng đến hô hấp: Nhiệt độ, độ ẩm, hàm lượng khí ô xygen...</a:t>
            </a:r>
            <a:endParaRPr lang="en-US" sz="2133" dirty="0">
              <a:solidFill>
                <a:srgbClr val="C00000"/>
              </a:solidFill>
              <a:latin typeface="Arial" panose="020B0604020202020204" pitchFamily="34" charset="0"/>
              <a:cs typeface="Arial" panose="020B0604020202020204" pitchFamily="34" charset="0"/>
            </a:endParaRPr>
          </a:p>
        </p:txBody>
      </p:sp>
      <p:pic>
        <p:nvPicPr>
          <p:cNvPr id="12" name="Picture 5" descr="C:\Users\ADMIN\Desktop\Tai nguyen thiet ke tro choi\Bảng gỗ\tro ve.png">
            <a:hlinkClick r:id="rId5" action="ppaction://hlinksldjump"/>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94928" l="0" r="100000"/>
                    </a14:imgEffect>
                  </a14:imgLayer>
                </a14:imgProps>
              </a:ext>
              <a:ext uri="{28A0092B-C50C-407E-A947-70E740481C1C}">
                <a14:useLocalDpi xmlns:a14="http://schemas.microsoft.com/office/drawing/2010/main" val="0"/>
              </a:ext>
            </a:extLst>
          </a:blip>
          <a:srcRect/>
          <a:stretch>
            <a:fillRect/>
          </a:stretch>
        </p:blipFill>
        <p:spPr bwMode="auto">
          <a:xfrm>
            <a:off x="40981" y="-1114"/>
            <a:ext cx="2209800" cy="6973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Users\ADMIN\Desktop\Giai cuu con vat\wooden-board-theme-image-1-vector-clip-art_csp9738361.jpg"/>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100000" l="0" r="100000">
                        <a14:foregroundMark x1="7111" y1="5870" x2="2889" y2="16771"/>
                        <a14:foregroundMark x1="6667" y1="66876" x2="9222" y2="84696"/>
                        <a14:foregroundMark x1="92333" y1="6918" x2="96556" y2="16771"/>
                        <a14:foregroundMark x1="96556" y1="70860" x2="91778" y2="87841"/>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09601" y="3116101"/>
            <a:ext cx="8676196" cy="4599188"/>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1930400" y="4241801"/>
            <a:ext cx="5994400" cy="830997"/>
          </a:xfrm>
          <a:prstGeom prst="rect">
            <a:avLst/>
          </a:prstGeom>
          <a:noFill/>
        </p:spPr>
        <p:txBody>
          <a:bodyPr wrap="square" rtlCol="0">
            <a:spAutoFit/>
          </a:bodyPr>
          <a:lstStyle/>
          <a:p>
            <a:pPr algn="ctr"/>
            <a:r>
              <a:rPr lang="en-US" sz="2400">
                <a:solidFill>
                  <a:srgbClr val="008000"/>
                </a:solidFill>
                <a:latin typeface="Arial" panose="020B0604020202020204" pitchFamily="34" charset="0"/>
                <a:cs typeface="Arial" panose="020B0604020202020204" pitchFamily="34" charset="0"/>
              </a:rPr>
              <a:t>Vai trò và các yếu tố ảnh hưởng đến quá trình hô hấp</a:t>
            </a:r>
            <a:endParaRPr lang="en-US" sz="2400" dirty="0">
              <a:solidFill>
                <a:srgbClr val="008000"/>
              </a:solidFill>
              <a:latin typeface="Arial" panose="020B0604020202020204" pitchFamily="34" charset="0"/>
              <a:cs typeface="Arial" panose="020B0604020202020204" pitchFamily="34" charset="0"/>
            </a:endParaRPr>
          </a:p>
        </p:txBody>
      </p:sp>
      <p:pic>
        <p:nvPicPr>
          <p:cNvPr id="2" name="Picture 2" descr="Kết quả hình ảnh cho panda cartoon"/>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0" b="100000" l="0" r="100000">
                        <a14:foregroundMark x1="37358" y1="7000" x2="65094" y2="82857"/>
                        <a14:foregroundMark x1="91321" y1="12000" x2="33396" y2="31857"/>
                        <a14:foregroundMark x1="50943" y1="13857" x2="68679" y2="42429"/>
                        <a14:foregroundMark x1="70566" y1="10143" x2="75094" y2="38286"/>
                        <a14:foregroundMark x1="70566" y1="15857" x2="37925" y2="9000"/>
                        <a14:foregroundMark x1="43019" y1="19571" x2="34340" y2="32571"/>
                        <a14:foregroundMark x1="30943" y1="28429" x2="36981" y2="35571"/>
                        <a14:foregroundMark x1="50000" y1="57714" x2="51509" y2="76429"/>
                        <a14:foregroundMark x1="43962" y1="57000" x2="43962" y2="79429"/>
                        <a14:foregroundMark x1="43019" y1="53857" x2="39434" y2="66857"/>
                      </a14:backgroundRemoval>
                    </a14:imgEffect>
                  </a14:imgLayer>
                </a14:imgProps>
              </a:ext>
              <a:ext uri="{28A0092B-C50C-407E-A947-70E740481C1C}">
                <a14:useLocalDpi xmlns:a14="http://schemas.microsoft.com/office/drawing/2010/main" val="0"/>
              </a:ext>
            </a:extLst>
          </a:blip>
          <a:srcRect/>
          <a:stretch>
            <a:fillRect/>
          </a:stretch>
        </p:blipFill>
        <p:spPr bwMode="auto">
          <a:xfrm>
            <a:off x="8636001" y="2731347"/>
            <a:ext cx="3365500" cy="444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6991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dissolve">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80">
                                          <p:stCondLst>
                                            <p:cond delay="0"/>
                                          </p:stCondLst>
                                        </p:cTn>
                                        <p:tgtEl>
                                          <p:spTgt spid="9"/>
                                        </p:tgtEl>
                                      </p:cBhvr>
                                    </p:animEffect>
                                    <p:anim calcmode="lin" valueType="num">
                                      <p:cBhvr>
                                        <p:cTn id="13"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8" dur="26">
                                          <p:stCondLst>
                                            <p:cond delay="650"/>
                                          </p:stCondLst>
                                        </p:cTn>
                                        <p:tgtEl>
                                          <p:spTgt spid="9"/>
                                        </p:tgtEl>
                                      </p:cBhvr>
                                      <p:to x="100000" y="60000"/>
                                    </p:animScale>
                                    <p:animScale>
                                      <p:cBhvr>
                                        <p:cTn id="19" dur="166" decel="50000">
                                          <p:stCondLst>
                                            <p:cond delay="676"/>
                                          </p:stCondLst>
                                        </p:cTn>
                                        <p:tgtEl>
                                          <p:spTgt spid="9"/>
                                        </p:tgtEl>
                                      </p:cBhvr>
                                      <p:to x="100000" y="100000"/>
                                    </p:animScale>
                                    <p:animScale>
                                      <p:cBhvr>
                                        <p:cTn id="20" dur="26">
                                          <p:stCondLst>
                                            <p:cond delay="1312"/>
                                          </p:stCondLst>
                                        </p:cTn>
                                        <p:tgtEl>
                                          <p:spTgt spid="9"/>
                                        </p:tgtEl>
                                      </p:cBhvr>
                                      <p:to x="100000" y="80000"/>
                                    </p:animScale>
                                    <p:animScale>
                                      <p:cBhvr>
                                        <p:cTn id="21" dur="166" decel="50000">
                                          <p:stCondLst>
                                            <p:cond delay="1338"/>
                                          </p:stCondLst>
                                        </p:cTn>
                                        <p:tgtEl>
                                          <p:spTgt spid="9"/>
                                        </p:tgtEl>
                                      </p:cBhvr>
                                      <p:to x="100000" y="100000"/>
                                    </p:animScale>
                                    <p:animScale>
                                      <p:cBhvr>
                                        <p:cTn id="22" dur="26">
                                          <p:stCondLst>
                                            <p:cond delay="1642"/>
                                          </p:stCondLst>
                                        </p:cTn>
                                        <p:tgtEl>
                                          <p:spTgt spid="9"/>
                                        </p:tgtEl>
                                      </p:cBhvr>
                                      <p:to x="100000" y="90000"/>
                                    </p:animScale>
                                    <p:animScale>
                                      <p:cBhvr>
                                        <p:cTn id="23" dur="166" decel="50000">
                                          <p:stCondLst>
                                            <p:cond delay="1668"/>
                                          </p:stCondLst>
                                        </p:cTn>
                                        <p:tgtEl>
                                          <p:spTgt spid="9"/>
                                        </p:tgtEl>
                                      </p:cBhvr>
                                      <p:to x="100000" y="100000"/>
                                    </p:animScale>
                                    <p:animScale>
                                      <p:cBhvr>
                                        <p:cTn id="24" dur="26">
                                          <p:stCondLst>
                                            <p:cond delay="1808"/>
                                          </p:stCondLst>
                                        </p:cTn>
                                        <p:tgtEl>
                                          <p:spTgt spid="9"/>
                                        </p:tgtEl>
                                      </p:cBhvr>
                                      <p:to x="100000" y="95000"/>
                                    </p:animScale>
                                    <p:animScale>
                                      <p:cBhvr>
                                        <p:cTn id="25" dur="166" decel="50000">
                                          <p:stCondLst>
                                            <p:cond delay="1834"/>
                                          </p:stCondLst>
                                        </p:cTn>
                                        <p:tgtEl>
                                          <p:spTgt spid="9"/>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down)">
                                      <p:cBhvr>
                                        <p:cTn id="28" dur="580">
                                          <p:stCondLst>
                                            <p:cond delay="0"/>
                                          </p:stCondLst>
                                        </p:cTn>
                                        <p:tgtEl>
                                          <p:spTgt spid="11"/>
                                        </p:tgtEl>
                                      </p:cBhvr>
                                    </p:animEffect>
                                    <p:anim calcmode="lin" valueType="num">
                                      <p:cBhvr>
                                        <p:cTn id="29"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34" dur="26">
                                          <p:stCondLst>
                                            <p:cond delay="650"/>
                                          </p:stCondLst>
                                        </p:cTn>
                                        <p:tgtEl>
                                          <p:spTgt spid="11"/>
                                        </p:tgtEl>
                                      </p:cBhvr>
                                      <p:to x="100000" y="60000"/>
                                    </p:animScale>
                                    <p:animScale>
                                      <p:cBhvr>
                                        <p:cTn id="35" dur="166" decel="50000">
                                          <p:stCondLst>
                                            <p:cond delay="676"/>
                                          </p:stCondLst>
                                        </p:cTn>
                                        <p:tgtEl>
                                          <p:spTgt spid="11"/>
                                        </p:tgtEl>
                                      </p:cBhvr>
                                      <p:to x="100000" y="100000"/>
                                    </p:animScale>
                                    <p:animScale>
                                      <p:cBhvr>
                                        <p:cTn id="36" dur="26">
                                          <p:stCondLst>
                                            <p:cond delay="1312"/>
                                          </p:stCondLst>
                                        </p:cTn>
                                        <p:tgtEl>
                                          <p:spTgt spid="11"/>
                                        </p:tgtEl>
                                      </p:cBhvr>
                                      <p:to x="100000" y="80000"/>
                                    </p:animScale>
                                    <p:animScale>
                                      <p:cBhvr>
                                        <p:cTn id="37" dur="166" decel="50000">
                                          <p:stCondLst>
                                            <p:cond delay="1338"/>
                                          </p:stCondLst>
                                        </p:cTn>
                                        <p:tgtEl>
                                          <p:spTgt spid="11"/>
                                        </p:tgtEl>
                                      </p:cBhvr>
                                      <p:to x="100000" y="100000"/>
                                    </p:animScale>
                                    <p:animScale>
                                      <p:cBhvr>
                                        <p:cTn id="38" dur="26">
                                          <p:stCondLst>
                                            <p:cond delay="1642"/>
                                          </p:stCondLst>
                                        </p:cTn>
                                        <p:tgtEl>
                                          <p:spTgt spid="11"/>
                                        </p:tgtEl>
                                      </p:cBhvr>
                                      <p:to x="100000" y="90000"/>
                                    </p:animScale>
                                    <p:animScale>
                                      <p:cBhvr>
                                        <p:cTn id="39" dur="166" decel="50000">
                                          <p:stCondLst>
                                            <p:cond delay="1668"/>
                                          </p:stCondLst>
                                        </p:cTn>
                                        <p:tgtEl>
                                          <p:spTgt spid="11"/>
                                        </p:tgtEl>
                                      </p:cBhvr>
                                      <p:to x="100000" y="100000"/>
                                    </p:animScale>
                                    <p:animScale>
                                      <p:cBhvr>
                                        <p:cTn id="40" dur="26">
                                          <p:stCondLst>
                                            <p:cond delay="1808"/>
                                          </p:stCondLst>
                                        </p:cTn>
                                        <p:tgtEl>
                                          <p:spTgt spid="11"/>
                                        </p:tgtEl>
                                      </p:cBhvr>
                                      <p:to x="100000" y="95000"/>
                                    </p:animScale>
                                    <p:animScale>
                                      <p:cBhvr>
                                        <p:cTn id="41"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1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1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1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TotalTime>
  <Words>1627</Words>
  <Application>Microsoft Office PowerPoint</Application>
  <PresentationFormat>Widescreen</PresentationFormat>
  <Paragraphs>51</Paragraphs>
  <Slides>30</Slides>
  <Notes>0</Notes>
  <HiddenSlides>0</HiddenSlides>
  <MMClips>2</MMClips>
  <ScaleCrop>false</ScaleCrop>
  <HeadingPairs>
    <vt:vector size="6" baseType="variant">
      <vt:variant>
        <vt:lpstr>Fonts Used</vt:lpstr>
      </vt:variant>
      <vt:variant>
        <vt:i4>4</vt:i4>
      </vt:variant>
      <vt:variant>
        <vt:lpstr>Theme</vt:lpstr>
      </vt:variant>
      <vt:variant>
        <vt:i4>15</vt:i4>
      </vt:variant>
      <vt:variant>
        <vt:lpstr>Slide Titles</vt:lpstr>
      </vt:variant>
      <vt:variant>
        <vt:i4>30</vt:i4>
      </vt:variant>
    </vt:vector>
  </HeadingPairs>
  <TitlesOfParts>
    <vt:vector size="49" baseType="lpstr">
      <vt:lpstr>Arial</vt:lpstr>
      <vt:lpstr>Calibri</vt:lpstr>
      <vt:lpstr>Tahoma</vt:lpstr>
      <vt:lpstr>Times New Roman</vt:lpstr>
      <vt:lpstr>1_Office Theme</vt:lpstr>
      <vt:lpstr>Office Theme</vt:lpstr>
      <vt:lpstr>2_Office Theme</vt:lpstr>
      <vt:lpstr>3_Office Theme</vt:lpstr>
      <vt:lpstr>4_Office Theme</vt:lpstr>
      <vt:lpstr>5_Office Theme</vt:lpstr>
      <vt:lpstr>6_Office Theme</vt:lpstr>
      <vt:lpstr>7_Office Theme</vt:lpstr>
      <vt:lpstr>8_Office Theme</vt:lpstr>
      <vt:lpstr>9_Office Theme</vt:lpstr>
      <vt:lpstr>10_Office Theme</vt:lpstr>
      <vt:lpstr>11_Office Theme</vt:lpstr>
      <vt:lpstr>12_Office Theme</vt:lpstr>
      <vt:lpstr>13_Office Theme</vt:lpstr>
      <vt:lpstr>14_Office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Administrator</cp:lastModifiedBy>
  <cp:revision>31</cp:revision>
  <dcterms:created xsi:type="dcterms:W3CDTF">2022-07-14T14:45:59Z</dcterms:created>
  <dcterms:modified xsi:type="dcterms:W3CDTF">2024-02-19T03:29:07Z</dcterms:modified>
</cp:coreProperties>
</file>