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72" r:id="rId4"/>
    <p:sldId id="271" r:id="rId5"/>
    <p:sldId id="270" r:id="rId6"/>
    <p:sldId id="273" r:id="rId7"/>
    <p:sldId id="259" r:id="rId8"/>
    <p:sldId id="258" r:id="rId9"/>
    <p:sldId id="263" r:id="rId10"/>
    <p:sldId id="269" r:id="rId11"/>
    <p:sldId id="261" r:id="rId12"/>
    <p:sldId id="274" r:id="rId13"/>
    <p:sldId id="262" r:id="rId14"/>
    <p:sldId id="275" r:id="rId15"/>
    <p:sldId id="266" r:id="rId16"/>
    <p:sldId id="276" r:id="rId17"/>
    <p:sldId id="277" r:id="rId18"/>
    <p:sldId id="278" r:id="rId19"/>
    <p:sldId id="279" r:id="rId20"/>
    <p:sldId id="264" r:id="rId21"/>
    <p:sldId id="280" r:id="rId22"/>
    <p:sldId id="281" r:id="rId23"/>
    <p:sldId id="282" r:id="rId24"/>
    <p:sldId id="283" r:id="rId25"/>
    <p:sldId id="260" r:id="rId26"/>
    <p:sldId id="284" r:id="rId27"/>
  </p:sldIdLst>
  <p:sldSz cx="18288000" cy="10287000"/>
  <p:notesSz cx="6858000" cy="9144000"/>
  <p:embeddedFontLst>
    <p:embeddedFont>
      <p:font typeface="Calibri" panose="020F0502020204030204" pitchFamily="34" charset="0"/>
      <p:regular r:id="rId28"/>
      <p:bold r:id="rId29"/>
      <p:italic r:id="rId30"/>
      <p:boldItalic r:id="rId31"/>
    </p:embeddedFont>
    <p:embeddedFont>
      <p:font typeface="Cambria Math" panose="02040503050406030204" pitchFamily="18"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DB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22" autoAdjust="0"/>
  </p:normalViewPr>
  <p:slideViewPr>
    <p:cSldViewPr>
      <p:cViewPr varScale="1">
        <p:scale>
          <a:sx n="35" d="100"/>
          <a:sy n="35" d="100"/>
        </p:scale>
        <p:origin x="72" y="2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3.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6.png"/><Relationship Id="rId3" Type="http://schemas.openxmlformats.org/officeDocument/2006/relationships/image" Target="../media/image2.svg"/><Relationship Id="rId7" Type="http://schemas.openxmlformats.org/officeDocument/2006/relationships/image" Target="../media/image3.png"/><Relationship Id="rId12"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8.svg"/><Relationship Id="rId9" Type="http://schemas.openxmlformats.org/officeDocument/2006/relationships/image" Target="../media/image4.png"/><Relationship Id="rId14" Type="http://schemas.openxmlformats.org/officeDocument/2006/relationships/image" Target="../media/image12.sv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47" Type="http://schemas.openxmlformats.org/officeDocument/2006/relationships/image" Target="../media/image24.png"/><Relationship Id="rId46"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7.xml"/><Relationship Id="rId45"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5.png"/><Relationship Id="rId29" Type="http://schemas.openxmlformats.org/officeDocument/2006/relationships/image" Target="../media/image52.svg"/><Relationship Id="rId1" Type="http://schemas.openxmlformats.org/officeDocument/2006/relationships/slideLayout" Target="../slideLayouts/slideLayout7.xml"/><Relationship Id="rId30"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Layout" Target="../slideLayouts/slideLayout7.xml"/><Relationship Id="rId10" Type="http://schemas.openxmlformats.org/officeDocument/2006/relationships/image" Target="../media/image29.png"/><Relationship Id="rId4" Type="http://schemas.openxmlformats.org/officeDocument/2006/relationships/image" Target="../media/image4.png"/><Relationship Id="rId9" Type="http://schemas.openxmlformats.org/officeDocument/2006/relationships/image" Target="../media/image8.svg"/><Relationship Id="rId1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26.sv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 Id="rId14" Type="http://schemas.openxmlformats.org/officeDocument/2006/relationships/image" Target="NULL"/></Relationships>
</file>

<file path=ppt/slides/_rels/slide17.xml.rels><?xml version="1.0" encoding="UTF-8" standalone="yes"?>
<Relationships xmlns="http://schemas.openxmlformats.org/package/2006/relationships"><Relationship Id="rId47" Type="http://schemas.openxmlformats.org/officeDocument/2006/relationships/image" Target="../media/image16.svg"/><Relationship Id="rId50" Type="http://schemas.openxmlformats.org/officeDocument/2006/relationships/image" Target="../media/image38.png"/><Relationship Id="rId2" Type="http://schemas.openxmlformats.org/officeDocument/2006/relationships/image" Target="../media/image16.png"/><Relationship Id="rId1" Type="http://schemas.openxmlformats.org/officeDocument/2006/relationships/slideLayout" Target="../slideLayouts/slideLayout7.xml"/><Relationship Id="rId37" Type="http://schemas.openxmlformats.org/officeDocument/2006/relationships/image" Target="../media/image58.svg"/><Relationship Id="rId49" Type="http://schemas.openxmlformats.org/officeDocument/2006/relationships/image" Target="../media/image60.svg"/><Relationship Id="rId48"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13" Type="http://schemas.openxmlformats.org/officeDocument/2006/relationships/image" Target="../media/image12.svg"/><Relationship Id="rId2" Type="http://schemas.openxmlformats.org/officeDocument/2006/relationships/image" Target="../media/image29.png"/><Relationship Id="rId1" Type="http://schemas.openxmlformats.org/officeDocument/2006/relationships/slideLayout" Target="../slideLayouts/slideLayout7.xml"/><Relationship Id="rId14"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openxmlformats.org/officeDocument/2006/relationships/image" Target="../media/image3.svg"/><Relationship Id="rId13" Type="http://schemas.openxmlformats.org/officeDocument/2006/relationships/image" Target="../media/image11.png"/><Relationship Id="rId3" Type="http://schemas.microsoft.com/office/2007/relationships/media" Target="../media/media2.mp3"/><Relationship Id="rId7" Type="http://schemas.openxmlformats.org/officeDocument/2006/relationships/image" Target="../media/image8.png"/><Relationship Id="rId12" Type="http://schemas.openxmlformats.org/officeDocument/2006/relationships/image" Target="../media/image26.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slideLayout" Target="../slideLayouts/slideLayout7.xml"/><Relationship Id="rId10" Type="http://schemas.openxmlformats.org/officeDocument/2006/relationships/image" Target="../media/image5.svg"/><Relationship Id="rId19" Type="http://schemas.openxmlformats.org/officeDocument/2006/relationships/image" Target="../media/image34.svg"/><Relationship Id="rId4" Type="http://schemas.openxmlformats.org/officeDocument/2006/relationships/audio" Target="../media/media2.mp3"/><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26.sv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6.png"/><Relationship Id="rId3" Type="http://schemas.openxmlformats.org/officeDocument/2006/relationships/image" Target="../media/image2.svg"/><Relationship Id="rId7" Type="http://schemas.openxmlformats.org/officeDocument/2006/relationships/image" Target="../media/image3.png"/><Relationship Id="rId12"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8.svg"/><Relationship Id="rId9" Type="http://schemas.openxmlformats.org/officeDocument/2006/relationships/image" Target="../media/image4.png"/><Relationship Id="rId14" Type="http://schemas.openxmlformats.org/officeDocument/2006/relationships/image" Target="../media/image12.svg"/></Relationships>
</file>

<file path=ppt/slides/_rels/slide3.xml.rels><?xml version="1.0" encoding="UTF-8" standalone="yes"?>
<Relationships xmlns="http://schemas.openxmlformats.org/package/2006/relationships"><Relationship Id="rId8" Type="http://schemas.openxmlformats.org/officeDocument/2006/relationships/image" Target="../media/image3.svg"/><Relationship Id="rId13" Type="http://schemas.openxmlformats.org/officeDocument/2006/relationships/image" Target="../media/image11.png"/><Relationship Id="rId3" Type="http://schemas.microsoft.com/office/2007/relationships/media" Target="../media/media2.mp3"/><Relationship Id="rId7" Type="http://schemas.openxmlformats.org/officeDocument/2006/relationships/image" Target="../media/image8.png"/><Relationship Id="rId12" Type="http://schemas.openxmlformats.org/officeDocument/2006/relationships/image" Target="../media/image26.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slideLayout" Target="../slideLayouts/slideLayout7.xml"/><Relationship Id="rId10" Type="http://schemas.openxmlformats.org/officeDocument/2006/relationships/image" Target="../media/image5.svg"/><Relationship Id="rId19" Type="http://schemas.openxmlformats.org/officeDocument/2006/relationships/image" Target="../media/image34.svg"/><Relationship Id="rId4" Type="http://schemas.openxmlformats.org/officeDocument/2006/relationships/audio" Target="../media/media2.mp3"/><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3.svg"/><Relationship Id="rId13" Type="http://schemas.openxmlformats.org/officeDocument/2006/relationships/image" Target="../media/image11.png"/><Relationship Id="rId3" Type="http://schemas.microsoft.com/office/2007/relationships/media" Target="../media/media2.mp3"/><Relationship Id="rId7" Type="http://schemas.openxmlformats.org/officeDocument/2006/relationships/image" Target="../media/image8.png"/><Relationship Id="rId12" Type="http://schemas.openxmlformats.org/officeDocument/2006/relationships/image" Target="../media/image26.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slideLayout" Target="../slideLayouts/slideLayout7.xml"/><Relationship Id="rId10" Type="http://schemas.openxmlformats.org/officeDocument/2006/relationships/image" Target="../media/image5.svg"/><Relationship Id="rId19" Type="http://schemas.openxmlformats.org/officeDocument/2006/relationships/image" Target="../media/image34.svg"/><Relationship Id="rId4" Type="http://schemas.openxmlformats.org/officeDocument/2006/relationships/audio" Target="../media/media2.mp3"/><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3.svg"/><Relationship Id="rId13" Type="http://schemas.openxmlformats.org/officeDocument/2006/relationships/image" Target="../media/image11.png"/><Relationship Id="rId3" Type="http://schemas.microsoft.com/office/2007/relationships/media" Target="../media/media2.mp3"/><Relationship Id="rId7" Type="http://schemas.openxmlformats.org/officeDocument/2006/relationships/image" Target="../media/image8.png"/><Relationship Id="rId12" Type="http://schemas.openxmlformats.org/officeDocument/2006/relationships/image" Target="../media/image26.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slideLayout" Target="../slideLayouts/slideLayout7.xml"/><Relationship Id="rId10" Type="http://schemas.openxmlformats.org/officeDocument/2006/relationships/image" Target="../media/image5.svg"/><Relationship Id="rId19" Type="http://schemas.openxmlformats.org/officeDocument/2006/relationships/image" Target="../media/image34.svg"/><Relationship Id="rId4" Type="http://schemas.openxmlformats.org/officeDocument/2006/relationships/audio" Target="../media/media2.mp3"/><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3.svg"/><Relationship Id="rId13" Type="http://schemas.openxmlformats.org/officeDocument/2006/relationships/image" Target="../media/image11.png"/><Relationship Id="rId3" Type="http://schemas.microsoft.com/office/2007/relationships/media" Target="../media/media2.mp3"/><Relationship Id="rId7" Type="http://schemas.openxmlformats.org/officeDocument/2006/relationships/image" Target="../media/image8.png"/><Relationship Id="rId12" Type="http://schemas.openxmlformats.org/officeDocument/2006/relationships/image" Target="../media/image26.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slideLayout" Target="../slideLayouts/slideLayout7.xml"/><Relationship Id="rId10" Type="http://schemas.openxmlformats.org/officeDocument/2006/relationships/image" Target="../media/image5.svg"/><Relationship Id="rId19" Type="http://schemas.openxmlformats.org/officeDocument/2006/relationships/image" Target="../media/image34.svg"/><Relationship Id="rId4" Type="http://schemas.openxmlformats.org/officeDocument/2006/relationships/audio" Target="../media/media2.mp3"/><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51" Type="http://schemas.openxmlformats.org/officeDocument/2006/relationships/image" Target="../media/image36.svg"/><Relationship Id="rId3" Type="http://schemas.openxmlformats.org/officeDocument/2006/relationships/image" Target="../media/image2.svg"/><Relationship Id="rId50" Type="http://schemas.openxmlformats.org/officeDocument/2006/relationships/image" Target="../media/image15.png"/><Relationship Id="rId7" Type="http://schemas.openxmlformats.org/officeDocument/2006/relationships/image" Target="../media/image22.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0.svg"/><Relationship Id="rId49" Type="http://schemas.openxmlformats.org/officeDocument/2006/relationships/image" Target="../media/image60.sv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6.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8.sv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143000" y="6043886"/>
            <a:ext cx="16949842" cy="8539915"/>
            <a:chOff x="-2207022" y="3807396"/>
            <a:chExt cx="21614864" cy="10890313"/>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207022" y="6530823"/>
              <a:ext cx="4443254" cy="7273183"/>
            </a:xfrm>
            <a:prstGeom prst="rect">
              <a:avLst/>
            </a:prstGeom>
          </p:spPr>
        </p:pic>
        <p:grpSp>
          <p:nvGrpSpPr>
            <p:cNvPr id="11" name="Group 10"/>
            <p:cNvGrpSpPr/>
            <p:nvPr/>
          </p:nvGrpSpPr>
          <p:grpSpPr>
            <a:xfrm>
              <a:off x="-1184274" y="3807396"/>
              <a:ext cx="20592116" cy="10890313"/>
              <a:chOff x="-1184274" y="3807396"/>
              <a:chExt cx="20592116" cy="10890313"/>
            </a:xfrm>
          </p:grpSpPr>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898469" y="6168591"/>
                <a:ext cx="12509373" cy="8529118"/>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184274" y="5839882"/>
                <a:ext cx="2397757" cy="1595599"/>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1059411" y="3807396"/>
                <a:ext cx="4405339" cy="3836650"/>
              </a:xfrm>
              <a:prstGeom prst="rect">
                <a:avLst/>
              </a:prstGeom>
            </p:spPr>
          </p:pic>
          <p:pic>
            <p:nvPicPr>
              <p:cNvPr id="6"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6450030" y="5282849"/>
                <a:ext cx="1433722" cy="1991279"/>
              </a:xfrm>
              <a:prstGeom prst="rect">
                <a:avLst/>
              </a:prstGeom>
            </p:spPr>
          </p:pic>
          <p:pic>
            <p:nvPicPr>
              <p:cNvPr id="7" name="Picture 7"/>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8330109" y="5282848"/>
                <a:ext cx="1533887" cy="2062685"/>
              </a:xfrm>
              <a:prstGeom prst="rect">
                <a:avLst/>
              </a:prstGeom>
            </p:spPr>
          </p:pic>
        </p:grpSp>
      </p:grpSp>
      <p:sp>
        <p:nvSpPr>
          <p:cNvPr id="8" name="TextBox 8"/>
          <p:cNvSpPr txBox="1"/>
          <p:nvPr/>
        </p:nvSpPr>
        <p:spPr>
          <a:xfrm>
            <a:off x="1371600" y="1772029"/>
            <a:ext cx="15822857" cy="3693319"/>
          </a:xfrm>
          <a:prstGeom prst="rect">
            <a:avLst/>
          </a:prstGeom>
        </p:spPr>
        <p:txBody>
          <a:bodyPr wrap="square" lIns="0" tIns="0" rIns="0" bIns="0" rtlCol="0" anchor="t">
            <a:spAutoFit/>
          </a:bodyPr>
          <a:lstStyle/>
          <a:p>
            <a:pPr algn="ctr">
              <a:lnSpc>
                <a:spcPct val="150000"/>
              </a:lnSpc>
              <a:spcBef>
                <a:spcPct val="0"/>
              </a:spcBef>
            </a:pPr>
            <a:r>
              <a:rPr lang="en-US" sz="8000" b="1" dirty="0" smtClean="0">
                <a:solidFill>
                  <a:srgbClr val="8C3839"/>
                </a:solidFill>
                <a:latin typeface="Arial" panose="020B0604020202020204" pitchFamily="34" charset="0"/>
                <a:cs typeface="Arial" panose="020B0604020202020204" pitchFamily="34" charset="0"/>
              </a:rPr>
              <a:t>CHÀO MỪNG CẢ LỚP </a:t>
            </a:r>
          </a:p>
          <a:p>
            <a:pPr algn="ctr">
              <a:lnSpc>
                <a:spcPct val="150000"/>
              </a:lnSpc>
              <a:spcBef>
                <a:spcPct val="0"/>
              </a:spcBef>
            </a:pPr>
            <a:r>
              <a:rPr lang="en-US" sz="8000" b="1" dirty="0" smtClean="0">
                <a:solidFill>
                  <a:srgbClr val="8C3839"/>
                </a:solidFill>
                <a:latin typeface="Arial" panose="020B0604020202020204" pitchFamily="34" charset="0"/>
                <a:cs typeface="Arial" panose="020B0604020202020204" pitchFamily="34" charset="0"/>
              </a:rPr>
              <a:t>ĐẾN VỚI BUỔI HỌC HÔM NAY!</a:t>
            </a:r>
            <a:endParaRPr lang="en-US" sz="8000" b="1" dirty="0">
              <a:solidFill>
                <a:srgbClr val="8C3839"/>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20" name="Rectangle 19"/>
          <p:cNvSpPr/>
          <p:nvPr/>
        </p:nvSpPr>
        <p:spPr>
          <a:xfrm>
            <a:off x="-26276" y="-35472"/>
            <a:ext cx="18314276" cy="103224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6703" y="9258300"/>
            <a:ext cx="2896048" cy="1028700"/>
          </a:xfrm>
          <a:prstGeom prst="rect">
            <a:avLst/>
          </a:prstGeom>
        </p:spPr>
      </p:pic>
      <p:sp>
        <p:nvSpPr>
          <p:cNvPr id="23" name="Oval Callout 22"/>
          <p:cNvSpPr/>
          <p:nvPr/>
        </p:nvSpPr>
        <p:spPr>
          <a:xfrm>
            <a:off x="1114364" y="533400"/>
            <a:ext cx="1968579" cy="1447800"/>
          </a:xfrm>
          <a:prstGeom prst="wedgeEllipseCallout">
            <a:avLst>
              <a:gd name="adj1" fmla="val 25795"/>
              <a:gd name="adj2" fmla="val 57713"/>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200" b="1" dirty="0" err="1" smtClean="0">
                <a:latin typeface="Arial" panose="020B0604020202020204" pitchFamily="34" charset="0"/>
                <a:cs typeface="Arial" panose="020B0604020202020204" pitchFamily="34" charset="0"/>
              </a:rPr>
              <a:t>Giải</a:t>
            </a:r>
            <a:endParaRPr lang="en-US" sz="4200" b="1" dirty="0">
              <a:latin typeface="Arial" panose="020B0604020202020204" pitchFamily="34" charset="0"/>
              <a:cs typeface="Arial" panose="020B0604020202020204" pitchFamily="34" charset="0"/>
            </a:endParaRPr>
          </a:p>
        </p:txBody>
      </p:sp>
      <p:sp>
        <p:nvSpPr>
          <p:cNvPr id="24" name="Rectangle 23"/>
          <p:cNvSpPr/>
          <p:nvPr/>
        </p:nvSpPr>
        <p:spPr>
          <a:xfrm>
            <a:off x="3810224" y="490675"/>
            <a:ext cx="12649200" cy="5324535"/>
          </a:xfrm>
          <a:prstGeom prst="rect">
            <a:avLst/>
          </a:prstGeom>
        </p:spPr>
        <p:txBody>
          <a:bodyPr wrap="square">
            <a:spAutoFit/>
          </a:bodyPr>
          <a:lstStyle/>
          <a:p>
            <a:pPr algn="just">
              <a:lnSpc>
                <a:spcPct val="150000"/>
              </a:lnSpc>
              <a:spcBef>
                <a:spcPts val="600"/>
              </a:spcBef>
              <a:spcAft>
                <a:spcPts val="600"/>
              </a:spcAft>
            </a:pP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 Lan mua 5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cuốn</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sách</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nên</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phải</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trả</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5x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đồng</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Bình</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mua 3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cuốn</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nên</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phải</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trả</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3x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đồng</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Dung mua 6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cuốn</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nên</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phải</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trả</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6x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đồng</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Vậy</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đa</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thức</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biểu</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thị</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tổng</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số</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tiền</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cả</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ba</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bạn</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phải</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trả</a:t>
            </a: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là:</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Bef>
                <a:spcPts val="600"/>
              </a:spcBef>
              <a:spcAft>
                <a:spcPts val="600"/>
              </a:spcAft>
            </a:pPr>
            <a:r>
              <a:rPr lang="fr-FR"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T(x) = 5x + 3x + 6x = (5 + 3 + 6).x = 14x</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5" name="Rectangle 24"/>
          <p:cNvSpPr/>
          <p:nvPr/>
        </p:nvSpPr>
        <p:spPr>
          <a:xfrm>
            <a:off x="1295400" y="5815210"/>
            <a:ext cx="16154399" cy="2862322"/>
          </a:xfrm>
          <a:prstGeom prst="rect">
            <a:avLst/>
          </a:prstGeom>
        </p:spPr>
        <p:txBody>
          <a:bodyPr wrap="square">
            <a:spAutoFit/>
          </a:bodyPr>
          <a:lstStyle/>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Nếu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cuốn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a:t>
            </a:r>
            <a:r>
              <a:rPr lang="en-US" sz="4000" dirty="0">
                <a:latin typeface="Arial" panose="020B0604020202020204" pitchFamily="34" charset="0"/>
                <a:cs typeface="Arial" panose="020B0604020202020204" pitchFamily="34" charset="0"/>
              </a:rPr>
              <a:t> 30 000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tổng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tiền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thức</a:t>
            </a:r>
            <a:r>
              <a:rPr lang="en-US" sz="4000" dirty="0">
                <a:latin typeface="Arial" panose="020B0604020202020204" pitchFamily="34" charset="0"/>
                <a:cs typeface="Arial" panose="020B0604020202020204" pitchFamily="34" charset="0"/>
              </a:rPr>
              <a:t> T(x) = </a:t>
            </a:r>
            <a:r>
              <a:rPr lang="en-US" sz="4000" dirty="0" smtClean="0">
                <a:latin typeface="Arial" panose="020B0604020202020204" pitchFamily="34" charset="0"/>
                <a:cs typeface="Arial" panose="020B0604020202020204" pitchFamily="34" charset="0"/>
              </a:rPr>
              <a:t>14x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x = 30 000. </a:t>
            </a:r>
            <a:r>
              <a:rPr lang="en-US" sz="4000" dirty="0" err="1">
                <a:latin typeface="Arial" panose="020B0604020202020204" pitchFamily="34" charset="0"/>
                <a:cs typeface="Arial" panose="020B0604020202020204" pitchFamily="34" charset="0"/>
              </a:rPr>
              <a:t>Giá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a:t>
            </a:r>
          </a:p>
          <a:p>
            <a:pPr algn="ctr">
              <a:lnSpc>
                <a:spcPct val="150000"/>
              </a:lnSpc>
            </a:pPr>
            <a:r>
              <a:rPr lang="en-US" sz="4000" dirty="0">
                <a:latin typeface="Arial" panose="020B0604020202020204" pitchFamily="34" charset="0"/>
                <a:cs typeface="Arial" panose="020B0604020202020204" pitchFamily="34" charset="0"/>
              </a:rPr>
              <a:t>T(30 000) = 14 . 30 000 = 420 000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a:t>
            </a:r>
          </a:p>
        </p:txBody>
      </p:sp>
      <p:pic>
        <p:nvPicPr>
          <p:cNvPr id="26" name="Picture 2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5"/>
              </a:ext>
            </a:extLst>
          </a:blip>
          <a:srcRect/>
          <a:stretch>
            <a:fillRect/>
          </a:stretch>
        </p:blipFill>
        <p:spPr>
          <a:xfrm flipV="1">
            <a:off x="915338" y="8222088"/>
            <a:ext cx="2366632" cy="2667311"/>
          </a:xfrm>
          <a:prstGeom prst="rect">
            <a:avLst/>
          </a:prstGeom>
        </p:spPr>
      </p:pic>
      <p:pic>
        <p:nvPicPr>
          <p:cNvPr id="27" name="Picture 26"/>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16861405" y="7367974"/>
            <a:ext cx="879339" cy="1984967"/>
          </a:xfrm>
          <a:prstGeom prst="rect">
            <a:avLst/>
          </a:prstGeom>
        </p:spPr>
      </p:pic>
      <p:pic>
        <p:nvPicPr>
          <p:cNvPr id="28" name="Picture 27"/>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15724920" y="1257300"/>
            <a:ext cx="1469007" cy="2743200"/>
          </a:xfrm>
          <a:prstGeom prst="rect">
            <a:avLst/>
          </a:prstGeom>
        </p:spPr>
      </p:pic>
    </p:spTree>
    <p:extLst>
      <p:ext uri="{BB962C8B-B14F-4D97-AF65-F5344CB8AC3E}">
        <p14:creationId xmlns:p14="http://schemas.microsoft.com/office/powerpoint/2010/main" val="365014027"/>
      </p:ext>
    </p:extLst>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24">
                                            <p:txEl>
                                              <p:pRg st="0" end="0"/>
                                            </p:txEl>
                                          </p:spTgt>
                                        </p:tgtEl>
                                        <p:attrNameLst>
                                          <p:attrName>style.visibility</p:attrName>
                                        </p:attrNameLst>
                                      </p:cBhvr>
                                      <p:to>
                                        <p:strVal val="visible"/>
                                      </p:to>
                                    </p:set>
                                    <p:anim calcmode="lin" valueType="num">
                                      <p:cBhvr additive="base">
                                        <p:cTn id="12" dur="500"/>
                                        <p:tgtEl>
                                          <p:spTgt spid="24">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24">
                                            <p:txEl>
                                              <p:pRg st="0" end="0"/>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24">
                                            <p:txEl>
                                              <p:pRg st="1" end="1"/>
                                            </p:txEl>
                                          </p:spTgt>
                                        </p:tgtEl>
                                        <p:attrNameLst>
                                          <p:attrName>style.visibility</p:attrName>
                                        </p:attrNameLst>
                                      </p:cBhvr>
                                      <p:to>
                                        <p:strVal val="visible"/>
                                      </p:to>
                                    </p:set>
                                    <p:anim calcmode="lin" valueType="num">
                                      <p:cBhvr additive="base">
                                        <p:cTn id="16" dur="500"/>
                                        <p:tgtEl>
                                          <p:spTgt spid="24">
                                            <p:txEl>
                                              <p:pRg st="1" end="1"/>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4">
                                            <p:txEl>
                                              <p:pRg st="1" end="1"/>
                                            </p:txEl>
                                          </p:spTgt>
                                        </p:tgtEl>
                                      </p:cBhvr>
                                    </p:animEffect>
                                  </p:childTnLst>
                                </p:cTn>
                              </p:par>
                              <p:par>
                                <p:cTn id="18" presetID="12" presetClass="entr" presetSubtype="4" fill="hold" nodeType="withEffect">
                                  <p:stCondLst>
                                    <p:cond delay="0"/>
                                  </p:stCondLst>
                                  <p:childTnLst>
                                    <p:set>
                                      <p:cBhvr>
                                        <p:cTn id="19" dur="1" fill="hold">
                                          <p:stCondLst>
                                            <p:cond delay="0"/>
                                          </p:stCondLst>
                                        </p:cTn>
                                        <p:tgtEl>
                                          <p:spTgt spid="24">
                                            <p:txEl>
                                              <p:pRg st="2" end="2"/>
                                            </p:txEl>
                                          </p:spTgt>
                                        </p:tgtEl>
                                        <p:attrNameLst>
                                          <p:attrName>style.visibility</p:attrName>
                                        </p:attrNameLst>
                                      </p:cBhvr>
                                      <p:to>
                                        <p:strVal val="visible"/>
                                      </p:to>
                                    </p:set>
                                    <p:anim calcmode="lin" valueType="num">
                                      <p:cBhvr additive="base">
                                        <p:cTn id="20" dur="500"/>
                                        <p:tgtEl>
                                          <p:spTgt spid="24">
                                            <p:txEl>
                                              <p:pRg st="2" end="2"/>
                                            </p:txEl>
                                          </p:spTgt>
                                        </p:tgtEl>
                                        <p:attrNameLst>
                                          <p:attrName>ppt_y</p:attrName>
                                        </p:attrNameLst>
                                      </p:cBhvr>
                                      <p:tavLst>
                                        <p:tav tm="0">
                                          <p:val>
                                            <p:strVal val="#ppt_y+#ppt_h*1.125000"/>
                                          </p:val>
                                        </p:tav>
                                        <p:tav tm="100000">
                                          <p:val>
                                            <p:strVal val="#ppt_y"/>
                                          </p:val>
                                        </p:tav>
                                      </p:tavLst>
                                    </p:anim>
                                    <p:animEffect transition="in" filter="wipe(up)">
                                      <p:cBhvr>
                                        <p:cTn id="21" dur="500"/>
                                        <p:tgtEl>
                                          <p:spTgt spid="24">
                                            <p:txEl>
                                              <p:pRg st="2" end="2"/>
                                            </p:txEl>
                                          </p:spTgt>
                                        </p:tgtEl>
                                      </p:cBhvr>
                                    </p:animEffect>
                                  </p:childTnLst>
                                </p:cTn>
                              </p:par>
                              <p:par>
                                <p:cTn id="22" presetID="12" presetClass="entr" presetSubtype="4" fill="hold" nodeType="withEffect">
                                  <p:stCondLst>
                                    <p:cond delay="0"/>
                                  </p:stCondLst>
                                  <p:childTnLst>
                                    <p:set>
                                      <p:cBhvr>
                                        <p:cTn id="23" dur="1" fill="hold">
                                          <p:stCondLst>
                                            <p:cond delay="0"/>
                                          </p:stCondLst>
                                        </p:cTn>
                                        <p:tgtEl>
                                          <p:spTgt spid="24">
                                            <p:txEl>
                                              <p:pRg st="3" end="3"/>
                                            </p:txEl>
                                          </p:spTgt>
                                        </p:tgtEl>
                                        <p:attrNameLst>
                                          <p:attrName>style.visibility</p:attrName>
                                        </p:attrNameLst>
                                      </p:cBhvr>
                                      <p:to>
                                        <p:strVal val="visible"/>
                                      </p:to>
                                    </p:set>
                                    <p:anim calcmode="lin" valueType="num">
                                      <p:cBhvr additive="base">
                                        <p:cTn id="24" dur="500"/>
                                        <p:tgtEl>
                                          <p:spTgt spid="24">
                                            <p:txEl>
                                              <p:pRg st="3" end="3"/>
                                            </p:txEl>
                                          </p:spTgt>
                                        </p:tgtEl>
                                        <p:attrNameLst>
                                          <p:attrName>ppt_y</p:attrName>
                                        </p:attrNameLst>
                                      </p:cBhvr>
                                      <p:tavLst>
                                        <p:tav tm="0">
                                          <p:val>
                                            <p:strVal val="#ppt_y+#ppt_h*1.125000"/>
                                          </p:val>
                                        </p:tav>
                                        <p:tav tm="100000">
                                          <p:val>
                                            <p:strVal val="#ppt_y"/>
                                          </p:val>
                                        </p:tav>
                                      </p:tavLst>
                                    </p:anim>
                                    <p:animEffect transition="in" filter="wipe(up)">
                                      <p:cBhvr>
                                        <p:cTn id="25" dur="500"/>
                                        <p:tgtEl>
                                          <p:spTgt spid="24">
                                            <p:txEl>
                                              <p:pRg st="3" end="3"/>
                                            </p:txEl>
                                          </p:spTgt>
                                        </p:tgtEl>
                                      </p:cBhvr>
                                    </p:animEffect>
                                  </p:childTnLst>
                                </p:cTn>
                              </p:par>
                              <p:par>
                                <p:cTn id="26" presetID="12" presetClass="entr" presetSubtype="4" fill="hold" nodeType="withEffect">
                                  <p:stCondLst>
                                    <p:cond delay="0"/>
                                  </p:stCondLst>
                                  <p:childTnLst>
                                    <p:set>
                                      <p:cBhvr>
                                        <p:cTn id="27" dur="1" fill="hold">
                                          <p:stCondLst>
                                            <p:cond delay="0"/>
                                          </p:stCondLst>
                                        </p:cTn>
                                        <p:tgtEl>
                                          <p:spTgt spid="24">
                                            <p:txEl>
                                              <p:pRg st="4" end="4"/>
                                            </p:txEl>
                                          </p:spTgt>
                                        </p:tgtEl>
                                        <p:attrNameLst>
                                          <p:attrName>style.visibility</p:attrName>
                                        </p:attrNameLst>
                                      </p:cBhvr>
                                      <p:to>
                                        <p:strVal val="visible"/>
                                      </p:to>
                                    </p:set>
                                    <p:anim calcmode="lin" valueType="num">
                                      <p:cBhvr additive="base">
                                        <p:cTn id="28" dur="500"/>
                                        <p:tgtEl>
                                          <p:spTgt spid="24">
                                            <p:txEl>
                                              <p:pRg st="4" end="4"/>
                                            </p:txEl>
                                          </p:spTgt>
                                        </p:tgtEl>
                                        <p:attrNameLst>
                                          <p:attrName>ppt_y</p:attrName>
                                        </p:attrNameLst>
                                      </p:cBhvr>
                                      <p:tavLst>
                                        <p:tav tm="0">
                                          <p:val>
                                            <p:strVal val="#ppt_y+#ppt_h*1.125000"/>
                                          </p:val>
                                        </p:tav>
                                        <p:tav tm="100000">
                                          <p:val>
                                            <p:strVal val="#ppt_y"/>
                                          </p:val>
                                        </p:tav>
                                      </p:tavLst>
                                    </p:anim>
                                    <p:animEffect transition="in" filter="wipe(up)">
                                      <p:cBhvr>
                                        <p:cTn id="29" dur="500"/>
                                        <p:tgtEl>
                                          <p:spTgt spid="24">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barn(inVertical)">
                                      <p:cBhvr>
                                        <p:cTn id="3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7" name="Rectangle 6"/>
          <p:cNvSpPr/>
          <p:nvPr/>
        </p:nvSpPr>
        <p:spPr>
          <a:xfrm>
            <a:off x="0" y="-41564"/>
            <a:ext cx="18288000" cy="103285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381000" y="6066938"/>
            <a:ext cx="6209631" cy="6085440"/>
          </a:xfrm>
          <a:prstGeom prst="rect">
            <a:avLst/>
          </a:prstGeom>
        </p:spPr>
      </p:pic>
      <p:pic>
        <p:nvPicPr>
          <p:cNvPr id="5" name="Picture 5"/>
          <p:cNvPicPr>
            <a:picLocks noChangeAspect="1"/>
          </p:cNvPicPr>
          <p:nvPr/>
        </p:nvPicPr>
        <p:blipFill>
          <a:blip r:embed="rId30">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flipH="1">
            <a:off x="2159862" y="5198499"/>
            <a:ext cx="2133600" cy="1357745"/>
          </a:xfrm>
          <a:prstGeom prst="rect">
            <a:avLst/>
          </a:prstGeom>
        </p:spPr>
      </p:pic>
      <p:sp>
        <p:nvSpPr>
          <p:cNvPr id="9" name="Rounded Rectangle 8"/>
          <p:cNvSpPr/>
          <p:nvPr/>
        </p:nvSpPr>
        <p:spPr>
          <a:xfrm>
            <a:off x="1143000" y="495300"/>
            <a:ext cx="2788847" cy="1223598"/>
          </a:xfrm>
          <a:prstGeom prst="roundRect">
            <a:avLst/>
          </a:prstGeom>
          <a:solidFill>
            <a:schemeClr val="accent5">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4200" b="1" dirty="0" err="1" smtClean="0">
                <a:solidFill>
                  <a:schemeClr val="bg1"/>
                </a:solidFill>
                <a:latin typeface="Arial" panose="020B0604020202020204" pitchFamily="34" charset="0"/>
                <a:cs typeface="Arial" panose="020B0604020202020204" pitchFamily="34" charset="0"/>
              </a:rPr>
              <a:t>Ví</a:t>
            </a:r>
            <a:r>
              <a:rPr lang="en-US" sz="4200" b="1" dirty="0" smtClean="0">
                <a:solidFill>
                  <a:schemeClr val="bg1"/>
                </a:solidFill>
                <a:latin typeface="Arial" panose="020B0604020202020204" pitchFamily="34" charset="0"/>
                <a:cs typeface="Arial" panose="020B0604020202020204" pitchFamily="34" charset="0"/>
              </a:rPr>
              <a:t> </a:t>
            </a:r>
            <a:r>
              <a:rPr lang="en-US" sz="4200" b="1" dirty="0" err="1" smtClean="0">
                <a:solidFill>
                  <a:schemeClr val="bg1"/>
                </a:solidFill>
                <a:latin typeface="Arial" panose="020B0604020202020204" pitchFamily="34" charset="0"/>
                <a:cs typeface="Arial" panose="020B0604020202020204" pitchFamily="34" charset="0"/>
              </a:rPr>
              <a:t>dụ</a:t>
            </a:r>
            <a:r>
              <a:rPr lang="en-US" sz="4200" b="1" dirty="0" smtClean="0">
                <a:solidFill>
                  <a:schemeClr val="bg1"/>
                </a:solidFill>
                <a:latin typeface="Arial" panose="020B0604020202020204" pitchFamily="34" charset="0"/>
                <a:cs typeface="Arial" panose="020B0604020202020204" pitchFamily="34" charset="0"/>
              </a:rPr>
              <a:t> 2</a:t>
            </a:r>
            <a:endParaRPr lang="en-US" sz="4200" b="1" dirty="0">
              <a:solidFill>
                <a:schemeClr val="bg1"/>
              </a:solidFill>
              <a:latin typeface="Arial" panose="020B0604020202020204" pitchFamily="34" charset="0"/>
              <a:cs typeface="Arial" panose="020B0604020202020204" pitchFamily="34" charset="0"/>
            </a:endParaRPr>
          </a:p>
        </p:txBody>
      </p:sp>
      <p:sp>
        <p:nvSpPr>
          <p:cNvPr id="11" name="Rectangle 10"/>
          <p:cNvSpPr/>
          <p:nvPr/>
        </p:nvSpPr>
        <p:spPr>
          <a:xfrm>
            <a:off x="4286535" y="455030"/>
            <a:ext cx="13308738" cy="4755148"/>
          </a:xfrm>
          <a:prstGeom prst="rect">
            <a:avLst/>
          </a:prstGeom>
        </p:spPr>
        <p:txBody>
          <a:bodyPr wrap="square">
            <a:spAutoFit/>
          </a:bodyPr>
          <a:lstStyle/>
          <a:p>
            <a:pPr algn="just">
              <a:lnSpc>
                <a:spcPct val="130000"/>
              </a:lnSpc>
              <a:spcBef>
                <a:spcPts val="600"/>
              </a:spcBef>
              <a:spcAft>
                <a:spcPts val="600"/>
              </a:spcAft>
            </a:pPr>
            <a:r>
              <a:rPr lang="nl-NL" sz="4200" dirty="0">
                <a:latin typeface="Arial" panose="020B0604020202020204" pitchFamily="34" charset="0"/>
                <a:ea typeface="Calibri" panose="020F0502020204030204" pitchFamily="34" charset="0"/>
                <a:cs typeface="Arial" panose="020B0604020202020204" pitchFamily="34" charset="0"/>
              </a:rPr>
              <a:t>Cho hai đa thức F = x</a:t>
            </a:r>
            <a:r>
              <a:rPr lang="nl-NL" sz="4200" baseline="30000" dirty="0">
                <a:latin typeface="Arial" panose="020B0604020202020204" pitchFamily="34" charset="0"/>
                <a:ea typeface="Calibri" panose="020F0502020204030204" pitchFamily="34" charset="0"/>
                <a:cs typeface="Arial" panose="020B0604020202020204" pitchFamily="34" charset="0"/>
              </a:rPr>
              <a:t>3</a:t>
            </a:r>
            <a:r>
              <a:rPr lang="nl-NL" sz="4200" dirty="0">
                <a:latin typeface="Arial" panose="020B0604020202020204" pitchFamily="34" charset="0"/>
                <a:ea typeface="Calibri" panose="020F0502020204030204" pitchFamily="34" charset="0"/>
                <a:cs typeface="Arial" panose="020B0604020202020204" pitchFamily="34" charset="0"/>
              </a:rPr>
              <a:t> – x</a:t>
            </a:r>
            <a:r>
              <a:rPr lang="nl-NL" sz="4200" baseline="30000" dirty="0">
                <a:latin typeface="Arial" panose="020B0604020202020204" pitchFamily="34" charset="0"/>
                <a:ea typeface="Calibri" panose="020F0502020204030204" pitchFamily="34" charset="0"/>
                <a:cs typeface="Arial" panose="020B0604020202020204" pitchFamily="34" charset="0"/>
              </a:rPr>
              <a:t>2</a:t>
            </a:r>
            <a:r>
              <a:rPr lang="nl-NL" sz="4200" dirty="0">
                <a:latin typeface="Arial" panose="020B0604020202020204" pitchFamily="34" charset="0"/>
                <a:ea typeface="Calibri" panose="020F0502020204030204" pitchFamily="34" charset="0"/>
                <a:cs typeface="Arial" panose="020B0604020202020204" pitchFamily="34" charset="0"/>
              </a:rPr>
              <a:t> – 3x -5 và G  =  3x</a:t>
            </a:r>
            <a:r>
              <a:rPr lang="nl-NL" sz="4200" baseline="30000" dirty="0">
                <a:latin typeface="Arial" panose="020B0604020202020204" pitchFamily="34" charset="0"/>
                <a:ea typeface="Calibri" panose="020F0502020204030204" pitchFamily="34" charset="0"/>
                <a:cs typeface="Arial" panose="020B0604020202020204" pitchFamily="34" charset="0"/>
              </a:rPr>
              <a:t>2</a:t>
            </a:r>
            <a:r>
              <a:rPr lang="nl-NL" sz="4200" dirty="0">
                <a:latin typeface="Arial" panose="020B0604020202020204" pitchFamily="34" charset="0"/>
                <a:ea typeface="Calibri" panose="020F0502020204030204" pitchFamily="34" charset="0"/>
                <a:cs typeface="Arial" panose="020B0604020202020204" pitchFamily="34" charset="0"/>
              </a:rPr>
              <a:t> - 2x – 1</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nl-NL" sz="4200" dirty="0">
                <a:latin typeface="Arial" panose="020B0604020202020204" pitchFamily="34" charset="0"/>
                <a:ea typeface="Calibri" panose="020F0502020204030204" pitchFamily="34" charset="0"/>
                <a:cs typeface="Arial" panose="020B0604020202020204" pitchFamily="34" charset="0"/>
              </a:rPr>
              <a:t>a) Gọi H(x) là tổng của hai đa thức F và G. Tìm H(x</a:t>
            </a:r>
            <a:r>
              <a:rPr lang="nl-NL" sz="4200" dirty="0" smtClean="0">
                <a:latin typeface="Arial" panose="020B0604020202020204" pitchFamily="34" charset="0"/>
                <a:ea typeface="Calibri" panose="020F0502020204030204" pitchFamily="34" charset="0"/>
                <a:cs typeface="Arial" panose="020B0604020202020204" pitchFamily="34" charset="0"/>
              </a:rPr>
              <a:t>).</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nl-NL" sz="4200" dirty="0">
                <a:latin typeface="Arial" panose="020B0604020202020204" pitchFamily="34" charset="0"/>
                <a:ea typeface="Calibri" panose="020F0502020204030204" pitchFamily="34" charset="0"/>
                <a:cs typeface="Arial" panose="020B0604020202020204" pitchFamily="34" charset="0"/>
              </a:rPr>
              <a:t>b) Tìm hệ số cao nhất và hệ số tự do của H(x).</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nl-NL" sz="4200" dirty="0">
                <a:latin typeface="Arial" panose="020B0604020202020204" pitchFamily="34" charset="0"/>
                <a:ea typeface="Calibri" panose="020F0502020204030204" pitchFamily="34" charset="0"/>
                <a:cs typeface="Arial" panose="020B0604020202020204" pitchFamily="34" charset="0"/>
              </a:rPr>
              <a:t>c) Trong tập hợp (-3; -2; -1; 0; 1; 2; 3}, những số nào là nghiệm của H(x)?</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2" name="Rectangle 11"/>
          <p:cNvSpPr/>
          <p:nvPr/>
        </p:nvSpPr>
        <p:spPr>
          <a:xfrm>
            <a:off x="6762415" y="6066938"/>
            <a:ext cx="11353800" cy="3914918"/>
          </a:xfrm>
          <a:prstGeom prst="rect">
            <a:avLst/>
          </a:prstGeom>
        </p:spPr>
        <p:txBody>
          <a:bodyPr wrap="square">
            <a:spAutoFit/>
          </a:bodyPr>
          <a:lstStyle/>
          <a:p>
            <a:pPr algn="just">
              <a:lnSpc>
                <a:spcPct val="13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a) </a:t>
            </a:r>
            <a:r>
              <a:rPr lang="en-US" sz="4200" dirty="0" err="1">
                <a:latin typeface="Arial" panose="020B0604020202020204" pitchFamily="34" charset="0"/>
                <a:ea typeface="Calibri" panose="020F0502020204030204" pitchFamily="34" charset="0"/>
                <a:cs typeface="Arial" panose="020B0604020202020204" pitchFamily="34" charset="0"/>
              </a:rPr>
              <a:t>Có</a:t>
            </a:r>
            <a:r>
              <a:rPr lang="en-US" sz="4200" dirty="0">
                <a:latin typeface="Arial" panose="020B0604020202020204" pitchFamily="34" charset="0"/>
                <a:ea typeface="Calibri" panose="020F0502020204030204" pitchFamily="34" charset="0"/>
                <a:cs typeface="Arial" panose="020B0604020202020204" pitchFamily="34" charset="0"/>
              </a:rPr>
              <a:t>: H(x) = (x</a:t>
            </a:r>
            <a:r>
              <a:rPr lang="en-US" sz="4200" baseline="30000" dirty="0">
                <a:latin typeface="Arial" panose="020B0604020202020204" pitchFamily="34" charset="0"/>
                <a:ea typeface="Calibri" panose="020F0502020204030204" pitchFamily="34" charset="0"/>
                <a:cs typeface="Arial" panose="020B0604020202020204" pitchFamily="34" charset="0"/>
              </a:rPr>
              <a:t>3</a:t>
            </a:r>
            <a:r>
              <a:rPr lang="en-US" sz="4200" dirty="0">
                <a:latin typeface="Arial" panose="020B0604020202020204" pitchFamily="34" charset="0"/>
                <a:ea typeface="Calibri" panose="020F0502020204030204" pitchFamily="34" charset="0"/>
                <a:cs typeface="Arial" panose="020B0604020202020204" pitchFamily="34" charset="0"/>
              </a:rPr>
              <a:t> – x</a:t>
            </a:r>
            <a:r>
              <a:rPr lang="en-US" sz="4200" baseline="30000" dirty="0">
                <a:latin typeface="Arial" panose="020B0604020202020204" pitchFamily="34" charset="0"/>
                <a:ea typeface="Calibri" panose="020F0502020204030204" pitchFamily="34" charset="0"/>
                <a:cs typeface="Arial" panose="020B0604020202020204" pitchFamily="34" charset="0"/>
              </a:rPr>
              <a:t>2</a:t>
            </a:r>
            <a:r>
              <a:rPr lang="en-US" sz="4200" dirty="0">
                <a:latin typeface="Arial" panose="020B0604020202020204" pitchFamily="34" charset="0"/>
                <a:ea typeface="Calibri" panose="020F0502020204030204" pitchFamily="34" charset="0"/>
                <a:cs typeface="Arial" panose="020B0604020202020204" pitchFamily="34" charset="0"/>
              </a:rPr>
              <a:t> – 3x </a:t>
            </a:r>
            <a:r>
              <a:rPr lang="en-US" sz="4200" dirty="0" smtClean="0">
                <a:latin typeface="Arial" panose="020B0604020202020204" pitchFamily="34" charset="0"/>
                <a:ea typeface="Calibri" panose="020F0502020204030204" pitchFamily="34" charset="0"/>
                <a:cs typeface="Arial" panose="020B0604020202020204" pitchFamily="34" charset="0"/>
              </a:rPr>
              <a:t>- 5</a:t>
            </a:r>
            <a:r>
              <a:rPr lang="en-US" sz="4200" dirty="0">
                <a:latin typeface="Arial" panose="020B0604020202020204" pitchFamily="34" charset="0"/>
                <a:ea typeface="Calibri" panose="020F0502020204030204" pitchFamily="34" charset="0"/>
                <a:cs typeface="Arial" panose="020B0604020202020204" pitchFamily="34" charset="0"/>
              </a:rPr>
              <a:t>) + (3x</a:t>
            </a:r>
            <a:r>
              <a:rPr lang="en-US" sz="4200" baseline="30000" dirty="0">
                <a:latin typeface="Arial" panose="020B0604020202020204" pitchFamily="34" charset="0"/>
                <a:ea typeface="Calibri" panose="020F0502020204030204" pitchFamily="34" charset="0"/>
                <a:cs typeface="Arial" panose="020B0604020202020204" pitchFamily="34" charset="0"/>
              </a:rPr>
              <a:t>2</a:t>
            </a:r>
            <a:r>
              <a:rPr lang="en-US" sz="4200" dirty="0">
                <a:latin typeface="Arial" panose="020B0604020202020204" pitchFamily="34" charset="0"/>
                <a:ea typeface="Calibri" panose="020F0502020204030204" pitchFamily="34" charset="0"/>
                <a:cs typeface="Arial" panose="020B0604020202020204" pitchFamily="34" charset="0"/>
              </a:rPr>
              <a:t> - 2x – 1)</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200" dirty="0">
                <a:latin typeface="Arial" panose="020B0604020202020204" pitchFamily="34" charset="0"/>
                <a:ea typeface="Times New Roman" panose="02020603050405020304" pitchFamily="18" charset="0"/>
                <a:cs typeface="Arial" panose="020B0604020202020204" pitchFamily="34" charset="0"/>
              </a:rPr>
              <a:t>		= </a:t>
            </a:r>
            <a:r>
              <a:rPr lang="en-US" sz="4200" dirty="0">
                <a:latin typeface="Arial" panose="020B0604020202020204" pitchFamily="34" charset="0"/>
                <a:ea typeface="Calibri" panose="020F0502020204030204" pitchFamily="34" charset="0"/>
                <a:cs typeface="Arial" panose="020B0604020202020204" pitchFamily="34" charset="0"/>
              </a:rPr>
              <a:t>x</a:t>
            </a:r>
            <a:r>
              <a:rPr lang="en-US" sz="4200" baseline="30000" dirty="0">
                <a:latin typeface="Arial" panose="020B0604020202020204" pitchFamily="34" charset="0"/>
                <a:ea typeface="Calibri" panose="020F0502020204030204" pitchFamily="34" charset="0"/>
                <a:cs typeface="Arial" panose="020B0604020202020204" pitchFamily="34" charset="0"/>
              </a:rPr>
              <a:t>3</a:t>
            </a:r>
            <a:r>
              <a:rPr lang="en-US" sz="4200" dirty="0">
                <a:latin typeface="Arial" panose="020B0604020202020204" pitchFamily="34" charset="0"/>
                <a:ea typeface="Calibri" panose="020F0502020204030204" pitchFamily="34" charset="0"/>
                <a:cs typeface="Arial" panose="020B0604020202020204" pitchFamily="34" charset="0"/>
              </a:rPr>
              <a:t> – x</a:t>
            </a:r>
            <a:r>
              <a:rPr lang="en-US" sz="4200" baseline="30000" dirty="0">
                <a:latin typeface="Arial" panose="020B0604020202020204" pitchFamily="34" charset="0"/>
                <a:ea typeface="Calibri" panose="020F0502020204030204" pitchFamily="34" charset="0"/>
                <a:cs typeface="Arial" panose="020B0604020202020204" pitchFamily="34" charset="0"/>
              </a:rPr>
              <a:t>2</a:t>
            </a:r>
            <a:r>
              <a:rPr lang="en-US" sz="4200" dirty="0">
                <a:latin typeface="Arial" panose="020B0604020202020204" pitchFamily="34" charset="0"/>
                <a:ea typeface="Calibri" panose="020F0502020204030204" pitchFamily="34" charset="0"/>
                <a:cs typeface="Arial" panose="020B0604020202020204" pitchFamily="34" charset="0"/>
              </a:rPr>
              <a:t> – 3x - 5 + 3x</a:t>
            </a:r>
            <a:r>
              <a:rPr lang="en-US" sz="4200" baseline="30000" dirty="0">
                <a:latin typeface="Arial" panose="020B0604020202020204" pitchFamily="34" charset="0"/>
                <a:ea typeface="Calibri" panose="020F0502020204030204" pitchFamily="34" charset="0"/>
                <a:cs typeface="Arial" panose="020B0604020202020204" pitchFamily="34" charset="0"/>
              </a:rPr>
              <a:t>2</a:t>
            </a:r>
            <a:r>
              <a:rPr lang="en-US" sz="4200" dirty="0">
                <a:latin typeface="Arial" panose="020B0604020202020204" pitchFamily="34" charset="0"/>
                <a:ea typeface="Calibri" panose="020F0502020204030204" pitchFamily="34" charset="0"/>
                <a:cs typeface="Arial" panose="020B0604020202020204" pitchFamily="34" charset="0"/>
              </a:rPr>
              <a:t> - 2x – 1</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		= x</a:t>
            </a:r>
            <a:r>
              <a:rPr lang="en-US" sz="4200" baseline="30000" dirty="0">
                <a:latin typeface="Arial" panose="020B0604020202020204" pitchFamily="34" charset="0"/>
                <a:ea typeface="Calibri" panose="020F0502020204030204" pitchFamily="34" charset="0"/>
                <a:cs typeface="Arial" panose="020B0604020202020204" pitchFamily="34" charset="0"/>
              </a:rPr>
              <a:t>3 </a:t>
            </a:r>
            <a:r>
              <a:rPr lang="en-US" sz="4200" dirty="0">
                <a:latin typeface="Arial" panose="020B0604020202020204" pitchFamily="34" charset="0"/>
                <a:ea typeface="Calibri" panose="020F0502020204030204" pitchFamily="34" charset="0"/>
                <a:cs typeface="Arial" panose="020B0604020202020204" pitchFamily="34" charset="0"/>
              </a:rPr>
              <a:t>+ (– x</a:t>
            </a:r>
            <a:r>
              <a:rPr lang="en-US" sz="4200" baseline="30000" dirty="0">
                <a:latin typeface="Arial" panose="020B0604020202020204" pitchFamily="34" charset="0"/>
                <a:ea typeface="Calibri" panose="020F0502020204030204" pitchFamily="34" charset="0"/>
                <a:cs typeface="Arial" panose="020B0604020202020204" pitchFamily="34" charset="0"/>
              </a:rPr>
              <a:t>2 </a:t>
            </a:r>
            <a:r>
              <a:rPr lang="en-US" sz="4200" dirty="0">
                <a:latin typeface="Arial" panose="020B0604020202020204" pitchFamily="34" charset="0"/>
                <a:ea typeface="Calibri" panose="020F0502020204030204" pitchFamily="34" charset="0"/>
                <a:cs typeface="Arial" panose="020B0604020202020204" pitchFamily="34" charset="0"/>
              </a:rPr>
              <a:t>+3x) + (-3x – 2x) + (-5-1)</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		= x</a:t>
            </a:r>
            <a:r>
              <a:rPr lang="en-US" sz="4200" baseline="30000" dirty="0">
                <a:latin typeface="Arial" panose="020B0604020202020204" pitchFamily="34" charset="0"/>
                <a:ea typeface="Calibri" panose="020F0502020204030204" pitchFamily="34" charset="0"/>
                <a:cs typeface="Arial" panose="020B0604020202020204" pitchFamily="34" charset="0"/>
              </a:rPr>
              <a:t>3 </a:t>
            </a:r>
            <a:r>
              <a:rPr lang="en-US" sz="4200" dirty="0">
                <a:latin typeface="Arial" panose="020B0604020202020204" pitchFamily="34" charset="0"/>
                <a:ea typeface="Calibri" panose="020F0502020204030204" pitchFamily="34" charset="0"/>
                <a:cs typeface="Arial" panose="020B0604020202020204" pitchFamily="34" charset="0"/>
              </a:rPr>
              <a:t>+ 2x</a:t>
            </a:r>
            <a:r>
              <a:rPr lang="en-US" sz="4200" baseline="30000" dirty="0">
                <a:latin typeface="Arial" panose="020B0604020202020204" pitchFamily="34" charset="0"/>
                <a:ea typeface="Calibri" panose="020F0502020204030204" pitchFamily="34" charset="0"/>
                <a:cs typeface="Arial" panose="020B0604020202020204" pitchFamily="34" charset="0"/>
              </a:rPr>
              <a:t>2</a:t>
            </a:r>
            <a:r>
              <a:rPr lang="en-US" sz="4200" dirty="0">
                <a:latin typeface="Arial" panose="020B0604020202020204" pitchFamily="34" charset="0"/>
                <a:ea typeface="Calibri" panose="020F0502020204030204" pitchFamily="34" charset="0"/>
                <a:cs typeface="Arial" panose="020B0604020202020204" pitchFamily="34" charset="0"/>
              </a:rPr>
              <a:t> - 5x </a:t>
            </a:r>
            <a:r>
              <a:rPr lang="en-US" sz="4200" dirty="0" smtClean="0">
                <a:latin typeface="Arial" panose="020B0604020202020204" pitchFamily="34" charset="0"/>
                <a:ea typeface="Calibri" panose="020F0502020204030204" pitchFamily="34" charset="0"/>
                <a:cs typeface="Arial" panose="020B0604020202020204" pitchFamily="34" charset="0"/>
              </a:rPr>
              <a:t>- 6</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3" name="Oval Callout 12"/>
          <p:cNvSpPr/>
          <p:nvPr/>
        </p:nvSpPr>
        <p:spPr>
          <a:xfrm>
            <a:off x="10940904" y="4665594"/>
            <a:ext cx="1968579" cy="1267271"/>
          </a:xfrm>
          <a:prstGeom prst="wedgeEllipseCallout">
            <a:avLst>
              <a:gd name="adj1" fmla="val 25795"/>
              <a:gd name="adj2" fmla="val 57713"/>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200" b="1" dirty="0" err="1" smtClean="0">
                <a:latin typeface="Arial" panose="020B0604020202020204" pitchFamily="34" charset="0"/>
                <a:cs typeface="Arial" panose="020B0604020202020204" pitchFamily="34" charset="0"/>
              </a:rPr>
              <a:t>Giải</a:t>
            </a:r>
            <a:endParaRPr lang="en-US" sz="4200" b="1" dirty="0">
              <a:latin typeface="Arial" panose="020B0604020202020204" pitchFamily="34" charset="0"/>
              <a:cs typeface="Arial" panose="020B0604020202020204" pitchFamily="34" charset="0"/>
            </a:endParaRPr>
          </a:p>
        </p:txBody>
      </p:sp>
    </p:spTree>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5"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linds(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2" name="Rounded Rectangle 1"/>
          <p:cNvSpPr/>
          <p:nvPr/>
        </p:nvSpPr>
        <p:spPr>
          <a:xfrm>
            <a:off x="304800" y="342900"/>
            <a:ext cx="17602200" cy="9601200"/>
          </a:xfrm>
          <a:prstGeom prst="roundRect">
            <a:avLst>
              <a:gd name="adj" fmla="val 1612"/>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066800" y="571500"/>
            <a:ext cx="13536078" cy="707886"/>
          </a:xfrm>
          <a:prstGeom prst="rect">
            <a:avLst/>
          </a:prstGeom>
        </p:spPr>
        <p:txBody>
          <a:bodyPr wrap="none">
            <a:spAutoFit/>
          </a:bodyPr>
          <a:lstStyle/>
          <a:p>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Hệ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H(x)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1; </a:t>
            </a:r>
            <a:r>
              <a:rPr lang="en-US" sz="4000" dirty="0" err="1">
                <a:latin typeface="Arial" panose="020B0604020202020204" pitchFamily="34" charset="0"/>
                <a:cs typeface="Arial" panose="020B0604020202020204" pitchFamily="34" charset="0"/>
              </a:rPr>
              <a:t>hệ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 do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H(x)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-6.</a:t>
            </a:r>
          </a:p>
        </p:txBody>
      </p:sp>
      <p:sp>
        <p:nvSpPr>
          <p:cNvPr id="4" name="Rectangle 3"/>
          <p:cNvSpPr/>
          <p:nvPr/>
        </p:nvSpPr>
        <p:spPr>
          <a:xfrm>
            <a:off x="1066800" y="1498899"/>
            <a:ext cx="15759442" cy="707886"/>
          </a:xfrm>
          <a:prstGeom prst="rect">
            <a:avLst/>
          </a:prstGeom>
        </p:spPr>
        <p:txBody>
          <a:bodyPr wrap="none">
            <a:spAutoFit/>
          </a:bodyPr>
          <a:lstStyle/>
          <a:p>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H(x)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x ta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a:t>
            </a:r>
          </a:p>
        </p:txBody>
      </p:sp>
      <p:graphicFrame>
        <p:nvGraphicFramePr>
          <p:cNvPr id="5" name="Table 4"/>
          <p:cNvGraphicFramePr>
            <a:graphicFrameLocks noGrp="1"/>
          </p:cNvGraphicFramePr>
          <p:nvPr>
            <p:extLst>
              <p:ext uri="{D42A27DB-BD31-4B8C-83A1-F6EECF244321}">
                <p14:modId xmlns:p14="http://schemas.microsoft.com/office/powerpoint/2010/main" val="3722871516"/>
              </p:ext>
            </p:extLst>
          </p:nvPr>
        </p:nvGraphicFramePr>
        <p:xfrm>
          <a:off x="1066800" y="2540968"/>
          <a:ext cx="15849604" cy="4114800"/>
        </p:xfrm>
        <a:graphic>
          <a:graphicData uri="http://schemas.openxmlformats.org/drawingml/2006/table">
            <a:tbl>
              <a:tblPr firstRow="1" firstCol="1" bandRow="1"/>
              <a:tblGrid>
                <a:gridCol w="4875236"/>
                <a:gridCol w="1566314"/>
                <a:gridCol w="1568009"/>
                <a:gridCol w="1568009"/>
                <a:gridCol w="1568009"/>
                <a:gridCol w="1568009"/>
                <a:gridCol w="1568009"/>
                <a:gridCol w="1568009"/>
              </a:tblGrid>
              <a:tr h="367627">
                <a:tc>
                  <a:txBody>
                    <a:bodyPr/>
                    <a:lstStyle/>
                    <a:p>
                      <a:pPr algn="ctr">
                        <a:lnSpc>
                          <a:spcPct val="150000"/>
                        </a:lnSpc>
                        <a:spcBef>
                          <a:spcPts val="600"/>
                        </a:spcBef>
                        <a:spcAft>
                          <a:spcPts val="600"/>
                        </a:spcAft>
                      </a:pPr>
                      <a:r>
                        <a:rPr lang="en-US" sz="3600" dirty="0">
                          <a:effectLst/>
                          <a:latin typeface="Arial" panose="020B0604020202020204" pitchFamily="34" charset="0"/>
                          <a:ea typeface="Calibri" panose="020F0502020204030204" pitchFamily="34" charset="0"/>
                          <a:cs typeface="Arial" panose="020B0604020202020204" pitchFamily="34" charset="0"/>
                        </a:rPr>
                        <a:t>x</a:t>
                      </a:r>
                      <a:endParaRPr lang="en-US" sz="3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-3</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-2</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-1</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0</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1</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2</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3</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367627">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x</a:t>
                      </a:r>
                      <a:r>
                        <a:rPr lang="en-US" sz="3600" baseline="30000">
                          <a:effectLst/>
                          <a:latin typeface="Arial" panose="020B0604020202020204" pitchFamily="34" charset="0"/>
                          <a:ea typeface="Calibri" panose="020F0502020204030204" pitchFamily="34" charset="0"/>
                          <a:cs typeface="Arial" panose="020B0604020202020204" pitchFamily="34" charset="0"/>
                        </a:rPr>
                        <a:t>3</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-27</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dirty="0">
                          <a:effectLst/>
                          <a:latin typeface="Arial" panose="020B0604020202020204" pitchFamily="34" charset="0"/>
                          <a:ea typeface="Calibri" panose="020F0502020204030204" pitchFamily="34" charset="0"/>
                          <a:cs typeface="Arial" panose="020B0604020202020204" pitchFamily="34" charset="0"/>
                        </a:rPr>
                        <a:t>-8</a:t>
                      </a:r>
                      <a:endParaRPr lang="en-US" sz="3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-1</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0</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1</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8</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27</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367627">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2x</a:t>
                      </a:r>
                      <a:r>
                        <a:rPr lang="en-US" sz="3600" baseline="30000">
                          <a:effectLst/>
                          <a:latin typeface="Arial" panose="020B0604020202020204" pitchFamily="34" charset="0"/>
                          <a:ea typeface="Calibri" panose="020F0502020204030204" pitchFamily="34" charset="0"/>
                          <a:cs typeface="Arial" panose="020B0604020202020204" pitchFamily="34" charset="0"/>
                        </a:rPr>
                        <a:t>2</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18</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8</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2</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0</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2</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8</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18</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367627">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-5x</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15</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10</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5</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dirty="0">
                          <a:effectLst/>
                          <a:latin typeface="Arial" panose="020B0604020202020204" pitchFamily="34" charset="0"/>
                          <a:ea typeface="Calibri" panose="020F0502020204030204" pitchFamily="34" charset="0"/>
                          <a:cs typeface="Arial" panose="020B0604020202020204" pitchFamily="34" charset="0"/>
                        </a:rPr>
                        <a:t>0</a:t>
                      </a:r>
                      <a:endParaRPr lang="en-US" sz="3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-5</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-10</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-15</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735254">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H(x) = x</a:t>
                      </a:r>
                      <a:r>
                        <a:rPr lang="en-US" sz="3600" baseline="30000">
                          <a:effectLst/>
                          <a:latin typeface="Arial" panose="020B0604020202020204" pitchFamily="34" charset="0"/>
                          <a:ea typeface="Calibri" panose="020F0502020204030204" pitchFamily="34" charset="0"/>
                          <a:cs typeface="Arial" panose="020B0604020202020204" pitchFamily="34" charset="0"/>
                        </a:rPr>
                        <a:t>3</a:t>
                      </a:r>
                      <a:r>
                        <a:rPr lang="en-US" sz="3600">
                          <a:effectLst/>
                          <a:latin typeface="Arial" panose="020B0604020202020204" pitchFamily="34" charset="0"/>
                          <a:ea typeface="Calibri" panose="020F0502020204030204" pitchFamily="34" charset="0"/>
                          <a:cs typeface="Arial" panose="020B0604020202020204" pitchFamily="34" charset="0"/>
                        </a:rPr>
                        <a:t>  + 2x</a:t>
                      </a:r>
                      <a:r>
                        <a:rPr lang="en-US" sz="3600" baseline="30000">
                          <a:effectLst/>
                          <a:latin typeface="Arial" panose="020B0604020202020204" pitchFamily="34" charset="0"/>
                          <a:ea typeface="Calibri" panose="020F0502020204030204" pitchFamily="34" charset="0"/>
                          <a:cs typeface="Arial" panose="020B0604020202020204" pitchFamily="34" charset="0"/>
                        </a:rPr>
                        <a:t>2</a:t>
                      </a:r>
                      <a:r>
                        <a:rPr lang="en-US" sz="3600">
                          <a:effectLst/>
                          <a:latin typeface="Arial" panose="020B0604020202020204" pitchFamily="34" charset="0"/>
                          <a:ea typeface="Calibri" panose="020F0502020204030204" pitchFamily="34" charset="0"/>
                          <a:cs typeface="Arial" panose="020B0604020202020204" pitchFamily="34" charset="0"/>
                        </a:rPr>
                        <a:t> - 5x - 6</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0</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dirty="0">
                          <a:effectLst/>
                          <a:latin typeface="Arial" panose="020B0604020202020204" pitchFamily="34" charset="0"/>
                          <a:ea typeface="Calibri" panose="020F0502020204030204" pitchFamily="34" charset="0"/>
                          <a:cs typeface="Arial" panose="020B0604020202020204" pitchFamily="34" charset="0"/>
                        </a:rPr>
                        <a:t>4</a:t>
                      </a:r>
                      <a:endParaRPr lang="en-US" sz="3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0</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-6</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-8</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a:effectLst/>
                          <a:latin typeface="Arial" panose="020B0604020202020204" pitchFamily="34" charset="0"/>
                          <a:ea typeface="Calibri" panose="020F0502020204030204" pitchFamily="34" charset="0"/>
                          <a:cs typeface="Arial" panose="020B0604020202020204" pitchFamily="34" charset="0"/>
                        </a:rPr>
                        <a:t>0</a:t>
                      </a:r>
                      <a:endParaRPr lang="en-US" sz="3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600"/>
                        </a:spcAft>
                      </a:pPr>
                      <a:r>
                        <a:rPr lang="en-US" sz="3600" dirty="0">
                          <a:effectLst/>
                          <a:latin typeface="Arial" panose="020B0604020202020204" pitchFamily="34" charset="0"/>
                          <a:ea typeface="Calibri" panose="020F0502020204030204" pitchFamily="34" charset="0"/>
                          <a:cs typeface="Arial" panose="020B0604020202020204" pitchFamily="34" charset="0"/>
                        </a:rPr>
                        <a:t>24</a:t>
                      </a:r>
                      <a:endParaRPr lang="en-US" sz="3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bl>
          </a:graphicData>
        </a:graphic>
      </p:graphicFrame>
      <p:sp>
        <p:nvSpPr>
          <p:cNvPr id="6" name="Rectangle 5"/>
          <p:cNvSpPr/>
          <p:nvPr/>
        </p:nvSpPr>
        <p:spPr>
          <a:xfrm>
            <a:off x="914400" y="6655768"/>
            <a:ext cx="16992600" cy="2092881"/>
          </a:xfrm>
          <a:prstGeom prst="rect">
            <a:avLst/>
          </a:prstGeom>
        </p:spPr>
        <p:txBody>
          <a:bodyPr wrap="square">
            <a:spAutoFit/>
          </a:bodyPr>
          <a:lstStyle/>
          <a:p>
            <a:pPr algn="just">
              <a:lnSpc>
                <a:spcPct val="150000"/>
              </a:lnSpc>
              <a:spcBef>
                <a:spcPts val="600"/>
              </a:spcBef>
              <a:spcAft>
                <a:spcPts val="600"/>
              </a:spcAft>
            </a:pPr>
            <a:r>
              <a:rPr lang="en-US" sz="4000" dirty="0" err="1">
                <a:latin typeface="Arial" panose="020B0604020202020204" pitchFamily="34" charset="0"/>
                <a:ea typeface="Calibri" panose="020F0502020204030204" pitchFamily="34" charset="0"/>
                <a:cs typeface="Arial" panose="020B0604020202020204" pitchFamily="34" charset="0"/>
              </a:rPr>
              <a:t>Dựa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trên</a:t>
            </a:r>
            <a:r>
              <a:rPr lang="en-US" sz="4000" dirty="0">
                <a:latin typeface="Arial" panose="020B0604020202020204" pitchFamily="34" charset="0"/>
                <a:ea typeface="Calibri" panose="020F0502020204030204" pitchFamily="34" charset="0"/>
                <a:cs typeface="Arial" panose="020B0604020202020204" pitchFamily="34" charset="0"/>
              </a:rPr>
              <a:t> ta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en-US" sz="4000" dirty="0">
                <a:latin typeface="Arial" panose="020B0604020202020204" pitchFamily="34" charset="0"/>
                <a:ea typeface="Calibri" panose="020F0502020204030204" pitchFamily="34" charset="0"/>
                <a:cs typeface="Arial" panose="020B0604020202020204" pitchFamily="34" charset="0"/>
              </a:rPr>
              <a:t>H(-3) = 0 ; H(-2) = 4 ; H(-1)= 0 ; H(0) = -6 ; H(1) =  -8 ; H(2) = 0 ; H(3) = 24.</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4" name="Rectangle 33"/>
          <p:cNvSpPr/>
          <p:nvPr/>
        </p:nvSpPr>
        <p:spPr>
          <a:xfrm>
            <a:off x="914400" y="8616609"/>
            <a:ext cx="16992600" cy="901593"/>
          </a:xfrm>
          <a:prstGeom prst="rect">
            <a:avLst/>
          </a:prstGeom>
        </p:spPr>
        <p:txBody>
          <a:bodyPr wrap="square">
            <a:spAutoFit/>
          </a:bodyPr>
          <a:lstStyle/>
          <a:p>
            <a:pPr algn="just">
              <a:lnSpc>
                <a:spcPct val="150000"/>
              </a:lnSpc>
              <a:spcBef>
                <a:spcPts val="600"/>
              </a:spcBef>
              <a:spcAft>
                <a:spcPts val="600"/>
              </a:spcAft>
            </a:pPr>
            <a:r>
              <a:rPr lang="en-US" sz="4000" dirty="0" err="1" smtClean="0">
                <a:latin typeface="Arial" panose="020B0604020202020204" pitchFamily="34" charset="0"/>
                <a:ea typeface="Calibri" panose="020F0502020204030204" pitchFamily="34" charset="0"/>
                <a:cs typeface="Arial" panose="020B0604020202020204" pitchFamily="34" charset="0"/>
              </a:rPr>
              <a:t>Vậy</a:t>
            </a:r>
            <a:r>
              <a:rPr lang="en-US" sz="4000" dirty="0" smtClean="0">
                <a:latin typeface="Arial" panose="020B0604020202020204" pitchFamily="34" charset="0"/>
                <a:ea typeface="Calibri" panose="020F0502020204030204" pitchFamily="34" charset="0"/>
                <a:cs typeface="Arial" panose="020B0604020202020204" pitchFamily="34" charset="0"/>
              </a:rPr>
              <a:t> x = -3; x = -1 </a:t>
            </a:r>
            <a:r>
              <a:rPr lang="en-US" sz="4000" dirty="0" err="1" smtClean="0">
                <a:latin typeface="Arial" panose="020B0604020202020204" pitchFamily="34" charset="0"/>
                <a:ea typeface="Calibri" panose="020F0502020204030204" pitchFamily="34" charset="0"/>
                <a:cs typeface="Arial" panose="020B0604020202020204" pitchFamily="34" charset="0"/>
              </a:rPr>
              <a:t>và</a:t>
            </a:r>
            <a:r>
              <a:rPr lang="en-US" sz="4000" dirty="0" smtClean="0">
                <a:latin typeface="Arial" panose="020B0604020202020204" pitchFamily="34" charset="0"/>
                <a:ea typeface="Calibri" panose="020F0502020204030204" pitchFamily="34" charset="0"/>
                <a:cs typeface="Arial" panose="020B0604020202020204" pitchFamily="34" charset="0"/>
              </a:rPr>
              <a:t> x = 2 </a:t>
            </a:r>
            <a:r>
              <a:rPr lang="en-US" sz="4000" dirty="0" err="1" smtClean="0">
                <a:latin typeface="Arial" panose="020B0604020202020204" pitchFamily="34" charset="0"/>
                <a:ea typeface="Calibri" panose="020F0502020204030204" pitchFamily="34" charset="0"/>
                <a:cs typeface="Arial" panose="020B0604020202020204" pitchFamily="34" charset="0"/>
              </a:rPr>
              <a:t>là</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err="1" smtClean="0">
                <a:latin typeface="Arial" panose="020B0604020202020204" pitchFamily="34" charset="0"/>
                <a:ea typeface="Calibri" panose="020F0502020204030204" pitchFamily="34" charset="0"/>
                <a:cs typeface="Arial" panose="020B0604020202020204" pitchFamily="34" charset="0"/>
              </a:rPr>
              <a:t>ba</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err="1" smtClean="0">
                <a:latin typeface="Arial" panose="020B0604020202020204" pitchFamily="34" charset="0"/>
                <a:ea typeface="Calibri" panose="020F0502020204030204" pitchFamily="34" charset="0"/>
                <a:cs typeface="Arial" panose="020B0604020202020204" pitchFamily="34" charset="0"/>
              </a:rPr>
              <a:t>nghiệm</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err="1" smtClean="0">
                <a:latin typeface="Arial" panose="020B0604020202020204" pitchFamily="34" charset="0"/>
                <a:ea typeface="Calibri" panose="020F0502020204030204" pitchFamily="34" charset="0"/>
                <a:cs typeface="Arial" panose="020B0604020202020204" pitchFamily="34" charset="0"/>
              </a:rPr>
              <a:t>của</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err="1" smtClean="0">
                <a:latin typeface="Arial" panose="020B0604020202020204" pitchFamily="34" charset="0"/>
                <a:ea typeface="Calibri" panose="020F0502020204030204" pitchFamily="34" charset="0"/>
                <a:cs typeface="Arial" panose="020B0604020202020204" pitchFamily="34" charset="0"/>
              </a:rPr>
              <a:t>đa</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err="1" smtClean="0">
                <a:latin typeface="Arial" panose="020B0604020202020204" pitchFamily="34" charset="0"/>
                <a:ea typeface="Calibri" panose="020F0502020204030204" pitchFamily="34" charset="0"/>
                <a:cs typeface="Arial" panose="020B0604020202020204" pitchFamily="34" charset="0"/>
              </a:rPr>
              <a:t>thức</a:t>
            </a:r>
            <a:r>
              <a:rPr lang="en-US" sz="4000" dirty="0" smtClean="0">
                <a:latin typeface="Arial" panose="020B0604020202020204" pitchFamily="34" charset="0"/>
                <a:ea typeface="Calibri" panose="020F0502020204030204" pitchFamily="34" charset="0"/>
                <a:cs typeface="Arial" panose="020B0604020202020204" pitchFamily="34" charset="0"/>
              </a:rPr>
              <a:t> H(x).</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70387" y="207213"/>
            <a:ext cx="1711709" cy="1436459"/>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0" y="8943781"/>
            <a:ext cx="1817790" cy="1104357"/>
          </a:xfrm>
          <a:prstGeom prst="rect">
            <a:avLst/>
          </a:prstGeom>
        </p:spPr>
      </p:pic>
    </p:spTree>
    <p:extLst>
      <p:ext uri="{BB962C8B-B14F-4D97-AF65-F5344CB8AC3E}">
        <p14:creationId xmlns:p14="http://schemas.microsoft.com/office/powerpoint/2010/main" val="810343460"/>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anim calcmode="lin" valueType="num">
                                      <p:cBhvr>
                                        <p:cTn id="22" dur="500" fill="hold"/>
                                        <p:tgtEl>
                                          <p:spTgt spid="6"/>
                                        </p:tgtEl>
                                        <p:attrNameLst>
                                          <p:attrName>ppt_x</p:attrName>
                                        </p:attrNameLst>
                                      </p:cBhvr>
                                      <p:tavLst>
                                        <p:tav tm="0">
                                          <p:val>
                                            <p:strVal val="#ppt_x"/>
                                          </p:val>
                                        </p:tav>
                                        <p:tav tm="100000">
                                          <p:val>
                                            <p:strVal val="#ppt_x"/>
                                          </p:val>
                                        </p:tav>
                                      </p:tavLst>
                                    </p:anim>
                                    <p:anim calcmode="lin" valueType="num">
                                      <p:cBhvr>
                                        <p:cTn id="23" dur="500" fill="hold"/>
                                        <p:tgtEl>
                                          <p:spTgt spid="6"/>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anim calcmode="lin" valueType="num">
                                      <p:cBhvr>
                                        <p:cTn id="27" dur="500" fill="hold"/>
                                        <p:tgtEl>
                                          <p:spTgt spid="34"/>
                                        </p:tgtEl>
                                        <p:attrNameLst>
                                          <p:attrName>ppt_x</p:attrName>
                                        </p:attrNameLst>
                                      </p:cBhvr>
                                      <p:tavLst>
                                        <p:tav tm="0">
                                          <p:val>
                                            <p:strVal val="#ppt_x"/>
                                          </p:val>
                                        </p:tav>
                                        <p:tav tm="100000">
                                          <p:val>
                                            <p:strVal val="#ppt_x"/>
                                          </p:val>
                                        </p:tav>
                                      </p:tavLst>
                                    </p:anim>
                                    <p:anim calcmode="lin" valueType="num">
                                      <p:cBhvr>
                                        <p:cTn id="28" dur="5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3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0" y="-33995"/>
            <a:ext cx="18287996" cy="1977095"/>
          </a:xfrm>
          <a:custGeom>
            <a:avLst/>
            <a:gdLst/>
            <a:ahLst/>
            <a:cxnLst/>
            <a:rect l="l" t="t" r="r" b="b"/>
            <a:pathLst>
              <a:path w="4816592" h="1363620">
                <a:moveTo>
                  <a:pt x="0" y="0"/>
                </a:moveTo>
                <a:lnTo>
                  <a:pt x="4816592" y="0"/>
                </a:lnTo>
                <a:lnTo>
                  <a:pt x="4816592" y="1363620"/>
                </a:lnTo>
                <a:lnTo>
                  <a:pt x="0" y="1363620"/>
                </a:lnTo>
                <a:close/>
              </a:path>
            </a:pathLst>
          </a:custGeom>
          <a:solidFill>
            <a:srgbClr val="8C3839"/>
          </a:solidFill>
        </p:spPr>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3335000" y="8801100"/>
            <a:ext cx="7508612" cy="5119508"/>
          </a:xfrm>
          <a:prstGeom prst="rect">
            <a:avLst/>
          </a:prstGeom>
        </p:spPr>
      </p:pic>
      <p:sp>
        <p:nvSpPr>
          <p:cNvPr id="12" name="TextBox 11"/>
          <p:cNvSpPr txBox="1"/>
          <p:nvPr/>
        </p:nvSpPr>
        <p:spPr>
          <a:xfrm>
            <a:off x="5219698" y="571500"/>
            <a:ext cx="7848600" cy="1107996"/>
          </a:xfrm>
          <a:prstGeom prst="rect">
            <a:avLst/>
          </a:prstGeom>
          <a:noFill/>
        </p:spPr>
        <p:txBody>
          <a:bodyPr wrap="square" rtlCol="0">
            <a:spAutoFit/>
          </a:bodyPr>
          <a:lstStyle/>
          <a:p>
            <a:pPr algn="ctr"/>
            <a:r>
              <a:rPr lang="en-US" sz="6600" b="1" dirty="0" smtClean="0">
                <a:solidFill>
                  <a:schemeClr val="bg1"/>
                </a:solidFill>
                <a:latin typeface="Arial" panose="020B0604020202020204" pitchFamily="34" charset="0"/>
                <a:cs typeface="Arial" panose="020B0604020202020204" pitchFamily="34" charset="0"/>
              </a:rPr>
              <a:t>LUYỆN TẬP</a:t>
            </a:r>
            <a:endParaRPr lang="en-US" sz="6600" b="1" dirty="0">
              <a:solidFill>
                <a:schemeClr val="bg1"/>
              </a:solidFill>
              <a:latin typeface="Arial" panose="020B0604020202020204" pitchFamily="34" charset="0"/>
              <a:cs typeface="Arial" panose="020B0604020202020204" pitchFamily="34" charset="0"/>
            </a:endParaRPr>
          </a:p>
        </p:txBody>
      </p:sp>
      <p:pic>
        <p:nvPicPr>
          <p:cNvPr id="13"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468600" y="7739287"/>
            <a:ext cx="2438400" cy="2123625"/>
          </a:xfrm>
          <a:prstGeom prst="rect">
            <a:avLst/>
          </a:prstGeom>
        </p:spPr>
      </p:pic>
      <p:pic>
        <p:nvPicPr>
          <p:cNvPr id="14"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499292" y="8842143"/>
            <a:ext cx="795615" cy="1069898"/>
          </a:xfrm>
          <a:prstGeom prst="rect">
            <a:avLst/>
          </a:prstGeom>
        </p:spPr>
      </p:pic>
      <p:sp>
        <p:nvSpPr>
          <p:cNvPr id="15" name="Rounded Rectangle 14"/>
          <p:cNvSpPr/>
          <p:nvPr/>
        </p:nvSpPr>
        <p:spPr>
          <a:xfrm>
            <a:off x="1447800" y="2243795"/>
            <a:ext cx="5715000" cy="1223305"/>
          </a:xfrm>
          <a:prstGeom prst="roundRect">
            <a:avLst/>
          </a:prstGeom>
          <a:solidFill>
            <a:schemeClr val="accent3">
              <a:lumMod val="20000"/>
              <a:lumOff val="80000"/>
            </a:schemeClr>
          </a:solidFill>
          <a:ln w="38100">
            <a:solidFill>
              <a:schemeClr val="accent3">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4200" b="1" dirty="0" err="1" smtClean="0">
                <a:ln w="57150">
                  <a:noFill/>
                </a:ln>
                <a:solidFill>
                  <a:schemeClr val="accent4">
                    <a:lumMod val="50000"/>
                  </a:schemeClr>
                </a:solidFill>
                <a:latin typeface="Arial" panose="020B0604020202020204" pitchFamily="34" charset="0"/>
                <a:cs typeface="Arial" panose="020B0604020202020204" pitchFamily="34" charset="0"/>
              </a:rPr>
              <a:t>Bài</a:t>
            </a:r>
            <a:r>
              <a:rPr lang="en-US" sz="4200" b="1" dirty="0" smtClean="0">
                <a:ln w="57150">
                  <a:noFill/>
                </a:ln>
                <a:solidFill>
                  <a:schemeClr val="accent4">
                    <a:lumMod val="50000"/>
                  </a:schemeClr>
                </a:solidFill>
                <a:latin typeface="Arial" panose="020B0604020202020204" pitchFamily="34" charset="0"/>
                <a:cs typeface="Arial" panose="020B0604020202020204" pitchFamily="34" charset="0"/>
              </a:rPr>
              <a:t> 7.18 (SGK - tr35) </a:t>
            </a:r>
            <a:endParaRPr lang="en-US" sz="4200" b="1" dirty="0">
              <a:ln w="57150">
                <a:noFill/>
              </a:ln>
              <a:solidFill>
                <a:schemeClr val="accent4">
                  <a:lumMod val="50000"/>
                </a:schemeClr>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6" name="Rectangle 15"/>
              <p:cNvSpPr/>
              <p:nvPr/>
            </p:nvSpPr>
            <p:spPr>
              <a:xfrm>
                <a:off x="1555938" y="3238278"/>
                <a:ext cx="13825815" cy="6624634"/>
              </a:xfrm>
              <a:prstGeom prst="rect">
                <a:avLst/>
              </a:prstGeom>
            </p:spPr>
            <p:txBody>
              <a:bodyPr wrap="square">
                <a:spAutoFit/>
              </a:bodyPr>
              <a:lstStyle/>
              <a:p>
                <a:pPr algn="just">
                  <a:lnSpc>
                    <a:spcPct val="15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Cho </a:t>
                </a:r>
                <a:r>
                  <a:rPr lang="en-US" sz="4200" dirty="0" err="1">
                    <a:latin typeface="Arial" panose="020B0604020202020204" pitchFamily="34" charset="0"/>
                    <a:ea typeface="Calibri" panose="020F0502020204030204" pitchFamily="34" charset="0"/>
                    <a:cs typeface="Arial" panose="020B0604020202020204" pitchFamily="34" charset="0"/>
                  </a:rPr>
                  <a:t>các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đơn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thức</a:t>
                </a:r>
                <a:r>
                  <a:rPr lang="en-US" sz="4200" dirty="0">
                    <a:latin typeface="Arial" panose="020B0604020202020204" pitchFamily="34" charset="0"/>
                    <a:ea typeface="Calibri" panose="020F0502020204030204" pitchFamily="34" charset="0"/>
                    <a:cs typeface="Arial" panose="020B0604020202020204" pitchFamily="34" charset="0"/>
                  </a:rPr>
                  <a:t>: 2x</a:t>
                </a:r>
                <a:r>
                  <a:rPr lang="en-US" sz="4200" baseline="30000" dirty="0">
                    <a:effectLst/>
                    <a:latin typeface="Arial" panose="020B0604020202020204" pitchFamily="34" charset="0"/>
                    <a:ea typeface="Calibri" panose="020F0502020204030204" pitchFamily="34" charset="0"/>
                    <a:cs typeface="Arial" panose="020B0604020202020204" pitchFamily="34" charset="0"/>
                  </a:rPr>
                  <a:t>6</a:t>
                </a:r>
                <a:r>
                  <a:rPr lang="en-US" sz="4200" dirty="0">
                    <a:effectLst/>
                    <a:latin typeface="Arial" panose="020B0604020202020204" pitchFamily="34" charset="0"/>
                    <a:ea typeface="Calibri" panose="020F0502020204030204" pitchFamily="34" charset="0"/>
                    <a:cs typeface="Arial" panose="020B0604020202020204" pitchFamily="34" charset="0"/>
                  </a:rPr>
                  <a:t>; −5x</a:t>
                </a:r>
                <a:r>
                  <a:rPr lang="en-US" sz="4200" baseline="30000" dirty="0">
                    <a:effectLst/>
                    <a:latin typeface="Arial" panose="020B0604020202020204" pitchFamily="34" charset="0"/>
                    <a:ea typeface="Calibri" panose="020F0502020204030204" pitchFamily="34" charset="0"/>
                    <a:cs typeface="Arial" panose="020B0604020202020204" pitchFamily="34" charset="0"/>
                  </a:rPr>
                  <a:t>3</a:t>
                </a:r>
                <a:r>
                  <a:rPr lang="en-US" sz="4200" dirty="0">
                    <a:effectLst/>
                    <a:latin typeface="Arial" panose="020B0604020202020204" pitchFamily="34" charset="0"/>
                    <a:ea typeface="Calibri" panose="020F0502020204030204" pitchFamily="34" charset="0"/>
                    <a:cs typeface="Arial" panose="020B0604020202020204" pitchFamily="34" charset="0"/>
                  </a:rPr>
                  <a:t>; −3x</a:t>
                </a:r>
                <a:r>
                  <a:rPr lang="en-US" sz="4200" baseline="30000" dirty="0">
                    <a:effectLst/>
                    <a:latin typeface="Arial" panose="020B0604020202020204" pitchFamily="34" charset="0"/>
                    <a:ea typeface="Calibri" panose="020F0502020204030204" pitchFamily="34" charset="0"/>
                    <a:cs typeface="Arial" panose="020B0604020202020204" pitchFamily="34" charset="0"/>
                  </a:rPr>
                  <a:t>5</a:t>
                </a:r>
                <a:r>
                  <a:rPr lang="en-US" sz="4200" dirty="0">
                    <a:effectLst/>
                    <a:latin typeface="Arial" panose="020B0604020202020204" pitchFamily="34" charset="0"/>
                    <a:ea typeface="Calibri" panose="020F0502020204030204" pitchFamily="34" charset="0"/>
                    <a:cs typeface="Arial" panose="020B0604020202020204" pitchFamily="34" charset="0"/>
                  </a:rPr>
                  <a:t>; x</a:t>
                </a:r>
                <a:r>
                  <a:rPr lang="en-US" sz="4200" baseline="30000" dirty="0">
                    <a:effectLst/>
                    <a:latin typeface="Arial" panose="020B0604020202020204" pitchFamily="34" charset="0"/>
                    <a:ea typeface="Calibri" panose="020F0502020204030204" pitchFamily="34" charset="0"/>
                    <a:cs typeface="Arial" panose="020B0604020202020204" pitchFamily="34" charset="0"/>
                  </a:rPr>
                  <a:t>3</a:t>
                </a:r>
                <a:r>
                  <a:rPr lang="en-US"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200" i="1">
                            <a:effectLst/>
                            <a:latin typeface="Cambria Math" panose="02040503050406030204" pitchFamily="18" charset="0"/>
                            <a:ea typeface="Calibri" panose="020F0502020204030204" pitchFamily="34" charset="0"/>
                            <a:cs typeface="Arial" panose="020B0604020202020204" pitchFamily="34" charset="0"/>
                          </a:rPr>
                        </m:ctrlPr>
                      </m:fPr>
                      <m:num>
                        <m:r>
                          <a:rPr lang="en-US" sz="4200" i="1">
                            <a:effectLst/>
                            <a:latin typeface="Cambria Math" panose="02040503050406030204" pitchFamily="18" charset="0"/>
                            <a:ea typeface="Calibri" panose="020F0502020204030204" pitchFamily="34" charset="0"/>
                            <a:cs typeface="Arial" panose="020B0604020202020204" pitchFamily="34" charset="0"/>
                          </a:rPr>
                          <m:t>3</m:t>
                        </m:r>
                      </m:num>
                      <m:den>
                        <m:r>
                          <a:rPr lang="en-US" sz="4200" i="1">
                            <a:effectLst/>
                            <a:latin typeface="Cambria Math" panose="02040503050406030204" pitchFamily="18" charset="0"/>
                            <a:ea typeface="Calibri" panose="020F0502020204030204" pitchFamily="34" charset="0"/>
                            <a:cs typeface="Arial" panose="020B0604020202020204" pitchFamily="34" charset="0"/>
                          </a:rPr>
                          <m:t>5</m:t>
                        </m:r>
                      </m:den>
                    </m:f>
                  </m:oMath>
                </a14:m>
                <a:r>
                  <a:rPr lang="en-US" sz="4200" dirty="0">
                    <a:effectLst/>
                    <a:latin typeface="Arial" panose="020B0604020202020204" pitchFamily="34" charset="0"/>
                    <a:ea typeface="Calibri" panose="020F0502020204030204" pitchFamily="34" charset="0"/>
                    <a:cs typeface="Arial" panose="020B0604020202020204" pitchFamily="34" charset="0"/>
                  </a:rPr>
                  <a:t>x</a:t>
                </a:r>
                <a:r>
                  <a:rPr lang="en-US" sz="4200" baseline="30000" dirty="0">
                    <a:effectLst/>
                    <a:latin typeface="Arial" panose="020B0604020202020204" pitchFamily="34" charset="0"/>
                    <a:ea typeface="Calibri" panose="020F0502020204030204" pitchFamily="34" charset="0"/>
                    <a:cs typeface="Arial" panose="020B0604020202020204" pitchFamily="34" charset="0"/>
                  </a:rPr>
                  <a:t>2</a:t>
                </a:r>
                <a:r>
                  <a:rPr lang="en-US"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200" i="1">
                            <a:effectLst/>
                            <a:latin typeface="Cambria Math" panose="02040503050406030204" pitchFamily="18" charset="0"/>
                            <a:ea typeface="Calibri" panose="020F0502020204030204" pitchFamily="34" charset="0"/>
                            <a:cs typeface="Arial" panose="020B0604020202020204" pitchFamily="34" charset="0"/>
                          </a:rPr>
                        </m:ctrlPr>
                      </m:fPr>
                      <m:num>
                        <m:r>
                          <a:rPr lang="en-US" sz="4200" i="1">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effectLst/>
                            <a:latin typeface="Cambria Math" panose="02040503050406030204" pitchFamily="18" charset="0"/>
                            <a:ea typeface="Calibri" panose="020F0502020204030204" pitchFamily="34" charset="0"/>
                            <a:cs typeface="Arial" panose="020B0604020202020204" pitchFamily="34" charset="0"/>
                          </a:rPr>
                          <m:t>2</m:t>
                        </m:r>
                      </m:den>
                    </m:f>
                  </m:oMath>
                </a14:m>
                <a:r>
                  <a:rPr lang="en-US" sz="4200" dirty="0">
                    <a:effectLst/>
                    <a:latin typeface="Arial" panose="020B0604020202020204" pitchFamily="34" charset="0"/>
                    <a:ea typeface="Calibri" panose="020F0502020204030204" pitchFamily="34" charset="0"/>
                    <a:cs typeface="Arial" panose="020B0604020202020204" pitchFamily="34" charset="0"/>
                  </a:rPr>
                  <a:t>x</a:t>
                </a:r>
                <a:r>
                  <a:rPr lang="en-US" sz="4200" baseline="30000" dirty="0">
                    <a:effectLst/>
                    <a:latin typeface="Arial" panose="020B0604020202020204" pitchFamily="34" charset="0"/>
                    <a:ea typeface="Calibri" panose="020F0502020204030204" pitchFamily="34" charset="0"/>
                    <a:cs typeface="Arial" panose="020B0604020202020204" pitchFamily="34" charset="0"/>
                  </a:rPr>
                  <a:t>2 </a:t>
                </a:r>
                <a:r>
                  <a:rPr lang="en-US" sz="4200" dirty="0">
                    <a:effectLst/>
                    <a:latin typeface="Arial" panose="020B0604020202020204" pitchFamily="34" charset="0"/>
                    <a:ea typeface="Calibri" panose="020F0502020204030204" pitchFamily="34" charset="0"/>
                    <a:cs typeface="Arial" panose="020B0604020202020204" pitchFamily="34" charset="0"/>
                  </a:rPr>
                  <a:t>; 8 ; -3x. </a:t>
                </a:r>
                <a:r>
                  <a:rPr lang="en-US" sz="4200" dirty="0" err="1">
                    <a:effectLst/>
                    <a:latin typeface="Arial" panose="020B0604020202020204" pitchFamily="34" charset="0"/>
                    <a:ea typeface="Calibri" panose="020F0502020204030204" pitchFamily="34" charset="0"/>
                    <a:cs typeface="Arial" panose="020B0604020202020204" pitchFamily="34" charset="0"/>
                  </a:rPr>
                  <a:t>Gọi</a:t>
                </a:r>
                <a:r>
                  <a:rPr lang="en-US" sz="4200" dirty="0">
                    <a:effectLst/>
                    <a:latin typeface="Arial" panose="020B0604020202020204" pitchFamily="34" charset="0"/>
                    <a:ea typeface="Calibri" panose="020F0502020204030204" pitchFamily="34" charset="0"/>
                    <a:cs typeface="Arial" panose="020B0604020202020204" pitchFamily="34" charset="0"/>
                  </a:rPr>
                  <a:t> A </a:t>
                </a:r>
                <a:r>
                  <a:rPr lang="en-US" sz="4200" dirty="0" err="1">
                    <a:effectLst/>
                    <a:latin typeface="Arial" panose="020B0604020202020204" pitchFamily="34" charset="0"/>
                    <a:ea typeface="Calibri" panose="020F0502020204030204" pitchFamily="34" charset="0"/>
                    <a:cs typeface="Arial" panose="020B0604020202020204" pitchFamily="34" charset="0"/>
                  </a:rPr>
                  <a:t>là</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tổng</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của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các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đơn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thức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đã</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cho</a:t>
                </a:r>
                <a:r>
                  <a:rPr lang="en-US" sz="42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spcBef>
                    <a:spcPts val="600"/>
                  </a:spcBef>
                  <a:spcAft>
                    <a:spcPts val="600"/>
                  </a:spcAft>
                </a:pPr>
                <a:r>
                  <a:rPr lang="en-US" sz="4200" dirty="0">
                    <a:effectLst/>
                    <a:latin typeface="Arial" panose="020B0604020202020204" pitchFamily="34" charset="0"/>
                    <a:ea typeface="Times New Roman" panose="02020603050405020304" pitchFamily="18" charset="0"/>
                    <a:cs typeface="Arial" panose="020B0604020202020204" pitchFamily="34" charset="0"/>
                  </a:rPr>
                  <a:t>a) </a:t>
                </a:r>
                <a:r>
                  <a:rPr lang="en-US" sz="4200" dirty="0" err="1">
                    <a:effectLst/>
                    <a:latin typeface="Arial" panose="020B0604020202020204" pitchFamily="34" charset="0"/>
                    <a:ea typeface="Times New Roman" panose="02020603050405020304" pitchFamily="18" charset="0"/>
                    <a:cs typeface="Arial" panose="020B0604020202020204" pitchFamily="34" charset="0"/>
                  </a:rPr>
                  <a:t>Hãy</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thu</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gọn</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tổng</a:t>
                </a:r>
                <a:r>
                  <a:rPr lang="en-US" sz="4200" dirty="0">
                    <a:effectLst/>
                    <a:latin typeface="Arial" panose="020B0604020202020204" pitchFamily="34" charset="0"/>
                    <a:ea typeface="Times New Roman" panose="02020603050405020304" pitchFamily="18" charset="0"/>
                    <a:cs typeface="Arial" panose="020B0604020202020204" pitchFamily="34" charset="0"/>
                  </a:rPr>
                  <a:t> A </a:t>
                </a:r>
                <a:r>
                  <a:rPr lang="en-US" sz="4200" dirty="0" err="1">
                    <a:effectLst/>
                    <a:latin typeface="Arial" panose="020B0604020202020204" pitchFamily="34" charset="0"/>
                    <a:ea typeface="Times New Roman" panose="02020603050405020304" pitchFamily="18" charset="0"/>
                    <a:cs typeface="Arial" panose="020B0604020202020204" pitchFamily="34" charset="0"/>
                  </a:rPr>
                  <a:t>và</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sắp</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xếp</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các</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hạng</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tử</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để</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được</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một</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đa</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thức</a:t>
                </a:r>
                <a:r>
                  <a:rPr lang="en-US" sz="4200" dirty="0">
                    <a:effectLst/>
                    <a:latin typeface="Arial" panose="020B0604020202020204" pitchFamily="34" charset="0"/>
                    <a:ea typeface="Times New Roman" panose="02020603050405020304" pitchFamily="18"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en-US" sz="4200" dirty="0">
                    <a:effectLst/>
                    <a:latin typeface="Arial" panose="020B0604020202020204" pitchFamily="34" charset="0"/>
                    <a:ea typeface="Times New Roman" panose="02020603050405020304" pitchFamily="18" charset="0"/>
                    <a:cs typeface="Arial" panose="020B0604020202020204" pitchFamily="34" charset="0"/>
                  </a:rPr>
                  <a:t>b) </a:t>
                </a:r>
                <a:r>
                  <a:rPr lang="en-US" sz="4200" dirty="0" err="1">
                    <a:effectLst/>
                    <a:latin typeface="Arial" panose="020B0604020202020204" pitchFamily="34" charset="0"/>
                    <a:ea typeface="Times New Roman" panose="02020603050405020304" pitchFamily="18" charset="0"/>
                    <a:cs typeface="Arial" panose="020B0604020202020204" pitchFamily="34" charset="0"/>
                  </a:rPr>
                  <a:t>Tìm</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hệ</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số</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cao</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nhất</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hệ</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số</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tự</a:t>
                </a:r>
                <a:r>
                  <a:rPr lang="en-US" sz="4200" dirty="0">
                    <a:effectLst/>
                    <a:latin typeface="Arial" panose="020B0604020202020204" pitchFamily="34" charset="0"/>
                    <a:ea typeface="Times New Roman" panose="02020603050405020304" pitchFamily="18" charset="0"/>
                    <a:cs typeface="Arial" panose="020B0604020202020204" pitchFamily="34" charset="0"/>
                  </a:rPr>
                  <a:t> do </a:t>
                </a:r>
                <a:r>
                  <a:rPr lang="en-US" sz="4200" dirty="0" err="1">
                    <a:effectLst/>
                    <a:latin typeface="Arial" panose="020B0604020202020204" pitchFamily="34" charset="0"/>
                    <a:ea typeface="Times New Roman" panose="02020603050405020304" pitchFamily="18" charset="0"/>
                    <a:cs typeface="Arial" panose="020B0604020202020204" pitchFamily="34" charset="0"/>
                  </a:rPr>
                  <a:t>và</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hệ</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số</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của</a:t>
                </a:r>
                <a:r>
                  <a:rPr lang="en-US" sz="4200" dirty="0">
                    <a:effectLst/>
                    <a:latin typeface="Arial" panose="020B0604020202020204" pitchFamily="34" charset="0"/>
                    <a:ea typeface="Times New Roman" panose="02020603050405020304" pitchFamily="18" charset="0"/>
                    <a:cs typeface="Arial" panose="020B0604020202020204" pitchFamily="34" charset="0"/>
                  </a:rPr>
                  <a:t> x</a:t>
                </a:r>
                <a:r>
                  <a:rPr lang="en-US" sz="4200" baseline="30000" dirty="0">
                    <a:effectLst/>
                    <a:latin typeface="Arial" panose="020B0604020202020204" pitchFamily="34" charset="0"/>
                    <a:ea typeface="Times New Roman" panose="02020603050405020304" pitchFamily="18" charset="0"/>
                    <a:cs typeface="Arial" panose="020B0604020202020204" pitchFamily="34" charset="0"/>
                  </a:rPr>
                  <a:t>2</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của</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đa</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thức</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thu</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effectLst/>
                    <a:latin typeface="Arial" panose="020B0604020202020204" pitchFamily="34" charset="0"/>
                    <a:ea typeface="Times New Roman" panose="02020603050405020304" pitchFamily="18" charset="0"/>
                    <a:cs typeface="Arial" panose="020B0604020202020204" pitchFamily="34" charset="0"/>
                  </a:rPr>
                  <a:t>được</a:t>
                </a:r>
                <a:r>
                  <a:rPr lang="en-US" sz="4200" dirty="0">
                    <a:effectLst/>
                    <a:latin typeface="Arial" panose="020B0604020202020204" pitchFamily="34" charset="0"/>
                    <a:ea typeface="Times New Roman" panose="02020603050405020304" pitchFamily="18"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1555938" y="3238278"/>
                <a:ext cx="13825815" cy="6624634"/>
              </a:xfrm>
              <a:prstGeom prst="rect">
                <a:avLst/>
              </a:prstGeom>
              <a:blipFill rotWithShape="0">
                <a:blip r:embed="rId14"/>
                <a:stretch>
                  <a:fillRect l="-1675" r="-1720" b="-1472"/>
                </a:stretch>
              </a:blipFill>
            </p:spPr>
            <p:txBody>
              <a:bodyPr/>
              <a:lstStyle/>
              <a:p>
                <a:r>
                  <a:rPr lang="en-US">
                    <a:noFill/>
                  </a:rPr>
                  <a:t> </a:t>
                </a:r>
              </a:p>
            </p:txBody>
          </p:sp>
        </mc:Fallback>
      </mc:AlternateContent>
    </p:spTree>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2" name="Rounded Rectangle 1"/>
          <p:cNvSpPr/>
          <p:nvPr/>
        </p:nvSpPr>
        <p:spPr>
          <a:xfrm>
            <a:off x="304800" y="342900"/>
            <a:ext cx="17602200" cy="9601200"/>
          </a:xfrm>
          <a:prstGeom prst="roundRect">
            <a:avLst>
              <a:gd name="adj" fmla="val 1612"/>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Callout 9"/>
          <p:cNvSpPr/>
          <p:nvPr/>
        </p:nvSpPr>
        <p:spPr>
          <a:xfrm>
            <a:off x="8219208" y="530690"/>
            <a:ext cx="1860590" cy="1217258"/>
          </a:xfrm>
          <a:prstGeom prst="wedgeEllipseCallout">
            <a:avLst>
              <a:gd name="adj1" fmla="val 25795"/>
              <a:gd name="adj2" fmla="val 57713"/>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000" b="1" dirty="0" err="1" smtClean="0">
                <a:latin typeface="Arial" panose="020B0604020202020204" pitchFamily="34" charset="0"/>
                <a:cs typeface="Arial" panose="020B0604020202020204" pitchFamily="34" charset="0"/>
              </a:rPr>
              <a:t>Giải</a:t>
            </a:r>
            <a:endParaRPr lang="en-US" sz="40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 name="Rectangle 8"/>
              <p:cNvSpPr/>
              <p:nvPr/>
            </p:nvSpPr>
            <p:spPr>
              <a:xfrm>
                <a:off x="1766455" y="1902849"/>
                <a:ext cx="13487400" cy="3860544"/>
              </a:xfrm>
              <a:prstGeom prst="rect">
                <a:avLst/>
              </a:prstGeom>
            </p:spPr>
            <p:txBody>
              <a:bodyPr wrap="square">
                <a:spAutoFit/>
              </a:bodyPr>
              <a:lstStyle/>
              <a:p>
                <a:pPr algn="just">
                  <a:lnSpc>
                    <a:spcPct val="120000"/>
                  </a:lnSpc>
                  <a:spcBef>
                    <a:spcPts val="600"/>
                  </a:spcBef>
                  <a:spcAft>
                    <a:spcPts val="600"/>
                  </a:spcAft>
                </a:pPr>
                <a:r>
                  <a:rPr lang="en-US" sz="40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a) A</a:t>
                </a:r>
                <a:r>
                  <a:rPr lang="en-US" sz="4000" dirty="0" smtClean="0">
                    <a:latin typeface="Arial" panose="020B0604020202020204" pitchFamily="34" charset="0"/>
                    <a:ea typeface="Times New Roman" panose="02020603050405020304" pitchFamily="18" charset="0"/>
                    <a:cs typeface="Arial" panose="020B0604020202020204" pitchFamily="34" charset="0"/>
                  </a:rPr>
                  <a:t> = 2x</a:t>
                </a:r>
                <a:r>
                  <a:rPr lang="en-US" sz="4000" baseline="30000" dirty="0" smtClean="0">
                    <a:latin typeface="Arial" panose="020B0604020202020204" pitchFamily="34" charset="0"/>
                    <a:ea typeface="Times New Roman" panose="02020603050405020304" pitchFamily="18" charset="0"/>
                    <a:cs typeface="Arial" panose="020B0604020202020204" pitchFamily="34" charset="0"/>
                  </a:rPr>
                  <a:t>6</a:t>
                </a:r>
                <a:r>
                  <a:rPr lang="en-US" sz="4000" dirty="0" smtClean="0">
                    <a:latin typeface="Arial" panose="020B0604020202020204" pitchFamily="34" charset="0"/>
                    <a:ea typeface="Times New Roman" panose="02020603050405020304" pitchFamily="18" charset="0"/>
                    <a:cs typeface="Arial" panose="020B0604020202020204" pitchFamily="34" charset="0"/>
                  </a:rPr>
                  <a:t> − 5x</a:t>
                </a:r>
                <a:r>
                  <a:rPr lang="en-US" sz="4000" baseline="30000" dirty="0" smtClean="0">
                    <a:latin typeface="Arial" panose="020B0604020202020204" pitchFamily="34" charset="0"/>
                    <a:ea typeface="Times New Roman" panose="02020603050405020304" pitchFamily="18" charset="0"/>
                    <a:cs typeface="Arial" panose="020B0604020202020204" pitchFamily="34" charset="0"/>
                  </a:rPr>
                  <a:t>3</a:t>
                </a:r>
                <a:r>
                  <a:rPr lang="en-US" sz="4000" dirty="0" smtClean="0">
                    <a:latin typeface="Arial" panose="020B0604020202020204" pitchFamily="34" charset="0"/>
                    <a:ea typeface="Times New Roman" panose="02020603050405020304" pitchFamily="18" charset="0"/>
                    <a:cs typeface="Arial" panose="020B0604020202020204" pitchFamily="34" charset="0"/>
                  </a:rPr>
                  <a:t> − 3x</a:t>
                </a:r>
                <a:r>
                  <a:rPr lang="en-US" sz="4000" baseline="30000" dirty="0" smtClean="0">
                    <a:latin typeface="Arial" panose="020B0604020202020204" pitchFamily="34" charset="0"/>
                    <a:ea typeface="Times New Roman" panose="02020603050405020304" pitchFamily="18" charset="0"/>
                    <a:cs typeface="Arial" panose="020B0604020202020204" pitchFamily="34" charset="0"/>
                  </a:rPr>
                  <a:t>5</a:t>
                </a:r>
                <a:r>
                  <a:rPr lang="en-US" sz="4000" dirty="0" smtClean="0">
                    <a:latin typeface="Arial" panose="020B0604020202020204" pitchFamily="34" charset="0"/>
                    <a:ea typeface="Times New Roman" panose="02020603050405020304" pitchFamily="18" charset="0"/>
                    <a:cs typeface="Arial" panose="020B0604020202020204" pitchFamily="34" charset="0"/>
                  </a:rPr>
                  <a:t> + x</a:t>
                </a:r>
                <a:r>
                  <a:rPr lang="en-US" sz="4000" baseline="30000" dirty="0" smtClean="0">
                    <a:latin typeface="Arial" panose="020B0604020202020204" pitchFamily="34" charset="0"/>
                    <a:ea typeface="Times New Roman" panose="02020603050405020304" pitchFamily="18" charset="0"/>
                    <a:cs typeface="Arial" panose="020B0604020202020204" pitchFamily="34" charset="0"/>
                  </a:rPr>
                  <a:t>3</a:t>
                </a:r>
                <a:r>
                  <a:rPr lang="en-US" sz="4000" dirty="0" smtClean="0">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f>
                      <m:fPr>
                        <m:ctrlPr>
                          <a:rPr lang="en-US" sz="4400" i="1" smtClean="0">
                            <a:latin typeface="Cambria Math" panose="02040503050406030204" pitchFamily="18" charset="0"/>
                            <a:cs typeface="Arial" panose="020B0604020202020204" pitchFamily="34" charset="0"/>
                          </a:rPr>
                        </m:ctrlPr>
                      </m:fPr>
                      <m:num>
                        <m:r>
                          <a:rPr lang="en-US" sz="4400" b="0" i="1" smtClean="0">
                            <a:latin typeface="Cambria Math" panose="02040503050406030204" pitchFamily="18" charset="0"/>
                            <a:cs typeface="Arial" panose="020B0604020202020204" pitchFamily="34" charset="0"/>
                          </a:rPr>
                          <m:t>3</m:t>
                        </m:r>
                      </m:num>
                      <m:den>
                        <m:r>
                          <a:rPr lang="en-US" sz="4400" b="0" i="1" smtClean="0">
                            <a:latin typeface="Cambria Math" panose="02040503050406030204" pitchFamily="18" charset="0"/>
                            <a:cs typeface="Arial" panose="020B0604020202020204" pitchFamily="34" charset="0"/>
                          </a:rPr>
                          <m:t>5</m:t>
                        </m:r>
                      </m:den>
                    </m:f>
                  </m:oMath>
                </a14:m>
                <a:r>
                  <a:rPr lang="en-US" sz="4000" dirty="0" smtClean="0">
                    <a:latin typeface="Arial" panose="020B0604020202020204" pitchFamily="34" charset="0"/>
                    <a:ea typeface="Times New Roman" panose="02020603050405020304" pitchFamily="18" charset="0"/>
                    <a:cs typeface="Arial" panose="020B0604020202020204" pitchFamily="34" charset="0"/>
                  </a:rPr>
                  <a:t>x</a:t>
                </a:r>
                <a:r>
                  <a:rPr lang="en-US" sz="4000" baseline="30000" dirty="0" smtClean="0">
                    <a:latin typeface="Arial" panose="020B0604020202020204" pitchFamily="34" charset="0"/>
                    <a:ea typeface="Times New Roman" panose="02020603050405020304" pitchFamily="18" charset="0"/>
                    <a:cs typeface="Arial" panose="020B0604020202020204" pitchFamily="34" charset="0"/>
                  </a:rPr>
                  <a:t>2</a:t>
                </a:r>
                <a:r>
                  <a:rPr lang="en-US" sz="4000" dirty="0" smtClean="0">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f>
                      <m:fPr>
                        <m:ctrlPr>
                          <a:rPr lang="en-US" sz="4400" i="1" smtClean="0">
                            <a:latin typeface="Cambria Math" panose="02040503050406030204" pitchFamily="18" charset="0"/>
                            <a:cs typeface="Arial" panose="020B0604020202020204" pitchFamily="34" charset="0"/>
                          </a:rPr>
                        </m:ctrlPr>
                      </m:fPr>
                      <m:num>
                        <m:r>
                          <a:rPr lang="en-US" sz="4400" b="0" i="1" smtClean="0">
                            <a:latin typeface="Cambria Math" panose="02040503050406030204" pitchFamily="18" charset="0"/>
                            <a:cs typeface="Arial" panose="020B0604020202020204" pitchFamily="34" charset="0"/>
                          </a:rPr>
                          <m:t>1</m:t>
                        </m:r>
                      </m:num>
                      <m:den>
                        <m:r>
                          <a:rPr lang="en-US" sz="4400" b="0" i="1" smtClean="0">
                            <a:latin typeface="Cambria Math" panose="02040503050406030204" pitchFamily="18" charset="0"/>
                            <a:cs typeface="Arial" panose="020B0604020202020204" pitchFamily="34" charset="0"/>
                          </a:rPr>
                          <m:t>2</m:t>
                        </m:r>
                      </m:den>
                    </m:f>
                  </m:oMath>
                </a14:m>
                <a:r>
                  <a:rPr lang="en-US" sz="4000" dirty="0" smtClean="0">
                    <a:latin typeface="Arial" panose="020B0604020202020204" pitchFamily="34" charset="0"/>
                    <a:ea typeface="Times New Roman" panose="02020603050405020304" pitchFamily="18" charset="0"/>
                    <a:cs typeface="Arial" panose="020B0604020202020204" pitchFamily="34" charset="0"/>
                  </a:rPr>
                  <a:t>x</a:t>
                </a:r>
                <a:r>
                  <a:rPr lang="en-US" sz="4000" baseline="30000" dirty="0">
                    <a:latin typeface="Arial" panose="020B0604020202020204" pitchFamily="34" charset="0"/>
                    <a:ea typeface="Times New Roman" panose="02020603050405020304" pitchFamily="18" charset="0"/>
                    <a:cs typeface="Arial" panose="020B0604020202020204" pitchFamily="34" charset="0"/>
                  </a:rPr>
                  <a:t>2</a:t>
                </a:r>
                <a:r>
                  <a:rPr lang="en-US" sz="4000" dirty="0" smtClean="0">
                    <a:latin typeface="Arial" panose="020B0604020202020204" pitchFamily="34" charset="0"/>
                    <a:ea typeface="Times New Roman" panose="02020603050405020304" pitchFamily="18" charset="0"/>
                    <a:cs typeface="Arial" panose="020B0604020202020204" pitchFamily="34" charset="0"/>
                  </a:rPr>
                  <a:t> +8 − 3x</a:t>
                </a:r>
                <a:endParaRPr lang="en-US" sz="4000" dirty="0">
                  <a:latin typeface="Arial" panose="020B0604020202020204" pitchFamily="34" charset="0"/>
                  <a:ea typeface="Times New Roman" panose="02020603050405020304" pitchFamily="18" charset="0"/>
                  <a:cs typeface="Arial" panose="020B0604020202020204" pitchFamily="34" charset="0"/>
                </a:endParaRPr>
              </a:p>
              <a:p>
                <a:pPr algn="just">
                  <a:lnSpc>
                    <a:spcPct val="120000"/>
                  </a:lnSpc>
                  <a:spcBef>
                    <a:spcPts val="600"/>
                  </a:spcBef>
                  <a:spcAft>
                    <a:spcPts val="600"/>
                  </a:spcAft>
                </a:pP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smtClean="0">
                    <a:latin typeface="Arial" panose="020B0604020202020204" pitchFamily="34" charset="0"/>
                    <a:ea typeface="Times New Roman" panose="02020603050405020304" pitchFamily="18" charset="0"/>
                    <a:cs typeface="Arial" panose="020B0604020202020204" pitchFamily="34" charset="0"/>
                  </a:rPr>
                  <a:t>  = 2x</a:t>
                </a:r>
                <a:r>
                  <a:rPr lang="en-US" sz="4000" baseline="30000" dirty="0" smtClean="0">
                    <a:latin typeface="Arial" panose="020B0604020202020204" pitchFamily="34" charset="0"/>
                    <a:ea typeface="Times New Roman" panose="02020603050405020304" pitchFamily="18" charset="0"/>
                    <a:cs typeface="Arial" panose="020B0604020202020204" pitchFamily="34" charset="0"/>
                  </a:rPr>
                  <a:t>6</a:t>
                </a:r>
                <a:r>
                  <a:rPr lang="en-US" sz="4000" dirty="0" smtClean="0">
                    <a:latin typeface="Arial" panose="020B0604020202020204" pitchFamily="34" charset="0"/>
                    <a:ea typeface="Times New Roman" panose="02020603050405020304" pitchFamily="18" charset="0"/>
                    <a:cs typeface="Arial" panose="020B0604020202020204" pitchFamily="34" charset="0"/>
                  </a:rPr>
                  <a:t> −3x</a:t>
                </a:r>
                <a:r>
                  <a:rPr lang="en-US" sz="4000" baseline="30000" dirty="0" smtClean="0">
                    <a:latin typeface="Arial" panose="020B0604020202020204" pitchFamily="34" charset="0"/>
                    <a:ea typeface="Times New Roman" panose="02020603050405020304" pitchFamily="18" charset="0"/>
                    <a:cs typeface="Arial" panose="020B0604020202020204" pitchFamily="34" charset="0"/>
                  </a:rPr>
                  <a:t>5</a:t>
                </a:r>
                <a:r>
                  <a:rPr lang="en-US" sz="4000" dirty="0" smtClean="0">
                    <a:latin typeface="Arial" panose="020B0604020202020204" pitchFamily="34" charset="0"/>
                    <a:ea typeface="Times New Roman" panose="02020603050405020304" pitchFamily="18" charset="0"/>
                    <a:cs typeface="Arial" panose="020B0604020202020204" pitchFamily="34" charset="0"/>
                  </a:rPr>
                  <a:t> + (</a:t>
                </a:r>
                <a:r>
                  <a:rPr lang="en-US" sz="4000" dirty="0">
                    <a:latin typeface="Arial" panose="020B0604020202020204" pitchFamily="34" charset="0"/>
                    <a:ea typeface="Times New Roman" panose="02020603050405020304" pitchFamily="18" charset="0"/>
                    <a:cs typeface="Arial" panose="020B0604020202020204" pitchFamily="34" charset="0"/>
                  </a:rPr>
                  <a:t>−</a:t>
                </a:r>
                <a:r>
                  <a:rPr lang="en-US" sz="4000" dirty="0" smtClean="0">
                    <a:latin typeface="Arial" panose="020B0604020202020204" pitchFamily="34" charset="0"/>
                    <a:ea typeface="Times New Roman" panose="02020603050405020304" pitchFamily="18" charset="0"/>
                    <a:cs typeface="Arial" panose="020B0604020202020204" pitchFamily="34" charset="0"/>
                  </a:rPr>
                  <a:t>5x</a:t>
                </a:r>
                <a:r>
                  <a:rPr lang="en-US" sz="4000" baseline="30000" dirty="0" smtClean="0">
                    <a:latin typeface="Arial" panose="020B0604020202020204" pitchFamily="34" charset="0"/>
                    <a:ea typeface="Times New Roman" panose="02020603050405020304" pitchFamily="18" charset="0"/>
                    <a:cs typeface="Arial" panose="020B0604020202020204" pitchFamily="34" charset="0"/>
                  </a:rPr>
                  <a:t>3</a:t>
                </a:r>
                <a:r>
                  <a:rPr lang="en-US" sz="4000" dirty="0" smtClean="0">
                    <a:latin typeface="Arial" panose="020B0604020202020204" pitchFamily="34" charset="0"/>
                    <a:ea typeface="Times New Roman" panose="02020603050405020304" pitchFamily="18" charset="0"/>
                    <a:cs typeface="Arial" panose="020B0604020202020204" pitchFamily="34" charset="0"/>
                  </a:rPr>
                  <a:t> + x</a:t>
                </a:r>
                <a:r>
                  <a:rPr lang="en-US" sz="4000" baseline="30000" dirty="0" smtClean="0">
                    <a:latin typeface="Arial" panose="020B0604020202020204" pitchFamily="34" charset="0"/>
                    <a:ea typeface="Times New Roman" panose="02020603050405020304" pitchFamily="18" charset="0"/>
                    <a:cs typeface="Arial" panose="020B0604020202020204" pitchFamily="34" charset="0"/>
                  </a:rPr>
                  <a:t>3</a:t>
                </a:r>
                <a:r>
                  <a:rPr lang="en-US" sz="4000" dirty="0" smtClean="0">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f>
                      <m:fPr>
                        <m:ctrlPr>
                          <a:rPr lang="en-US" sz="4400" i="1" smtClean="0">
                            <a:latin typeface="Cambria Math" panose="02040503050406030204" pitchFamily="18" charset="0"/>
                            <a:cs typeface="Arial" panose="020B0604020202020204" pitchFamily="34" charset="0"/>
                          </a:rPr>
                        </m:ctrlPr>
                      </m:fPr>
                      <m:num>
                        <m:r>
                          <a:rPr lang="en-US" sz="4400" b="0" i="1" smtClean="0">
                            <a:latin typeface="Cambria Math" panose="02040503050406030204" pitchFamily="18" charset="0"/>
                            <a:cs typeface="Arial" panose="020B0604020202020204" pitchFamily="34" charset="0"/>
                          </a:rPr>
                          <m:t>3</m:t>
                        </m:r>
                      </m:num>
                      <m:den>
                        <m:r>
                          <a:rPr lang="en-US" sz="4400" b="0" i="1" smtClean="0">
                            <a:latin typeface="Cambria Math" panose="02040503050406030204" pitchFamily="18" charset="0"/>
                            <a:cs typeface="Arial" panose="020B0604020202020204" pitchFamily="34" charset="0"/>
                          </a:rPr>
                          <m:t>5</m:t>
                        </m:r>
                      </m:den>
                    </m:f>
                  </m:oMath>
                </a14:m>
                <a:r>
                  <a:rPr lang="en-US" sz="4000" dirty="0" smtClean="0">
                    <a:latin typeface="Arial" panose="020B0604020202020204" pitchFamily="34" charset="0"/>
                    <a:ea typeface="Times New Roman" panose="02020603050405020304" pitchFamily="18" charset="0"/>
                    <a:cs typeface="Arial" panose="020B0604020202020204" pitchFamily="34" charset="0"/>
                  </a:rPr>
                  <a:t>x</a:t>
                </a:r>
                <a:r>
                  <a:rPr lang="en-US" sz="4000" baseline="30000" dirty="0" smtClean="0">
                    <a:latin typeface="Arial" panose="020B0604020202020204" pitchFamily="34" charset="0"/>
                    <a:ea typeface="Times New Roman" panose="02020603050405020304" pitchFamily="18" charset="0"/>
                    <a:cs typeface="Arial" panose="020B0604020202020204" pitchFamily="34" charset="0"/>
                  </a:rPr>
                  <a:t>2</a:t>
                </a:r>
                <a:r>
                  <a:rPr lang="en-US" sz="4000" dirty="0" smtClean="0">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f>
                      <m:fPr>
                        <m:ctrlPr>
                          <a:rPr lang="en-US" sz="4400" i="1" smtClean="0">
                            <a:latin typeface="Cambria Math" panose="02040503050406030204" pitchFamily="18" charset="0"/>
                            <a:cs typeface="Arial" panose="020B0604020202020204" pitchFamily="34" charset="0"/>
                          </a:rPr>
                        </m:ctrlPr>
                      </m:fPr>
                      <m:num>
                        <m:r>
                          <a:rPr lang="en-US" sz="4400" b="0" i="1" smtClean="0">
                            <a:latin typeface="Cambria Math" panose="02040503050406030204" pitchFamily="18" charset="0"/>
                            <a:cs typeface="Arial" panose="020B0604020202020204" pitchFamily="34" charset="0"/>
                          </a:rPr>
                          <m:t>1</m:t>
                        </m:r>
                      </m:num>
                      <m:den>
                        <m:r>
                          <a:rPr lang="en-US" sz="4400" b="0" i="1" smtClean="0">
                            <a:latin typeface="Cambria Math" panose="02040503050406030204" pitchFamily="18" charset="0"/>
                            <a:cs typeface="Arial" panose="020B0604020202020204" pitchFamily="34" charset="0"/>
                          </a:rPr>
                          <m:t>2</m:t>
                        </m:r>
                      </m:den>
                    </m:f>
                  </m:oMath>
                </a14:m>
                <a:r>
                  <a:rPr lang="en-US" sz="4000" dirty="0" smtClean="0">
                    <a:latin typeface="Arial" panose="020B0604020202020204" pitchFamily="34" charset="0"/>
                    <a:ea typeface="Times New Roman" panose="02020603050405020304" pitchFamily="18" charset="0"/>
                    <a:cs typeface="Arial" panose="020B0604020202020204" pitchFamily="34" charset="0"/>
                  </a:rPr>
                  <a:t>x</a:t>
                </a:r>
                <a:r>
                  <a:rPr lang="en-US" sz="4000" baseline="30000" dirty="0" smtClean="0">
                    <a:latin typeface="Arial" panose="020B0604020202020204" pitchFamily="34" charset="0"/>
                    <a:ea typeface="Times New Roman" panose="02020603050405020304" pitchFamily="18" charset="0"/>
                    <a:cs typeface="Arial" panose="020B0604020202020204" pitchFamily="34" charset="0"/>
                  </a:rPr>
                  <a:t>2</a:t>
                </a:r>
                <a:r>
                  <a:rPr lang="en-US" sz="4000" dirty="0" smtClean="0">
                    <a:latin typeface="Arial" panose="020B0604020202020204" pitchFamily="34" charset="0"/>
                    <a:ea typeface="Times New Roman" panose="02020603050405020304" pitchFamily="18" charset="0"/>
                    <a:cs typeface="Arial" panose="020B0604020202020204" pitchFamily="34" charset="0"/>
                  </a:rPr>
                  <a:t>) − 3x + 8</a:t>
                </a:r>
                <a:endParaRPr lang="en-US" sz="4000" dirty="0">
                  <a:latin typeface="Arial" panose="020B0604020202020204" pitchFamily="34" charset="0"/>
                  <a:ea typeface="Times New Roman" panose="02020603050405020304" pitchFamily="18" charset="0"/>
                  <a:cs typeface="Arial" panose="020B0604020202020204" pitchFamily="34" charset="0"/>
                </a:endParaRPr>
              </a:p>
              <a:p>
                <a:pPr algn="just">
                  <a:lnSpc>
                    <a:spcPct val="120000"/>
                  </a:lnSpc>
                  <a:spcBef>
                    <a:spcPts val="600"/>
                  </a:spcBef>
                  <a:spcAft>
                    <a:spcPts val="600"/>
                  </a:spcAft>
                </a:pP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smtClean="0">
                    <a:latin typeface="Arial" panose="020B0604020202020204" pitchFamily="34" charset="0"/>
                    <a:ea typeface="Times New Roman" panose="02020603050405020304" pitchFamily="18" charset="0"/>
                    <a:cs typeface="Arial" panose="020B0604020202020204" pitchFamily="34" charset="0"/>
                  </a:rPr>
                  <a:t>= 2x</a:t>
                </a:r>
                <a:r>
                  <a:rPr lang="en-US" sz="4000" baseline="30000" dirty="0" smtClean="0">
                    <a:latin typeface="Arial" panose="020B0604020202020204" pitchFamily="34" charset="0"/>
                    <a:ea typeface="Times New Roman" panose="02020603050405020304" pitchFamily="18" charset="0"/>
                    <a:cs typeface="Arial" panose="020B0604020202020204" pitchFamily="34" charset="0"/>
                  </a:rPr>
                  <a:t>6</a:t>
                </a:r>
                <a:r>
                  <a:rPr lang="en-US" sz="4000" dirty="0" smtClean="0">
                    <a:latin typeface="Arial" panose="020B0604020202020204" pitchFamily="34" charset="0"/>
                    <a:ea typeface="Times New Roman" panose="02020603050405020304" pitchFamily="18" charset="0"/>
                    <a:cs typeface="Arial" panose="020B0604020202020204" pitchFamily="34" charset="0"/>
                  </a:rPr>
                  <a:t> − 3x</a:t>
                </a:r>
                <a:r>
                  <a:rPr lang="en-US" sz="4000" baseline="30000" dirty="0" smtClean="0">
                    <a:latin typeface="Arial" panose="020B0604020202020204" pitchFamily="34" charset="0"/>
                    <a:ea typeface="Times New Roman" panose="02020603050405020304" pitchFamily="18" charset="0"/>
                    <a:cs typeface="Arial" panose="020B0604020202020204" pitchFamily="34" charset="0"/>
                  </a:rPr>
                  <a:t>5</a:t>
                </a:r>
                <a:r>
                  <a:rPr lang="en-US" sz="4000" dirty="0" smtClean="0">
                    <a:latin typeface="Arial" panose="020B0604020202020204" pitchFamily="34" charset="0"/>
                    <a:ea typeface="Times New Roman" panose="02020603050405020304" pitchFamily="18" charset="0"/>
                    <a:cs typeface="Arial" panose="020B0604020202020204" pitchFamily="34" charset="0"/>
                  </a:rPr>
                  <a:t> − 4x</a:t>
                </a:r>
                <a:r>
                  <a:rPr lang="en-US" sz="4000" baseline="30000" dirty="0" smtClean="0">
                    <a:latin typeface="Arial" panose="020B0604020202020204" pitchFamily="34" charset="0"/>
                    <a:ea typeface="Times New Roman" panose="02020603050405020304" pitchFamily="18" charset="0"/>
                    <a:cs typeface="Arial" panose="020B0604020202020204" pitchFamily="34" charset="0"/>
                  </a:rPr>
                  <a:t>3</a:t>
                </a:r>
                <a:r>
                  <a:rPr lang="en-US" sz="4000" dirty="0" smtClean="0">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f>
                      <m:fPr>
                        <m:ctrlPr>
                          <a:rPr lang="en-US" sz="4400" i="1" smtClean="0">
                            <a:latin typeface="Cambria Math" panose="02040503050406030204" pitchFamily="18" charset="0"/>
                            <a:cs typeface="Arial" panose="020B0604020202020204" pitchFamily="34" charset="0"/>
                          </a:rPr>
                        </m:ctrlPr>
                      </m:fPr>
                      <m:num>
                        <m:r>
                          <a:rPr lang="en-US" sz="4400" b="0" i="1" smtClean="0">
                            <a:latin typeface="Cambria Math" panose="02040503050406030204" pitchFamily="18" charset="0"/>
                            <a:cs typeface="Arial" panose="020B0604020202020204" pitchFamily="34" charset="0"/>
                          </a:rPr>
                          <m:t>1</m:t>
                        </m:r>
                      </m:num>
                      <m:den>
                        <m:r>
                          <a:rPr lang="en-US" sz="4400" b="0" i="1" smtClean="0">
                            <a:latin typeface="Cambria Math" panose="02040503050406030204" pitchFamily="18" charset="0"/>
                            <a:cs typeface="Arial" panose="020B0604020202020204" pitchFamily="34" charset="0"/>
                          </a:rPr>
                          <m:t>10</m:t>
                        </m:r>
                      </m:den>
                    </m:f>
                  </m:oMath>
                </a14:m>
                <a:r>
                  <a:rPr lang="en-US" sz="4000" dirty="0" smtClean="0">
                    <a:latin typeface="Arial" panose="020B0604020202020204" pitchFamily="34" charset="0"/>
                    <a:ea typeface="Times New Roman" panose="02020603050405020304" pitchFamily="18" charset="0"/>
                    <a:cs typeface="Arial" panose="020B0604020202020204" pitchFamily="34" charset="0"/>
                  </a:rPr>
                  <a:t>x − 3x + 8</a:t>
                </a:r>
                <a:endParaRPr lang="en-US" sz="4000" dirty="0">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766455" y="1902849"/>
                <a:ext cx="13487400" cy="3860544"/>
              </a:xfrm>
              <a:prstGeom prst="rect">
                <a:avLst/>
              </a:prstGeom>
              <a:blipFill rotWithShape="0">
                <a:blip r:embed="rId2"/>
                <a:stretch>
                  <a:fillRect l="-1627" b="-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1766455" y="5174673"/>
                <a:ext cx="14935200" cy="4633576"/>
              </a:xfrm>
              <a:prstGeom prst="rect">
                <a:avLst/>
              </a:prstGeom>
            </p:spPr>
            <p:txBody>
              <a:bodyPr wrap="square">
                <a:spAutoFit/>
              </a:bodyPr>
              <a:lstStyle/>
              <a:p>
                <a:pPr algn="just">
                  <a:lnSpc>
                    <a:spcPct val="150000"/>
                  </a:lnSpc>
                  <a:spcBef>
                    <a:spcPts val="600"/>
                  </a:spcBef>
                  <a:spcAft>
                    <a:spcPts val="600"/>
                  </a:spcAft>
                </a:pPr>
                <a:r>
                  <a:rPr lang="en-US" sz="40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b)  </a:t>
                </a:r>
                <a:endParaRPr lang="en-US"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50000"/>
                  </a:lnSpc>
                  <a:spcBef>
                    <a:spcPts val="600"/>
                  </a:spcBef>
                  <a:spcAft>
                    <a:spcPts val="600"/>
                  </a:spcAft>
                  <a:buFont typeface="Arial" panose="020B0604020202020204" pitchFamily="34" charset="0"/>
                  <a:buChar char="•"/>
                </a:pPr>
                <a:r>
                  <a:rPr lang="en-US" sz="4000" dirty="0" err="1"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Trong</a:t>
                </a:r>
                <a:r>
                  <a:rPr lang="en-US"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hạng</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tử</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2x</a:t>
                </a:r>
                <a:r>
                  <a:rPr lang="en-US" sz="4000" baseline="30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6</a:t>
                </a:r>
                <a:r>
                  <a:rPr lang="en-US"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bậc</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cao</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nhất</a:t>
                </a:r>
                <a:r>
                  <a:rPr lang="en-US" sz="4000" dirty="0" smtClean="0">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chemeClr val="tx1"/>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Hệ</a:t>
                </a:r>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số</a:t>
                </a:r>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cao</a:t>
                </a:r>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nhất</a:t>
                </a:r>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là</a:t>
                </a:r>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2 </a:t>
                </a:r>
                <a:endParaRPr lang="en-US"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50000"/>
                  </a:lnSpc>
                  <a:spcBef>
                    <a:spcPts val="600"/>
                  </a:spcBef>
                  <a:spcAft>
                    <a:spcPts val="600"/>
                  </a:spcAft>
                  <a:buFont typeface="Arial" panose="020B0604020202020204" pitchFamily="34" charset="0"/>
                  <a:buChar char="•"/>
                </a:pPr>
                <a:r>
                  <a:rPr lang="fr-FR" sz="4000" dirty="0" err="1"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Hệ</a:t>
                </a:r>
                <a:r>
                  <a:rPr lang="fr-FR"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số</a:t>
                </a:r>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tự</a:t>
                </a:r>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do: 8</a:t>
                </a:r>
                <a:endParaRPr lang="en-US"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50000"/>
                  </a:lnSpc>
                  <a:spcBef>
                    <a:spcPts val="600"/>
                  </a:spcBef>
                  <a:spcAft>
                    <a:spcPts val="600"/>
                  </a:spcAft>
                  <a:buFont typeface="Arial" panose="020B0604020202020204" pitchFamily="34" charset="0"/>
                  <a:buChar char="•"/>
                </a:pPr>
                <a:r>
                  <a:rPr lang="fr-FR" sz="4000" dirty="0" err="1"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Hệ</a:t>
                </a:r>
                <a:r>
                  <a:rPr lang="fr-FR"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số</a:t>
                </a:r>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của</a:t>
                </a:r>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x</a:t>
                </a:r>
                <a:r>
                  <a:rPr lang="fr-FR" sz="4000" baseline="30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2</a:t>
                </a:r>
                <a:r>
                  <a:rPr lang="fr-FR"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là</a:t>
                </a:r>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f>
                      <m:f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fr-FR"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fr-FR"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10</m:t>
                        </m:r>
                      </m:den>
                    </m:f>
                  </m:oMath>
                </a14:m>
                <a:endParaRPr lang="en-US"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766455" y="5174673"/>
                <a:ext cx="14935200" cy="4633576"/>
              </a:xfrm>
              <a:prstGeom prst="rect">
                <a:avLst/>
              </a:prstGeom>
              <a:blipFill rotWithShape="0">
                <a:blip r:embed="rId3"/>
                <a:stretch>
                  <a:fillRect l="-1469"/>
                </a:stretch>
              </a:blipFill>
            </p:spPr>
            <p:txBody>
              <a:bodyPr/>
              <a:lstStyle/>
              <a:p>
                <a:r>
                  <a:rPr lang="en-US">
                    <a:noFill/>
                  </a:rPr>
                  <a:t> </a:t>
                </a:r>
              </a:p>
            </p:txBody>
          </p:sp>
        </mc:Fallback>
      </mc:AlternateContent>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16611" y="635578"/>
            <a:ext cx="3571389" cy="3571389"/>
          </a:xfrm>
          <a:prstGeom prst="rect">
            <a:avLst/>
          </a:prstGeom>
        </p:spPr>
      </p:pic>
      <p:pic>
        <p:nvPicPr>
          <p:cNvPr id="13" name="Picture 12"/>
          <p:cNvPicPr>
            <a:picLocks noChangeAspect="1"/>
          </p:cNvPicPr>
          <p:nvPr/>
        </p:nvPicPr>
        <p:blipFill>
          <a:blip r:embed="rId5"/>
          <a:stretch>
            <a:fillRect/>
          </a:stretch>
        </p:blipFill>
        <p:spPr>
          <a:xfrm>
            <a:off x="10117898" y="7333646"/>
            <a:ext cx="4724400" cy="2799644"/>
          </a:xfrm>
          <a:prstGeom prst="rect">
            <a:avLst/>
          </a:prstGeom>
        </p:spPr>
      </p:pic>
    </p:spTree>
    <p:extLst>
      <p:ext uri="{BB962C8B-B14F-4D97-AF65-F5344CB8AC3E}">
        <p14:creationId xmlns:p14="http://schemas.microsoft.com/office/powerpoint/2010/main" val="262821191"/>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6" name="Rectangle 5"/>
          <p:cNvSpPr/>
          <p:nvPr/>
        </p:nvSpPr>
        <p:spPr>
          <a:xfrm>
            <a:off x="0" y="-41564"/>
            <a:ext cx="18288000" cy="103285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1219200" y="571500"/>
            <a:ext cx="5715000" cy="1223305"/>
          </a:xfrm>
          <a:prstGeom prst="roundRect">
            <a:avLst/>
          </a:prstGeom>
          <a:solidFill>
            <a:schemeClr val="accent3">
              <a:lumMod val="20000"/>
              <a:lumOff val="80000"/>
            </a:schemeClr>
          </a:solidFill>
          <a:ln w="38100">
            <a:solidFill>
              <a:schemeClr val="accent3">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4200" b="1" dirty="0" err="1" smtClean="0">
                <a:ln w="57150">
                  <a:noFill/>
                </a:ln>
                <a:solidFill>
                  <a:schemeClr val="accent4">
                    <a:lumMod val="50000"/>
                  </a:schemeClr>
                </a:solidFill>
                <a:latin typeface="Arial" panose="020B0604020202020204" pitchFamily="34" charset="0"/>
                <a:cs typeface="Arial" panose="020B0604020202020204" pitchFamily="34" charset="0"/>
              </a:rPr>
              <a:t>Bài</a:t>
            </a:r>
            <a:r>
              <a:rPr lang="en-US" sz="4200" b="1" dirty="0" smtClean="0">
                <a:ln w="57150">
                  <a:noFill/>
                </a:ln>
                <a:solidFill>
                  <a:schemeClr val="accent4">
                    <a:lumMod val="50000"/>
                  </a:schemeClr>
                </a:solidFill>
                <a:latin typeface="Arial" panose="020B0604020202020204" pitchFamily="34" charset="0"/>
                <a:cs typeface="Arial" panose="020B0604020202020204" pitchFamily="34" charset="0"/>
              </a:rPr>
              <a:t> 7.21 (SGK - tr35) </a:t>
            </a:r>
            <a:endParaRPr lang="en-US" sz="4200" b="1" dirty="0">
              <a:ln w="57150">
                <a:noFill/>
              </a:ln>
              <a:solidFill>
                <a:schemeClr val="accent4">
                  <a:lumMod val="50000"/>
                </a:schemeClr>
              </a:solidFill>
              <a:latin typeface="Arial" panose="020B0604020202020204" pitchFamily="34" charset="0"/>
              <a:cs typeface="Arial" panose="020B0604020202020204" pitchFamily="34" charset="0"/>
            </a:endParaRPr>
          </a:p>
        </p:txBody>
      </p:sp>
      <p:sp>
        <p:nvSpPr>
          <p:cNvPr id="8" name="Rectangle 7"/>
          <p:cNvSpPr/>
          <p:nvPr/>
        </p:nvSpPr>
        <p:spPr>
          <a:xfrm>
            <a:off x="1219200" y="1837991"/>
            <a:ext cx="16459200" cy="6678751"/>
          </a:xfrm>
          <a:prstGeom prst="rect">
            <a:avLst/>
          </a:prstGeom>
        </p:spPr>
        <p:txBody>
          <a:bodyPr wrap="square">
            <a:spAutoFit/>
          </a:bodyPr>
          <a:lstStyle/>
          <a:p>
            <a:pPr algn="just">
              <a:lnSpc>
                <a:spcPct val="15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Cho </a:t>
            </a:r>
            <a:r>
              <a:rPr lang="en-US" sz="4200" dirty="0" err="1">
                <a:latin typeface="Arial" panose="020B0604020202020204" pitchFamily="34" charset="0"/>
                <a:ea typeface="Calibri" panose="020F0502020204030204" pitchFamily="34" charset="0"/>
                <a:cs typeface="Arial" panose="020B0604020202020204" pitchFamily="34" charset="0"/>
              </a:rPr>
              <a:t>hai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thức</a:t>
            </a:r>
            <a:r>
              <a:rPr lang="en-US" sz="4200" dirty="0">
                <a:latin typeface="Arial" panose="020B0604020202020204" pitchFamily="34" charset="0"/>
                <a:ea typeface="Calibri" panose="020F0502020204030204" pitchFamily="34" charset="0"/>
                <a:cs typeface="Arial" panose="020B0604020202020204" pitchFamily="34" charset="0"/>
              </a:rPr>
              <a:t>:</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Bef>
                <a:spcPts val="600"/>
              </a:spcBef>
              <a:spcAft>
                <a:spcPts val="600"/>
              </a:spcAft>
            </a:pPr>
            <a:r>
              <a:rPr lang="en-US" sz="4200" dirty="0">
                <a:latin typeface="Arial" panose="020B0604020202020204" pitchFamily="34" charset="0"/>
                <a:ea typeface="Times New Roman" panose="02020603050405020304" pitchFamily="18" charset="0"/>
                <a:cs typeface="Arial" panose="020B0604020202020204" pitchFamily="34" charset="0"/>
              </a:rPr>
              <a:t>  </a:t>
            </a:r>
            <a:r>
              <a:rPr lang="fr-FR" sz="4200" dirty="0">
                <a:latin typeface="Arial" panose="020B0604020202020204" pitchFamily="34" charset="0"/>
                <a:ea typeface="Times New Roman" panose="02020603050405020304" pitchFamily="18" charset="0"/>
                <a:cs typeface="Arial" panose="020B0604020202020204" pitchFamily="34" charset="0"/>
              </a:rPr>
              <a:t>P = −5x</a:t>
            </a:r>
            <a:r>
              <a:rPr lang="fr-FR" sz="4200" baseline="30000" dirty="0">
                <a:latin typeface="Arial" panose="020B0604020202020204" pitchFamily="34" charset="0"/>
                <a:ea typeface="Times New Roman" panose="02020603050405020304" pitchFamily="18" charset="0"/>
                <a:cs typeface="Arial" panose="020B0604020202020204" pitchFamily="34" charset="0"/>
              </a:rPr>
              <a:t>4 </a:t>
            </a:r>
            <a:r>
              <a:rPr lang="fr-FR" sz="4200" dirty="0">
                <a:latin typeface="Arial" panose="020B0604020202020204" pitchFamily="34" charset="0"/>
                <a:ea typeface="Times New Roman" panose="02020603050405020304" pitchFamily="18" charset="0"/>
                <a:cs typeface="Arial" panose="020B0604020202020204" pitchFamily="34" charset="0"/>
              </a:rPr>
              <a:t>+ 3x</a:t>
            </a:r>
            <a:r>
              <a:rPr lang="fr-FR" sz="4200" baseline="30000" dirty="0">
                <a:latin typeface="Arial" panose="020B0604020202020204" pitchFamily="34" charset="0"/>
                <a:ea typeface="Times New Roman" panose="02020603050405020304" pitchFamily="18" charset="0"/>
                <a:cs typeface="Arial" panose="020B0604020202020204" pitchFamily="34" charset="0"/>
              </a:rPr>
              <a:t>3</a:t>
            </a:r>
            <a:r>
              <a:rPr lang="fr-FR" sz="4200" dirty="0">
                <a:latin typeface="Arial" panose="020B0604020202020204" pitchFamily="34" charset="0"/>
                <a:ea typeface="Times New Roman" panose="02020603050405020304" pitchFamily="18" charset="0"/>
                <a:cs typeface="Arial" panose="020B0604020202020204" pitchFamily="34" charset="0"/>
              </a:rPr>
              <a:t> + 7x</a:t>
            </a:r>
            <a:r>
              <a:rPr lang="fr-FR" sz="4200" baseline="30000" dirty="0">
                <a:latin typeface="Arial" panose="020B0604020202020204" pitchFamily="34" charset="0"/>
                <a:ea typeface="Times New Roman" panose="02020603050405020304" pitchFamily="18" charset="0"/>
                <a:cs typeface="Arial" panose="020B0604020202020204" pitchFamily="34" charset="0"/>
              </a:rPr>
              <a:t>2</a:t>
            </a:r>
            <a:r>
              <a:rPr lang="fr-FR" sz="4200" dirty="0">
                <a:latin typeface="Arial" panose="020B0604020202020204" pitchFamily="34" charset="0"/>
                <a:ea typeface="Times New Roman" panose="02020603050405020304" pitchFamily="18" charset="0"/>
                <a:cs typeface="Arial" panose="020B0604020202020204" pitchFamily="34" charset="0"/>
              </a:rPr>
              <a:t> + x – 3</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Bef>
                <a:spcPts val="600"/>
              </a:spcBef>
              <a:spcAft>
                <a:spcPts val="600"/>
              </a:spcAft>
            </a:pPr>
            <a:r>
              <a:rPr lang="fr-FR" sz="4200" dirty="0">
                <a:latin typeface="Arial" panose="020B0604020202020204" pitchFamily="34" charset="0"/>
                <a:ea typeface="Times New Roman" panose="02020603050405020304" pitchFamily="18" charset="0"/>
                <a:cs typeface="Arial" panose="020B0604020202020204" pitchFamily="34" charset="0"/>
              </a:rPr>
              <a:t>  Q = 5x</a:t>
            </a:r>
            <a:r>
              <a:rPr lang="fr-FR" sz="4200" baseline="30000" dirty="0">
                <a:latin typeface="Arial" panose="020B0604020202020204" pitchFamily="34" charset="0"/>
                <a:ea typeface="Times New Roman" panose="02020603050405020304" pitchFamily="18" charset="0"/>
                <a:cs typeface="Arial" panose="020B0604020202020204" pitchFamily="34" charset="0"/>
              </a:rPr>
              <a:t>4</a:t>
            </a:r>
            <a:r>
              <a:rPr lang="fr-FR" sz="4200" dirty="0">
                <a:latin typeface="Arial" panose="020B0604020202020204" pitchFamily="34" charset="0"/>
                <a:ea typeface="Times New Roman" panose="02020603050405020304" pitchFamily="18" charset="0"/>
                <a:cs typeface="Arial" panose="020B0604020202020204" pitchFamily="34" charset="0"/>
              </a:rPr>
              <a:t> – 4x</a:t>
            </a:r>
            <a:r>
              <a:rPr lang="fr-FR" sz="4200" baseline="30000" dirty="0">
                <a:latin typeface="Arial" panose="020B0604020202020204" pitchFamily="34" charset="0"/>
                <a:ea typeface="Times New Roman" panose="02020603050405020304" pitchFamily="18" charset="0"/>
                <a:cs typeface="Arial" panose="020B0604020202020204" pitchFamily="34" charset="0"/>
              </a:rPr>
              <a:t>3 </a:t>
            </a:r>
            <a:r>
              <a:rPr lang="fr-FR" sz="4200" dirty="0">
                <a:latin typeface="Arial" panose="020B0604020202020204" pitchFamily="34" charset="0"/>
                <a:ea typeface="Times New Roman" panose="02020603050405020304" pitchFamily="18" charset="0"/>
                <a:cs typeface="Arial" panose="020B0604020202020204" pitchFamily="34" charset="0"/>
              </a:rPr>
              <a:t>– x</a:t>
            </a:r>
            <a:r>
              <a:rPr lang="fr-FR" sz="4200" baseline="30000" dirty="0">
                <a:latin typeface="Arial" panose="020B0604020202020204" pitchFamily="34" charset="0"/>
                <a:ea typeface="Times New Roman" panose="02020603050405020304" pitchFamily="18" charset="0"/>
                <a:cs typeface="Arial" panose="020B0604020202020204" pitchFamily="34" charset="0"/>
              </a:rPr>
              <a:t>2</a:t>
            </a:r>
            <a:r>
              <a:rPr lang="fr-FR" sz="4200" dirty="0">
                <a:latin typeface="Arial" panose="020B0604020202020204" pitchFamily="34" charset="0"/>
                <a:ea typeface="Times New Roman" panose="02020603050405020304" pitchFamily="18" charset="0"/>
                <a:cs typeface="Arial" panose="020B0604020202020204" pitchFamily="34" charset="0"/>
              </a:rPr>
              <a:t> + 3x +  3</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fr-FR" sz="4200" dirty="0">
                <a:latin typeface="Arial" panose="020B0604020202020204" pitchFamily="34" charset="0"/>
                <a:ea typeface="Times New Roman" panose="02020603050405020304" pitchFamily="18" charset="0"/>
                <a:cs typeface="Arial" panose="020B0604020202020204" pitchFamily="34" charset="0"/>
              </a:rPr>
              <a:t>a) </a:t>
            </a:r>
            <a:r>
              <a:rPr lang="fr-FR" sz="4200" dirty="0" err="1">
                <a:latin typeface="Arial" panose="020B0604020202020204" pitchFamily="34" charset="0"/>
                <a:ea typeface="Times New Roman" panose="02020603050405020304" pitchFamily="18" charset="0"/>
                <a:cs typeface="Arial" panose="020B0604020202020204" pitchFamily="34" charset="0"/>
              </a:rPr>
              <a:t>Xác</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định</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bậc</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của</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đa</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thức</a:t>
            </a:r>
            <a:r>
              <a:rPr lang="fr-FR" sz="4200" dirty="0">
                <a:latin typeface="Arial" panose="020B0604020202020204" pitchFamily="34" charset="0"/>
                <a:ea typeface="Times New Roman" panose="02020603050405020304" pitchFamily="18" charset="0"/>
                <a:cs typeface="Arial" panose="020B0604020202020204" pitchFamily="34" charset="0"/>
              </a:rPr>
              <a:t> P + Q </a:t>
            </a:r>
            <a:r>
              <a:rPr lang="fr-FR" sz="4200" dirty="0" err="1">
                <a:latin typeface="Arial" panose="020B0604020202020204" pitchFamily="34" charset="0"/>
                <a:ea typeface="Times New Roman" panose="02020603050405020304" pitchFamily="18" charset="0"/>
                <a:cs typeface="Arial" panose="020B0604020202020204" pitchFamily="34" charset="0"/>
              </a:rPr>
              <a:t>và</a:t>
            </a:r>
            <a:r>
              <a:rPr lang="fr-FR" sz="4200" dirty="0">
                <a:latin typeface="Arial" panose="020B0604020202020204" pitchFamily="34" charset="0"/>
                <a:ea typeface="Times New Roman" panose="02020603050405020304" pitchFamily="18" charset="0"/>
                <a:cs typeface="Arial" panose="020B0604020202020204" pitchFamily="34" charset="0"/>
              </a:rPr>
              <a:t> P – Q.</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fr-FR" sz="4200" dirty="0">
                <a:latin typeface="Arial" panose="020B0604020202020204" pitchFamily="34" charset="0"/>
                <a:ea typeface="Times New Roman" panose="02020603050405020304" pitchFamily="18" charset="0"/>
                <a:cs typeface="Arial" panose="020B0604020202020204" pitchFamily="34" charset="0"/>
              </a:rPr>
              <a:t>b) </a:t>
            </a:r>
            <a:r>
              <a:rPr lang="fr-FR" sz="4200" dirty="0" err="1">
                <a:latin typeface="Arial" panose="020B0604020202020204" pitchFamily="34" charset="0"/>
                <a:ea typeface="Times New Roman" panose="02020603050405020304" pitchFamily="18" charset="0"/>
                <a:cs typeface="Arial" panose="020B0604020202020204" pitchFamily="34" charset="0"/>
              </a:rPr>
              <a:t>Tính</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giá</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trị</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của</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mỗi</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đa</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thức</a:t>
            </a:r>
            <a:r>
              <a:rPr lang="fr-FR" sz="4200" dirty="0">
                <a:latin typeface="Arial" panose="020B0604020202020204" pitchFamily="34" charset="0"/>
                <a:ea typeface="Times New Roman" panose="02020603050405020304" pitchFamily="18" charset="0"/>
                <a:cs typeface="Arial" panose="020B0604020202020204" pitchFamily="34" charset="0"/>
              </a:rPr>
              <a:t> P + Q </a:t>
            </a:r>
            <a:r>
              <a:rPr lang="fr-FR" sz="4200" dirty="0" err="1">
                <a:latin typeface="Arial" panose="020B0604020202020204" pitchFamily="34" charset="0"/>
                <a:ea typeface="Times New Roman" panose="02020603050405020304" pitchFamily="18" charset="0"/>
                <a:cs typeface="Arial" panose="020B0604020202020204" pitchFamily="34" charset="0"/>
              </a:rPr>
              <a:t>và</a:t>
            </a:r>
            <a:r>
              <a:rPr lang="fr-FR" sz="4200" dirty="0">
                <a:latin typeface="Arial" panose="020B0604020202020204" pitchFamily="34" charset="0"/>
                <a:ea typeface="Times New Roman" panose="02020603050405020304" pitchFamily="18" charset="0"/>
                <a:cs typeface="Arial" panose="020B0604020202020204" pitchFamily="34" charset="0"/>
              </a:rPr>
              <a:t> P − Q </a:t>
            </a:r>
            <a:r>
              <a:rPr lang="fr-FR" sz="4200" dirty="0" err="1">
                <a:latin typeface="Arial" panose="020B0604020202020204" pitchFamily="34" charset="0"/>
                <a:ea typeface="Times New Roman" panose="02020603050405020304" pitchFamily="18" charset="0"/>
                <a:cs typeface="Arial" panose="020B0604020202020204" pitchFamily="34" charset="0"/>
              </a:rPr>
              <a:t>tại</a:t>
            </a:r>
            <a:r>
              <a:rPr lang="fr-FR" sz="4200" dirty="0">
                <a:latin typeface="Arial" panose="020B0604020202020204" pitchFamily="34" charset="0"/>
                <a:ea typeface="Times New Roman" panose="02020603050405020304" pitchFamily="18" charset="0"/>
                <a:cs typeface="Arial" panose="020B0604020202020204" pitchFamily="34" charset="0"/>
              </a:rPr>
              <a:t> x = 1; x = −1.</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fr-FR" sz="4200" dirty="0">
                <a:latin typeface="Arial" panose="020B0604020202020204" pitchFamily="34" charset="0"/>
                <a:ea typeface="Times New Roman" panose="02020603050405020304" pitchFamily="18" charset="0"/>
                <a:cs typeface="Arial" panose="020B0604020202020204" pitchFamily="34" charset="0"/>
              </a:rPr>
              <a:t>c) </a:t>
            </a:r>
            <a:r>
              <a:rPr lang="fr-FR" sz="4200" dirty="0" err="1">
                <a:latin typeface="Arial" panose="020B0604020202020204" pitchFamily="34" charset="0"/>
                <a:ea typeface="Times New Roman" panose="02020603050405020304" pitchFamily="18" charset="0"/>
                <a:cs typeface="Arial" panose="020B0604020202020204" pitchFamily="34" charset="0"/>
              </a:rPr>
              <a:t>Đa</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thức</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nào</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trong</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hai</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đa</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thức</a:t>
            </a:r>
            <a:r>
              <a:rPr lang="fr-FR" sz="4200" dirty="0">
                <a:latin typeface="Arial" panose="020B0604020202020204" pitchFamily="34" charset="0"/>
                <a:ea typeface="Times New Roman" panose="02020603050405020304" pitchFamily="18" charset="0"/>
                <a:cs typeface="Arial" panose="020B0604020202020204" pitchFamily="34" charset="0"/>
              </a:rPr>
              <a:t> P + Q </a:t>
            </a:r>
            <a:r>
              <a:rPr lang="fr-FR" sz="4200" dirty="0" err="1">
                <a:latin typeface="Arial" panose="020B0604020202020204" pitchFamily="34" charset="0"/>
                <a:ea typeface="Times New Roman" panose="02020603050405020304" pitchFamily="18" charset="0"/>
                <a:cs typeface="Arial" panose="020B0604020202020204" pitchFamily="34" charset="0"/>
              </a:rPr>
              <a:t>và</a:t>
            </a:r>
            <a:r>
              <a:rPr lang="fr-FR" sz="4200" dirty="0">
                <a:latin typeface="Arial" panose="020B0604020202020204" pitchFamily="34" charset="0"/>
                <a:ea typeface="Times New Roman" panose="02020603050405020304" pitchFamily="18" charset="0"/>
                <a:cs typeface="Arial" panose="020B0604020202020204" pitchFamily="34" charset="0"/>
              </a:rPr>
              <a:t> P − Q </a:t>
            </a:r>
            <a:r>
              <a:rPr lang="fr-FR" sz="4200" dirty="0" err="1">
                <a:latin typeface="Arial" panose="020B0604020202020204" pitchFamily="34" charset="0"/>
                <a:ea typeface="Times New Roman" panose="02020603050405020304" pitchFamily="18" charset="0"/>
                <a:cs typeface="Arial" panose="020B0604020202020204" pitchFamily="34" charset="0"/>
              </a:rPr>
              <a:t>có</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nghiệm</a:t>
            </a:r>
            <a:r>
              <a:rPr lang="fr-FR" sz="4200" dirty="0">
                <a:latin typeface="Arial" panose="020B0604020202020204" pitchFamily="34" charset="0"/>
                <a:ea typeface="Times New Roman" panose="02020603050405020304" pitchFamily="18" charset="0"/>
                <a:cs typeface="Arial" panose="020B0604020202020204" pitchFamily="34" charset="0"/>
              </a:rPr>
              <a:t> là x = 0?</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9"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828692" y="8877300"/>
            <a:ext cx="4630615" cy="5218931"/>
          </a:xfrm>
          <a:prstGeom prst="rect">
            <a:avLst/>
          </a:prstGeom>
        </p:spPr>
      </p:pic>
      <p:pic>
        <p:nvPicPr>
          <p:cNvPr id="10" name="Picture 1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3716000" y="-3123431"/>
            <a:ext cx="645250" cy="5218931"/>
          </a:xfrm>
          <a:prstGeom prst="rect">
            <a:avLst/>
          </a:prstGeom>
        </p:spPr>
      </p:pic>
      <p:pic>
        <p:nvPicPr>
          <p:cNvPr id="11" name="Picture 19"/>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5330233" y="-2609466"/>
            <a:ext cx="645250" cy="5218931"/>
          </a:xfrm>
          <a:prstGeom prst="rect">
            <a:avLst/>
          </a:prstGeom>
        </p:spPr>
      </p:pic>
      <p:pic>
        <p:nvPicPr>
          <p:cNvPr id="12" name="Picture 20"/>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400000">
            <a:off x="14588767" y="390039"/>
            <a:ext cx="5218931" cy="284669"/>
          </a:xfrm>
          <a:prstGeom prst="rect">
            <a:avLst/>
          </a:prstGeom>
        </p:spPr>
      </p:pic>
    </p:spTree>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2" name="Rounded Rectangle 1"/>
          <p:cNvSpPr/>
          <p:nvPr/>
        </p:nvSpPr>
        <p:spPr>
          <a:xfrm>
            <a:off x="304800" y="342900"/>
            <a:ext cx="17602200" cy="9601200"/>
          </a:xfrm>
          <a:prstGeom prst="roundRect">
            <a:avLst>
              <a:gd name="adj" fmla="val 1612"/>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Callout 9"/>
          <p:cNvSpPr/>
          <p:nvPr/>
        </p:nvSpPr>
        <p:spPr>
          <a:xfrm>
            <a:off x="8121610" y="650029"/>
            <a:ext cx="1968579" cy="1267271"/>
          </a:xfrm>
          <a:prstGeom prst="wedgeEllipseCallout">
            <a:avLst>
              <a:gd name="adj1" fmla="val 25795"/>
              <a:gd name="adj2" fmla="val 57713"/>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200" b="1" dirty="0" err="1" smtClean="0">
                <a:latin typeface="Arial" panose="020B0604020202020204" pitchFamily="34" charset="0"/>
                <a:cs typeface="Arial" panose="020B0604020202020204" pitchFamily="34" charset="0"/>
              </a:rPr>
              <a:t>Giải</a:t>
            </a:r>
            <a:endParaRPr lang="en-US" sz="4200" b="1" dirty="0">
              <a:latin typeface="Arial" panose="020B0604020202020204" pitchFamily="34" charset="0"/>
              <a:cs typeface="Arial" panose="020B0604020202020204" pitchFamily="34" charset="0"/>
            </a:endParaRPr>
          </a:p>
        </p:txBody>
      </p:sp>
      <p:sp>
        <p:nvSpPr>
          <p:cNvPr id="3" name="Rectangle 2"/>
          <p:cNvSpPr/>
          <p:nvPr/>
        </p:nvSpPr>
        <p:spPr>
          <a:xfrm>
            <a:off x="1676400" y="1562100"/>
            <a:ext cx="14325600" cy="4093428"/>
          </a:xfrm>
          <a:prstGeom prst="rect">
            <a:avLst/>
          </a:prstGeom>
        </p:spPr>
        <p:txBody>
          <a:bodyPr wrap="square">
            <a:spAutoFit/>
          </a:bodyPr>
          <a:lstStyle/>
          <a:p>
            <a:pPr>
              <a:lnSpc>
                <a:spcPct val="130000"/>
              </a:lnSpc>
            </a:pPr>
            <a:r>
              <a:rPr lang="pt-BR" sz="4000" dirty="0" smtClean="0">
                <a:latin typeface="Arial" panose="020B0604020202020204" pitchFamily="34" charset="0"/>
                <a:cs typeface="Arial" panose="020B0604020202020204" pitchFamily="34" charset="0"/>
              </a:rPr>
              <a:t>a) P + Q </a:t>
            </a:r>
            <a:endParaRPr lang="pt-BR" sz="4000" dirty="0">
              <a:latin typeface="Arial" panose="020B0604020202020204" pitchFamily="34" charset="0"/>
              <a:cs typeface="Arial" panose="020B0604020202020204" pitchFamily="34" charset="0"/>
            </a:endParaRPr>
          </a:p>
          <a:p>
            <a:pPr>
              <a:lnSpc>
                <a:spcPct val="130000"/>
              </a:lnSpc>
            </a:pPr>
            <a:r>
              <a:rPr lang="pt-BR" sz="4000" dirty="0" smtClean="0">
                <a:latin typeface="Arial" panose="020B0604020202020204" pitchFamily="34" charset="0"/>
                <a:cs typeface="Arial" panose="020B0604020202020204" pitchFamily="34" charset="0"/>
              </a:rPr>
              <a:t>= -5x</a:t>
            </a:r>
            <a:r>
              <a:rPr lang="pt-BR" sz="4000" baseline="30000" dirty="0" smtClean="0">
                <a:latin typeface="Arial" panose="020B0604020202020204" pitchFamily="34" charset="0"/>
                <a:cs typeface="Arial" panose="020B0604020202020204" pitchFamily="34" charset="0"/>
              </a:rPr>
              <a:t>4</a:t>
            </a:r>
            <a:r>
              <a:rPr lang="pt-BR" sz="4000" dirty="0" smtClean="0">
                <a:latin typeface="Arial" panose="020B0604020202020204" pitchFamily="34" charset="0"/>
                <a:cs typeface="Arial" panose="020B0604020202020204" pitchFamily="34" charset="0"/>
              </a:rPr>
              <a:t> + 3x</a:t>
            </a:r>
            <a:r>
              <a:rPr lang="pt-BR" sz="4000" baseline="30000" dirty="0">
                <a:latin typeface="Arial" panose="020B0604020202020204" pitchFamily="34" charset="0"/>
                <a:cs typeface="Arial" panose="020B0604020202020204" pitchFamily="34" charset="0"/>
              </a:rPr>
              <a:t>3</a:t>
            </a:r>
            <a:r>
              <a:rPr lang="pt-BR" sz="4000" dirty="0" smtClean="0">
                <a:latin typeface="Arial" panose="020B0604020202020204" pitchFamily="34" charset="0"/>
                <a:cs typeface="Arial" panose="020B0604020202020204" pitchFamily="34" charset="0"/>
              </a:rPr>
              <a:t> + 7x</a:t>
            </a:r>
            <a:r>
              <a:rPr lang="pt-BR" sz="4000" baseline="30000" dirty="0" smtClean="0">
                <a:latin typeface="Arial" panose="020B0604020202020204" pitchFamily="34" charset="0"/>
                <a:cs typeface="Arial" panose="020B0604020202020204" pitchFamily="34" charset="0"/>
              </a:rPr>
              <a:t>2</a:t>
            </a:r>
            <a:r>
              <a:rPr lang="pt-BR" sz="4000" dirty="0" smtClean="0">
                <a:latin typeface="Arial" panose="020B0604020202020204" pitchFamily="34" charset="0"/>
                <a:cs typeface="Arial" panose="020B0604020202020204" pitchFamily="34" charset="0"/>
              </a:rPr>
              <a:t> + x - 3 + (5x</a:t>
            </a:r>
            <a:r>
              <a:rPr lang="pt-BR" sz="4000" baseline="30000" dirty="0" smtClean="0">
                <a:latin typeface="Arial" panose="020B0604020202020204" pitchFamily="34" charset="0"/>
                <a:cs typeface="Arial" panose="020B0604020202020204" pitchFamily="34" charset="0"/>
              </a:rPr>
              <a:t>4</a:t>
            </a:r>
            <a:r>
              <a:rPr lang="pt-BR" sz="4000" dirty="0" smtClean="0">
                <a:latin typeface="Arial" panose="020B0604020202020204" pitchFamily="34" charset="0"/>
                <a:cs typeface="Arial" panose="020B0604020202020204" pitchFamily="34" charset="0"/>
              </a:rPr>
              <a:t> - 4x</a:t>
            </a:r>
            <a:r>
              <a:rPr lang="pt-BR" sz="4000" baseline="30000" dirty="0">
                <a:latin typeface="Arial" panose="020B0604020202020204" pitchFamily="34" charset="0"/>
                <a:cs typeface="Arial" panose="020B0604020202020204" pitchFamily="34" charset="0"/>
              </a:rPr>
              <a:t>3</a:t>
            </a:r>
            <a:r>
              <a:rPr lang="pt-BR" sz="4000" dirty="0" smtClean="0">
                <a:latin typeface="Arial" panose="020B0604020202020204" pitchFamily="34" charset="0"/>
                <a:cs typeface="Arial" panose="020B0604020202020204" pitchFamily="34" charset="0"/>
              </a:rPr>
              <a:t> - x</a:t>
            </a:r>
            <a:r>
              <a:rPr lang="pt-BR" sz="4000" baseline="30000" dirty="0" smtClean="0">
                <a:latin typeface="Arial" panose="020B0604020202020204" pitchFamily="34" charset="0"/>
                <a:cs typeface="Arial" panose="020B0604020202020204" pitchFamily="34" charset="0"/>
              </a:rPr>
              <a:t>2</a:t>
            </a:r>
            <a:r>
              <a:rPr lang="pt-BR" sz="4000" dirty="0" smtClean="0">
                <a:latin typeface="Arial" panose="020B0604020202020204" pitchFamily="34" charset="0"/>
                <a:cs typeface="Arial" panose="020B0604020202020204" pitchFamily="34" charset="0"/>
              </a:rPr>
              <a:t> + 3x + 3</a:t>
            </a:r>
            <a:r>
              <a:rPr lang="pt-BR" sz="4000" dirty="0">
                <a:latin typeface="Arial" panose="020B0604020202020204" pitchFamily="34" charset="0"/>
                <a:cs typeface="Arial" panose="020B0604020202020204" pitchFamily="34" charset="0"/>
              </a:rPr>
              <a:t>) </a:t>
            </a:r>
          </a:p>
          <a:p>
            <a:pPr>
              <a:lnSpc>
                <a:spcPct val="130000"/>
              </a:lnSpc>
            </a:pPr>
            <a:r>
              <a:rPr lang="pt-BR" sz="4000" dirty="0" smtClean="0">
                <a:latin typeface="Arial" panose="020B0604020202020204" pitchFamily="34" charset="0"/>
                <a:cs typeface="Arial" panose="020B0604020202020204" pitchFamily="34" charset="0"/>
              </a:rPr>
              <a:t>= -5x</a:t>
            </a:r>
            <a:r>
              <a:rPr lang="pt-BR" sz="4000" baseline="30000" dirty="0" smtClean="0">
                <a:latin typeface="Arial" panose="020B0604020202020204" pitchFamily="34" charset="0"/>
                <a:cs typeface="Arial" panose="020B0604020202020204" pitchFamily="34" charset="0"/>
              </a:rPr>
              <a:t>4</a:t>
            </a:r>
            <a:r>
              <a:rPr lang="pt-BR" sz="4000" dirty="0" smtClean="0">
                <a:latin typeface="Arial" panose="020B0604020202020204" pitchFamily="34" charset="0"/>
                <a:cs typeface="Arial" panose="020B0604020202020204" pitchFamily="34" charset="0"/>
              </a:rPr>
              <a:t> + 3x</a:t>
            </a:r>
            <a:r>
              <a:rPr lang="pt-BR" sz="4000" baseline="30000" dirty="0" smtClean="0">
                <a:latin typeface="Arial" panose="020B0604020202020204" pitchFamily="34" charset="0"/>
                <a:cs typeface="Arial" panose="020B0604020202020204" pitchFamily="34" charset="0"/>
              </a:rPr>
              <a:t>3</a:t>
            </a:r>
            <a:r>
              <a:rPr lang="pt-BR" sz="4000" dirty="0" smtClean="0">
                <a:latin typeface="Arial" panose="020B0604020202020204" pitchFamily="34" charset="0"/>
                <a:cs typeface="Arial" panose="020B0604020202020204" pitchFamily="34" charset="0"/>
              </a:rPr>
              <a:t> + 7x</a:t>
            </a:r>
            <a:r>
              <a:rPr lang="pt-BR" sz="4000" baseline="30000" dirty="0" smtClean="0">
                <a:latin typeface="Arial" panose="020B0604020202020204" pitchFamily="34" charset="0"/>
                <a:cs typeface="Arial" panose="020B0604020202020204" pitchFamily="34" charset="0"/>
              </a:rPr>
              <a:t>2</a:t>
            </a:r>
            <a:r>
              <a:rPr lang="pt-BR" sz="4000" dirty="0" smtClean="0">
                <a:latin typeface="Arial" panose="020B0604020202020204" pitchFamily="34" charset="0"/>
                <a:cs typeface="Arial" panose="020B0604020202020204" pitchFamily="34" charset="0"/>
              </a:rPr>
              <a:t> + x - 3 + 5x</a:t>
            </a:r>
            <a:r>
              <a:rPr lang="pt-BR" sz="4000" baseline="30000" dirty="0" smtClean="0">
                <a:latin typeface="Arial" panose="020B0604020202020204" pitchFamily="34" charset="0"/>
                <a:cs typeface="Arial" panose="020B0604020202020204" pitchFamily="34" charset="0"/>
              </a:rPr>
              <a:t>4</a:t>
            </a:r>
            <a:r>
              <a:rPr lang="pt-BR" sz="4000" dirty="0" smtClean="0">
                <a:latin typeface="Arial" panose="020B0604020202020204" pitchFamily="34" charset="0"/>
                <a:cs typeface="Arial" panose="020B0604020202020204" pitchFamily="34" charset="0"/>
              </a:rPr>
              <a:t> - 4x</a:t>
            </a:r>
            <a:r>
              <a:rPr lang="pt-BR" sz="4000" baseline="30000" dirty="0" smtClean="0">
                <a:latin typeface="Arial" panose="020B0604020202020204" pitchFamily="34" charset="0"/>
                <a:cs typeface="Arial" panose="020B0604020202020204" pitchFamily="34" charset="0"/>
              </a:rPr>
              <a:t>3</a:t>
            </a:r>
            <a:r>
              <a:rPr lang="pt-BR" sz="4000" dirty="0" smtClean="0">
                <a:latin typeface="Arial" panose="020B0604020202020204" pitchFamily="34" charset="0"/>
                <a:cs typeface="Arial" panose="020B0604020202020204" pitchFamily="34" charset="0"/>
              </a:rPr>
              <a:t> </a:t>
            </a:r>
            <a:r>
              <a:rPr lang="pt-BR" sz="4000" dirty="0">
                <a:latin typeface="Arial" panose="020B0604020202020204" pitchFamily="34" charset="0"/>
                <a:cs typeface="Arial" panose="020B0604020202020204" pitchFamily="34" charset="0"/>
              </a:rPr>
              <a:t>- </a:t>
            </a:r>
            <a:r>
              <a:rPr lang="pt-BR" sz="4000" dirty="0" smtClean="0">
                <a:latin typeface="Arial" panose="020B0604020202020204" pitchFamily="34" charset="0"/>
                <a:cs typeface="Arial" panose="020B0604020202020204" pitchFamily="34" charset="0"/>
              </a:rPr>
              <a:t>x</a:t>
            </a:r>
            <a:r>
              <a:rPr lang="pt-BR" sz="4000" baseline="30000" dirty="0" smtClean="0">
                <a:latin typeface="Arial" panose="020B0604020202020204" pitchFamily="34" charset="0"/>
                <a:cs typeface="Arial" panose="020B0604020202020204" pitchFamily="34" charset="0"/>
              </a:rPr>
              <a:t>2</a:t>
            </a:r>
            <a:r>
              <a:rPr lang="pt-BR" sz="4000" dirty="0" smtClean="0">
                <a:latin typeface="Arial" panose="020B0604020202020204" pitchFamily="34" charset="0"/>
                <a:cs typeface="Arial" panose="020B0604020202020204" pitchFamily="34" charset="0"/>
              </a:rPr>
              <a:t> + 3x + 3 </a:t>
            </a:r>
            <a:endParaRPr lang="pt-BR" sz="4000" dirty="0">
              <a:latin typeface="Arial" panose="020B0604020202020204" pitchFamily="34" charset="0"/>
              <a:cs typeface="Arial" panose="020B0604020202020204" pitchFamily="34" charset="0"/>
            </a:endParaRPr>
          </a:p>
          <a:p>
            <a:pPr>
              <a:lnSpc>
                <a:spcPct val="130000"/>
              </a:lnSpc>
            </a:pPr>
            <a:r>
              <a:rPr lang="pt-BR" sz="4000" dirty="0">
                <a:latin typeface="Arial" panose="020B0604020202020204" pitchFamily="34" charset="0"/>
                <a:cs typeface="Arial" panose="020B0604020202020204" pitchFamily="34" charset="0"/>
              </a:rPr>
              <a:t>=(-</a:t>
            </a:r>
            <a:r>
              <a:rPr lang="pt-BR" sz="4000" dirty="0" smtClean="0">
                <a:latin typeface="Arial" panose="020B0604020202020204" pitchFamily="34" charset="0"/>
                <a:cs typeface="Arial" panose="020B0604020202020204" pitchFamily="34" charset="0"/>
              </a:rPr>
              <a:t>5x</a:t>
            </a:r>
            <a:r>
              <a:rPr lang="pt-BR" sz="4000" baseline="30000" dirty="0">
                <a:latin typeface="Arial" panose="020B0604020202020204" pitchFamily="34" charset="0"/>
                <a:cs typeface="Arial" panose="020B0604020202020204" pitchFamily="34" charset="0"/>
              </a:rPr>
              <a:t>4</a:t>
            </a:r>
            <a:r>
              <a:rPr lang="pt-BR" sz="4000" dirty="0" smtClean="0">
                <a:latin typeface="Arial" panose="020B0604020202020204" pitchFamily="34" charset="0"/>
                <a:cs typeface="Arial" panose="020B0604020202020204" pitchFamily="34" charset="0"/>
              </a:rPr>
              <a:t> + 5x</a:t>
            </a:r>
            <a:r>
              <a:rPr lang="pt-BR" sz="4000" baseline="30000" dirty="0" smtClean="0">
                <a:latin typeface="Arial" panose="020B0604020202020204" pitchFamily="34" charset="0"/>
                <a:cs typeface="Arial" panose="020B0604020202020204" pitchFamily="34" charset="0"/>
              </a:rPr>
              <a:t>4</a:t>
            </a:r>
            <a:r>
              <a:rPr lang="pt-BR" sz="4000" dirty="0" smtClean="0">
                <a:latin typeface="Arial" panose="020B0604020202020204" pitchFamily="34" charset="0"/>
                <a:cs typeface="Arial" panose="020B0604020202020204" pitchFamily="34" charset="0"/>
              </a:rPr>
              <a:t>) + (3x</a:t>
            </a:r>
            <a:r>
              <a:rPr lang="pt-BR" sz="4000" baseline="30000" dirty="0" smtClean="0">
                <a:latin typeface="Arial" panose="020B0604020202020204" pitchFamily="34" charset="0"/>
                <a:cs typeface="Arial" panose="020B0604020202020204" pitchFamily="34" charset="0"/>
              </a:rPr>
              <a:t>3</a:t>
            </a:r>
            <a:r>
              <a:rPr lang="pt-BR" sz="4000" dirty="0" smtClean="0">
                <a:latin typeface="Arial" panose="020B0604020202020204" pitchFamily="34" charset="0"/>
                <a:cs typeface="Arial" panose="020B0604020202020204" pitchFamily="34" charset="0"/>
              </a:rPr>
              <a:t> - 4x</a:t>
            </a:r>
            <a:r>
              <a:rPr lang="pt-BR" sz="4000" baseline="30000" dirty="0" smtClean="0">
                <a:latin typeface="Arial" panose="020B0604020202020204" pitchFamily="34" charset="0"/>
                <a:cs typeface="Arial" panose="020B0604020202020204" pitchFamily="34" charset="0"/>
              </a:rPr>
              <a:t>3</a:t>
            </a:r>
            <a:r>
              <a:rPr lang="pt-BR" sz="4000" dirty="0" smtClean="0">
                <a:latin typeface="Arial" panose="020B0604020202020204" pitchFamily="34" charset="0"/>
                <a:cs typeface="Arial" panose="020B0604020202020204" pitchFamily="34" charset="0"/>
              </a:rPr>
              <a:t>) + (7x</a:t>
            </a:r>
            <a:r>
              <a:rPr lang="pt-BR" sz="4000" baseline="30000" dirty="0">
                <a:latin typeface="Arial" panose="020B0604020202020204" pitchFamily="34" charset="0"/>
                <a:cs typeface="Arial" panose="020B0604020202020204" pitchFamily="34" charset="0"/>
              </a:rPr>
              <a:t>2</a:t>
            </a:r>
            <a:r>
              <a:rPr lang="pt-BR" sz="4000" dirty="0" smtClean="0">
                <a:latin typeface="Arial" panose="020B0604020202020204" pitchFamily="34" charset="0"/>
                <a:cs typeface="Arial" panose="020B0604020202020204" pitchFamily="34" charset="0"/>
              </a:rPr>
              <a:t> - x</a:t>
            </a:r>
            <a:r>
              <a:rPr lang="pt-BR" sz="4000" baseline="30000" dirty="0" smtClean="0">
                <a:latin typeface="Arial" panose="020B0604020202020204" pitchFamily="34" charset="0"/>
                <a:cs typeface="Arial" panose="020B0604020202020204" pitchFamily="34" charset="0"/>
              </a:rPr>
              <a:t>2</a:t>
            </a:r>
            <a:r>
              <a:rPr lang="pt-BR" sz="4000" dirty="0" smtClean="0">
                <a:latin typeface="Arial" panose="020B0604020202020204" pitchFamily="34" charset="0"/>
                <a:cs typeface="Arial" panose="020B0604020202020204" pitchFamily="34" charset="0"/>
              </a:rPr>
              <a:t>) + (x + 3x) + (-3 + 3</a:t>
            </a:r>
            <a:r>
              <a:rPr lang="pt-BR" sz="4000" dirty="0">
                <a:latin typeface="Arial" panose="020B0604020202020204" pitchFamily="34" charset="0"/>
                <a:cs typeface="Arial" panose="020B0604020202020204" pitchFamily="34" charset="0"/>
              </a:rPr>
              <a:t>) </a:t>
            </a:r>
          </a:p>
          <a:p>
            <a:pPr>
              <a:lnSpc>
                <a:spcPct val="130000"/>
              </a:lnSpc>
            </a:pPr>
            <a:r>
              <a:rPr lang="pt-BR" sz="4000" dirty="0" smtClean="0">
                <a:latin typeface="Arial" panose="020B0604020202020204" pitchFamily="34" charset="0"/>
                <a:cs typeface="Arial" panose="020B0604020202020204" pitchFamily="34" charset="0"/>
              </a:rPr>
              <a:t>= -x</a:t>
            </a:r>
            <a:r>
              <a:rPr lang="pt-BR" sz="4000" baseline="30000" dirty="0" smtClean="0">
                <a:latin typeface="Arial" panose="020B0604020202020204" pitchFamily="34" charset="0"/>
                <a:cs typeface="Arial" panose="020B0604020202020204" pitchFamily="34" charset="0"/>
              </a:rPr>
              <a:t>3</a:t>
            </a:r>
            <a:r>
              <a:rPr lang="pt-BR" sz="4000" dirty="0" smtClean="0">
                <a:latin typeface="Arial" panose="020B0604020202020204" pitchFamily="34" charset="0"/>
                <a:cs typeface="Arial" panose="020B0604020202020204" pitchFamily="34" charset="0"/>
              </a:rPr>
              <a:t> + 6x</a:t>
            </a:r>
            <a:r>
              <a:rPr lang="pt-BR" sz="4000" baseline="30000" dirty="0" smtClean="0">
                <a:latin typeface="Arial" panose="020B0604020202020204" pitchFamily="34" charset="0"/>
                <a:cs typeface="Arial" panose="020B0604020202020204" pitchFamily="34" charset="0"/>
              </a:rPr>
              <a:t>2</a:t>
            </a:r>
            <a:r>
              <a:rPr lang="pt-BR" sz="4000" dirty="0" smtClean="0">
                <a:latin typeface="Arial" panose="020B0604020202020204" pitchFamily="34" charset="0"/>
                <a:cs typeface="Arial" panose="020B0604020202020204" pitchFamily="34" charset="0"/>
              </a:rPr>
              <a:t> + 4x </a:t>
            </a:r>
            <a:endParaRPr lang="pt-BR" sz="4000" dirty="0">
              <a:latin typeface="Arial" panose="020B0604020202020204" pitchFamily="34" charset="0"/>
              <a:cs typeface="Arial" panose="020B0604020202020204" pitchFamily="34" charset="0"/>
            </a:endParaRPr>
          </a:p>
        </p:txBody>
      </p:sp>
      <p:sp>
        <p:nvSpPr>
          <p:cNvPr id="14" name="Rectangle 13"/>
          <p:cNvSpPr/>
          <p:nvPr/>
        </p:nvSpPr>
        <p:spPr>
          <a:xfrm>
            <a:off x="1676400" y="5572237"/>
            <a:ext cx="13144501" cy="4093428"/>
          </a:xfrm>
          <a:prstGeom prst="rect">
            <a:avLst/>
          </a:prstGeom>
        </p:spPr>
        <p:txBody>
          <a:bodyPr wrap="square">
            <a:spAutoFit/>
          </a:bodyPr>
          <a:lstStyle/>
          <a:p>
            <a:pPr>
              <a:lnSpc>
                <a:spcPct val="130000"/>
              </a:lnSpc>
            </a:pPr>
            <a:r>
              <a:rPr lang="pt-BR" sz="4000" dirty="0" smtClean="0">
                <a:latin typeface="Arial" panose="020B0604020202020204" pitchFamily="34" charset="0"/>
                <a:cs typeface="Arial" panose="020B0604020202020204" pitchFamily="34" charset="0"/>
              </a:rPr>
              <a:t>P </a:t>
            </a:r>
            <a:r>
              <a:rPr lang="pt-BR" sz="4000" dirty="0">
                <a:latin typeface="Arial" panose="020B0604020202020204" pitchFamily="34" charset="0"/>
                <a:cs typeface="Arial" panose="020B0604020202020204" pitchFamily="34" charset="0"/>
              </a:rPr>
              <a:t>-</a:t>
            </a:r>
            <a:r>
              <a:rPr lang="pt-BR" sz="4000" dirty="0" smtClean="0">
                <a:latin typeface="Arial" panose="020B0604020202020204" pitchFamily="34" charset="0"/>
                <a:cs typeface="Arial" panose="020B0604020202020204" pitchFamily="34" charset="0"/>
              </a:rPr>
              <a:t> Q </a:t>
            </a:r>
            <a:endParaRPr lang="pt-BR" sz="4000" dirty="0">
              <a:latin typeface="Arial" panose="020B0604020202020204" pitchFamily="34" charset="0"/>
              <a:cs typeface="Arial" panose="020B0604020202020204" pitchFamily="34" charset="0"/>
            </a:endParaRPr>
          </a:p>
          <a:p>
            <a:pPr>
              <a:lnSpc>
                <a:spcPct val="130000"/>
              </a:lnSpc>
            </a:pPr>
            <a:r>
              <a:rPr lang="pt-BR" sz="4000" dirty="0" smtClean="0">
                <a:latin typeface="Arial" panose="020B0604020202020204" pitchFamily="34" charset="0"/>
                <a:cs typeface="Arial" panose="020B0604020202020204" pitchFamily="34" charset="0"/>
              </a:rPr>
              <a:t>= -5x</a:t>
            </a:r>
            <a:r>
              <a:rPr lang="pt-BR" sz="4000" baseline="30000" dirty="0" smtClean="0">
                <a:latin typeface="Arial" panose="020B0604020202020204" pitchFamily="34" charset="0"/>
                <a:cs typeface="Arial" panose="020B0604020202020204" pitchFamily="34" charset="0"/>
              </a:rPr>
              <a:t>4</a:t>
            </a:r>
            <a:r>
              <a:rPr lang="pt-BR" sz="4000" dirty="0" smtClean="0">
                <a:latin typeface="Arial" panose="020B0604020202020204" pitchFamily="34" charset="0"/>
                <a:cs typeface="Arial" panose="020B0604020202020204" pitchFamily="34" charset="0"/>
              </a:rPr>
              <a:t> + 3x</a:t>
            </a:r>
            <a:r>
              <a:rPr lang="pt-BR" sz="4000" baseline="30000" dirty="0">
                <a:latin typeface="Arial" panose="020B0604020202020204" pitchFamily="34" charset="0"/>
                <a:cs typeface="Arial" panose="020B0604020202020204" pitchFamily="34" charset="0"/>
              </a:rPr>
              <a:t>3</a:t>
            </a:r>
            <a:r>
              <a:rPr lang="pt-BR" sz="4000" dirty="0" smtClean="0">
                <a:latin typeface="Arial" panose="020B0604020202020204" pitchFamily="34" charset="0"/>
                <a:cs typeface="Arial" panose="020B0604020202020204" pitchFamily="34" charset="0"/>
              </a:rPr>
              <a:t> + 7x</a:t>
            </a:r>
            <a:r>
              <a:rPr lang="pt-BR" sz="4000" baseline="30000" dirty="0" smtClean="0">
                <a:latin typeface="Arial" panose="020B0604020202020204" pitchFamily="34" charset="0"/>
                <a:cs typeface="Arial" panose="020B0604020202020204" pitchFamily="34" charset="0"/>
              </a:rPr>
              <a:t>2</a:t>
            </a:r>
            <a:r>
              <a:rPr lang="pt-BR" sz="4000" dirty="0" smtClean="0">
                <a:latin typeface="Arial" panose="020B0604020202020204" pitchFamily="34" charset="0"/>
                <a:cs typeface="Arial" panose="020B0604020202020204" pitchFamily="34" charset="0"/>
              </a:rPr>
              <a:t> + x - 3 - (5x</a:t>
            </a:r>
            <a:r>
              <a:rPr lang="pt-BR" sz="4000" baseline="30000" dirty="0" smtClean="0">
                <a:latin typeface="Arial" panose="020B0604020202020204" pitchFamily="34" charset="0"/>
                <a:cs typeface="Arial" panose="020B0604020202020204" pitchFamily="34" charset="0"/>
              </a:rPr>
              <a:t>4</a:t>
            </a:r>
            <a:r>
              <a:rPr lang="pt-BR" sz="4000" dirty="0" smtClean="0">
                <a:latin typeface="Arial" panose="020B0604020202020204" pitchFamily="34" charset="0"/>
                <a:cs typeface="Arial" panose="020B0604020202020204" pitchFamily="34" charset="0"/>
              </a:rPr>
              <a:t> - 4x</a:t>
            </a:r>
            <a:r>
              <a:rPr lang="pt-BR" sz="4000" baseline="30000" dirty="0">
                <a:latin typeface="Arial" panose="020B0604020202020204" pitchFamily="34" charset="0"/>
                <a:cs typeface="Arial" panose="020B0604020202020204" pitchFamily="34" charset="0"/>
              </a:rPr>
              <a:t>3</a:t>
            </a:r>
            <a:r>
              <a:rPr lang="pt-BR" sz="4000" dirty="0" smtClean="0">
                <a:latin typeface="Arial" panose="020B0604020202020204" pitchFamily="34" charset="0"/>
                <a:cs typeface="Arial" panose="020B0604020202020204" pitchFamily="34" charset="0"/>
              </a:rPr>
              <a:t> - x</a:t>
            </a:r>
            <a:r>
              <a:rPr lang="pt-BR" sz="4000" baseline="30000" dirty="0" smtClean="0">
                <a:latin typeface="Arial" panose="020B0604020202020204" pitchFamily="34" charset="0"/>
                <a:cs typeface="Arial" panose="020B0604020202020204" pitchFamily="34" charset="0"/>
              </a:rPr>
              <a:t>2</a:t>
            </a:r>
            <a:r>
              <a:rPr lang="pt-BR" sz="4000" dirty="0" smtClean="0">
                <a:latin typeface="Arial" panose="020B0604020202020204" pitchFamily="34" charset="0"/>
                <a:cs typeface="Arial" panose="020B0604020202020204" pitchFamily="34" charset="0"/>
              </a:rPr>
              <a:t> + 3x + 3</a:t>
            </a:r>
            <a:r>
              <a:rPr lang="pt-BR" sz="4000" dirty="0">
                <a:latin typeface="Arial" panose="020B0604020202020204" pitchFamily="34" charset="0"/>
                <a:cs typeface="Arial" panose="020B0604020202020204" pitchFamily="34" charset="0"/>
              </a:rPr>
              <a:t>) </a:t>
            </a:r>
          </a:p>
          <a:p>
            <a:pPr>
              <a:lnSpc>
                <a:spcPct val="130000"/>
              </a:lnSpc>
            </a:pPr>
            <a:r>
              <a:rPr lang="pt-BR" sz="4000" dirty="0" smtClean="0">
                <a:latin typeface="Arial" panose="020B0604020202020204" pitchFamily="34" charset="0"/>
                <a:cs typeface="Arial" panose="020B0604020202020204" pitchFamily="34" charset="0"/>
              </a:rPr>
              <a:t>= -5x</a:t>
            </a:r>
            <a:r>
              <a:rPr lang="pt-BR" sz="4000" baseline="30000" dirty="0" smtClean="0">
                <a:latin typeface="Arial" panose="020B0604020202020204" pitchFamily="34" charset="0"/>
                <a:cs typeface="Arial" panose="020B0604020202020204" pitchFamily="34" charset="0"/>
              </a:rPr>
              <a:t>4</a:t>
            </a:r>
            <a:r>
              <a:rPr lang="pt-BR" sz="4000" dirty="0" smtClean="0">
                <a:latin typeface="Arial" panose="020B0604020202020204" pitchFamily="34" charset="0"/>
                <a:cs typeface="Arial" panose="020B0604020202020204" pitchFamily="34" charset="0"/>
              </a:rPr>
              <a:t> + 3x</a:t>
            </a:r>
            <a:r>
              <a:rPr lang="pt-BR" sz="4000" baseline="30000" dirty="0" smtClean="0">
                <a:latin typeface="Arial" panose="020B0604020202020204" pitchFamily="34" charset="0"/>
                <a:cs typeface="Arial" panose="020B0604020202020204" pitchFamily="34" charset="0"/>
              </a:rPr>
              <a:t>3</a:t>
            </a:r>
            <a:r>
              <a:rPr lang="pt-BR" sz="4000" dirty="0" smtClean="0">
                <a:latin typeface="Arial" panose="020B0604020202020204" pitchFamily="34" charset="0"/>
                <a:cs typeface="Arial" panose="020B0604020202020204" pitchFamily="34" charset="0"/>
              </a:rPr>
              <a:t> + 7x</a:t>
            </a:r>
            <a:r>
              <a:rPr lang="pt-BR" sz="4000" baseline="30000" dirty="0" smtClean="0">
                <a:latin typeface="Arial" panose="020B0604020202020204" pitchFamily="34" charset="0"/>
                <a:cs typeface="Arial" panose="020B0604020202020204" pitchFamily="34" charset="0"/>
              </a:rPr>
              <a:t>2</a:t>
            </a:r>
            <a:r>
              <a:rPr lang="pt-BR" sz="4000" dirty="0" smtClean="0">
                <a:latin typeface="Arial" panose="020B0604020202020204" pitchFamily="34" charset="0"/>
                <a:cs typeface="Arial" panose="020B0604020202020204" pitchFamily="34" charset="0"/>
              </a:rPr>
              <a:t> + x - 3 - 5x</a:t>
            </a:r>
            <a:r>
              <a:rPr lang="pt-BR" sz="4000" baseline="30000" dirty="0" smtClean="0">
                <a:latin typeface="Arial" panose="020B0604020202020204" pitchFamily="34" charset="0"/>
                <a:cs typeface="Arial" panose="020B0604020202020204" pitchFamily="34" charset="0"/>
              </a:rPr>
              <a:t>4</a:t>
            </a:r>
            <a:r>
              <a:rPr lang="pt-BR" sz="4000" dirty="0" smtClean="0">
                <a:latin typeface="Arial" panose="020B0604020202020204" pitchFamily="34" charset="0"/>
                <a:cs typeface="Arial" panose="020B0604020202020204" pitchFamily="34" charset="0"/>
              </a:rPr>
              <a:t> + 4x</a:t>
            </a:r>
            <a:r>
              <a:rPr lang="pt-BR" sz="4000" baseline="30000" dirty="0" smtClean="0">
                <a:latin typeface="Arial" panose="020B0604020202020204" pitchFamily="34" charset="0"/>
                <a:cs typeface="Arial" panose="020B0604020202020204" pitchFamily="34" charset="0"/>
              </a:rPr>
              <a:t>3</a:t>
            </a:r>
            <a:r>
              <a:rPr lang="pt-BR" sz="4000" dirty="0" smtClean="0">
                <a:latin typeface="Arial" panose="020B0604020202020204" pitchFamily="34" charset="0"/>
                <a:cs typeface="Arial" panose="020B0604020202020204" pitchFamily="34" charset="0"/>
              </a:rPr>
              <a:t> + x</a:t>
            </a:r>
            <a:r>
              <a:rPr lang="pt-BR" sz="4000" baseline="30000" dirty="0" smtClean="0">
                <a:latin typeface="Arial" panose="020B0604020202020204" pitchFamily="34" charset="0"/>
                <a:cs typeface="Arial" panose="020B0604020202020204" pitchFamily="34" charset="0"/>
              </a:rPr>
              <a:t>2</a:t>
            </a:r>
            <a:r>
              <a:rPr lang="pt-BR" sz="4000" dirty="0" smtClean="0">
                <a:latin typeface="Arial" panose="020B0604020202020204" pitchFamily="34" charset="0"/>
                <a:cs typeface="Arial" panose="020B0604020202020204" pitchFamily="34" charset="0"/>
              </a:rPr>
              <a:t> - 3x - 3 </a:t>
            </a:r>
            <a:endParaRPr lang="pt-BR" sz="4000" dirty="0">
              <a:latin typeface="Arial" panose="020B0604020202020204" pitchFamily="34" charset="0"/>
              <a:cs typeface="Arial" panose="020B0604020202020204" pitchFamily="34" charset="0"/>
            </a:endParaRPr>
          </a:p>
          <a:p>
            <a:pPr>
              <a:lnSpc>
                <a:spcPct val="130000"/>
              </a:lnSpc>
            </a:pPr>
            <a:r>
              <a:rPr lang="pt-BR" sz="4000" dirty="0">
                <a:latin typeface="Arial" panose="020B0604020202020204" pitchFamily="34" charset="0"/>
                <a:cs typeface="Arial" panose="020B0604020202020204" pitchFamily="34" charset="0"/>
              </a:rPr>
              <a:t>=(-</a:t>
            </a:r>
            <a:r>
              <a:rPr lang="pt-BR" sz="4000" dirty="0" smtClean="0">
                <a:latin typeface="Arial" panose="020B0604020202020204" pitchFamily="34" charset="0"/>
                <a:cs typeface="Arial" panose="020B0604020202020204" pitchFamily="34" charset="0"/>
              </a:rPr>
              <a:t>5x</a:t>
            </a:r>
            <a:r>
              <a:rPr lang="pt-BR" sz="4000" baseline="30000" dirty="0" smtClean="0">
                <a:latin typeface="Arial" panose="020B0604020202020204" pitchFamily="34" charset="0"/>
                <a:cs typeface="Arial" panose="020B0604020202020204" pitchFamily="34" charset="0"/>
              </a:rPr>
              <a:t>4</a:t>
            </a:r>
            <a:r>
              <a:rPr lang="pt-BR" sz="4000" dirty="0" smtClean="0">
                <a:latin typeface="Arial" panose="020B0604020202020204" pitchFamily="34" charset="0"/>
                <a:cs typeface="Arial" panose="020B0604020202020204" pitchFamily="34" charset="0"/>
              </a:rPr>
              <a:t> - 5x</a:t>
            </a:r>
            <a:r>
              <a:rPr lang="pt-BR" sz="4000" baseline="30000" dirty="0" smtClean="0">
                <a:latin typeface="Arial" panose="020B0604020202020204" pitchFamily="34" charset="0"/>
                <a:cs typeface="Arial" panose="020B0604020202020204" pitchFamily="34" charset="0"/>
              </a:rPr>
              <a:t>4</a:t>
            </a:r>
            <a:r>
              <a:rPr lang="pt-BR" sz="4000" dirty="0" smtClean="0">
                <a:latin typeface="Arial" panose="020B0604020202020204" pitchFamily="34" charset="0"/>
                <a:cs typeface="Arial" panose="020B0604020202020204" pitchFamily="34" charset="0"/>
              </a:rPr>
              <a:t>) + (3x</a:t>
            </a:r>
            <a:r>
              <a:rPr lang="pt-BR" sz="4000" baseline="30000" dirty="0" smtClean="0">
                <a:latin typeface="Arial" panose="020B0604020202020204" pitchFamily="34" charset="0"/>
                <a:cs typeface="Arial" panose="020B0604020202020204" pitchFamily="34" charset="0"/>
              </a:rPr>
              <a:t>3</a:t>
            </a:r>
            <a:r>
              <a:rPr lang="pt-BR" sz="4000" dirty="0" smtClean="0">
                <a:latin typeface="Arial" panose="020B0604020202020204" pitchFamily="34" charset="0"/>
                <a:cs typeface="Arial" panose="020B0604020202020204" pitchFamily="34" charset="0"/>
              </a:rPr>
              <a:t> + 4x</a:t>
            </a:r>
            <a:r>
              <a:rPr lang="pt-BR" sz="4000" baseline="30000" dirty="0" smtClean="0">
                <a:latin typeface="Arial" panose="020B0604020202020204" pitchFamily="34" charset="0"/>
                <a:cs typeface="Arial" panose="020B0604020202020204" pitchFamily="34" charset="0"/>
              </a:rPr>
              <a:t>3</a:t>
            </a:r>
            <a:r>
              <a:rPr lang="pt-BR" sz="4000" dirty="0" smtClean="0">
                <a:latin typeface="Arial" panose="020B0604020202020204" pitchFamily="34" charset="0"/>
                <a:cs typeface="Arial" panose="020B0604020202020204" pitchFamily="34" charset="0"/>
              </a:rPr>
              <a:t>) + (7x</a:t>
            </a:r>
            <a:r>
              <a:rPr lang="pt-BR" sz="4000" baseline="30000" dirty="0" smtClean="0">
                <a:latin typeface="Arial" panose="020B0604020202020204" pitchFamily="34" charset="0"/>
                <a:cs typeface="Arial" panose="020B0604020202020204" pitchFamily="34" charset="0"/>
              </a:rPr>
              <a:t>2</a:t>
            </a:r>
            <a:r>
              <a:rPr lang="pt-BR" sz="4000" dirty="0">
                <a:latin typeface="Arial" panose="020B0604020202020204" pitchFamily="34" charset="0"/>
                <a:cs typeface="Arial" panose="020B0604020202020204" pitchFamily="34" charset="0"/>
              </a:rPr>
              <a:t> +</a:t>
            </a:r>
            <a:r>
              <a:rPr lang="pt-BR" sz="4000" dirty="0" smtClean="0">
                <a:latin typeface="Arial" panose="020B0604020202020204" pitchFamily="34" charset="0"/>
                <a:cs typeface="Arial" panose="020B0604020202020204" pitchFamily="34" charset="0"/>
              </a:rPr>
              <a:t> x</a:t>
            </a:r>
            <a:r>
              <a:rPr lang="pt-BR" sz="4000" baseline="30000" dirty="0" smtClean="0">
                <a:latin typeface="Arial" panose="020B0604020202020204" pitchFamily="34" charset="0"/>
                <a:cs typeface="Arial" panose="020B0604020202020204" pitchFamily="34" charset="0"/>
              </a:rPr>
              <a:t>2</a:t>
            </a:r>
            <a:r>
              <a:rPr lang="pt-BR" sz="4000" dirty="0" smtClean="0">
                <a:latin typeface="Arial" panose="020B0604020202020204" pitchFamily="34" charset="0"/>
                <a:cs typeface="Arial" panose="020B0604020202020204" pitchFamily="34" charset="0"/>
              </a:rPr>
              <a:t>) + (x - 3x) + (-3 - 3</a:t>
            </a:r>
            <a:r>
              <a:rPr lang="pt-BR" sz="4000" dirty="0">
                <a:latin typeface="Arial" panose="020B0604020202020204" pitchFamily="34" charset="0"/>
                <a:cs typeface="Arial" panose="020B0604020202020204" pitchFamily="34" charset="0"/>
              </a:rPr>
              <a:t>) </a:t>
            </a:r>
          </a:p>
          <a:p>
            <a:pPr>
              <a:lnSpc>
                <a:spcPct val="130000"/>
              </a:lnSpc>
            </a:pPr>
            <a:r>
              <a:rPr lang="pt-BR" sz="4000" dirty="0" smtClean="0">
                <a:latin typeface="Arial" panose="020B0604020202020204" pitchFamily="34" charset="0"/>
                <a:cs typeface="Arial" panose="020B0604020202020204" pitchFamily="34" charset="0"/>
              </a:rPr>
              <a:t>= -10x</a:t>
            </a:r>
            <a:r>
              <a:rPr lang="pt-BR" sz="4000" baseline="30000" dirty="0" smtClean="0">
                <a:latin typeface="Arial" panose="020B0604020202020204" pitchFamily="34" charset="0"/>
                <a:cs typeface="Arial" panose="020B0604020202020204" pitchFamily="34" charset="0"/>
              </a:rPr>
              <a:t>4</a:t>
            </a:r>
            <a:r>
              <a:rPr lang="pt-BR" sz="4000" dirty="0" smtClean="0">
                <a:latin typeface="Arial" panose="020B0604020202020204" pitchFamily="34" charset="0"/>
                <a:cs typeface="Arial" panose="020B0604020202020204" pitchFamily="34" charset="0"/>
              </a:rPr>
              <a:t> + 7x</a:t>
            </a:r>
            <a:r>
              <a:rPr lang="pt-BR" sz="4000" baseline="30000" dirty="0" smtClean="0">
                <a:latin typeface="Arial" panose="020B0604020202020204" pitchFamily="34" charset="0"/>
                <a:cs typeface="Arial" panose="020B0604020202020204" pitchFamily="34" charset="0"/>
              </a:rPr>
              <a:t>3</a:t>
            </a:r>
            <a:r>
              <a:rPr lang="pt-BR" sz="4000" dirty="0" smtClean="0">
                <a:latin typeface="Arial" panose="020B0604020202020204" pitchFamily="34" charset="0"/>
                <a:cs typeface="Arial" panose="020B0604020202020204" pitchFamily="34" charset="0"/>
              </a:rPr>
              <a:t> + 8x</a:t>
            </a:r>
            <a:r>
              <a:rPr lang="pt-BR" sz="4000" baseline="30000" dirty="0" smtClean="0">
                <a:latin typeface="Arial" panose="020B0604020202020204" pitchFamily="34" charset="0"/>
                <a:cs typeface="Arial" panose="020B0604020202020204" pitchFamily="34" charset="0"/>
              </a:rPr>
              <a:t>2</a:t>
            </a:r>
            <a:r>
              <a:rPr lang="pt-BR" sz="4000" dirty="0" smtClean="0">
                <a:latin typeface="Arial" panose="020B0604020202020204" pitchFamily="34" charset="0"/>
                <a:cs typeface="Arial" panose="020B0604020202020204" pitchFamily="34" charset="0"/>
              </a:rPr>
              <a:t> - 2x - 6</a:t>
            </a:r>
            <a:endParaRPr lang="pt-BR" sz="4000" dirty="0">
              <a:latin typeface="Arial" panose="020B0604020202020204" pitchFamily="34" charset="0"/>
              <a:cs typeface="Arial" panose="020B0604020202020204" pitchFamily="34" charset="0"/>
            </a:endParaRPr>
          </a:p>
        </p:txBody>
      </p:sp>
      <p:pic>
        <p:nvPicPr>
          <p:cNvPr id="15"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4687078" y="4533900"/>
            <a:ext cx="3931699" cy="5573286"/>
          </a:xfrm>
          <a:prstGeom prst="rect">
            <a:avLst/>
          </a:prstGeom>
        </p:spPr>
      </p:pic>
    </p:spTree>
    <p:extLst>
      <p:ext uri="{BB962C8B-B14F-4D97-AF65-F5344CB8AC3E}">
        <p14:creationId xmlns:p14="http://schemas.microsoft.com/office/powerpoint/2010/main" val="370304873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2" name="Rounded Rectangle 1"/>
          <p:cNvSpPr/>
          <p:nvPr/>
        </p:nvSpPr>
        <p:spPr>
          <a:xfrm>
            <a:off x="304800" y="342900"/>
            <a:ext cx="17602200" cy="9601200"/>
          </a:xfrm>
          <a:prstGeom prst="roundRect">
            <a:avLst>
              <a:gd name="adj" fmla="val 1612"/>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447800" y="734600"/>
            <a:ext cx="13030200" cy="8817799"/>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b) </a:t>
            </a:r>
          </a:p>
          <a:p>
            <a:pPr marL="571500" indent="-571500" algn="just">
              <a:lnSpc>
                <a:spcPct val="150000"/>
              </a:lnSpc>
              <a:buFont typeface="Arial" panose="020B0604020202020204" pitchFamily="34" charset="0"/>
              <a:buChar char="•"/>
            </a:pPr>
            <a:r>
              <a:rPr lang="vi-VN" sz="4200" dirty="0">
                <a:latin typeface="Arial" panose="020B0604020202020204" pitchFamily="34" charset="0"/>
                <a:cs typeface="Arial" panose="020B0604020202020204" pitchFamily="34" charset="0"/>
              </a:rPr>
              <a:t>Thay </a:t>
            </a:r>
            <a:r>
              <a:rPr lang="vi-VN" sz="4200" dirty="0" smtClean="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1 </a:t>
            </a:r>
            <a:r>
              <a:rPr lang="vi-VN" sz="4200" dirty="0">
                <a:latin typeface="Arial" panose="020B0604020202020204" pitchFamily="34" charset="0"/>
                <a:cs typeface="Arial" panose="020B0604020202020204" pitchFamily="34" charset="0"/>
              </a:rPr>
              <a:t>vào đa thức </a:t>
            </a:r>
            <a:r>
              <a:rPr lang="vi-VN" sz="4200" dirty="0" smtClean="0">
                <a:latin typeface="Arial" panose="020B0604020202020204" pitchFamily="34" charset="0"/>
                <a:cs typeface="Arial" panose="020B0604020202020204" pitchFamily="34" charset="0"/>
              </a:rPr>
              <a:t>P</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Q</a:t>
            </a:r>
            <a:r>
              <a:rPr lang="vi-VN" sz="4200" dirty="0">
                <a:latin typeface="Arial" panose="020B0604020202020204" pitchFamily="34" charset="0"/>
                <a:cs typeface="Arial" panose="020B0604020202020204" pitchFamily="34" charset="0"/>
              </a:rPr>
              <a:t>, ta được: </a:t>
            </a:r>
          </a:p>
          <a:p>
            <a:pPr algn="just">
              <a:lnSpc>
                <a:spcPct val="150000"/>
              </a:lnSpc>
            </a:pP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P</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Q</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-1</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6.1</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4.1</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9 </a:t>
            </a:r>
            <a:endParaRPr lang="vi-VN" sz="4200" dirty="0">
              <a:latin typeface="Arial" panose="020B0604020202020204" pitchFamily="34" charset="0"/>
              <a:cs typeface="Arial" panose="020B0604020202020204" pitchFamily="34" charset="0"/>
            </a:endParaRPr>
          </a:p>
          <a:p>
            <a:pPr marL="571500" indent="-571500" algn="just">
              <a:lnSpc>
                <a:spcPct val="150000"/>
              </a:lnSpc>
              <a:buFont typeface="Arial" panose="020B0604020202020204" pitchFamily="34" charset="0"/>
              <a:buChar char="•"/>
            </a:pPr>
            <a:r>
              <a:rPr lang="vi-VN" sz="4200" dirty="0">
                <a:latin typeface="Arial" panose="020B0604020202020204" pitchFamily="34" charset="0"/>
                <a:cs typeface="Arial" panose="020B0604020202020204" pitchFamily="34" charset="0"/>
              </a:rPr>
              <a:t>Thay </a:t>
            </a:r>
            <a:r>
              <a:rPr lang="vi-VN" sz="4200" dirty="0" smtClean="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1 vào đa thức </a:t>
            </a:r>
            <a:r>
              <a:rPr lang="vi-VN" sz="4200" dirty="0" smtClean="0">
                <a:latin typeface="Arial" panose="020B0604020202020204" pitchFamily="34" charset="0"/>
                <a:cs typeface="Arial" panose="020B0604020202020204" pitchFamily="34" charset="0"/>
              </a:rPr>
              <a:t>P</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Q</a:t>
            </a:r>
            <a:r>
              <a:rPr lang="vi-VN" sz="4200" dirty="0">
                <a:latin typeface="Arial" panose="020B0604020202020204" pitchFamily="34" charset="0"/>
                <a:cs typeface="Arial" panose="020B0604020202020204" pitchFamily="34" charset="0"/>
              </a:rPr>
              <a:t>, ta được:</a:t>
            </a:r>
          </a:p>
          <a:p>
            <a:pPr algn="just">
              <a:lnSpc>
                <a:spcPct val="150000"/>
              </a:lnSpc>
            </a:pP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P</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Q</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-(-1)</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6</a:t>
            </a:r>
            <a:r>
              <a:rPr lang="vi-VN" sz="4200" dirty="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1)</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4</a:t>
            </a:r>
            <a:r>
              <a:rPr lang="vi-VN" sz="4200" dirty="0">
                <a:latin typeface="Arial" panose="020B0604020202020204" pitchFamily="34" charset="0"/>
                <a:cs typeface="Arial" panose="020B0604020202020204" pitchFamily="34" charset="0"/>
              </a:rPr>
              <a:t>.(-1</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3 </a:t>
            </a:r>
            <a:endParaRPr lang="vi-VN" sz="4200" dirty="0">
              <a:latin typeface="Arial" panose="020B0604020202020204" pitchFamily="34" charset="0"/>
              <a:cs typeface="Arial" panose="020B0604020202020204" pitchFamily="34" charset="0"/>
            </a:endParaRPr>
          </a:p>
          <a:p>
            <a:pPr marL="571500" indent="-571500" algn="just">
              <a:lnSpc>
                <a:spcPct val="150000"/>
              </a:lnSpc>
              <a:buFont typeface="Arial" panose="020B0604020202020204" pitchFamily="34" charset="0"/>
              <a:buChar char="•"/>
            </a:pPr>
            <a:r>
              <a:rPr lang="vi-VN" sz="4200" dirty="0">
                <a:latin typeface="Arial" panose="020B0604020202020204" pitchFamily="34" charset="0"/>
                <a:cs typeface="Arial" panose="020B0604020202020204" pitchFamily="34" charset="0"/>
              </a:rPr>
              <a:t>Thay </a:t>
            </a:r>
            <a:r>
              <a:rPr lang="vi-VN" sz="4200" dirty="0" smtClean="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1 </a:t>
            </a:r>
            <a:r>
              <a:rPr lang="vi-VN" sz="4200" dirty="0">
                <a:latin typeface="Arial" panose="020B0604020202020204" pitchFamily="34" charset="0"/>
                <a:cs typeface="Arial" panose="020B0604020202020204" pitchFamily="34" charset="0"/>
              </a:rPr>
              <a:t>vào đa thức </a:t>
            </a:r>
            <a:r>
              <a:rPr lang="vi-VN" sz="4200" dirty="0" smtClean="0">
                <a:latin typeface="Arial" panose="020B0604020202020204" pitchFamily="34" charset="0"/>
                <a:cs typeface="Arial" panose="020B0604020202020204" pitchFamily="34" charset="0"/>
              </a:rPr>
              <a:t>P</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Q</a:t>
            </a:r>
            <a:r>
              <a:rPr lang="vi-VN" sz="4200" dirty="0">
                <a:latin typeface="Arial" panose="020B0604020202020204" pitchFamily="34" charset="0"/>
                <a:cs typeface="Arial" panose="020B0604020202020204" pitchFamily="34" charset="0"/>
              </a:rPr>
              <a:t>, ta được:</a:t>
            </a:r>
          </a:p>
          <a:p>
            <a:pPr algn="just">
              <a:lnSpc>
                <a:spcPct val="150000"/>
              </a:lnSpc>
            </a:pP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P</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Q</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-10.1</a:t>
            </a:r>
            <a:r>
              <a:rPr lang="en-US" sz="4200" baseline="30000" dirty="0" smtClean="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7.1</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8.1</a:t>
            </a:r>
            <a:r>
              <a:rPr lang="en-US" sz="4200" baseline="30000" dirty="0" smtClean="0">
                <a:latin typeface="Arial" panose="020B0604020202020204" pitchFamily="34" charset="0"/>
                <a:cs typeface="Arial" panose="020B0604020202020204" pitchFamily="34" charset="0"/>
              </a:rPr>
              <a:t>2</a:t>
            </a:r>
            <a:r>
              <a:rPr lang="vi-VN" sz="4200" dirty="0" smtClean="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2.1</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6</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3 </a:t>
            </a:r>
          </a:p>
          <a:p>
            <a:pPr marL="571500" indent="-571500" algn="just">
              <a:lnSpc>
                <a:spcPct val="150000"/>
              </a:lnSpc>
              <a:buFont typeface="Arial" panose="020B0604020202020204" pitchFamily="34" charset="0"/>
              <a:buChar char="•"/>
            </a:pPr>
            <a:r>
              <a:rPr lang="vi-VN" sz="4200" dirty="0">
                <a:latin typeface="Arial" panose="020B0604020202020204" pitchFamily="34" charset="0"/>
                <a:cs typeface="Arial" panose="020B0604020202020204" pitchFamily="34" charset="0"/>
              </a:rPr>
              <a:t>Thay </a:t>
            </a:r>
            <a:r>
              <a:rPr lang="vi-VN" sz="4200" dirty="0" smtClean="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1 vào đa thức </a:t>
            </a:r>
            <a:r>
              <a:rPr lang="vi-VN" sz="4200" dirty="0" smtClean="0">
                <a:latin typeface="Arial" panose="020B0604020202020204" pitchFamily="34" charset="0"/>
                <a:cs typeface="Arial" panose="020B0604020202020204" pitchFamily="34" charset="0"/>
              </a:rPr>
              <a:t>P</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Q</a:t>
            </a:r>
            <a:r>
              <a:rPr lang="vi-VN" sz="4200" dirty="0">
                <a:latin typeface="Arial" panose="020B0604020202020204" pitchFamily="34" charset="0"/>
                <a:cs typeface="Arial" panose="020B0604020202020204" pitchFamily="34" charset="0"/>
              </a:rPr>
              <a:t>, ta được:</a:t>
            </a:r>
          </a:p>
          <a:p>
            <a:pPr algn="just">
              <a:lnSpc>
                <a:spcPct val="150000"/>
              </a:lnSpc>
            </a:pP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P</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 Q</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10.(-</a:t>
            </a:r>
            <a:r>
              <a:rPr lang="vi-VN" sz="4200" dirty="0" smtClean="0">
                <a:latin typeface="Arial" panose="020B0604020202020204" pitchFamily="34" charset="0"/>
                <a:cs typeface="Arial" panose="020B0604020202020204" pitchFamily="34" charset="0"/>
              </a:rPr>
              <a:t>1)</a:t>
            </a:r>
            <a:r>
              <a:rPr lang="en-US" sz="4200" baseline="30000" dirty="0" smtClean="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7</a:t>
            </a:r>
            <a:r>
              <a:rPr lang="vi-VN" sz="4200" dirty="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1)</a:t>
            </a:r>
            <a:r>
              <a:rPr lang="en-US" sz="4200" baseline="30000" dirty="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8</a:t>
            </a:r>
            <a:r>
              <a:rPr lang="vi-VN" sz="4200" dirty="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1)</a:t>
            </a:r>
            <a:r>
              <a:rPr lang="en-US" sz="4200" baseline="30000" dirty="0" smtClean="0">
                <a:latin typeface="Arial" panose="020B0604020202020204" pitchFamily="34" charset="0"/>
                <a:cs typeface="Arial" panose="020B0604020202020204" pitchFamily="34" charset="0"/>
              </a:rPr>
              <a:t>2</a:t>
            </a:r>
            <a:r>
              <a:rPr lang="vi-VN" sz="4200" dirty="0" smtClean="0">
                <a:latin typeface="Arial" panose="020B0604020202020204" pitchFamily="34" charset="0"/>
                <a:cs typeface="Arial" panose="020B0604020202020204" pitchFamily="34" charset="0"/>
              </a:rPr>
              <a:t> - </a:t>
            </a:r>
            <a:r>
              <a:rPr lang="vi-VN" sz="4200" dirty="0">
                <a:latin typeface="Arial" panose="020B0604020202020204" pitchFamily="34" charset="0"/>
                <a:cs typeface="Arial" panose="020B0604020202020204" pitchFamily="34" charset="0"/>
              </a:rPr>
              <a:t>2.(-1</a:t>
            </a:r>
            <a:r>
              <a:rPr lang="vi-VN" sz="4200" dirty="0" smtClean="0">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6</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13 </a:t>
            </a:r>
          </a:p>
        </p:txBody>
      </p:sp>
      <p:pic>
        <p:nvPicPr>
          <p:cNvPr id="8" name="Picture 2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47"/>
              </a:ext>
            </a:extLst>
          </a:blip>
          <a:srcRect/>
          <a:stretch>
            <a:fillRect/>
          </a:stretch>
        </p:blipFill>
        <p:spPr>
          <a:xfrm rot="20727836">
            <a:off x="14576784" y="1317930"/>
            <a:ext cx="2222387" cy="2521885"/>
          </a:xfrm>
          <a:prstGeom prst="rect">
            <a:avLst/>
          </a:prstGeom>
        </p:spPr>
      </p:pic>
      <p:pic>
        <p:nvPicPr>
          <p:cNvPr id="9" name="Picture 29"/>
          <p:cNvPicPr>
            <a:picLocks noChangeAspect="1"/>
          </p:cNvPicPr>
          <p:nvPr/>
        </p:nvPicPr>
        <p:blipFill>
          <a:blip r:embed="rId48" cstate="print">
            <a:extLst>
              <a:ext uri="{28A0092B-C50C-407E-A947-70E740481C1C}">
                <a14:useLocalDpi xmlns:a14="http://schemas.microsoft.com/office/drawing/2010/main" val="0"/>
              </a:ext>
              <a:ext uri="{96DAC541-7B7A-43D3-8B79-37D633B846F1}">
                <asvg:svgBlip xmlns="" xmlns:asvg="http://schemas.microsoft.com/office/drawing/2016/SVG/main" r:embed="rId49"/>
              </a:ext>
            </a:extLst>
          </a:blip>
          <a:srcRect/>
          <a:stretch>
            <a:fillRect/>
          </a:stretch>
        </p:blipFill>
        <p:spPr>
          <a:xfrm rot="529142">
            <a:off x="14801452" y="4750680"/>
            <a:ext cx="1955182" cy="2088059"/>
          </a:xfrm>
          <a:prstGeom prst="rect">
            <a:avLst/>
          </a:prstGeom>
        </p:spPr>
      </p:pic>
      <p:pic>
        <p:nvPicPr>
          <p:cNvPr id="11" name="Picture 19"/>
          <p:cNvPicPr>
            <a:picLocks noChangeAspect="1"/>
          </p:cNvPicPr>
          <p:nvPr/>
        </p:nvPicPr>
        <p:blipFill>
          <a:blip r:embed="rId50">
            <a:extLst>
              <a:ext uri="{28A0092B-C50C-407E-A947-70E740481C1C}">
                <a14:useLocalDpi xmlns:a14="http://schemas.microsoft.com/office/drawing/2010/main" val="0"/>
              </a:ext>
              <a:ext uri="{96DAC541-7B7A-43D3-8B79-37D633B846F1}">
                <asvg:svgBlip xmlns="" xmlns:asvg="http://schemas.microsoft.com/office/drawing/2016/SVG/main" r:embed="rId37"/>
              </a:ext>
            </a:extLst>
          </a:blip>
          <a:srcRect/>
          <a:stretch>
            <a:fillRect/>
          </a:stretch>
        </p:blipFill>
        <p:spPr>
          <a:xfrm flipH="1">
            <a:off x="15181928" y="7511069"/>
            <a:ext cx="1979579" cy="2561809"/>
          </a:xfrm>
          <a:prstGeom prst="rect">
            <a:avLst/>
          </a:prstGeom>
        </p:spPr>
      </p:pic>
    </p:spTree>
    <p:extLst>
      <p:ext uri="{BB962C8B-B14F-4D97-AF65-F5344CB8AC3E}">
        <p14:creationId xmlns:p14="http://schemas.microsoft.com/office/powerpoint/2010/main" val="3047115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4">
                                            <p:txEl>
                                              <p:pRg st="0" end="0"/>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p:tgtEl>
                                          <p:spTgt spid="4">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4">
                                            <p:txEl>
                                              <p:pRg st="1" end="1"/>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16" dur="500"/>
                                        <p:tgtEl>
                                          <p:spTgt spid="4">
                                            <p:txEl>
                                              <p:pRg st="2" end="2"/>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p:tgtEl>
                                          <p:spTgt spid="4">
                                            <p:txEl>
                                              <p:pRg st="3" end="3"/>
                                            </p:txEl>
                                          </p:spTgt>
                                        </p:tgtEl>
                                        <p:attrNameLst>
                                          <p:attrName>ppt_y</p:attrName>
                                        </p:attrNameLst>
                                      </p:cBhvr>
                                      <p:tavLst>
                                        <p:tav tm="0">
                                          <p:val>
                                            <p:strVal val="#ppt_y+#ppt_h*1.125000"/>
                                          </p:val>
                                        </p:tav>
                                        <p:tav tm="100000">
                                          <p:val>
                                            <p:strVal val="#ppt_y"/>
                                          </p:val>
                                        </p:tav>
                                      </p:tavLst>
                                    </p:anim>
                                    <p:animEffect transition="in" filter="wipe(up)">
                                      <p:cBhvr>
                                        <p:cTn id="20" dur="500"/>
                                        <p:tgtEl>
                                          <p:spTgt spid="4">
                                            <p:txEl>
                                              <p:pRg st="3" end="3"/>
                                            </p:txEl>
                                          </p:spTgt>
                                        </p:tgtEl>
                                      </p:cBhvr>
                                    </p:animEffect>
                                  </p:childTnLst>
                                </p:cTn>
                              </p:par>
                              <p:par>
                                <p:cTn id="21" presetID="1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p:tgtEl>
                                          <p:spTgt spid="4">
                                            <p:txEl>
                                              <p:pRg st="4" end="4"/>
                                            </p:txEl>
                                          </p:spTgt>
                                        </p:tgtEl>
                                        <p:attrNameLst>
                                          <p:attrName>ppt_y</p:attrName>
                                        </p:attrNameLst>
                                      </p:cBhvr>
                                      <p:tavLst>
                                        <p:tav tm="0">
                                          <p:val>
                                            <p:strVal val="#ppt_y+#ppt_h*1.125000"/>
                                          </p:val>
                                        </p:tav>
                                        <p:tav tm="100000">
                                          <p:val>
                                            <p:strVal val="#ppt_y"/>
                                          </p:val>
                                        </p:tav>
                                      </p:tavLst>
                                    </p:anim>
                                    <p:animEffect transition="in" filter="wipe(up)">
                                      <p:cBhvr>
                                        <p:cTn id="24" dur="500"/>
                                        <p:tgtEl>
                                          <p:spTgt spid="4">
                                            <p:txEl>
                                              <p:pRg st="4" end="4"/>
                                            </p:txEl>
                                          </p:spTgt>
                                        </p:tgtEl>
                                      </p:cBhvr>
                                    </p:animEffect>
                                  </p:childTnLst>
                                </p:cTn>
                              </p:par>
                              <p:par>
                                <p:cTn id="25" presetID="1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p:tgtEl>
                                          <p:spTgt spid="4">
                                            <p:txEl>
                                              <p:pRg st="5" end="5"/>
                                            </p:txEl>
                                          </p:spTgt>
                                        </p:tgtEl>
                                        <p:attrNameLst>
                                          <p:attrName>ppt_y</p:attrName>
                                        </p:attrNameLst>
                                      </p:cBhvr>
                                      <p:tavLst>
                                        <p:tav tm="0">
                                          <p:val>
                                            <p:strVal val="#ppt_y+#ppt_h*1.125000"/>
                                          </p:val>
                                        </p:tav>
                                        <p:tav tm="100000">
                                          <p:val>
                                            <p:strVal val="#ppt_y"/>
                                          </p:val>
                                        </p:tav>
                                      </p:tavLst>
                                    </p:anim>
                                    <p:animEffect transition="in" filter="wipe(up)">
                                      <p:cBhvr>
                                        <p:cTn id="28" dur="500"/>
                                        <p:tgtEl>
                                          <p:spTgt spid="4">
                                            <p:txEl>
                                              <p:pRg st="5" end="5"/>
                                            </p:txEl>
                                          </p:spTgt>
                                        </p:tgtEl>
                                      </p:cBhvr>
                                    </p:animEffect>
                                  </p:childTnLst>
                                </p:cTn>
                              </p:par>
                              <p:par>
                                <p:cTn id="29" presetID="1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p:tgtEl>
                                          <p:spTgt spid="4">
                                            <p:txEl>
                                              <p:pRg st="6" end="6"/>
                                            </p:txEl>
                                          </p:spTgt>
                                        </p:tgtEl>
                                        <p:attrNameLst>
                                          <p:attrName>ppt_y</p:attrName>
                                        </p:attrNameLst>
                                      </p:cBhvr>
                                      <p:tavLst>
                                        <p:tav tm="0">
                                          <p:val>
                                            <p:strVal val="#ppt_y+#ppt_h*1.125000"/>
                                          </p:val>
                                        </p:tav>
                                        <p:tav tm="100000">
                                          <p:val>
                                            <p:strVal val="#ppt_y"/>
                                          </p:val>
                                        </p:tav>
                                      </p:tavLst>
                                    </p:anim>
                                    <p:animEffect transition="in" filter="wipe(up)">
                                      <p:cBhvr>
                                        <p:cTn id="32" dur="500"/>
                                        <p:tgtEl>
                                          <p:spTgt spid="4">
                                            <p:txEl>
                                              <p:pRg st="6" end="6"/>
                                            </p:txEl>
                                          </p:spTgt>
                                        </p:tgtEl>
                                      </p:cBhvr>
                                    </p:animEffect>
                                  </p:childTnLst>
                                </p:cTn>
                              </p:par>
                              <p:par>
                                <p:cTn id="33" presetID="1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p:tgtEl>
                                          <p:spTgt spid="4">
                                            <p:txEl>
                                              <p:pRg st="7" end="7"/>
                                            </p:txEl>
                                          </p:spTgt>
                                        </p:tgtEl>
                                        <p:attrNameLst>
                                          <p:attrName>ppt_y</p:attrName>
                                        </p:attrNameLst>
                                      </p:cBhvr>
                                      <p:tavLst>
                                        <p:tav tm="0">
                                          <p:val>
                                            <p:strVal val="#ppt_y+#ppt_h*1.125000"/>
                                          </p:val>
                                        </p:tav>
                                        <p:tav tm="100000">
                                          <p:val>
                                            <p:strVal val="#ppt_y"/>
                                          </p:val>
                                        </p:tav>
                                      </p:tavLst>
                                    </p:anim>
                                    <p:animEffect transition="in" filter="wipe(up)">
                                      <p:cBhvr>
                                        <p:cTn id="36" dur="500"/>
                                        <p:tgtEl>
                                          <p:spTgt spid="4">
                                            <p:txEl>
                                              <p:pRg st="7" end="7"/>
                                            </p:txEl>
                                          </p:spTgt>
                                        </p:tgtEl>
                                      </p:cBhvr>
                                    </p:animEffect>
                                  </p:childTnLst>
                                </p:cTn>
                              </p:par>
                              <p:par>
                                <p:cTn id="37" presetID="1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p:tgtEl>
                                          <p:spTgt spid="4">
                                            <p:txEl>
                                              <p:pRg st="8" end="8"/>
                                            </p:txEl>
                                          </p:spTgt>
                                        </p:tgtEl>
                                        <p:attrNameLst>
                                          <p:attrName>ppt_y</p:attrName>
                                        </p:attrNameLst>
                                      </p:cBhvr>
                                      <p:tavLst>
                                        <p:tav tm="0">
                                          <p:val>
                                            <p:strVal val="#ppt_y+#ppt_h*1.125000"/>
                                          </p:val>
                                        </p:tav>
                                        <p:tav tm="100000">
                                          <p:val>
                                            <p:strVal val="#ppt_y"/>
                                          </p:val>
                                        </p:tav>
                                      </p:tavLst>
                                    </p:anim>
                                    <p:animEffect transition="in" filter="wipe(up)">
                                      <p:cBhvr>
                                        <p:cTn id="40"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2" name="Rounded Rectangle 1"/>
          <p:cNvSpPr/>
          <p:nvPr/>
        </p:nvSpPr>
        <p:spPr>
          <a:xfrm>
            <a:off x="304800" y="342900"/>
            <a:ext cx="17602200" cy="9601200"/>
          </a:xfrm>
          <a:prstGeom prst="roundRect">
            <a:avLst>
              <a:gd name="adj" fmla="val 1612"/>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676400" y="1028700"/>
            <a:ext cx="12649200" cy="5909310"/>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c) Ta thấy:</a:t>
            </a:r>
          </a:p>
          <a:p>
            <a:pPr algn="just">
              <a:lnSpc>
                <a:spcPct val="150000"/>
              </a:lnSpc>
            </a:pPr>
            <a:r>
              <a:rPr lang="vi-VN" sz="4200" dirty="0">
                <a:latin typeface="Arial" panose="020B0604020202020204" pitchFamily="34" charset="0"/>
                <a:cs typeface="Arial" panose="020B0604020202020204" pitchFamily="34" charset="0"/>
              </a:rPr>
              <a:t>Biểu thức </a:t>
            </a:r>
            <a:r>
              <a:rPr lang="vi-VN" sz="4200" dirty="0" smtClean="0">
                <a:latin typeface="Arial" panose="020B0604020202020204" pitchFamily="34" charset="0"/>
                <a:cs typeface="Arial" panose="020B0604020202020204" pitchFamily="34" charset="0"/>
              </a:rPr>
              <a:t>P</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Q </a:t>
            </a:r>
            <a:r>
              <a:rPr lang="vi-VN" sz="4200" dirty="0">
                <a:latin typeface="Arial" panose="020B0604020202020204" pitchFamily="34" charset="0"/>
                <a:cs typeface="Arial" panose="020B0604020202020204" pitchFamily="34" charset="0"/>
              </a:rPr>
              <a:t>có hệ số tự do là 0</a:t>
            </a:r>
          </a:p>
          <a:p>
            <a:pPr algn="just">
              <a:lnSpc>
                <a:spcPct val="150000"/>
              </a:lnSpc>
            </a:pPr>
            <a:r>
              <a:rPr lang="vi-VN" sz="4200" dirty="0">
                <a:latin typeface="Arial" panose="020B0604020202020204" pitchFamily="34" charset="0"/>
                <a:cs typeface="Arial" panose="020B0604020202020204" pitchFamily="34" charset="0"/>
              </a:rPr>
              <a:t>⇒ Thay </a:t>
            </a:r>
            <a:r>
              <a:rPr lang="vi-VN" sz="4200" dirty="0" smtClean="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0 </a:t>
            </a:r>
            <a:r>
              <a:rPr lang="vi-VN" sz="4200" dirty="0">
                <a:latin typeface="Arial" panose="020B0604020202020204" pitchFamily="34" charset="0"/>
                <a:cs typeface="Arial" panose="020B0604020202020204" pitchFamily="34" charset="0"/>
              </a:rPr>
              <a:t>vào đa thức </a:t>
            </a:r>
            <a:r>
              <a:rPr lang="vi-VN" sz="4200" dirty="0" smtClean="0">
                <a:latin typeface="Arial" panose="020B0604020202020204" pitchFamily="34" charset="0"/>
                <a:cs typeface="Arial" panose="020B0604020202020204" pitchFamily="34" charset="0"/>
              </a:rPr>
              <a:t>P</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Q</a:t>
            </a:r>
            <a:r>
              <a:rPr lang="vi-VN" sz="4200" dirty="0">
                <a:latin typeface="Arial" panose="020B0604020202020204" pitchFamily="34" charset="0"/>
                <a:cs typeface="Arial" panose="020B0604020202020204" pitchFamily="34" charset="0"/>
              </a:rPr>
              <a:t>, ta được: </a:t>
            </a:r>
            <a:r>
              <a:rPr lang="vi-VN" sz="4200" dirty="0" smtClean="0">
                <a:latin typeface="Arial" panose="020B0604020202020204" pitchFamily="34" charset="0"/>
                <a:cs typeface="Arial" panose="020B0604020202020204" pitchFamily="34" charset="0"/>
              </a:rPr>
              <a:t>P</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Q</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0</a:t>
            </a:r>
            <a:endParaRPr lang="vi-VN" sz="4200" dirty="0">
              <a:latin typeface="Arial" panose="020B0604020202020204" pitchFamily="34" charset="0"/>
              <a:cs typeface="Arial" panose="020B0604020202020204" pitchFamily="34" charset="0"/>
            </a:endParaRPr>
          </a:p>
          <a:p>
            <a:pPr algn="just">
              <a:lnSpc>
                <a:spcPct val="150000"/>
              </a:lnSpc>
            </a:pPr>
            <a:r>
              <a:rPr lang="vi-VN" sz="4200" dirty="0">
                <a:latin typeface="Arial" panose="020B0604020202020204" pitchFamily="34" charset="0"/>
                <a:cs typeface="Arial" panose="020B0604020202020204" pitchFamily="34" charset="0"/>
              </a:rPr>
              <a:t>Biểu thức </a:t>
            </a:r>
            <a:r>
              <a:rPr lang="vi-VN" sz="4200" dirty="0" smtClean="0">
                <a:latin typeface="Arial" panose="020B0604020202020204" pitchFamily="34" charset="0"/>
                <a:cs typeface="Arial" panose="020B0604020202020204" pitchFamily="34" charset="0"/>
              </a:rPr>
              <a:t>P</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Q </a:t>
            </a:r>
            <a:r>
              <a:rPr lang="vi-VN" sz="4200" dirty="0">
                <a:latin typeface="Arial" panose="020B0604020202020204" pitchFamily="34" charset="0"/>
                <a:cs typeface="Arial" panose="020B0604020202020204" pitchFamily="34" charset="0"/>
              </a:rPr>
              <a:t>có hệ số tự do là -</a:t>
            </a:r>
            <a:r>
              <a:rPr lang="vi-VN" sz="4200" dirty="0" smtClean="0">
                <a:latin typeface="Arial" panose="020B0604020202020204" pitchFamily="34" charset="0"/>
                <a:cs typeface="Arial" panose="020B0604020202020204" pitchFamily="34" charset="0"/>
              </a:rPr>
              <a:t>6</a:t>
            </a:r>
            <a:r>
              <a:rPr lang="en-US" sz="4200" dirty="0" smtClean="0">
                <a:latin typeface="Arial" panose="020B0604020202020204" pitchFamily="34" charset="0"/>
                <a:cs typeface="Arial" panose="020B0604020202020204" pitchFamily="34" charset="0"/>
              </a:rPr>
              <a:t>.</a:t>
            </a:r>
            <a:endParaRPr lang="vi-VN" sz="4200" dirty="0">
              <a:latin typeface="Arial" panose="020B0604020202020204" pitchFamily="34" charset="0"/>
              <a:cs typeface="Arial" panose="020B0604020202020204" pitchFamily="34" charset="0"/>
            </a:endParaRPr>
          </a:p>
          <a:p>
            <a:pPr algn="just">
              <a:lnSpc>
                <a:spcPct val="150000"/>
              </a:lnSpc>
            </a:pPr>
            <a:r>
              <a:rPr lang="vi-VN" sz="4200" dirty="0">
                <a:latin typeface="Arial" panose="020B0604020202020204" pitchFamily="34" charset="0"/>
                <a:cs typeface="Arial" panose="020B0604020202020204" pitchFamily="34" charset="0"/>
              </a:rPr>
              <a:t>⇒ Thay </a:t>
            </a:r>
            <a:r>
              <a:rPr lang="vi-VN" sz="4200" dirty="0" smtClean="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0 </a:t>
            </a:r>
            <a:r>
              <a:rPr lang="vi-VN" sz="4200" dirty="0">
                <a:latin typeface="Arial" panose="020B0604020202020204" pitchFamily="34" charset="0"/>
                <a:cs typeface="Arial" panose="020B0604020202020204" pitchFamily="34" charset="0"/>
              </a:rPr>
              <a:t>vào đa thức </a:t>
            </a:r>
            <a:r>
              <a:rPr lang="vi-VN" sz="4200" dirty="0" smtClean="0">
                <a:latin typeface="Arial" panose="020B0604020202020204" pitchFamily="34" charset="0"/>
                <a:cs typeface="Arial" panose="020B0604020202020204" pitchFamily="34" charset="0"/>
              </a:rPr>
              <a:t>P</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Q</a:t>
            </a:r>
            <a:r>
              <a:rPr lang="vi-VN" sz="4200" dirty="0">
                <a:latin typeface="Arial" panose="020B0604020202020204" pitchFamily="34" charset="0"/>
                <a:cs typeface="Arial" panose="020B0604020202020204" pitchFamily="34" charset="0"/>
              </a:rPr>
              <a:t>, ta được: </a:t>
            </a:r>
            <a:r>
              <a:rPr lang="vi-VN" sz="4200" dirty="0" smtClean="0">
                <a:latin typeface="Arial" panose="020B0604020202020204" pitchFamily="34" charset="0"/>
                <a:cs typeface="Arial" panose="020B0604020202020204" pitchFamily="34" charset="0"/>
              </a:rPr>
              <a:t>P</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Q</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6</a:t>
            </a:r>
          </a:p>
          <a:p>
            <a:pPr algn="just">
              <a:lnSpc>
                <a:spcPct val="150000"/>
              </a:lnSpc>
            </a:pPr>
            <a:r>
              <a:rPr lang="vi-VN" sz="4200" dirty="0">
                <a:latin typeface="Arial" panose="020B0604020202020204" pitchFamily="34" charset="0"/>
                <a:cs typeface="Arial" panose="020B0604020202020204" pitchFamily="34" charset="0"/>
              </a:rPr>
              <a:t>Vậy: Đa thức </a:t>
            </a:r>
            <a:r>
              <a:rPr lang="vi-VN" sz="4200" dirty="0" smtClean="0">
                <a:latin typeface="Arial" panose="020B0604020202020204" pitchFamily="34" charset="0"/>
                <a:cs typeface="Arial" panose="020B0604020202020204" pitchFamily="34" charset="0"/>
              </a:rPr>
              <a:t>P</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Q </a:t>
            </a:r>
            <a:r>
              <a:rPr lang="vi-VN" sz="4200" dirty="0">
                <a:latin typeface="Arial" panose="020B0604020202020204" pitchFamily="34" charset="0"/>
                <a:cs typeface="Arial" panose="020B0604020202020204" pitchFamily="34" charset="0"/>
              </a:rPr>
              <a:t>có nghiệm là </a:t>
            </a:r>
            <a:r>
              <a:rPr lang="vi-VN" sz="4200" dirty="0" smtClean="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0</a:t>
            </a:r>
            <a:r>
              <a:rPr lang="vi-VN" sz="4200" dirty="0">
                <a:latin typeface="Arial" panose="020B0604020202020204" pitchFamily="34" charset="0"/>
                <a:cs typeface="Arial" panose="020B0604020202020204" pitchFamily="34" charset="0"/>
              </a:rPr>
              <a:t>.</a:t>
            </a:r>
          </a:p>
        </p:txBody>
      </p:sp>
      <p:pic>
        <p:nvPicPr>
          <p:cNvPr id="5" name="Picture 4"/>
          <p:cNvPicPr>
            <a:picLocks noChangeAspect="1"/>
          </p:cNvPicPr>
          <p:nvPr/>
        </p:nvPicPr>
        <p:blipFill>
          <a:blip r:embed="rId2"/>
          <a:stretch>
            <a:fillRect/>
          </a:stretch>
        </p:blipFill>
        <p:spPr>
          <a:xfrm>
            <a:off x="10972800" y="6134100"/>
            <a:ext cx="6312975" cy="397135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961062">
            <a:off x="15009424" y="-213079"/>
            <a:ext cx="2926748" cy="2565078"/>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8695350"/>
            <a:ext cx="2030144" cy="1420491"/>
          </a:xfrm>
          <a:prstGeom prst="rect">
            <a:avLst/>
          </a:prstGeom>
        </p:spPr>
      </p:pic>
    </p:spTree>
    <p:extLst>
      <p:ext uri="{BB962C8B-B14F-4D97-AF65-F5344CB8AC3E}">
        <p14:creationId xmlns:p14="http://schemas.microsoft.com/office/powerpoint/2010/main" val="4068670552"/>
      </p:ext>
    </p:extLst>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0" y="-33995"/>
            <a:ext cx="18287996" cy="1977095"/>
          </a:xfrm>
          <a:custGeom>
            <a:avLst/>
            <a:gdLst/>
            <a:ahLst/>
            <a:cxnLst/>
            <a:rect l="l" t="t" r="r" b="b"/>
            <a:pathLst>
              <a:path w="4816592" h="1363620">
                <a:moveTo>
                  <a:pt x="0" y="0"/>
                </a:moveTo>
                <a:lnTo>
                  <a:pt x="4816592" y="0"/>
                </a:lnTo>
                <a:lnTo>
                  <a:pt x="4816592" y="1363620"/>
                </a:lnTo>
                <a:lnTo>
                  <a:pt x="0" y="1363620"/>
                </a:lnTo>
                <a:close/>
              </a:path>
            </a:pathLst>
          </a:custGeom>
          <a:solidFill>
            <a:srgbClr val="8C3839"/>
          </a:solidFill>
        </p:spPr>
      </p:sp>
      <p:sp>
        <p:nvSpPr>
          <p:cNvPr id="12" name="TextBox 11"/>
          <p:cNvSpPr txBox="1"/>
          <p:nvPr/>
        </p:nvSpPr>
        <p:spPr>
          <a:xfrm>
            <a:off x="5219698" y="571500"/>
            <a:ext cx="7848600" cy="1107996"/>
          </a:xfrm>
          <a:prstGeom prst="rect">
            <a:avLst/>
          </a:prstGeom>
          <a:noFill/>
        </p:spPr>
        <p:txBody>
          <a:bodyPr wrap="square" rtlCol="0">
            <a:spAutoFit/>
          </a:bodyPr>
          <a:lstStyle/>
          <a:p>
            <a:pPr algn="ctr"/>
            <a:r>
              <a:rPr lang="en-US" sz="6600" b="1" dirty="0" smtClean="0">
                <a:solidFill>
                  <a:schemeClr val="bg1"/>
                </a:solidFill>
                <a:latin typeface="Arial" panose="020B0604020202020204" pitchFamily="34" charset="0"/>
                <a:cs typeface="Arial" panose="020B0604020202020204" pitchFamily="34" charset="0"/>
              </a:rPr>
              <a:t>VẬN DỤNG</a:t>
            </a:r>
            <a:endParaRPr lang="en-US" sz="6600" b="1" dirty="0">
              <a:solidFill>
                <a:schemeClr val="bg1"/>
              </a:solidFill>
              <a:latin typeface="Arial" panose="020B0604020202020204" pitchFamily="34" charset="0"/>
              <a:cs typeface="Arial" panose="020B0604020202020204" pitchFamily="34" charset="0"/>
            </a:endParaRPr>
          </a:p>
        </p:txBody>
      </p:sp>
      <p:pic>
        <p:nvPicPr>
          <p:cNvPr id="14"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978745" y="8648700"/>
            <a:ext cx="1066800" cy="1434572"/>
          </a:xfrm>
          <a:prstGeom prst="rect">
            <a:avLst/>
          </a:prstGeom>
        </p:spPr>
      </p:pic>
      <p:sp>
        <p:nvSpPr>
          <p:cNvPr id="15" name="Rounded Rectangle 14"/>
          <p:cNvSpPr/>
          <p:nvPr/>
        </p:nvSpPr>
        <p:spPr>
          <a:xfrm>
            <a:off x="1524000" y="2247850"/>
            <a:ext cx="5715000" cy="1223305"/>
          </a:xfrm>
          <a:prstGeom prst="roundRect">
            <a:avLst/>
          </a:prstGeom>
          <a:solidFill>
            <a:schemeClr val="accent5">
              <a:lumMod val="20000"/>
              <a:lumOff val="80000"/>
            </a:schemeClr>
          </a:solidFill>
          <a:ln w="38100">
            <a:solidFill>
              <a:srgbClr val="0070C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4200" b="1" dirty="0" err="1" smtClean="0">
                <a:ln w="57150">
                  <a:noFill/>
                </a:ln>
                <a:solidFill>
                  <a:srgbClr val="002060"/>
                </a:solidFill>
                <a:latin typeface="Arial" panose="020B0604020202020204" pitchFamily="34" charset="0"/>
                <a:cs typeface="Arial" panose="020B0604020202020204" pitchFamily="34" charset="0"/>
              </a:rPr>
              <a:t>Bài</a:t>
            </a:r>
            <a:r>
              <a:rPr lang="en-US" sz="4200" b="1" dirty="0" smtClean="0">
                <a:ln w="57150">
                  <a:noFill/>
                </a:ln>
                <a:solidFill>
                  <a:srgbClr val="002060"/>
                </a:solidFill>
                <a:latin typeface="Arial" panose="020B0604020202020204" pitchFamily="34" charset="0"/>
                <a:cs typeface="Arial" panose="020B0604020202020204" pitchFamily="34" charset="0"/>
              </a:rPr>
              <a:t> 7.19 (SGK - tr35) </a:t>
            </a:r>
            <a:endParaRPr lang="en-US" sz="4200" b="1" dirty="0">
              <a:ln w="57150">
                <a:noFill/>
              </a:ln>
              <a:solidFill>
                <a:srgbClr val="002060"/>
              </a:solidFill>
              <a:latin typeface="Arial" panose="020B0604020202020204" pitchFamily="34" charset="0"/>
              <a:cs typeface="Arial" panose="020B0604020202020204" pitchFamily="34" charset="0"/>
            </a:endParaRPr>
          </a:p>
        </p:txBody>
      </p:sp>
      <p:sp>
        <p:nvSpPr>
          <p:cNvPr id="2" name="Rectangle 1"/>
          <p:cNvSpPr/>
          <p:nvPr/>
        </p:nvSpPr>
        <p:spPr>
          <a:xfrm>
            <a:off x="1524000" y="3471155"/>
            <a:ext cx="15468600" cy="6370975"/>
          </a:xfrm>
          <a:prstGeom prst="rect">
            <a:avLst/>
          </a:prstGeom>
        </p:spPr>
        <p:txBody>
          <a:bodyPr wrap="square">
            <a:spAutoFit/>
          </a:bodyPr>
          <a:lstStyle/>
          <a:p>
            <a:pPr algn="just">
              <a:lnSpc>
                <a:spcPct val="150000"/>
              </a:lnSpc>
              <a:spcBef>
                <a:spcPts val="600"/>
              </a:spcBef>
              <a:spcAft>
                <a:spcPts val="600"/>
              </a:spcAft>
            </a:pPr>
            <a:r>
              <a:rPr lang="en-US" sz="4200" dirty="0" err="1">
                <a:latin typeface="Arial" panose="020B0604020202020204" pitchFamily="34" charset="0"/>
                <a:ea typeface="Calibri" panose="020F0502020204030204" pitchFamily="34" charset="0"/>
                <a:cs typeface="Arial" panose="020B0604020202020204" pitchFamily="34" charset="0"/>
              </a:rPr>
              <a:t>Một</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bể</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chứa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nước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có</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dạng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hình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hộp</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chữ</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nhật</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được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thiết</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kế</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với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kích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thước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theo</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tỉ</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lệ</a:t>
            </a:r>
            <a:r>
              <a:rPr lang="en-US" sz="4200" dirty="0">
                <a:latin typeface="Arial" panose="020B0604020202020204" pitchFamily="34" charset="0"/>
                <a:ea typeface="Calibri" panose="020F0502020204030204" pitchFamily="34" charset="0"/>
                <a:cs typeface="Arial" panose="020B0604020202020204" pitchFamily="34" charset="0"/>
              </a:rPr>
              <a:t>:</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Bef>
                <a:spcPts val="600"/>
              </a:spcBef>
              <a:spcAft>
                <a:spcPts val="600"/>
              </a:spcAft>
            </a:pPr>
            <a:r>
              <a:rPr lang="en-US" sz="4200" dirty="0" err="1">
                <a:latin typeface="Arial" panose="020B0604020202020204" pitchFamily="34" charset="0"/>
                <a:ea typeface="Times New Roman" panose="02020603050405020304" pitchFamily="18" charset="0"/>
                <a:cs typeface="Arial" panose="020B0604020202020204" pitchFamily="34" charset="0"/>
              </a:rPr>
              <a:t>Chiều</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cao</a:t>
            </a:r>
            <a:r>
              <a:rPr lang="en-US" sz="4200" dirty="0">
                <a:latin typeface="Arial" panose="020B0604020202020204" pitchFamily="34" charset="0"/>
                <a:ea typeface="Times New Roman" panose="02020603050405020304" pitchFamily="18" charset="0"/>
                <a:cs typeface="Arial" panose="020B0604020202020204" pitchFamily="34" charset="0"/>
              </a:rPr>
              <a:t> : </a:t>
            </a:r>
            <a:r>
              <a:rPr lang="en-US" sz="4200" dirty="0" err="1">
                <a:latin typeface="Arial" panose="020B0604020202020204" pitchFamily="34" charset="0"/>
                <a:ea typeface="Times New Roman" panose="02020603050405020304" pitchFamily="18" charset="0"/>
                <a:cs typeface="Arial" panose="020B0604020202020204" pitchFamily="34" charset="0"/>
              </a:rPr>
              <a:t>chiều</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rộng</a:t>
            </a:r>
            <a:r>
              <a:rPr lang="en-US" sz="4200" dirty="0">
                <a:latin typeface="Arial" panose="020B0604020202020204" pitchFamily="34" charset="0"/>
                <a:ea typeface="Times New Roman" panose="02020603050405020304" pitchFamily="18" charset="0"/>
                <a:cs typeface="Arial" panose="020B0604020202020204" pitchFamily="34" charset="0"/>
              </a:rPr>
              <a:t> : </a:t>
            </a:r>
            <a:r>
              <a:rPr lang="en-US" sz="4200" dirty="0" err="1">
                <a:latin typeface="Arial" panose="020B0604020202020204" pitchFamily="34" charset="0"/>
                <a:ea typeface="Times New Roman" panose="02020603050405020304" pitchFamily="18" charset="0"/>
                <a:cs typeface="Arial" panose="020B0604020202020204" pitchFamily="34" charset="0"/>
              </a:rPr>
              <a:t>chiều</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dài</a:t>
            </a:r>
            <a:r>
              <a:rPr lang="en-US" sz="4200" dirty="0">
                <a:latin typeface="Arial" panose="020B0604020202020204" pitchFamily="34" charset="0"/>
                <a:ea typeface="Times New Roman" panose="02020603050405020304" pitchFamily="18" charset="0"/>
                <a:cs typeface="Arial" panose="020B0604020202020204" pitchFamily="34" charset="0"/>
              </a:rPr>
              <a:t> = 1 : 2 : 3.</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en-US" sz="4200" dirty="0" err="1">
                <a:latin typeface="Arial" panose="020B0604020202020204" pitchFamily="34" charset="0"/>
                <a:ea typeface="Times New Roman" panose="02020603050405020304" pitchFamily="18" charset="0"/>
                <a:cs typeface="Arial" panose="020B0604020202020204" pitchFamily="34" charset="0"/>
              </a:rPr>
              <a:t>Trong</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bể</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hiện</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còn</a:t>
            </a:r>
            <a:r>
              <a:rPr lang="en-US" sz="4200" dirty="0">
                <a:latin typeface="Arial" panose="020B0604020202020204" pitchFamily="34" charset="0"/>
                <a:ea typeface="Times New Roman" panose="02020603050405020304" pitchFamily="18" charset="0"/>
                <a:cs typeface="Arial" panose="020B0604020202020204" pitchFamily="34" charset="0"/>
              </a:rPr>
              <a:t> 0,7 m</a:t>
            </a:r>
            <a:r>
              <a:rPr lang="en-US" sz="4200" baseline="30000" dirty="0">
                <a:latin typeface="Arial" panose="020B0604020202020204" pitchFamily="34" charset="0"/>
                <a:ea typeface="Times New Roman" panose="02020603050405020304" pitchFamily="18" charset="0"/>
                <a:cs typeface="Arial" panose="020B0604020202020204" pitchFamily="34" charset="0"/>
              </a:rPr>
              <a:t>3</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nước</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Gọi</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chiều</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cao</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của</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bể</a:t>
            </a:r>
            <a:r>
              <a:rPr lang="fr-FR" sz="4200" dirty="0">
                <a:latin typeface="Arial" panose="020B0604020202020204" pitchFamily="34" charset="0"/>
                <a:ea typeface="Times New Roman" panose="02020603050405020304" pitchFamily="18" charset="0"/>
                <a:cs typeface="Arial" panose="020B0604020202020204" pitchFamily="34" charset="0"/>
              </a:rPr>
              <a:t> là x (</a:t>
            </a:r>
            <a:r>
              <a:rPr lang="fr-FR" sz="4200" dirty="0" err="1">
                <a:latin typeface="Arial" panose="020B0604020202020204" pitchFamily="34" charset="0"/>
                <a:ea typeface="Times New Roman" panose="02020603050405020304" pitchFamily="18" charset="0"/>
                <a:cs typeface="Arial" panose="020B0604020202020204" pitchFamily="34" charset="0"/>
              </a:rPr>
              <a:t>mét</a:t>
            </a:r>
            <a:r>
              <a:rPr lang="fr-FR" sz="4200" dirty="0">
                <a:latin typeface="Arial" panose="020B0604020202020204" pitchFamily="34" charset="0"/>
                <a:ea typeface="Times New Roman" panose="02020603050405020304" pitchFamily="18" charset="0"/>
                <a:cs typeface="Arial" panose="020B0604020202020204" pitchFamily="34" charset="0"/>
              </a:rPr>
              <a:t>).</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fr-FR" sz="4200" dirty="0" err="1">
                <a:latin typeface="Arial" panose="020B0604020202020204" pitchFamily="34" charset="0"/>
                <a:ea typeface="Times New Roman" panose="02020603050405020304" pitchFamily="18" charset="0"/>
                <a:cs typeface="Arial" panose="020B0604020202020204" pitchFamily="34" charset="0"/>
              </a:rPr>
              <a:t>Hãy</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viết</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đa</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thức</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biểu</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thị</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số</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mét</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khối</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nước</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cần</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phải</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bơm</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thêm</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vào</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bể</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để</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bể</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đầy</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fr-FR" sz="4200" dirty="0" err="1">
                <a:latin typeface="Arial" panose="020B0604020202020204" pitchFamily="34" charset="0"/>
                <a:ea typeface="Times New Roman" panose="02020603050405020304" pitchFamily="18" charset="0"/>
                <a:cs typeface="Arial" panose="020B0604020202020204" pitchFamily="34" charset="0"/>
              </a:rPr>
              <a:t>nước</a:t>
            </a:r>
            <a:r>
              <a:rPr lang="fr-FR"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Xác</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định</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bậc</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của</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đa</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thức</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đó</a:t>
            </a:r>
            <a:r>
              <a:rPr lang="en-US" sz="4200" dirty="0">
                <a:latin typeface="Arial" panose="020B0604020202020204" pitchFamily="34" charset="0"/>
                <a:ea typeface="Times New Roman" panose="02020603050405020304" pitchFamily="18"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14"/>
          <a:stretch>
            <a:fillRect/>
          </a:stretch>
        </p:blipFill>
        <p:spPr>
          <a:xfrm>
            <a:off x="14791441" y="1442506"/>
            <a:ext cx="2081657" cy="2011331"/>
          </a:xfrm>
          <a:prstGeom prst="rect">
            <a:avLst/>
          </a:prstGeom>
        </p:spPr>
      </p:pic>
    </p:spTree>
    <p:extLst>
      <p:ext uri="{BB962C8B-B14F-4D97-AF65-F5344CB8AC3E}">
        <p14:creationId xmlns:p14="http://schemas.microsoft.com/office/powerpoint/2010/main" val="3473684239"/>
      </p:ext>
    </p:extLst>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20" name="TextBox 19"/>
          <p:cNvSpPr txBox="1"/>
          <p:nvPr/>
        </p:nvSpPr>
        <p:spPr>
          <a:xfrm>
            <a:off x="3886200" y="644427"/>
            <a:ext cx="10972800" cy="1015663"/>
          </a:xfrm>
          <a:prstGeom prst="rect">
            <a:avLst/>
          </a:prstGeom>
          <a:noFill/>
        </p:spPr>
        <p:txBody>
          <a:bodyPr wrap="square" rtlCol="0">
            <a:spAutoFit/>
          </a:bodyPr>
          <a:lstStyle/>
          <a:p>
            <a:pPr algn="ctr"/>
            <a:r>
              <a:rPr lang="en-US" sz="6000" b="1" dirty="0" smtClean="0">
                <a:solidFill>
                  <a:schemeClr val="bg1"/>
                </a:solidFill>
                <a:latin typeface="Arial" panose="020B0604020202020204" pitchFamily="34" charset="0"/>
                <a:cs typeface="Arial" panose="020B0604020202020204" pitchFamily="34" charset="0"/>
              </a:rPr>
              <a:t>TRÒ CHƠI TRẮC NGHIỆM</a:t>
            </a:r>
            <a:endParaRPr lang="en-US" sz="6000" b="1" dirty="0">
              <a:solidFill>
                <a:schemeClr val="bg1"/>
              </a:solidFill>
              <a:latin typeface="Arial" panose="020B0604020202020204" pitchFamily="34" charset="0"/>
              <a:cs typeface="Arial" panose="020B0604020202020204" pitchFamily="34" charset="0"/>
            </a:endParaRPr>
          </a:p>
        </p:txBody>
      </p:sp>
      <p:sp>
        <p:nvSpPr>
          <p:cNvPr id="21" name="Câu hỏi">
            <a:extLst>
              <a:ext uri="{FF2B5EF4-FFF2-40B4-BE49-F238E27FC236}">
                <a16:creationId xmlns="" xmlns:a16="http://schemas.microsoft.com/office/drawing/2014/main" id="{4ADFFF1A-F500-CC57-185E-00F4826D0836}"/>
              </a:ext>
            </a:extLst>
          </p:cNvPr>
          <p:cNvSpPr/>
          <p:nvPr/>
        </p:nvSpPr>
        <p:spPr>
          <a:xfrm>
            <a:off x="990600" y="1872033"/>
            <a:ext cx="16141850" cy="309314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4400" b="1" noProof="1">
                <a:solidFill>
                  <a:srgbClr val="002060"/>
                </a:solidFill>
                <a:latin typeface="Arial" panose="020B0604020202020204" pitchFamily="34" charset="0"/>
                <a:cs typeface="Arial" panose="020B0604020202020204" pitchFamily="34" charset="0"/>
              </a:rPr>
              <a:t>Câu </a:t>
            </a:r>
            <a:r>
              <a:rPr lang="vi-VN" sz="4400" b="1" noProof="1" smtClean="0">
                <a:solidFill>
                  <a:srgbClr val="002060"/>
                </a:solidFill>
                <a:latin typeface="Arial" panose="020B0604020202020204" pitchFamily="34" charset="0"/>
                <a:cs typeface="Arial" panose="020B0604020202020204" pitchFamily="34" charset="0"/>
              </a:rPr>
              <a:t>1</a:t>
            </a:r>
            <a:r>
              <a:rPr lang="en-US" sz="4400" b="1" noProof="1" smtClean="0">
                <a:solidFill>
                  <a:srgbClr val="002060"/>
                </a:solidFill>
                <a:latin typeface="Arial" panose="020B0604020202020204" pitchFamily="34" charset="0"/>
                <a:cs typeface="Arial" panose="020B0604020202020204" pitchFamily="34" charset="0"/>
              </a:rPr>
              <a:t>: </a:t>
            </a:r>
            <a:r>
              <a:rPr lang="nl-NL" sz="4400" dirty="0" smtClean="0">
                <a:solidFill>
                  <a:schemeClr val="tx1"/>
                </a:solidFill>
                <a:latin typeface="Arial" panose="020B0604020202020204" pitchFamily="34" charset="0"/>
                <a:cs typeface="Arial" panose="020B0604020202020204" pitchFamily="34" charset="0"/>
              </a:rPr>
              <a:t>Cho </a:t>
            </a:r>
            <a:r>
              <a:rPr lang="nl-NL" sz="4400" dirty="0">
                <a:solidFill>
                  <a:schemeClr val="tx1"/>
                </a:solidFill>
                <a:latin typeface="Arial" panose="020B0604020202020204" pitchFamily="34" charset="0"/>
                <a:cs typeface="Arial" panose="020B0604020202020204" pitchFamily="34" charset="0"/>
              </a:rPr>
              <a:t>hai đa thức P(x) và Q(x) dưới đây, hai đa thức nào thỏa mãn P(x) + Q(x) = x</a:t>
            </a:r>
            <a:r>
              <a:rPr lang="nl-NL" sz="4400" baseline="30000" dirty="0">
                <a:solidFill>
                  <a:schemeClr val="tx1"/>
                </a:solidFill>
                <a:latin typeface="Arial" panose="020B0604020202020204" pitchFamily="34" charset="0"/>
                <a:cs typeface="Arial" panose="020B0604020202020204" pitchFamily="34" charset="0"/>
              </a:rPr>
              <a:t>2</a:t>
            </a:r>
            <a:r>
              <a:rPr lang="nl-NL" sz="4400" dirty="0">
                <a:solidFill>
                  <a:schemeClr val="tx1"/>
                </a:solidFill>
                <a:latin typeface="Arial" panose="020B0604020202020204" pitchFamily="34" charset="0"/>
                <a:cs typeface="Arial" panose="020B0604020202020204" pitchFamily="34" charset="0"/>
              </a:rPr>
              <a:t> + </a:t>
            </a:r>
            <a:r>
              <a:rPr lang="nl-NL" sz="4400" dirty="0" smtClean="0">
                <a:solidFill>
                  <a:schemeClr val="tx1"/>
                </a:solidFill>
                <a:latin typeface="Arial" panose="020B0604020202020204" pitchFamily="34" charset="0"/>
                <a:cs typeface="Arial" panose="020B0604020202020204" pitchFamily="34" charset="0"/>
              </a:rPr>
              <a:t>1</a:t>
            </a:r>
            <a:endParaRPr lang="en-US" sz="4400" dirty="0">
              <a:solidFill>
                <a:schemeClr val="tx1"/>
              </a:solidFill>
              <a:latin typeface="Arial" panose="020B0604020202020204" pitchFamily="34" charset="0"/>
              <a:cs typeface="Arial" panose="020B0604020202020204" pitchFamily="34" charset="0"/>
            </a:endParaRPr>
          </a:p>
        </p:txBody>
      </p:sp>
      <p:sp>
        <p:nvSpPr>
          <p:cNvPr id="22" name="Đáp án đúng">
            <a:extLst>
              <a:ext uri="{FF2B5EF4-FFF2-40B4-BE49-F238E27FC236}">
                <a16:creationId xmlns="" xmlns:a16="http://schemas.microsoft.com/office/drawing/2014/main" id="{8B66CBE4-2DB9-BCF7-D1C4-281B894BFE17}"/>
              </a:ext>
            </a:extLst>
          </p:cNvPr>
          <p:cNvSpPr/>
          <p:nvPr/>
        </p:nvSpPr>
        <p:spPr>
          <a:xfrm>
            <a:off x="980441" y="7599667"/>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200" noProof="1">
                <a:solidFill>
                  <a:schemeClr val="tx1"/>
                </a:solidFill>
                <a:latin typeface="Arial" panose="020B0604020202020204" pitchFamily="34" charset="0"/>
                <a:cs typeface="Arial" panose="020B0604020202020204" pitchFamily="34" charset="0"/>
              </a:rPr>
              <a:t>B</a:t>
            </a:r>
            <a:r>
              <a:rPr lang="en-US" sz="4200" noProof="1" smtClean="0">
                <a:solidFill>
                  <a:schemeClr val="tx1"/>
                </a:solidFill>
                <a:latin typeface="Arial" panose="020B0604020202020204" pitchFamily="34" charset="0"/>
                <a:cs typeface="Arial" panose="020B0604020202020204" pitchFamily="34" charset="0"/>
              </a:rPr>
              <a:t>. </a:t>
            </a:r>
            <a:r>
              <a:rPr lang="fr-FR" sz="4400" dirty="0">
                <a:solidFill>
                  <a:schemeClr val="tx1"/>
                </a:solidFill>
                <a:latin typeface="Arial" panose="020B0604020202020204" pitchFamily="34" charset="0"/>
                <a:cs typeface="Arial" panose="020B0604020202020204" pitchFamily="34" charset="0"/>
              </a:rPr>
              <a:t>P(x) = x</a:t>
            </a:r>
            <a:r>
              <a:rPr lang="fr-FR" sz="4400" baseline="30000" dirty="0">
                <a:solidFill>
                  <a:schemeClr val="tx1"/>
                </a:solidFill>
                <a:latin typeface="Arial" panose="020B0604020202020204" pitchFamily="34" charset="0"/>
                <a:cs typeface="Arial" panose="020B0604020202020204" pitchFamily="34" charset="0"/>
              </a:rPr>
              <a:t>2</a:t>
            </a:r>
            <a:r>
              <a:rPr lang="fr-FR" sz="4400" dirty="0">
                <a:solidFill>
                  <a:schemeClr val="tx1"/>
                </a:solidFill>
                <a:latin typeface="Arial" panose="020B0604020202020204" pitchFamily="34" charset="0"/>
                <a:cs typeface="Arial" panose="020B0604020202020204" pitchFamily="34" charset="0"/>
              </a:rPr>
              <a:t> – x ; Q(x) = x + </a:t>
            </a:r>
            <a:r>
              <a:rPr lang="fr-FR" sz="4400" dirty="0" smtClean="0">
                <a:solidFill>
                  <a:schemeClr val="tx1"/>
                </a:solidFill>
                <a:latin typeface="Arial" panose="020B0604020202020204" pitchFamily="34" charset="0"/>
                <a:cs typeface="Arial" panose="020B0604020202020204" pitchFamily="34" charset="0"/>
              </a:rPr>
              <a:t>1</a:t>
            </a:r>
            <a:endParaRPr lang="en-US" sz="4400" dirty="0">
              <a:solidFill>
                <a:schemeClr val="tx1"/>
              </a:solidFill>
              <a:latin typeface="Arial" panose="020B0604020202020204" pitchFamily="34" charset="0"/>
              <a:cs typeface="Arial" panose="020B0604020202020204" pitchFamily="34" charset="0"/>
            </a:endParaRPr>
          </a:p>
        </p:txBody>
      </p:sp>
      <p:sp>
        <p:nvSpPr>
          <p:cNvPr id="23" name="Đáp án sai 1">
            <a:extLst>
              <a:ext uri="{FF2B5EF4-FFF2-40B4-BE49-F238E27FC236}">
                <a16:creationId xmlns="" xmlns:a16="http://schemas.microsoft.com/office/drawing/2014/main" id="{3FCD9830-5FD1-BD44-878B-228BD96CE996}"/>
              </a:ext>
            </a:extLst>
          </p:cNvPr>
          <p:cNvSpPr/>
          <p:nvPr/>
        </p:nvSpPr>
        <p:spPr>
          <a:xfrm>
            <a:off x="981557" y="5151905"/>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200" noProof="1" smtClean="0">
                <a:solidFill>
                  <a:schemeClr val="tx1"/>
                </a:solidFill>
                <a:latin typeface="Arial" panose="020B0604020202020204" pitchFamily="34" charset="0"/>
                <a:cs typeface="Arial" panose="020B0604020202020204" pitchFamily="34" charset="0"/>
              </a:rPr>
              <a:t>A. </a:t>
            </a:r>
            <a:r>
              <a:rPr lang="fr-FR" sz="4400" dirty="0">
                <a:solidFill>
                  <a:schemeClr val="tx1"/>
                </a:solidFill>
                <a:latin typeface="Arial" panose="020B0604020202020204" pitchFamily="34" charset="0"/>
                <a:cs typeface="Arial" panose="020B0604020202020204" pitchFamily="34" charset="0"/>
              </a:rPr>
              <a:t>P(x) = x</a:t>
            </a:r>
            <a:r>
              <a:rPr lang="fr-FR" sz="4400" baseline="30000" dirty="0">
                <a:solidFill>
                  <a:schemeClr val="tx1"/>
                </a:solidFill>
                <a:latin typeface="Arial" panose="020B0604020202020204" pitchFamily="34" charset="0"/>
                <a:cs typeface="Arial" panose="020B0604020202020204" pitchFamily="34" charset="0"/>
              </a:rPr>
              <a:t>2</a:t>
            </a:r>
            <a:r>
              <a:rPr lang="fr-FR" sz="4400" dirty="0">
                <a:solidFill>
                  <a:schemeClr val="tx1"/>
                </a:solidFill>
                <a:latin typeface="Arial" panose="020B0604020202020204" pitchFamily="34" charset="0"/>
                <a:cs typeface="Arial" panose="020B0604020202020204" pitchFamily="34" charset="0"/>
              </a:rPr>
              <a:t> ; Q(x) = x + </a:t>
            </a:r>
            <a:r>
              <a:rPr lang="fr-FR" sz="4400" dirty="0" smtClean="0">
                <a:solidFill>
                  <a:schemeClr val="tx1"/>
                </a:solidFill>
                <a:latin typeface="Arial" panose="020B0604020202020204" pitchFamily="34" charset="0"/>
                <a:cs typeface="Arial" panose="020B0604020202020204" pitchFamily="34" charset="0"/>
              </a:rPr>
              <a:t>1</a:t>
            </a:r>
            <a:endParaRPr lang="en-US" sz="4400" dirty="0">
              <a:solidFill>
                <a:schemeClr val="tx1"/>
              </a:solidFill>
              <a:latin typeface="Arial" panose="020B0604020202020204" pitchFamily="34" charset="0"/>
              <a:cs typeface="Arial" panose="020B0604020202020204" pitchFamily="34" charset="0"/>
            </a:endParaRPr>
          </a:p>
        </p:txBody>
      </p:sp>
      <p:sp>
        <p:nvSpPr>
          <p:cNvPr id="24" name="Đáp án sai 2">
            <a:extLst>
              <a:ext uri="{FF2B5EF4-FFF2-40B4-BE49-F238E27FC236}">
                <a16:creationId xmlns="" xmlns:a16="http://schemas.microsoft.com/office/drawing/2014/main" id="{6A919885-0285-0403-1E09-FA94D8BC080B}"/>
              </a:ext>
            </a:extLst>
          </p:cNvPr>
          <p:cNvSpPr/>
          <p:nvPr/>
        </p:nvSpPr>
        <p:spPr>
          <a:xfrm>
            <a:off x="9144000" y="5159447"/>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200" noProof="1">
                <a:solidFill>
                  <a:schemeClr val="tx1"/>
                </a:solidFill>
                <a:latin typeface="Arial" panose="020B0604020202020204" pitchFamily="34" charset="0"/>
                <a:cs typeface="Arial" panose="020B0604020202020204" pitchFamily="34" charset="0"/>
              </a:rPr>
              <a:t>C. </a:t>
            </a:r>
            <a:r>
              <a:rPr lang="fr-FR" sz="4400" dirty="0">
                <a:solidFill>
                  <a:schemeClr val="tx1"/>
                </a:solidFill>
                <a:latin typeface="Arial" panose="020B0604020202020204" pitchFamily="34" charset="0"/>
                <a:cs typeface="Arial" panose="020B0604020202020204" pitchFamily="34" charset="0"/>
              </a:rPr>
              <a:t>P(x) =  x</a:t>
            </a:r>
            <a:r>
              <a:rPr lang="fr-FR" sz="4400" baseline="30000" dirty="0">
                <a:solidFill>
                  <a:schemeClr val="tx1"/>
                </a:solidFill>
                <a:latin typeface="Arial" panose="020B0604020202020204" pitchFamily="34" charset="0"/>
                <a:cs typeface="Arial" panose="020B0604020202020204" pitchFamily="34" charset="0"/>
              </a:rPr>
              <a:t>2</a:t>
            </a:r>
            <a:r>
              <a:rPr lang="fr-FR" sz="4400" dirty="0">
                <a:solidFill>
                  <a:schemeClr val="tx1"/>
                </a:solidFill>
                <a:latin typeface="Arial" panose="020B0604020202020204" pitchFamily="34" charset="0"/>
                <a:cs typeface="Arial" panose="020B0604020202020204" pitchFamily="34" charset="0"/>
              </a:rPr>
              <a:t> ; Q(x) = -x + </a:t>
            </a:r>
            <a:r>
              <a:rPr lang="fr-FR" sz="4400" dirty="0" smtClean="0">
                <a:solidFill>
                  <a:schemeClr val="tx1"/>
                </a:solidFill>
                <a:latin typeface="Arial" panose="020B0604020202020204" pitchFamily="34" charset="0"/>
                <a:cs typeface="Arial" panose="020B0604020202020204" pitchFamily="34" charset="0"/>
              </a:rPr>
              <a:t>1</a:t>
            </a:r>
            <a:endParaRPr lang="en-US" sz="4400" dirty="0">
              <a:solidFill>
                <a:schemeClr val="tx1"/>
              </a:solidFill>
              <a:latin typeface="Arial" panose="020B0604020202020204" pitchFamily="34" charset="0"/>
              <a:cs typeface="Arial" panose="020B0604020202020204" pitchFamily="34" charset="0"/>
            </a:endParaRPr>
          </a:p>
        </p:txBody>
      </p:sp>
      <p:sp>
        <p:nvSpPr>
          <p:cNvPr id="25" name="Đáp án sai 3">
            <a:extLst>
              <a:ext uri="{FF2B5EF4-FFF2-40B4-BE49-F238E27FC236}">
                <a16:creationId xmlns="" xmlns:a16="http://schemas.microsoft.com/office/drawing/2014/main" id="{2E7D83A4-3758-8699-4DD0-010A80780539}"/>
              </a:ext>
            </a:extLst>
          </p:cNvPr>
          <p:cNvSpPr/>
          <p:nvPr/>
        </p:nvSpPr>
        <p:spPr>
          <a:xfrm>
            <a:off x="9144000" y="7612367"/>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200" noProof="1">
                <a:solidFill>
                  <a:schemeClr val="tx1"/>
                </a:solidFill>
                <a:latin typeface="Arial" panose="020B0604020202020204" pitchFamily="34" charset="0"/>
                <a:cs typeface="Arial" panose="020B0604020202020204" pitchFamily="34" charset="0"/>
              </a:rPr>
              <a:t>D. </a:t>
            </a:r>
            <a:r>
              <a:rPr lang="fr-FR" sz="4400" dirty="0">
                <a:solidFill>
                  <a:schemeClr val="tx1"/>
                </a:solidFill>
                <a:latin typeface="Arial" panose="020B0604020202020204" pitchFamily="34" charset="0"/>
                <a:cs typeface="Arial" panose="020B0604020202020204" pitchFamily="34" charset="0"/>
              </a:rPr>
              <a:t>P (x) = x</a:t>
            </a:r>
            <a:r>
              <a:rPr lang="fr-FR" sz="4400" baseline="30000" dirty="0">
                <a:solidFill>
                  <a:schemeClr val="tx1"/>
                </a:solidFill>
                <a:latin typeface="Arial" panose="020B0604020202020204" pitchFamily="34" charset="0"/>
                <a:cs typeface="Arial" panose="020B0604020202020204" pitchFamily="34" charset="0"/>
              </a:rPr>
              <a:t>2</a:t>
            </a:r>
            <a:r>
              <a:rPr lang="fr-FR" sz="4400" dirty="0">
                <a:solidFill>
                  <a:schemeClr val="tx1"/>
                </a:solidFill>
                <a:latin typeface="Arial" panose="020B0604020202020204" pitchFamily="34" charset="0"/>
                <a:cs typeface="Arial" panose="020B0604020202020204" pitchFamily="34" charset="0"/>
              </a:rPr>
              <a:t> + x; Q(x) = x + </a:t>
            </a:r>
            <a:r>
              <a:rPr lang="fr-FR" sz="4400" dirty="0" smtClean="0">
                <a:solidFill>
                  <a:schemeClr val="tx1"/>
                </a:solidFill>
                <a:latin typeface="Arial" panose="020B0604020202020204" pitchFamily="34" charset="0"/>
                <a:cs typeface="Arial" panose="020B0604020202020204" pitchFamily="34" charset="0"/>
              </a:rPr>
              <a:t>1</a:t>
            </a:r>
            <a:endParaRPr lang="en-US" sz="4400" dirty="0">
              <a:solidFill>
                <a:schemeClr val="tx1"/>
              </a:solidFill>
              <a:latin typeface="Arial" panose="020B0604020202020204" pitchFamily="34" charset="0"/>
              <a:cs typeface="Arial" panose="020B0604020202020204" pitchFamily="34" charset="0"/>
            </a:endParaRPr>
          </a:p>
        </p:txBody>
      </p:sp>
      <p:pic>
        <p:nvPicPr>
          <p:cNvPr id="26"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46981" y="-626876"/>
            <a:ext cx="487363" cy="487363"/>
          </a:xfrm>
          <a:prstGeom prst="rect">
            <a:avLst/>
          </a:prstGeom>
        </p:spPr>
      </p:pic>
      <p:pic>
        <p:nvPicPr>
          <p:cNvPr id="27" name="Picture 5">
            <a:extLst>
              <a:ext uri="{FF2B5EF4-FFF2-40B4-BE49-F238E27FC236}">
                <a16:creationId xmlns=""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7696629" y="8213253"/>
            <a:ext cx="1322384" cy="1151007"/>
          </a:xfrm>
          <a:prstGeom prst="rect">
            <a:avLst/>
          </a:prstGeom>
        </p:spPr>
      </p:pic>
      <p:pic>
        <p:nvPicPr>
          <p:cNvPr id="28" name="Picture 27">
            <a:extLst>
              <a:ext uri="{FF2B5EF4-FFF2-40B4-BE49-F238E27FC236}">
                <a16:creationId xmlns="" xmlns:a16="http://schemas.microsoft.com/office/drawing/2014/main" id="{4B31FD67-694B-8D1E-89C7-5C3C61578F6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871423" y="5648166"/>
            <a:ext cx="1317851" cy="1174085"/>
          </a:xfrm>
          <a:prstGeom prst="rect">
            <a:avLst/>
          </a:prstGeom>
        </p:spPr>
      </p:pic>
      <p:pic>
        <p:nvPicPr>
          <p:cNvPr id="29" name="Picture 10">
            <a:extLst>
              <a:ext uri="{FF2B5EF4-FFF2-40B4-BE49-F238E27FC236}">
                <a16:creationId xmlns="" xmlns:a16="http://schemas.microsoft.com/office/drawing/2014/main" id="{A47525BE-8DC6-1E4E-AED4-3C6DAB364A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814599" y="8182555"/>
            <a:ext cx="1317851" cy="1174085"/>
          </a:xfrm>
          <a:prstGeom prst="rect">
            <a:avLst/>
          </a:prstGeom>
        </p:spPr>
      </p:pic>
      <p:pic>
        <p:nvPicPr>
          <p:cNvPr id="30" name="Picture 10">
            <a:extLst>
              <a:ext uri="{FF2B5EF4-FFF2-40B4-BE49-F238E27FC236}">
                <a16:creationId xmlns="" xmlns:a16="http://schemas.microsoft.com/office/drawing/2014/main" id="{65C423E0-743C-7316-FEF3-4CE8613F3E0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696629" y="5605429"/>
            <a:ext cx="1317851" cy="1174085"/>
          </a:xfrm>
          <a:prstGeom prst="rect">
            <a:avLst/>
          </a:prstGeom>
        </p:spPr>
      </p:pic>
      <p:pic>
        <p:nvPicPr>
          <p:cNvPr id="31"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7773844" y="-626876"/>
            <a:ext cx="487363" cy="487363"/>
          </a:xfrm>
          <a:prstGeom prst="rect">
            <a:avLst/>
          </a:prstGeom>
        </p:spPr>
      </p:pic>
      <p:pic>
        <p:nvPicPr>
          <p:cNvPr id="32" name="Picture 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381000" y="1185278"/>
            <a:ext cx="342876" cy="2773269"/>
          </a:xfrm>
          <a:prstGeom prst="rect">
            <a:avLst/>
          </a:prstGeom>
          <a:ln>
            <a:noFill/>
          </a:ln>
          <a:effectLst>
            <a:outerShdw blurRad="190500" algn="tl" rotWithShape="0">
              <a:srgbClr val="000000">
                <a:alpha val="70000"/>
              </a:srgbClr>
            </a:outerShdw>
          </a:effectLst>
        </p:spPr>
      </p:pic>
      <p:pic>
        <p:nvPicPr>
          <p:cNvPr id="33"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7307559" y="8359306"/>
            <a:ext cx="723679" cy="171561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2"/>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22"/>
                                        </p:tgtEl>
                                        <p:attrNameLst>
                                          <p:attrName>fillcolor</p:attrName>
                                        </p:attrNameLst>
                                      </p:cBhvr>
                                      <p:to>
                                        <a:srgbClr val="92D050"/>
                                      </p:to>
                                    </p:animClr>
                                    <p:set>
                                      <p:cBhvr>
                                        <p:cTn id="29" dur="500" fill="hold"/>
                                        <p:tgtEl>
                                          <p:spTgt spid="22"/>
                                        </p:tgtEl>
                                        <p:attrNameLst>
                                          <p:attrName>fill.type</p:attrName>
                                        </p:attrNameLst>
                                      </p:cBhvr>
                                      <p:to>
                                        <p:strVal val="solid"/>
                                      </p:to>
                                    </p:set>
                                    <p:set>
                                      <p:cBhvr>
                                        <p:cTn id="30" dur="500" fill="hold"/>
                                        <p:tgtEl>
                                          <p:spTgt spid="22"/>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26"/>
                                        </p:tgtEl>
                                      </p:cBhvr>
                                    </p:cmd>
                                  </p:childTnLst>
                                </p:cTn>
                              </p:par>
                              <p:par>
                                <p:cTn id="33" presetID="1" presetClass="entr" presetSubtype="0" fill="hold" nodeType="withEffect">
                                  <p:stCondLst>
                                    <p:cond delay="0"/>
                                  </p:stCondLst>
                                  <p:childTnLst>
                                    <p:set>
                                      <p:cBhvr>
                                        <p:cTn id="34" dur="1" fill="hold">
                                          <p:stCondLst>
                                            <p:cond delay="9"/>
                                          </p:stCondLst>
                                        </p:cTn>
                                        <p:tgtEl>
                                          <p:spTgt spid="27"/>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22"/>
                                        </p:tgtEl>
                                      </p:cBhvr>
                                    </p:animEffect>
                                    <p:animScale>
                                      <p:cBhvr>
                                        <p:cTn id="37" dur="250" autoRev="1" fill="hold"/>
                                        <p:tgtEl>
                                          <p:spTgt spid="22"/>
                                        </p:tgtEl>
                                      </p:cBhvr>
                                      <p:by x="105000" y="105000"/>
                                    </p:animScale>
                                  </p:childTnLst>
                                </p:cTn>
                              </p:par>
                            </p:childTnLst>
                          </p:cTn>
                        </p:par>
                      </p:childTnLst>
                    </p:cTn>
                  </p:par>
                </p:childTnLst>
              </p:cTn>
              <p:nextCondLst>
                <p:cond evt="onClick" delay="0">
                  <p:tgtEl>
                    <p:spTgt spid="22"/>
                  </p:tgtEl>
                </p:cond>
              </p:nextCondLst>
            </p:seq>
            <p:seq concurrent="1" nextAc="seek">
              <p:cTn id="38" restart="whenNotActive" fill="hold" evtFilter="cancelBubble" nodeType="interactiveSeq">
                <p:stCondLst>
                  <p:cond evt="onClick" delay="0">
                    <p:tgtEl>
                      <p:spTgt spid="23"/>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3"/>
                                        </p:tgtEl>
                                        <p:attrNameLst>
                                          <p:attrName>fillcolor</p:attrName>
                                        </p:attrNameLst>
                                      </p:cBhvr>
                                      <p:to>
                                        <a:srgbClr val="D99694"/>
                                      </p:to>
                                    </p:animClr>
                                    <p:set>
                                      <p:cBhvr>
                                        <p:cTn id="43" dur="500" fill="hold"/>
                                        <p:tgtEl>
                                          <p:spTgt spid="23"/>
                                        </p:tgtEl>
                                        <p:attrNameLst>
                                          <p:attrName>fill.type</p:attrName>
                                        </p:attrNameLst>
                                      </p:cBhvr>
                                      <p:to>
                                        <p:strVal val="solid"/>
                                      </p:to>
                                    </p:set>
                                    <p:set>
                                      <p:cBhvr>
                                        <p:cTn id="44" dur="500" fill="hold"/>
                                        <p:tgtEl>
                                          <p:spTgt spid="23"/>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31"/>
                                        </p:tgtEl>
                                      </p:cBhvr>
                                    </p:cmd>
                                  </p:childTnLst>
                                </p:cTn>
                              </p:par>
                              <p:par>
                                <p:cTn id="47" presetID="1" presetClass="entr" presetSubtype="0" fill="hold"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23"/>
                                        </p:tgtEl>
                                      </p:cBhvr>
                                    </p:animEffect>
                                    <p:animScale>
                                      <p:cBhvr>
                                        <p:cTn id="51" dur="250" autoRev="1" fill="hold"/>
                                        <p:tgtEl>
                                          <p:spTgt spid="23"/>
                                        </p:tgtEl>
                                      </p:cBhvr>
                                      <p:by x="105000" y="105000"/>
                                    </p:animScale>
                                  </p:childTnLst>
                                </p:cTn>
                              </p:par>
                            </p:childTnLst>
                          </p:cTn>
                        </p:par>
                      </p:childTnLst>
                    </p:cTn>
                  </p:par>
                </p:childTnLst>
              </p:cTn>
              <p:nextCondLst>
                <p:cond evt="onClick" delay="0">
                  <p:tgtEl>
                    <p:spTgt spid="23"/>
                  </p:tgtEl>
                </p:cond>
              </p:nextCondLst>
            </p:seq>
            <p:seq concurrent="1" nextAc="seek">
              <p:cTn id="52" restart="whenNotActive" fill="hold" evtFilter="cancelBubble" nodeType="interactiveSeq">
                <p:stCondLst>
                  <p:cond evt="onClick" delay="0">
                    <p:tgtEl>
                      <p:spTgt spid="2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24"/>
                                        </p:tgtEl>
                                        <p:attrNameLst>
                                          <p:attrName>fillcolor</p:attrName>
                                        </p:attrNameLst>
                                      </p:cBhvr>
                                      <p:to>
                                        <a:srgbClr val="D99694"/>
                                      </p:to>
                                    </p:animClr>
                                    <p:set>
                                      <p:cBhvr>
                                        <p:cTn id="57" dur="500" fill="hold"/>
                                        <p:tgtEl>
                                          <p:spTgt spid="24"/>
                                        </p:tgtEl>
                                        <p:attrNameLst>
                                          <p:attrName>fill.type</p:attrName>
                                        </p:attrNameLst>
                                      </p:cBhvr>
                                      <p:to>
                                        <p:strVal val="solid"/>
                                      </p:to>
                                    </p:set>
                                    <p:set>
                                      <p:cBhvr>
                                        <p:cTn id="58" dur="500" fill="hold"/>
                                        <p:tgtEl>
                                          <p:spTgt spid="2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31"/>
                                        </p:tgtEl>
                                      </p:cBhvr>
                                    </p:cmd>
                                  </p:childTnLst>
                                </p:cTn>
                              </p:par>
                              <p:par>
                                <p:cTn id="61" presetID="1" presetClass="entr" presetSubtype="0" fill="hold" nodeType="withEffect">
                                  <p:stCondLst>
                                    <p:cond delay="0"/>
                                  </p:stCondLst>
                                  <p:childTnLst>
                                    <p:set>
                                      <p:cBhvr>
                                        <p:cTn id="62" dur="1" fill="hold">
                                          <p:stCondLst>
                                            <p:cond delay="9"/>
                                          </p:stCondLst>
                                        </p:cTn>
                                        <p:tgtEl>
                                          <p:spTgt spid="28"/>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24"/>
                                        </p:tgtEl>
                                      </p:cBhvr>
                                    </p:animEffect>
                                    <p:animScale>
                                      <p:cBhvr>
                                        <p:cTn id="65" dur="250" autoRev="1" fill="hold"/>
                                        <p:tgtEl>
                                          <p:spTgt spid="24"/>
                                        </p:tgtEl>
                                      </p:cBhvr>
                                      <p:by x="105000" y="105000"/>
                                    </p:animScale>
                                  </p:childTnLst>
                                </p:cTn>
                              </p:par>
                            </p:childTnLst>
                          </p:cTn>
                        </p:par>
                      </p:childTnLst>
                    </p:cTn>
                  </p:par>
                </p:childTnLst>
              </p:cTn>
              <p:nextCondLst>
                <p:cond evt="onClick" delay="0">
                  <p:tgtEl>
                    <p:spTgt spid="24"/>
                  </p:tgtEl>
                </p:cond>
              </p:nextCondLst>
            </p:seq>
            <p:seq concurrent="1" nextAc="seek">
              <p:cTn id="66" restart="whenNotActive" fill="hold" evtFilter="cancelBubble" nodeType="interactiveSeq">
                <p:stCondLst>
                  <p:cond evt="onClick" delay="0">
                    <p:tgtEl>
                      <p:spTgt spid="25"/>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25"/>
                                        </p:tgtEl>
                                        <p:attrNameLst>
                                          <p:attrName>fillcolor</p:attrName>
                                        </p:attrNameLst>
                                      </p:cBhvr>
                                      <p:to>
                                        <a:srgbClr val="D99694"/>
                                      </p:to>
                                    </p:animClr>
                                    <p:set>
                                      <p:cBhvr>
                                        <p:cTn id="71" dur="500" fill="hold"/>
                                        <p:tgtEl>
                                          <p:spTgt spid="25"/>
                                        </p:tgtEl>
                                        <p:attrNameLst>
                                          <p:attrName>fill.type</p:attrName>
                                        </p:attrNameLst>
                                      </p:cBhvr>
                                      <p:to>
                                        <p:strVal val="solid"/>
                                      </p:to>
                                    </p:set>
                                    <p:set>
                                      <p:cBhvr>
                                        <p:cTn id="72" dur="500" fill="hold"/>
                                        <p:tgtEl>
                                          <p:spTgt spid="25"/>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31"/>
                                        </p:tgtEl>
                                      </p:cBhvr>
                                    </p:cmd>
                                  </p:childTnLst>
                                </p:cTn>
                              </p:par>
                              <p:par>
                                <p:cTn id="75" presetID="1" presetClass="entr" presetSubtype="0" fill="hold" nodeType="withEffect">
                                  <p:stCondLst>
                                    <p:cond delay="0"/>
                                  </p:stCondLst>
                                  <p:childTnLst>
                                    <p:set>
                                      <p:cBhvr>
                                        <p:cTn id="76" dur="1" fill="hold">
                                          <p:stCondLst>
                                            <p:cond delay="9"/>
                                          </p:stCondLst>
                                        </p:cTn>
                                        <p:tgtEl>
                                          <p:spTgt spid="29"/>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25"/>
                                        </p:tgtEl>
                                      </p:cBhvr>
                                    </p:animEffect>
                                    <p:animScale>
                                      <p:cBhvr>
                                        <p:cTn id="79" dur="250" autoRev="1" fill="hold"/>
                                        <p:tgtEl>
                                          <p:spTgt spid="25"/>
                                        </p:tgtEl>
                                      </p:cBhvr>
                                      <p:by x="105000" y="105000"/>
                                    </p:animScale>
                                  </p:childTnLst>
                                </p:cTn>
                              </p:par>
                            </p:childTnLst>
                          </p:cTn>
                        </p:par>
                      </p:childTnLst>
                    </p:cTn>
                  </p:par>
                </p:childTnLst>
              </p:cTn>
              <p:nextCondLst>
                <p:cond evt="onClick" delay="0">
                  <p:tgtEl>
                    <p:spTgt spid="25"/>
                  </p:tgtEl>
                </p:cond>
              </p:nextCondLst>
            </p:seq>
            <p:audio>
              <p:cMediaNode vol="80000">
                <p:cTn id="80" fill="hold" display="0">
                  <p:stCondLst>
                    <p:cond delay="indefinite"/>
                  </p:stCondLst>
                  <p:endCondLst>
                    <p:cond evt="onStopAudio" delay="0">
                      <p:tgtEl>
                        <p:sldTgt/>
                      </p:tgtEl>
                    </p:cond>
                  </p:endCondLst>
                </p:cTn>
                <p:tgtEl>
                  <p:spTgt spid="26"/>
                </p:tgtEl>
              </p:cMediaNode>
            </p:audio>
            <p:audio>
              <p:cMediaNode vol="80000">
                <p:cTn id="81" fill="hold" display="0">
                  <p:stCondLst>
                    <p:cond delay="indefinite"/>
                  </p:stCondLst>
                  <p:endCondLst>
                    <p:cond evt="onStopAudio" delay="0">
                      <p:tgtEl>
                        <p:sldTgt/>
                      </p:tgtEl>
                    </p:cond>
                  </p:endCondLst>
                </p:cTn>
                <p:tgtEl>
                  <p:spTgt spid="31"/>
                </p:tgtEl>
              </p:cMediaNode>
            </p:audio>
          </p:childTnLst>
        </p:cTn>
      </p:par>
    </p:tnLst>
    <p:bldLst>
      <p:bldP spid="21" grpId="0" animBg="1"/>
      <p:bldP spid="22" grpId="0" animBg="1"/>
      <p:bldP spid="22" grpId="1" animBg="1"/>
      <p:bldP spid="23" grpId="0" animBg="1"/>
      <p:bldP spid="23" grpId="1" animBg="1"/>
      <p:bldP spid="24" grpId="0" animBg="1"/>
      <p:bldP spid="24" grpId="1" animBg="1"/>
      <p:bldP spid="25" grpId="0" animBg="1"/>
      <p:bldP spid="25"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0" y="2019300"/>
            <a:ext cx="18288000" cy="8267700"/>
          </a:xfrm>
          <a:custGeom>
            <a:avLst/>
            <a:gdLst/>
            <a:ahLst/>
            <a:cxnLst/>
            <a:rect l="l" t="t" r="r" b="b"/>
            <a:pathLst>
              <a:path w="2408296" h="2709333">
                <a:moveTo>
                  <a:pt x="0" y="0"/>
                </a:moveTo>
                <a:lnTo>
                  <a:pt x="2408296" y="0"/>
                </a:lnTo>
                <a:lnTo>
                  <a:pt x="2408296" y="2709333"/>
                </a:lnTo>
                <a:lnTo>
                  <a:pt x="0" y="2709333"/>
                </a:lnTo>
                <a:close/>
              </a:path>
            </a:pathLst>
          </a:custGeom>
          <a:solidFill>
            <a:srgbClr val="F1DBDB"/>
          </a:solidFill>
          <a:ln>
            <a:solidFill>
              <a:srgbClr val="F1DBDB"/>
            </a:solidFill>
          </a:ln>
        </p:spPr>
      </p:sp>
      <p:sp>
        <p:nvSpPr>
          <p:cNvPr id="5" name="TextBox 5"/>
          <p:cNvSpPr txBox="1"/>
          <p:nvPr/>
        </p:nvSpPr>
        <p:spPr>
          <a:xfrm>
            <a:off x="9067800" y="-216991"/>
            <a:ext cx="3111818" cy="3303092"/>
          </a:xfrm>
          <a:prstGeom prst="rect">
            <a:avLst/>
          </a:prstGeom>
        </p:spPr>
        <p:txBody>
          <a:bodyPr lIns="50800" tIns="50800" rIns="50800" bIns="50800" rtlCol="0" anchor="ctr"/>
          <a:lstStyle/>
          <a:p>
            <a:pPr algn="ctr">
              <a:lnSpc>
                <a:spcPts val="2659"/>
              </a:lnSpc>
            </a:pPr>
            <a:endParaRPr/>
          </a:p>
        </p:txBody>
      </p:sp>
      <p:sp>
        <p:nvSpPr>
          <p:cNvPr id="12" name="Oval Callout 11"/>
          <p:cNvSpPr/>
          <p:nvPr/>
        </p:nvSpPr>
        <p:spPr>
          <a:xfrm>
            <a:off x="8153400" y="495300"/>
            <a:ext cx="1968579" cy="1267271"/>
          </a:xfrm>
          <a:prstGeom prst="wedgeEllipseCallout">
            <a:avLst>
              <a:gd name="adj1" fmla="val 25795"/>
              <a:gd name="adj2" fmla="val 57713"/>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latin typeface="Arial" panose="020B0604020202020204" pitchFamily="34" charset="0"/>
                <a:cs typeface="Arial" panose="020B0604020202020204" pitchFamily="34" charset="0"/>
              </a:rPr>
              <a:t>Giải</a:t>
            </a:r>
            <a:endParaRPr lang="en-US" sz="4200" b="1" dirty="0">
              <a:latin typeface="Arial" panose="020B0604020202020204" pitchFamily="34" charset="0"/>
              <a:cs typeface="Arial" panose="020B0604020202020204" pitchFamily="34" charset="0"/>
            </a:endParaRPr>
          </a:p>
        </p:txBody>
      </p:sp>
      <p:pic>
        <p:nvPicPr>
          <p:cNvPr id="14" name="Picture 13"/>
          <p:cNvPicPr>
            <a:picLocks noChangeAspect="1"/>
          </p:cNvPicPr>
          <p:nvPr/>
        </p:nvPicPr>
        <p:blipFill rotWithShape="1">
          <a:blip r:embed="rId2">
            <a:extLst>
              <a:ext uri="{28A0092B-C50C-407E-A947-70E740481C1C}">
                <a14:useLocalDpi xmlns:a14="http://schemas.microsoft.com/office/drawing/2010/main" val="0"/>
              </a:ext>
            </a:extLst>
          </a:blip>
          <a:srcRect t="8989"/>
          <a:stretch/>
        </p:blipFill>
        <p:spPr>
          <a:xfrm>
            <a:off x="308264" y="2424157"/>
            <a:ext cx="7086600" cy="3295516"/>
          </a:xfrm>
          <a:prstGeom prst="rect">
            <a:avLst/>
          </a:prstGeom>
        </p:spPr>
      </p:pic>
      <p:sp>
        <p:nvSpPr>
          <p:cNvPr id="15" name="Rectangle 14"/>
          <p:cNvSpPr/>
          <p:nvPr/>
        </p:nvSpPr>
        <p:spPr>
          <a:xfrm>
            <a:off x="7852064" y="2149793"/>
            <a:ext cx="9902536" cy="3785652"/>
          </a:xfrm>
          <a:prstGeom prst="rect">
            <a:avLst/>
          </a:prstGeom>
        </p:spPr>
        <p:txBody>
          <a:bodyPr wrap="square">
            <a:spAutoFit/>
          </a:bodyPr>
          <a:lstStyle/>
          <a:p>
            <a:pPr marL="571500" indent="-571500">
              <a:lnSpc>
                <a:spcPct val="150000"/>
              </a:lnSpc>
              <a:buFont typeface="Arial" panose="020B0604020202020204" pitchFamily="34" charset="0"/>
              <a:buChar char="•"/>
            </a:pPr>
            <a:r>
              <a:rPr lang="vi-VN" sz="4000" dirty="0" smtClean="0">
                <a:latin typeface="Arial" panose="020B0604020202020204" pitchFamily="34" charset="0"/>
                <a:cs typeface="Arial" panose="020B0604020202020204" pitchFamily="34" charset="0"/>
              </a:rPr>
              <a:t>Theo </a:t>
            </a:r>
            <a:r>
              <a:rPr lang="vi-VN" sz="4000" dirty="0">
                <a:latin typeface="Arial" panose="020B0604020202020204" pitchFamily="34" charset="0"/>
                <a:cs typeface="Arial" panose="020B0604020202020204" pitchFamily="34" charset="0"/>
              </a:rPr>
              <a:t>đề bài, ta có: Chiều cao của bể là: x (mét)</a:t>
            </a:r>
          </a:p>
          <a:p>
            <a:pPr marL="571500" indent="-571500">
              <a:lnSpc>
                <a:spcPct val="150000"/>
              </a:lnSpc>
              <a:buFont typeface="Arial" panose="020B0604020202020204" pitchFamily="34" charset="0"/>
              <a:buChar char="•"/>
            </a:pPr>
            <a:r>
              <a:rPr lang="vi-VN" sz="4000" dirty="0" smtClean="0">
                <a:latin typeface="Arial" panose="020B0604020202020204" pitchFamily="34" charset="0"/>
                <a:cs typeface="Arial" panose="020B0604020202020204" pitchFamily="34" charset="0"/>
              </a:rPr>
              <a:t>Kích </a:t>
            </a:r>
            <a:r>
              <a:rPr lang="vi-VN" sz="4000" dirty="0">
                <a:latin typeface="Arial" panose="020B0604020202020204" pitchFamily="34" charset="0"/>
                <a:cs typeface="Arial" panose="020B0604020202020204" pitchFamily="34" charset="0"/>
              </a:rPr>
              <a:t>thước của bể theo tỉ lệ: chiều cao : chiều rộng : chiều dài = 1 : 2 : 3.</a:t>
            </a:r>
          </a:p>
        </p:txBody>
      </p:sp>
      <p:sp>
        <p:nvSpPr>
          <p:cNvPr id="16" name="Rectangle 15"/>
          <p:cNvSpPr/>
          <p:nvPr/>
        </p:nvSpPr>
        <p:spPr>
          <a:xfrm>
            <a:off x="1524000" y="5935445"/>
            <a:ext cx="16230600" cy="3979359"/>
          </a:xfrm>
          <a:prstGeom prst="rect">
            <a:avLst/>
          </a:prstGeom>
        </p:spPr>
        <p:txBody>
          <a:bodyPr wrap="square">
            <a:spAutoFit/>
          </a:bodyPr>
          <a:lstStyle/>
          <a:p>
            <a:pPr algn="just">
              <a:lnSpc>
                <a:spcPct val="150000"/>
              </a:lnSpc>
              <a:spcBef>
                <a:spcPts val="600"/>
              </a:spcBef>
              <a:spcAft>
                <a:spcPts val="600"/>
              </a:spcAft>
            </a:pPr>
            <a:r>
              <a:rPr lang="fr-FR" sz="4000" dirty="0" err="1" smtClean="0">
                <a:latin typeface="Arial" panose="020B0604020202020204" pitchFamily="34" charset="0"/>
                <a:ea typeface="Calibri" panose="020F0502020204030204" pitchFamily="34" charset="0"/>
                <a:cs typeface="Arial" panose="020B0604020202020204" pitchFamily="34" charset="0"/>
              </a:rPr>
              <a:t>Chiều</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rộng</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của</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bể</a:t>
            </a:r>
            <a:r>
              <a:rPr lang="fr-FR" sz="4000" dirty="0">
                <a:latin typeface="Arial" panose="020B0604020202020204" pitchFamily="34" charset="0"/>
                <a:ea typeface="Calibri" panose="020F0502020204030204" pitchFamily="34" charset="0"/>
                <a:cs typeface="Arial" panose="020B0604020202020204" pitchFamily="34" charset="0"/>
              </a:rPr>
              <a:t> là: 2x (</a:t>
            </a:r>
            <a:r>
              <a:rPr lang="fr-FR" sz="4000" dirty="0" err="1">
                <a:latin typeface="Arial" panose="020B0604020202020204" pitchFamily="34" charset="0"/>
                <a:ea typeface="Calibri" panose="020F0502020204030204" pitchFamily="34" charset="0"/>
                <a:cs typeface="Arial" panose="020B0604020202020204" pitchFamily="34" charset="0"/>
              </a:rPr>
              <a:t>mét</a:t>
            </a:r>
            <a:r>
              <a:rPr lang="fr-FR" sz="4000" dirty="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fr-FR" sz="4000" dirty="0" err="1">
                <a:latin typeface="Arial" panose="020B0604020202020204" pitchFamily="34" charset="0"/>
                <a:ea typeface="Calibri" panose="020F0502020204030204" pitchFamily="34" charset="0"/>
                <a:cs typeface="Arial" panose="020B0604020202020204" pitchFamily="34" charset="0"/>
              </a:rPr>
              <a:t>Chiều</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dài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của</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bể</a:t>
            </a:r>
            <a:r>
              <a:rPr lang="fr-FR" sz="4000" dirty="0">
                <a:latin typeface="Arial" panose="020B0604020202020204" pitchFamily="34" charset="0"/>
                <a:ea typeface="Calibri" panose="020F0502020204030204" pitchFamily="34" charset="0"/>
                <a:cs typeface="Arial" panose="020B0604020202020204" pitchFamily="34" charset="0"/>
              </a:rPr>
              <a:t> là: 3x(</a:t>
            </a:r>
            <a:r>
              <a:rPr lang="fr-FR" sz="4000" dirty="0" err="1">
                <a:latin typeface="Arial" panose="020B0604020202020204" pitchFamily="34" charset="0"/>
                <a:ea typeface="Calibri" panose="020F0502020204030204" pitchFamily="34" charset="0"/>
                <a:cs typeface="Arial" panose="020B0604020202020204" pitchFamily="34" charset="0"/>
              </a:rPr>
              <a:t>mét</a:t>
            </a:r>
            <a:r>
              <a:rPr lang="fr-FR" sz="4000" dirty="0">
                <a:latin typeface="Arial" panose="020B0604020202020204" pitchFamily="34" charset="0"/>
                <a:ea typeface="Calibri" panose="020F0502020204030204" pitchFamily="34" charset="0"/>
                <a:cs typeface="Arial" panose="020B0604020202020204" pitchFamily="34" charset="0"/>
              </a:rPr>
              <a:t>).V = x . 2x . 3x = 6x</a:t>
            </a:r>
            <a:r>
              <a:rPr lang="fr-FR" sz="4000" baseline="30000" dirty="0">
                <a:latin typeface="Arial" panose="020B0604020202020204" pitchFamily="34" charset="0"/>
                <a:ea typeface="Calibri" panose="020F0502020204030204" pitchFamily="34" charset="0"/>
                <a:cs typeface="Arial" panose="020B0604020202020204" pitchFamily="34" charset="0"/>
              </a:rPr>
              <a:t>3</a:t>
            </a:r>
            <a:r>
              <a:rPr lang="fr-FR" sz="4000" dirty="0">
                <a:latin typeface="Arial" panose="020B0604020202020204" pitchFamily="34" charset="0"/>
                <a:ea typeface="Calibri" panose="020F0502020204030204" pitchFamily="34" charset="0"/>
                <a:cs typeface="Arial" panose="020B0604020202020204" pitchFamily="34" charset="0"/>
              </a:rPr>
              <a:t> (m</a:t>
            </a:r>
            <a:r>
              <a:rPr lang="fr-FR" sz="4000" baseline="30000" dirty="0">
                <a:latin typeface="Arial" panose="020B0604020202020204" pitchFamily="34" charset="0"/>
                <a:ea typeface="Calibri" panose="020F0502020204030204" pitchFamily="34" charset="0"/>
                <a:cs typeface="Arial" panose="020B0604020202020204" pitchFamily="34" charset="0"/>
              </a:rPr>
              <a:t>3</a:t>
            </a:r>
            <a:r>
              <a:rPr lang="fr-FR" sz="4000" dirty="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fr-FR" sz="4000" dirty="0" err="1">
                <a:latin typeface="Arial" panose="020B0604020202020204" pitchFamily="34" charset="0"/>
                <a:ea typeface="Calibri" panose="020F0502020204030204" pitchFamily="34" charset="0"/>
                <a:cs typeface="Arial" panose="020B0604020202020204" pitchFamily="34" charset="0"/>
              </a:rPr>
              <a:t>Vậy</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đa</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thức</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biểu</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thị</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số</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mét</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khối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nước</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cần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phải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bơm</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thêm</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vào</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bể</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để</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bể</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đầy</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nước</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smtClean="0">
                <a:latin typeface="Arial" panose="020B0604020202020204" pitchFamily="34" charset="0"/>
                <a:ea typeface="Calibri" panose="020F0502020204030204" pitchFamily="34" charset="0"/>
                <a:cs typeface="Arial" panose="020B0604020202020204" pitchFamily="34" charset="0"/>
              </a:rPr>
              <a:t>là:</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fr-FR" sz="4000" dirty="0" smtClean="0">
                <a:latin typeface="Arial" panose="020B0604020202020204" pitchFamily="34" charset="0"/>
                <a:ea typeface="Calibri" panose="020F0502020204030204" pitchFamily="34" charset="0"/>
                <a:cs typeface="Arial" panose="020B0604020202020204" pitchFamily="34" charset="0"/>
              </a:rPr>
              <a:t>A </a:t>
            </a:r>
            <a:r>
              <a:rPr lang="fr-FR" sz="4000" dirty="0">
                <a:latin typeface="Arial" panose="020B0604020202020204" pitchFamily="34" charset="0"/>
                <a:ea typeface="Calibri" panose="020F0502020204030204" pitchFamily="34" charset="0"/>
                <a:cs typeface="Arial" panose="020B0604020202020204" pitchFamily="34" charset="0"/>
              </a:rPr>
              <a:t>= 6x</a:t>
            </a:r>
            <a:r>
              <a:rPr lang="fr-FR" sz="4000" baseline="30000" dirty="0">
                <a:latin typeface="Arial" panose="020B0604020202020204" pitchFamily="34" charset="0"/>
                <a:ea typeface="Calibri" panose="020F0502020204030204" pitchFamily="34" charset="0"/>
                <a:cs typeface="Arial" panose="020B0604020202020204" pitchFamily="34" charset="0"/>
              </a:rPr>
              <a:t>3</a:t>
            </a:r>
            <a:r>
              <a:rPr lang="fr-FR" sz="4000" dirty="0">
                <a:latin typeface="Arial" panose="020B0604020202020204" pitchFamily="34" charset="0"/>
                <a:ea typeface="Calibri" panose="020F0502020204030204" pitchFamily="34" charset="0"/>
                <a:cs typeface="Arial" panose="020B0604020202020204" pitchFamily="34" charset="0"/>
              </a:rPr>
              <a:t> – 0,7 (m</a:t>
            </a:r>
            <a:r>
              <a:rPr lang="fr-FR" sz="4000" baseline="30000" dirty="0">
                <a:latin typeface="Arial" panose="020B0604020202020204" pitchFamily="34" charset="0"/>
                <a:ea typeface="Calibri" panose="020F0502020204030204" pitchFamily="34" charset="0"/>
                <a:cs typeface="Arial" panose="020B0604020202020204" pitchFamily="34" charset="0"/>
              </a:rPr>
              <a:t>3</a:t>
            </a:r>
            <a:r>
              <a:rPr lang="fr-FR"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7" name="Right Arrow 16"/>
          <p:cNvSpPr/>
          <p:nvPr/>
        </p:nvSpPr>
        <p:spPr>
          <a:xfrm>
            <a:off x="533400" y="6362700"/>
            <a:ext cx="914400" cy="45897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400" y="554708"/>
            <a:ext cx="3276600" cy="1570840"/>
          </a:xfrm>
          <a:prstGeom prst="rect">
            <a:avLst/>
          </a:prstGeom>
        </p:spPr>
      </p:pic>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wipe(left)">
                                      <p:cBhvr>
                                        <p:cTn id="17" dur="500"/>
                                        <p:tgtEl>
                                          <p:spTgt spid="15">
                                            <p:txEl>
                                              <p:pRg st="0" end="0"/>
                                            </p:txEl>
                                          </p:spTgt>
                                        </p:tgtEl>
                                      </p:cBhvr>
                                    </p:animEffect>
                                  </p:childTnLst>
                                </p:cTn>
                              </p:par>
                              <p:par>
                                <p:cTn id="18" presetID="22" presetClass="entr" presetSubtype="8" fill="hold" nodeType="withEffect">
                                  <p:stCondLst>
                                    <p:cond delay="0"/>
                                  </p:stCondLst>
                                  <p:childTnLst>
                                    <p:set>
                                      <p:cBhvr>
                                        <p:cTn id="19" dur="1" fill="hold">
                                          <p:stCondLst>
                                            <p:cond delay="0"/>
                                          </p:stCondLst>
                                        </p:cTn>
                                        <p:tgtEl>
                                          <p:spTgt spid="15">
                                            <p:txEl>
                                              <p:pRg st="1" end="1"/>
                                            </p:txEl>
                                          </p:spTgt>
                                        </p:tgtEl>
                                        <p:attrNameLst>
                                          <p:attrName>style.visibility</p:attrName>
                                        </p:attrNameLst>
                                      </p:cBhvr>
                                      <p:to>
                                        <p:strVal val="visible"/>
                                      </p:to>
                                    </p:set>
                                    <p:animEffect transition="in" filter="wipe(left)">
                                      <p:cBhvr>
                                        <p:cTn id="20" dur="500"/>
                                        <p:tgtEl>
                                          <p:spTgt spid="1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p:tgtEl>
                                          <p:spTgt spid="17"/>
                                        </p:tgtEl>
                                        <p:attrNameLst>
                                          <p:attrName>ppt_x</p:attrName>
                                        </p:attrNameLst>
                                      </p:cBhvr>
                                      <p:tavLst>
                                        <p:tav tm="0">
                                          <p:val>
                                            <p:strVal val="#ppt_x-#ppt_w*1.125000"/>
                                          </p:val>
                                        </p:tav>
                                        <p:tav tm="100000">
                                          <p:val>
                                            <p:strVal val="#ppt_x"/>
                                          </p:val>
                                        </p:tav>
                                      </p:tavLst>
                                    </p:anim>
                                    <p:animEffect transition="in" filter="wipe(right)">
                                      <p:cBhvr>
                                        <p:cTn id="26" dur="500"/>
                                        <p:tgtEl>
                                          <p:spTgt spid="17"/>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16">
                                            <p:txEl>
                                              <p:pRg st="0" end="0"/>
                                            </p:txEl>
                                          </p:spTgt>
                                        </p:tgtEl>
                                        <p:attrNameLst>
                                          <p:attrName>style.visibility</p:attrName>
                                        </p:attrNameLst>
                                      </p:cBhvr>
                                      <p:to>
                                        <p:strVal val="visible"/>
                                      </p:to>
                                    </p:set>
                                    <p:animEffect transition="in" filter="fade">
                                      <p:cBhvr>
                                        <p:cTn id="30" dur="500"/>
                                        <p:tgtEl>
                                          <p:spTgt spid="16">
                                            <p:txEl>
                                              <p:pRg st="0" end="0"/>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16">
                                            <p:txEl>
                                              <p:pRg st="1" end="1"/>
                                            </p:txEl>
                                          </p:spTgt>
                                        </p:tgtEl>
                                        <p:attrNameLst>
                                          <p:attrName>style.visibility</p:attrName>
                                        </p:attrNameLst>
                                      </p:cBhvr>
                                      <p:to>
                                        <p:strVal val="visible"/>
                                      </p:to>
                                    </p:set>
                                    <p:animEffect transition="in" filter="fade">
                                      <p:cBhvr>
                                        <p:cTn id="33" dur="500"/>
                                        <p:tgtEl>
                                          <p:spTgt spid="16">
                                            <p:txEl>
                                              <p:pRg st="1" end="1"/>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16">
                                            <p:txEl>
                                              <p:pRg st="2" end="2"/>
                                            </p:txEl>
                                          </p:spTgt>
                                        </p:tgtEl>
                                        <p:attrNameLst>
                                          <p:attrName>style.visibility</p:attrName>
                                        </p:attrNameLst>
                                      </p:cBhvr>
                                      <p:to>
                                        <p:strVal val="visible"/>
                                      </p:to>
                                    </p:set>
                                    <p:animEffect transition="in" filter="fade">
                                      <p:cBhvr>
                                        <p:cTn id="36" dur="500"/>
                                        <p:tgtEl>
                                          <p:spTgt spid="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199411" y="557345"/>
            <a:ext cx="2665956" cy="3695280"/>
          </a:xfrm>
          <a:prstGeom prst="rect">
            <a:avLst/>
          </a:prstGeom>
        </p:spPr>
        <p:txBody>
          <a:bodyPr lIns="50800" tIns="50800" rIns="50800" bIns="50800" rtlCol="0" anchor="ctr"/>
          <a:lstStyle/>
          <a:p>
            <a:pPr algn="ctr">
              <a:lnSpc>
                <a:spcPts val="2659"/>
              </a:lnSpc>
            </a:pPr>
            <a:endParaRPr/>
          </a:p>
        </p:txBody>
      </p:sp>
      <p:grpSp>
        <p:nvGrpSpPr>
          <p:cNvPr id="27" name="Group 26"/>
          <p:cNvGrpSpPr/>
          <p:nvPr/>
        </p:nvGrpSpPr>
        <p:grpSpPr>
          <a:xfrm>
            <a:off x="990600" y="419100"/>
            <a:ext cx="6006567" cy="1295398"/>
            <a:chOff x="1199411" y="800101"/>
            <a:chExt cx="6006567" cy="1295398"/>
          </a:xfrm>
        </p:grpSpPr>
        <p:sp>
          <p:nvSpPr>
            <p:cNvPr id="3" name="Freeform 3"/>
            <p:cNvSpPr/>
            <p:nvPr/>
          </p:nvSpPr>
          <p:spPr>
            <a:xfrm>
              <a:off x="1199411" y="800101"/>
              <a:ext cx="6006567" cy="1295398"/>
            </a:xfrm>
            <a:custGeom>
              <a:avLst/>
              <a:gdLst/>
              <a:ahLst/>
              <a:cxnLst/>
              <a:rect l="l" t="t" r="r" b="b"/>
              <a:pathLst>
                <a:path w="1927234" h="298959">
                  <a:moveTo>
                    <a:pt x="33929" y="0"/>
                  </a:moveTo>
                  <a:lnTo>
                    <a:pt x="1893305" y="0"/>
                  </a:lnTo>
                  <a:cubicBezTo>
                    <a:pt x="1902304" y="0"/>
                    <a:pt x="1910934" y="3575"/>
                    <a:pt x="1917297" y="9938"/>
                  </a:cubicBezTo>
                  <a:cubicBezTo>
                    <a:pt x="1923660" y="16301"/>
                    <a:pt x="1927234" y="24931"/>
                    <a:pt x="1927234" y="33929"/>
                  </a:cubicBezTo>
                  <a:lnTo>
                    <a:pt x="1927234" y="265030"/>
                  </a:lnTo>
                  <a:cubicBezTo>
                    <a:pt x="1927234" y="283768"/>
                    <a:pt x="1912044" y="298959"/>
                    <a:pt x="1893305" y="298959"/>
                  </a:cubicBezTo>
                  <a:lnTo>
                    <a:pt x="33929" y="298959"/>
                  </a:lnTo>
                  <a:cubicBezTo>
                    <a:pt x="24931" y="298959"/>
                    <a:pt x="16301" y="295384"/>
                    <a:pt x="9938" y="289021"/>
                  </a:cubicBezTo>
                  <a:cubicBezTo>
                    <a:pt x="3575" y="282658"/>
                    <a:pt x="0" y="274028"/>
                    <a:pt x="0" y="265030"/>
                  </a:cubicBezTo>
                  <a:lnTo>
                    <a:pt x="0" y="33929"/>
                  </a:lnTo>
                  <a:cubicBezTo>
                    <a:pt x="0" y="24931"/>
                    <a:pt x="3575" y="16301"/>
                    <a:pt x="9938" y="9938"/>
                  </a:cubicBezTo>
                  <a:cubicBezTo>
                    <a:pt x="16301" y="3575"/>
                    <a:pt x="24931" y="0"/>
                    <a:pt x="33929" y="0"/>
                  </a:cubicBezTo>
                  <a:close/>
                </a:path>
              </a:pathLst>
            </a:custGeom>
            <a:solidFill>
              <a:srgbClr val="8C3839"/>
            </a:solidFill>
          </p:spPr>
        </p:sp>
        <p:sp>
          <p:nvSpPr>
            <p:cNvPr id="22" name="TextBox 22"/>
            <p:cNvSpPr txBox="1"/>
            <p:nvPr/>
          </p:nvSpPr>
          <p:spPr>
            <a:xfrm>
              <a:off x="1514106" y="1159327"/>
              <a:ext cx="5344887" cy="615553"/>
            </a:xfrm>
            <a:prstGeom prst="rect">
              <a:avLst/>
            </a:prstGeom>
          </p:spPr>
          <p:txBody>
            <a:bodyPr wrap="square" lIns="0" tIns="0" rIns="0" bIns="0" rtlCol="0" anchor="t">
              <a:spAutoFit/>
            </a:bodyPr>
            <a:lstStyle/>
            <a:p>
              <a:pPr algn="ctr">
                <a:spcBef>
                  <a:spcPct val="0"/>
                </a:spcBef>
              </a:pPr>
              <a:r>
                <a:rPr lang="en-US" sz="4000" b="1" dirty="0" err="1" smtClean="0">
                  <a:solidFill>
                    <a:srgbClr val="FFFFFF"/>
                  </a:solidFill>
                  <a:latin typeface="Arial" panose="020B0604020202020204" pitchFamily="34" charset="0"/>
                  <a:cs typeface="Arial" panose="020B0604020202020204" pitchFamily="34" charset="0"/>
                </a:rPr>
                <a:t>Bài</a:t>
              </a:r>
              <a:r>
                <a:rPr lang="en-US" sz="4000" b="1" dirty="0" smtClean="0">
                  <a:solidFill>
                    <a:srgbClr val="FFFFFF"/>
                  </a:solidFill>
                  <a:latin typeface="Arial" panose="020B0604020202020204" pitchFamily="34" charset="0"/>
                  <a:cs typeface="Arial" panose="020B0604020202020204" pitchFamily="34" charset="0"/>
                </a:rPr>
                <a:t> 7.20 (SGK - tr35)</a:t>
              </a:r>
              <a:endParaRPr lang="en-US" sz="4000" b="1" dirty="0">
                <a:solidFill>
                  <a:srgbClr val="FFFFFF"/>
                </a:solidFill>
                <a:latin typeface="Arial" panose="020B0604020202020204" pitchFamily="34" charset="0"/>
                <a:cs typeface="Arial" panose="020B0604020202020204" pitchFamily="34" charset="0"/>
              </a:endParaRPr>
            </a:p>
          </p:txBody>
        </p:sp>
      </p:grpSp>
      <p:sp>
        <p:nvSpPr>
          <p:cNvPr id="28" name="Rectangle 27"/>
          <p:cNvSpPr/>
          <p:nvPr/>
        </p:nvSpPr>
        <p:spPr>
          <a:xfrm>
            <a:off x="990600" y="1753105"/>
            <a:ext cx="15821891" cy="8186857"/>
          </a:xfrm>
          <a:prstGeom prst="rect">
            <a:avLst/>
          </a:prstGeom>
        </p:spPr>
        <p:txBody>
          <a:bodyPr wrap="square">
            <a:spAutoFit/>
          </a:bodyPr>
          <a:lstStyle/>
          <a:p>
            <a:pPr algn="just">
              <a:lnSpc>
                <a:spcPct val="150000"/>
              </a:lnSpc>
              <a:spcBef>
                <a:spcPts val="600"/>
              </a:spcBef>
              <a:spcAft>
                <a:spcPts val="600"/>
              </a:spcAft>
            </a:pP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Ngoài</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thang</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nhiệt</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độ</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Celsius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độ</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C),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nhiều</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nước</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còn</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dùng</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thang</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nhiệt</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độ</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Fahrenheit,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gọi</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là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độ</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F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để</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đo</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nhiệt</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độ</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trong</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dự</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bảo</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thời</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tiết</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Muốn</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tính</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xem</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x</a:t>
            </a:r>
            <a:r>
              <a:rPr lang="fr-FR" sz="3600" baseline="300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o</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C</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tương</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ứng</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với</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bao</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nhiêu</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độ</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F, ta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dùng</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công</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thức</a:t>
            </a:r>
            <a:r>
              <a:rPr lang="fr-FR"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T(x) = 1,8x + 32</a:t>
            </a:r>
            <a:endParaRPr lang="en-US" sz="3600" dirty="0">
              <a:solidFill>
                <a:schemeClr val="tx1">
                  <a:lumMod val="95000"/>
                  <a:lumOff val="5000"/>
                </a:schemeClr>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Chẳng</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hạn</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0</a:t>
            </a:r>
            <a:r>
              <a:rPr lang="fr-FR" sz="3600" baseline="300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o</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C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tương</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ứng</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với</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T(0</a:t>
            </a:r>
            <a:r>
              <a:rPr lang="fr-FR"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 32</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fr-FR" sz="3600" baseline="300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o</a:t>
            </a:r>
            <a:r>
              <a:rPr lang="fr-FR"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F</a:t>
            </a:r>
            <a:r>
              <a:rPr lang="fr-FR"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a:t>
            </a:r>
            <a:endParaRPr lang="en-US" sz="3600" dirty="0">
              <a:solidFill>
                <a:schemeClr val="tx1">
                  <a:lumMod val="95000"/>
                  <a:lumOff val="5000"/>
                </a:schemeClr>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en-US"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a) </a:t>
            </a:r>
            <a:r>
              <a:rPr lang="en-US"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Hỏi</a:t>
            </a:r>
            <a:r>
              <a:rPr lang="en-US"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0</a:t>
            </a:r>
            <a:r>
              <a:rPr lang="en-US" sz="3600" baseline="300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o</a:t>
            </a:r>
            <a:r>
              <a:rPr lang="en-US"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F </a:t>
            </a:r>
            <a:r>
              <a:rPr lang="en-US"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tương</a:t>
            </a:r>
            <a:r>
              <a:rPr lang="en-US"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ứng</a:t>
            </a:r>
            <a:r>
              <a:rPr lang="en-US"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với</a:t>
            </a:r>
            <a:r>
              <a:rPr lang="en-US"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bao</a:t>
            </a:r>
            <a:r>
              <a:rPr lang="en-US"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nhiêu</a:t>
            </a:r>
            <a:r>
              <a:rPr lang="en-US"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độ</a:t>
            </a:r>
            <a:r>
              <a:rPr lang="en-US" sz="36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C</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50000"/>
              </a:lnSpc>
              <a:spcBef>
                <a:spcPts val="600"/>
              </a:spcBef>
              <a:spcAft>
                <a:spcPts val="600"/>
              </a:spcAft>
            </a:pP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b)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Nhiệt</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độ</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vào</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một</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ngày</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mùa</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hè</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ở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Hà</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Nội</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là</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35</a:t>
            </a:r>
            <a:r>
              <a:rPr lang="en-US" sz="3600" baseline="300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o</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C.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Nhiệt</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độ</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đó</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tương</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ứng</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với</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bao</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nhiêu</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độ</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F?</a:t>
            </a:r>
            <a:endParaRPr lang="en-US" sz="3600" dirty="0" smtClean="0">
              <a:solidFill>
                <a:schemeClr val="tx1">
                  <a:lumMod val="95000"/>
                  <a:lumOff val="5000"/>
                </a:schemeClr>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c)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Nhiệt</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độ</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vào</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một</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ngày</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mùa</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đông</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ở New York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Mĩ</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là</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41</a:t>
            </a:r>
            <a:r>
              <a:rPr lang="en-US" sz="3600" baseline="300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o</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F.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Nhiệt</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độ</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đó</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tương</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ứng</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với</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bao</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nhiêu</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dirty="0" err="1"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độ</a:t>
            </a:r>
            <a:r>
              <a:rPr lang="en-US" sz="36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C?</a:t>
            </a:r>
            <a:endParaRPr lang="en-US" sz="3600" dirty="0">
              <a:solidFill>
                <a:schemeClr val="tx1">
                  <a:lumMod val="95000"/>
                  <a:lumOff val="5000"/>
                </a:schemeClr>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30" name="Picture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87400" y="4381500"/>
            <a:ext cx="3048000" cy="2036815"/>
          </a:xfrm>
          <a:prstGeom prst="rect">
            <a:avLst/>
          </a:prstGeom>
        </p:spPr>
      </p:pic>
    </p:spTree>
    <p:extLst>
      <p:ext uri="{BB962C8B-B14F-4D97-AF65-F5344CB8AC3E}">
        <p14:creationId xmlns:p14="http://schemas.microsoft.com/office/powerpoint/2010/main" val="35191207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anim calcmode="lin" valueType="num">
                                      <p:cBhvr>
                                        <p:cTn id="13" dur="500" fill="hold"/>
                                        <p:tgtEl>
                                          <p:spTgt spid="28"/>
                                        </p:tgtEl>
                                        <p:attrNameLst>
                                          <p:attrName>ppt_x</p:attrName>
                                        </p:attrNameLst>
                                      </p:cBhvr>
                                      <p:tavLst>
                                        <p:tav tm="0">
                                          <p:val>
                                            <p:strVal val="#ppt_x"/>
                                          </p:val>
                                        </p:tav>
                                        <p:tav tm="100000">
                                          <p:val>
                                            <p:strVal val="#ppt_x"/>
                                          </p:val>
                                        </p:tav>
                                      </p:tavLst>
                                    </p:anim>
                                    <p:anim calcmode="lin" valueType="num">
                                      <p:cBhvr>
                                        <p:cTn id="14" dur="500" fill="hold"/>
                                        <p:tgtEl>
                                          <p:spTgt spid="28"/>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anim calcmode="lin" valueType="num">
                                      <p:cBhvr>
                                        <p:cTn id="18" dur="500" fill="hold"/>
                                        <p:tgtEl>
                                          <p:spTgt spid="30"/>
                                        </p:tgtEl>
                                        <p:attrNameLst>
                                          <p:attrName>ppt_x</p:attrName>
                                        </p:attrNameLst>
                                      </p:cBhvr>
                                      <p:tavLst>
                                        <p:tav tm="0">
                                          <p:val>
                                            <p:strVal val="#ppt_x"/>
                                          </p:val>
                                        </p:tav>
                                        <p:tav tm="100000">
                                          <p:val>
                                            <p:strVal val="#ppt_x"/>
                                          </p:val>
                                        </p:tav>
                                      </p:tavLst>
                                    </p:anim>
                                    <p:anim calcmode="lin" valueType="num">
                                      <p:cBhvr>
                                        <p:cTn id="19"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2" name="Rounded Rectangle 1"/>
          <p:cNvSpPr/>
          <p:nvPr/>
        </p:nvSpPr>
        <p:spPr>
          <a:xfrm>
            <a:off x="304800" y="342900"/>
            <a:ext cx="17602200" cy="9601200"/>
          </a:xfrm>
          <a:prstGeom prst="roundRect">
            <a:avLst>
              <a:gd name="adj" fmla="val 1612"/>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Callout 7"/>
          <p:cNvSpPr/>
          <p:nvPr/>
        </p:nvSpPr>
        <p:spPr>
          <a:xfrm>
            <a:off x="8121610" y="166674"/>
            <a:ext cx="1968579" cy="1267271"/>
          </a:xfrm>
          <a:prstGeom prst="wedgeEllipseCallout">
            <a:avLst>
              <a:gd name="adj1" fmla="val 25795"/>
              <a:gd name="adj2" fmla="val 57713"/>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200" b="1" dirty="0" err="1" smtClean="0">
                <a:latin typeface="Arial" panose="020B0604020202020204" pitchFamily="34" charset="0"/>
                <a:cs typeface="Arial" panose="020B0604020202020204" pitchFamily="34" charset="0"/>
              </a:rPr>
              <a:t>Giải</a:t>
            </a:r>
            <a:endParaRPr lang="en-US" sz="4200" b="1" dirty="0">
              <a:latin typeface="Arial" panose="020B0604020202020204" pitchFamily="34" charset="0"/>
              <a:cs typeface="Arial" panose="020B0604020202020204" pitchFamily="34" charset="0"/>
            </a:endParaRPr>
          </a:p>
        </p:txBody>
      </p:sp>
      <p:sp>
        <p:nvSpPr>
          <p:cNvPr id="4" name="Rectangle 3"/>
          <p:cNvSpPr/>
          <p:nvPr/>
        </p:nvSpPr>
        <p:spPr>
          <a:xfrm>
            <a:off x="1447800" y="1544958"/>
            <a:ext cx="16002000" cy="5632311"/>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a) Để biết </a:t>
            </a:r>
            <a:r>
              <a:rPr lang="vi-VN" sz="4000" dirty="0" smtClean="0">
                <a:latin typeface="Arial" panose="020B0604020202020204" pitchFamily="34" charset="0"/>
                <a:cs typeface="Arial" panose="020B0604020202020204" pitchFamily="34" charset="0"/>
              </a:rPr>
              <a:t>0</a:t>
            </a:r>
            <a:r>
              <a:rPr lang="en-US" sz="4000" baseline="30000" dirty="0" smtClean="0">
                <a:latin typeface="Arial" panose="020B0604020202020204" pitchFamily="34" charset="0"/>
                <a:cs typeface="Arial" panose="020B0604020202020204" pitchFamily="34" charset="0"/>
              </a:rPr>
              <a:t>o</a:t>
            </a:r>
            <a:r>
              <a:rPr lang="vi-VN" sz="4000" dirty="0" smtClean="0">
                <a:latin typeface="Arial" panose="020B0604020202020204" pitchFamily="34" charset="0"/>
                <a:cs typeface="Arial" panose="020B0604020202020204" pitchFamily="34" charset="0"/>
              </a:rPr>
              <a:t>F </a:t>
            </a:r>
            <a:r>
              <a:rPr lang="vi-VN" sz="4000" dirty="0">
                <a:latin typeface="Arial" panose="020B0604020202020204" pitchFamily="34" charset="0"/>
                <a:cs typeface="Arial" panose="020B0604020202020204" pitchFamily="34" charset="0"/>
              </a:rPr>
              <a:t>tương ứng với bao nhiêu độ C, ta có:</a:t>
            </a:r>
          </a:p>
          <a:p>
            <a:pPr algn="just">
              <a:lnSpc>
                <a:spcPct val="150000"/>
              </a:lnSpc>
            </a:pPr>
            <a:r>
              <a:rPr lang="vi-VN" sz="4000" dirty="0">
                <a:latin typeface="Arial" panose="020B0604020202020204" pitchFamily="34" charset="0"/>
                <a:cs typeface="Arial" panose="020B0604020202020204" pitchFamily="34" charset="0"/>
              </a:rPr>
              <a:t>T(x) = </a:t>
            </a:r>
            <a:r>
              <a:rPr lang="vi-VN" sz="4000" dirty="0" smtClean="0">
                <a:latin typeface="Arial" panose="020B0604020202020204" pitchFamily="34" charset="0"/>
                <a:cs typeface="Arial" panose="020B0604020202020204" pitchFamily="34" charset="0"/>
              </a:rPr>
              <a:t>0</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 0</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1,8x</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32</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 x</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vi-VN" sz="4000" dirty="0">
                <a:latin typeface="Arial" panose="020B0604020202020204" pitchFamily="34" charset="0"/>
                <a:cs typeface="Arial" panose="020B0604020202020204" pitchFamily="34" charset="0"/>
              </a:rPr>
              <a:t>17,78</a:t>
            </a:r>
          </a:p>
          <a:p>
            <a:pPr algn="just">
              <a:lnSpc>
                <a:spcPct val="150000"/>
              </a:lnSpc>
            </a:pPr>
            <a:r>
              <a:rPr lang="vi-VN" sz="4000" dirty="0">
                <a:latin typeface="Arial" panose="020B0604020202020204" pitchFamily="34" charset="0"/>
                <a:cs typeface="Arial" panose="020B0604020202020204" pitchFamily="34" charset="0"/>
              </a:rPr>
              <a:t>Vậy </a:t>
            </a:r>
            <a:r>
              <a:rPr lang="vi-VN" sz="4000" dirty="0" smtClean="0">
                <a:latin typeface="Arial" panose="020B0604020202020204" pitchFamily="34" charset="0"/>
                <a:cs typeface="Arial" panose="020B0604020202020204" pitchFamily="34" charset="0"/>
              </a:rPr>
              <a:t>0</a:t>
            </a:r>
            <a:r>
              <a:rPr lang="en-US" sz="4000" baseline="30000" dirty="0" smtClean="0">
                <a:latin typeface="Arial" panose="020B0604020202020204" pitchFamily="34" charset="0"/>
                <a:cs typeface="Arial" panose="020B0604020202020204" pitchFamily="34" charset="0"/>
              </a:rPr>
              <a:t>o</a:t>
            </a:r>
            <a:r>
              <a:rPr lang="vi-VN" sz="4000" dirty="0" smtClean="0">
                <a:latin typeface="Arial" panose="020B0604020202020204" pitchFamily="34" charset="0"/>
                <a:cs typeface="Arial" panose="020B0604020202020204" pitchFamily="34" charset="0"/>
              </a:rPr>
              <a:t>F </a:t>
            </a:r>
            <a:r>
              <a:rPr lang="vi-VN" sz="4000" dirty="0">
                <a:latin typeface="Arial" panose="020B0604020202020204" pitchFamily="34" charset="0"/>
                <a:cs typeface="Arial" panose="020B0604020202020204" pitchFamily="34" charset="0"/>
              </a:rPr>
              <a:t>tương ứng với </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17,78 </a:t>
            </a:r>
            <a:r>
              <a:rPr lang="vi-VN" sz="4000" dirty="0">
                <a:latin typeface="Arial" panose="020B0604020202020204" pitchFamily="34" charset="0"/>
                <a:cs typeface="Arial" panose="020B0604020202020204" pitchFamily="34" charset="0"/>
              </a:rPr>
              <a:t>độ C.</a:t>
            </a:r>
          </a:p>
          <a:p>
            <a:pPr algn="just">
              <a:lnSpc>
                <a:spcPct val="150000"/>
              </a:lnSpc>
            </a:pPr>
            <a:r>
              <a:rPr lang="vi-VN" sz="4000" dirty="0">
                <a:latin typeface="Arial" panose="020B0604020202020204" pitchFamily="34" charset="0"/>
                <a:cs typeface="Arial" panose="020B0604020202020204" pitchFamily="34" charset="0"/>
              </a:rPr>
              <a:t>b) Muốn tính </a:t>
            </a:r>
            <a:r>
              <a:rPr lang="vi-VN" sz="4000" dirty="0" smtClean="0">
                <a:latin typeface="Arial" panose="020B0604020202020204" pitchFamily="34" charset="0"/>
                <a:cs typeface="Arial" panose="020B0604020202020204" pitchFamily="34" charset="0"/>
              </a:rPr>
              <a:t>35</a:t>
            </a:r>
            <a:r>
              <a:rPr lang="en-US" sz="4000" baseline="30000" dirty="0" smtClean="0">
                <a:latin typeface="Arial" panose="020B0604020202020204" pitchFamily="34" charset="0"/>
                <a:cs typeface="Arial" panose="020B0604020202020204" pitchFamily="34" charset="0"/>
              </a:rPr>
              <a:t>o</a:t>
            </a:r>
            <a:r>
              <a:rPr lang="vi-VN" sz="4000" dirty="0" smtClean="0">
                <a:latin typeface="Arial" panose="020B0604020202020204" pitchFamily="34" charset="0"/>
                <a:cs typeface="Arial" panose="020B0604020202020204" pitchFamily="34" charset="0"/>
              </a:rPr>
              <a:t>C </a:t>
            </a:r>
            <a:r>
              <a:rPr lang="vi-VN" sz="4000" dirty="0">
                <a:latin typeface="Arial" panose="020B0604020202020204" pitchFamily="34" charset="0"/>
                <a:cs typeface="Arial" panose="020B0604020202020204" pitchFamily="34" charset="0"/>
              </a:rPr>
              <a:t>tương ứng với bao nhiêu độ F, ta thay </a:t>
            </a:r>
            <a:r>
              <a:rPr lang="vi-VN" sz="4000" dirty="0" smtClean="0">
                <a:latin typeface="Arial" panose="020B0604020202020204" pitchFamily="34" charset="0"/>
                <a:cs typeface="Arial" panose="020B0604020202020204" pitchFamily="34" charset="0"/>
              </a:rPr>
              <a:t>x</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35 </a:t>
            </a:r>
            <a:r>
              <a:rPr lang="vi-VN" sz="4000" dirty="0">
                <a:latin typeface="Arial" panose="020B0604020202020204" pitchFamily="34" charset="0"/>
                <a:cs typeface="Arial" panose="020B0604020202020204" pitchFamily="34" charset="0"/>
              </a:rPr>
              <a:t>vào biểu thức T(x</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T(35)</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1,8</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.35</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32</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95</a:t>
            </a:r>
            <a:endParaRPr lang="vi-VN" sz="4000" dirty="0">
              <a:latin typeface="Arial" panose="020B0604020202020204" pitchFamily="34" charset="0"/>
              <a:cs typeface="Arial" panose="020B0604020202020204" pitchFamily="34" charset="0"/>
            </a:endParaRPr>
          </a:p>
          <a:p>
            <a:pPr algn="just">
              <a:lnSpc>
                <a:spcPct val="150000"/>
              </a:lnSpc>
            </a:pPr>
            <a:r>
              <a:rPr lang="vi-VN" sz="4000" dirty="0" smtClean="0">
                <a:latin typeface="Arial" panose="020B0604020202020204" pitchFamily="34" charset="0"/>
                <a:cs typeface="Arial" panose="020B0604020202020204" pitchFamily="34" charset="0"/>
              </a:rPr>
              <a:t>Vậy</a:t>
            </a:r>
            <a:r>
              <a:rPr lang="en-US" sz="4000" dirty="0" smtClean="0">
                <a:latin typeface="Arial" panose="020B0604020202020204" pitchFamily="34" charset="0"/>
                <a:cs typeface="Arial" panose="020B0604020202020204" pitchFamily="34" charset="0"/>
              </a:rPr>
              <a:t> 35</a:t>
            </a:r>
            <a:r>
              <a:rPr lang="en-US" sz="4000" baseline="30000" dirty="0" smtClean="0">
                <a:latin typeface="Arial" panose="020B0604020202020204" pitchFamily="34" charset="0"/>
                <a:cs typeface="Arial" panose="020B0604020202020204" pitchFamily="34" charset="0"/>
              </a:rPr>
              <a:t>o</a:t>
            </a:r>
            <a:r>
              <a:rPr lang="vi-VN" sz="4000" dirty="0" smtClean="0">
                <a:latin typeface="Arial" panose="020B0604020202020204" pitchFamily="34" charset="0"/>
                <a:cs typeface="Arial" panose="020B0604020202020204" pitchFamily="34" charset="0"/>
              </a:rPr>
              <a:t>C tương </a:t>
            </a:r>
            <a:r>
              <a:rPr lang="vi-VN" sz="4000" dirty="0">
                <a:latin typeface="Arial" panose="020B0604020202020204" pitchFamily="34" charset="0"/>
                <a:cs typeface="Arial" panose="020B0604020202020204" pitchFamily="34" charset="0"/>
              </a:rPr>
              <a:t>ứng với </a:t>
            </a:r>
            <a:r>
              <a:rPr lang="vi-VN" sz="4000" dirty="0" smtClean="0">
                <a:latin typeface="Arial" panose="020B0604020202020204" pitchFamily="34" charset="0"/>
                <a:cs typeface="Arial" panose="020B0604020202020204" pitchFamily="34" charset="0"/>
              </a:rPr>
              <a:t>95</a:t>
            </a:r>
            <a:r>
              <a:rPr lang="en-US" sz="4000" baseline="30000" dirty="0" smtClean="0">
                <a:latin typeface="Arial" panose="020B0604020202020204" pitchFamily="34" charset="0"/>
                <a:cs typeface="Arial" panose="020B0604020202020204" pitchFamily="34" charset="0"/>
              </a:rPr>
              <a:t>o</a:t>
            </a:r>
            <a:r>
              <a:rPr lang="vi-VN" sz="4000" dirty="0" smtClean="0">
                <a:latin typeface="Arial" panose="020B0604020202020204" pitchFamily="34" charset="0"/>
                <a:cs typeface="Arial" panose="020B0604020202020204" pitchFamily="34" charset="0"/>
              </a:rPr>
              <a:t>F</a:t>
            </a:r>
            <a:r>
              <a:rPr lang="en-US" sz="4000" dirty="0" smtClean="0">
                <a:latin typeface="Arial" panose="020B0604020202020204" pitchFamily="34" charset="0"/>
                <a:cs typeface="Arial" panose="020B0604020202020204" pitchFamily="34" charset="0"/>
              </a:rPr>
              <a:t>.</a:t>
            </a:r>
            <a:endParaRPr lang="vi-VN" sz="4000" dirty="0">
              <a:latin typeface="Arial" panose="020B0604020202020204" pitchFamily="34" charset="0"/>
              <a:cs typeface="Arial" panose="020B0604020202020204" pitchFamily="34" charset="0"/>
            </a:endParaRPr>
          </a:p>
        </p:txBody>
      </p:sp>
      <p:sp>
        <p:nvSpPr>
          <p:cNvPr id="9" name="Rectangle 8"/>
          <p:cNvSpPr/>
          <p:nvPr/>
        </p:nvSpPr>
        <p:spPr>
          <a:xfrm>
            <a:off x="1447800" y="7028156"/>
            <a:ext cx="12877800" cy="2862322"/>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c) Để biết </a:t>
            </a:r>
            <a:r>
              <a:rPr lang="vi-VN" sz="4000" dirty="0" smtClean="0">
                <a:latin typeface="Arial" panose="020B0604020202020204" pitchFamily="34" charset="0"/>
                <a:cs typeface="Arial" panose="020B0604020202020204" pitchFamily="34" charset="0"/>
              </a:rPr>
              <a:t>41</a:t>
            </a:r>
            <a:r>
              <a:rPr lang="en-US" sz="4000" baseline="30000" dirty="0" smtClean="0">
                <a:latin typeface="Arial" panose="020B0604020202020204" pitchFamily="34" charset="0"/>
                <a:cs typeface="Arial" panose="020B0604020202020204" pitchFamily="34" charset="0"/>
              </a:rPr>
              <a:t>o</a:t>
            </a:r>
            <a:r>
              <a:rPr lang="vi-VN" sz="4000" dirty="0" smtClean="0">
                <a:latin typeface="Arial" panose="020B0604020202020204" pitchFamily="34" charset="0"/>
                <a:cs typeface="Arial" panose="020B0604020202020204" pitchFamily="34" charset="0"/>
              </a:rPr>
              <a:t>F </a:t>
            </a:r>
            <a:r>
              <a:rPr lang="vi-VN" sz="4000" dirty="0">
                <a:latin typeface="Arial" panose="020B0604020202020204" pitchFamily="34" charset="0"/>
                <a:cs typeface="Arial" panose="020B0604020202020204" pitchFamily="34" charset="0"/>
              </a:rPr>
              <a:t>tương ứng với bao nhiêu độ C, ta có:</a:t>
            </a:r>
          </a:p>
          <a:p>
            <a:pPr algn="just">
              <a:lnSpc>
                <a:spcPct val="150000"/>
              </a:lnSpc>
            </a:pPr>
            <a:r>
              <a:rPr lang="vi-VN" sz="4000" dirty="0">
                <a:latin typeface="Arial" panose="020B0604020202020204" pitchFamily="34" charset="0"/>
                <a:cs typeface="Arial" panose="020B0604020202020204" pitchFamily="34" charset="0"/>
              </a:rPr>
              <a:t>T(x</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41</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 41</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1,8x</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32</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x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5</a:t>
            </a:r>
            <a:endParaRPr lang="vi-VN" sz="4000" dirty="0">
              <a:latin typeface="Arial" panose="020B0604020202020204" pitchFamily="34" charset="0"/>
              <a:cs typeface="Arial" panose="020B0604020202020204" pitchFamily="34" charset="0"/>
            </a:endParaRPr>
          </a:p>
          <a:p>
            <a:pPr algn="just">
              <a:lnSpc>
                <a:spcPct val="150000"/>
              </a:lnSpc>
            </a:pPr>
            <a:r>
              <a:rPr lang="vi-VN" sz="4000" dirty="0">
                <a:latin typeface="Arial" panose="020B0604020202020204" pitchFamily="34" charset="0"/>
                <a:cs typeface="Arial" panose="020B0604020202020204" pitchFamily="34" charset="0"/>
              </a:rPr>
              <a:t>Vậy </a:t>
            </a:r>
            <a:r>
              <a:rPr lang="vi-VN" sz="4000" dirty="0" smtClean="0">
                <a:latin typeface="Arial" panose="020B0604020202020204" pitchFamily="34" charset="0"/>
                <a:cs typeface="Arial" panose="020B0604020202020204" pitchFamily="34" charset="0"/>
              </a:rPr>
              <a:t>41</a:t>
            </a:r>
            <a:r>
              <a:rPr lang="en-US" sz="4000" baseline="30000" dirty="0" smtClean="0">
                <a:latin typeface="Arial" panose="020B0604020202020204" pitchFamily="34" charset="0"/>
                <a:cs typeface="Arial" panose="020B0604020202020204" pitchFamily="34" charset="0"/>
              </a:rPr>
              <a:t>o</a:t>
            </a:r>
            <a:r>
              <a:rPr lang="vi-VN" sz="4000" dirty="0" smtClean="0">
                <a:latin typeface="Arial" panose="020B0604020202020204" pitchFamily="34" charset="0"/>
                <a:cs typeface="Arial" panose="020B0604020202020204" pitchFamily="34" charset="0"/>
              </a:rPr>
              <a:t>F tương </a:t>
            </a:r>
            <a:r>
              <a:rPr lang="vi-VN" sz="4000" dirty="0">
                <a:latin typeface="Arial" panose="020B0604020202020204" pitchFamily="34" charset="0"/>
                <a:cs typeface="Arial" panose="020B0604020202020204" pitchFamily="34" charset="0"/>
              </a:rPr>
              <a:t>ứng với </a:t>
            </a:r>
            <a:r>
              <a:rPr lang="vi-VN" sz="4000" dirty="0" smtClean="0">
                <a:latin typeface="Arial" panose="020B0604020202020204" pitchFamily="34" charset="0"/>
                <a:cs typeface="Arial" panose="020B0604020202020204" pitchFamily="34" charset="0"/>
              </a:rPr>
              <a:t>5</a:t>
            </a:r>
            <a:r>
              <a:rPr lang="en-US" sz="4000" baseline="30000" dirty="0" smtClean="0">
                <a:latin typeface="Arial" panose="020B0604020202020204" pitchFamily="34" charset="0"/>
                <a:cs typeface="Arial" panose="020B0604020202020204" pitchFamily="34" charset="0"/>
              </a:rPr>
              <a:t>o</a:t>
            </a:r>
            <a:r>
              <a:rPr lang="vi-VN" sz="4000" dirty="0" smtClean="0">
                <a:latin typeface="Arial" panose="020B0604020202020204" pitchFamily="34" charset="0"/>
                <a:cs typeface="Arial" panose="020B0604020202020204" pitchFamily="34" charset="0"/>
              </a:rPr>
              <a:t>C</a:t>
            </a:r>
            <a:r>
              <a:rPr lang="vi-VN" sz="4000" dirty="0">
                <a:latin typeface="Arial" panose="020B0604020202020204" pitchFamily="34" charset="0"/>
                <a:cs typeface="Arial" panose="020B0604020202020204" pitchFamily="34" charset="0"/>
              </a:rPr>
              <a:t>.</a:t>
            </a:r>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b="8356"/>
          <a:stretch/>
        </p:blipFill>
        <p:spPr>
          <a:xfrm>
            <a:off x="13487401" y="800309"/>
            <a:ext cx="3962399" cy="3631271"/>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92200" y="6057900"/>
            <a:ext cx="3352800" cy="3352800"/>
          </a:xfrm>
          <a:prstGeom prst="rect">
            <a:avLst/>
          </a:prstGeom>
        </p:spPr>
      </p:pic>
    </p:spTree>
    <p:extLst>
      <p:ext uri="{BB962C8B-B14F-4D97-AF65-F5344CB8AC3E}">
        <p14:creationId xmlns:p14="http://schemas.microsoft.com/office/powerpoint/2010/main" val="2684849341"/>
      </p:ext>
    </p:extLst>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500"/>
                                        <p:tgtEl>
                                          <p:spTgt spid="4">
                                            <p:txEl>
                                              <p:pRg st="1" end="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500"/>
                                        <p:tgtEl>
                                          <p:spTgt spid="4">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dissolve">
                                      <p:cBhvr>
                                        <p:cTn id="24" dur="500"/>
                                        <p:tgtEl>
                                          <p:spTgt spid="4">
                                            <p:txEl>
                                              <p:pRg st="3" end="3"/>
                                            </p:txEl>
                                          </p:spTgt>
                                        </p:tgtEl>
                                      </p:cBhvr>
                                    </p:animEffect>
                                  </p:childTnLst>
                                </p:cTn>
                              </p:par>
                              <p:par>
                                <p:cTn id="25" presetID="9" presetClass="entr" presetSubtype="0"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dissolv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199411" y="557345"/>
            <a:ext cx="2665956" cy="3695280"/>
          </a:xfrm>
          <a:prstGeom prst="rect">
            <a:avLst/>
          </a:prstGeom>
        </p:spPr>
        <p:txBody>
          <a:bodyPr lIns="50800" tIns="50800" rIns="50800" bIns="50800" rtlCol="0" anchor="ctr"/>
          <a:lstStyle/>
          <a:p>
            <a:pPr algn="ctr">
              <a:lnSpc>
                <a:spcPts val="2659"/>
              </a:lnSpc>
            </a:pPr>
            <a:endParaRPr/>
          </a:p>
        </p:txBody>
      </p:sp>
      <p:grpSp>
        <p:nvGrpSpPr>
          <p:cNvPr id="27" name="Group 26"/>
          <p:cNvGrpSpPr/>
          <p:nvPr/>
        </p:nvGrpSpPr>
        <p:grpSpPr>
          <a:xfrm>
            <a:off x="990600" y="419100"/>
            <a:ext cx="6006567" cy="1295398"/>
            <a:chOff x="1199411" y="800101"/>
            <a:chExt cx="6006567" cy="1295398"/>
          </a:xfrm>
        </p:grpSpPr>
        <p:sp>
          <p:nvSpPr>
            <p:cNvPr id="3" name="Freeform 3"/>
            <p:cNvSpPr/>
            <p:nvPr/>
          </p:nvSpPr>
          <p:spPr>
            <a:xfrm>
              <a:off x="1199411" y="800101"/>
              <a:ext cx="6006567" cy="1295398"/>
            </a:xfrm>
            <a:custGeom>
              <a:avLst/>
              <a:gdLst/>
              <a:ahLst/>
              <a:cxnLst/>
              <a:rect l="l" t="t" r="r" b="b"/>
              <a:pathLst>
                <a:path w="1927234" h="298959">
                  <a:moveTo>
                    <a:pt x="33929" y="0"/>
                  </a:moveTo>
                  <a:lnTo>
                    <a:pt x="1893305" y="0"/>
                  </a:lnTo>
                  <a:cubicBezTo>
                    <a:pt x="1902304" y="0"/>
                    <a:pt x="1910934" y="3575"/>
                    <a:pt x="1917297" y="9938"/>
                  </a:cubicBezTo>
                  <a:cubicBezTo>
                    <a:pt x="1923660" y="16301"/>
                    <a:pt x="1927234" y="24931"/>
                    <a:pt x="1927234" y="33929"/>
                  </a:cubicBezTo>
                  <a:lnTo>
                    <a:pt x="1927234" y="265030"/>
                  </a:lnTo>
                  <a:cubicBezTo>
                    <a:pt x="1927234" y="283768"/>
                    <a:pt x="1912044" y="298959"/>
                    <a:pt x="1893305" y="298959"/>
                  </a:cubicBezTo>
                  <a:lnTo>
                    <a:pt x="33929" y="298959"/>
                  </a:lnTo>
                  <a:cubicBezTo>
                    <a:pt x="24931" y="298959"/>
                    <a:pt x="16301" y="295384"/>
                    <a:pt x="9938" y="289021"/>
                  </a:cubicBezTo>
                  <a:cubicBezTo>
                    <a:pt x="3575" y="282658"/>
                    <a:pt x="0" y="274028"/>
                    <a:pt x="0" y="265030"/>
                  </a:cubicBezTo>
                  <a:lnTo>
                    <a:pt x="0" y="33929"/>
                  </a:lnTo>
                  <a:cubicBezTo>
                    <a:pt x="0" y="24931"/>
                    <a:pt x="3575" y="16301"/>
                    <a:pt x="9938" y="9938"/>
                  </a:cubicBezTo>
                  <a:cubicBezTo>
                    <a:pt x="16301" y="3575"/>
                    <a:pt x="24931" y="0"/>
                    <a:pt x="33929" y="0"/>
                  </a:cubicBezTo>
                  <a:close/>
                </a:path>
              </a:pathLst>
            </a:custGeom>
            <a:solidFill>
              <a:srgbClr val="8C3839"/>
            </a:solidFill>
          </p:spPr>
        </p:sp>
        <p:sp>
          <p:nvSpPr>
            <p:cNvPr id="22" name="TextBox 22"/>
            <p:cNvSpPr txBox="1"/>
            <p:nvPr/>
          </p:nvSpPr>
          <p:spPr>
            <a:xfrm>
              <a:off x="1514106" y="1159327"/>
              <a:ext cx="5344887" cy="615553"/>
            </a:xfrm>
            <a:prstGeom prst="rect">
              <a:avLst/>
            </a:prstGeom>
          </p:spPr>
          <p:txBody>
            <a:bodyPr wrap="square" lIns="0" tIns="0" rIns="0" bIns="0" rtlCol="0" anchor="t">
              <a:spAutoFit/>
            </a:bodyPr>
            <a:lstStyle/>
            <a:p>
              <a:pPr algn="ctr">
                <a:spcBef>
                  <a:spcPct val="0"/>
                </a:spcBef>
              </a:pPr>
              <a:r>
                <a:rPr lang="en-US" sz="4000" b="1" dirty="0" err="1" smtClean="0">
                  <a:solidFill>
                    <a:srgbClr val="FFFFFF"/>
                  </a:solidFill>
                  <a:latin typeface="Arial" panose="020B0604020202020204" pitchFamily="34" charset="0"/>
                  <a:cs typeface="Arial" panose="020B0604020202020204" pitchFamily="34" charset="0"/>
                </a:rPr>
                <a:t>Bài</a:t>
              </a:r>
              <a:r>
                <a:rPr lang="en-US" sz="4000" b="1" dirty="0" smtClean="0">
                  <a:solidFill>
                    <a:srgbClr val="FFFFFF"/>
                  </a:solidFill>
                  <a:latin typeface="Arial" panose="020B0604020202020204" pitchFamily="34" charset="0"/>
                  <a:cs typeface="Arial" panose="020B0604020202020204" pitchFamily="34" charset="0"/>
                </a:rPr>
                <a:t> 7.22 (SGK - tr35)</a:t>
              </a:r>
              <a:endParaRPr lang="en-US" sz="4000" b="1" dirty="0">
                <a:solidFill>
                  <a:srgbClr val="FFFFFF"/>
                </a:solidFill>
                <a:latin typeface="Arial" panose="020B0604020202020204" pitchFamily="34" charset="0"/>
                <a:cs typeface="Arial" panose="020B0604020202020204" pitchFamily="34" charset="0"/>
              </a:endParaRPr>
            </a:p>
          </p:txBody>
        </p:sp>
      </p:grpSp>
      <p:sp>
        <p:nvSpPr>
          <p:cNvPr id="2" name="Rectangle 1"/>
          <p:cNvSpPr/>
          <p:nvPr/>
        </p:nvSpPr>
        <p:spPr>
          <a:xfrm>
            <a:off x="997527" y="1753105"/>
            <a:ext cx="13861474" cy="3600986"/>
          </a:xfrm>
          <a:prstGeom prst="rect">
            <a:avLst/>
          </a:prstGeom>
        </p:spPr>
        <p:txBody>
          <a:bodyPr wrap="square">
            <a:spAutoFit/>
          </a:bodyPr>
          <a:lstStyle/>
          <a:p>
            <a:pPr algn="just">
              <a:lnSpc>
                <a:spcPct val="150000"/>
              </a:lnSpc>
            </a:pPr>
            <a:r>
              <a:rPr lang="vi-VN" sz="3800" dirty="0">
                <a:latin typeface="Arial" panose="020B0604020202020204" pitchFamily="34" charset="0"/>
                <a:cs typeface="Arial" panose="020B0604020202020204" pitchFamily="34" charset="0"/>
              </a:rPr>
              <a:t>Một xe khách đi từ Hà Nội lên Yên Bái (trên đường cao tốc Hà Nội - Lào Cai) với vận tốc 60 km/h. Sau đó 25 phút, một xe du lịch cũng đi từ Hà Nội lên Yên Bái (đi cùng đường với xe khách) với vận tốc 85 km/h. Cả hai xe đều không nghỉ dọc đường</a:t>
            </a:r>
            <a:r>
              <a:rPr lang="vi-VN" sz="3800" dirty="0" smtClean="0">
                <a:latin typeface="Arial" panose="020B0604020202020204" pitchFamily="34" charset="0"/>
                <a:cs typeface="Arial" panose="020B0604020202020204" pitchFamily="34" charset="0"/>
              </a:rPr>
              <a:t>.</a:t>
            </a:r>
            <a:endParaRPr lang="vi-VN" sz="3800" dirty="0">
              <a:latin typeface="Arial" panose="020B0604020202020204" pitchFamily="34" charset="0"/>
              <a:cs typeface="Arial" panose="020B0604020202020204" pitchFamily="34" charset="0"/>
            </a:endParaRPr>
          </a:p>
        </p:txBody>
      </p:sp>
      <p:sp>
        <p:nvSpPr>
          <p:cNvPr id="5" name="Rectangle 4"/>
          <p:cNvSpPr/>
          <p:nvPr/>
        </p:nvSpPr>
        <p:spPr>
          <a:xfrm>
            <a:off x="997526" y="5322734"/>
            <a:ext cx="16743218" cy="4478149"/>
          </a:xfrm>
          <a:prstGeom prst="rect">
            <a:avLst/>
          </a:prstGeom>
        </p:spPr>
        <p:txBody>
          <a:bodyPr wrap="square">
            <a:spAutoFit/>
          </a:bodyPr>
          <a:lstStyle/>
          <a:p>
            <a:pPr lvl="0" algn="just">
              <a:lnSpc>
                <a:spcPct val="150000"/>
              </a:lnSpc>
            </a:pPr>
            <a:r>
              <a:rPr lang="vi-VN" sz="3800" dirty="0">
                <a:solidFill>
                  <a:prstClr val="black"/>
                </a:solidFill>
                <a:cs typeface="Arial" panose="020B0604020202020204" pitchFamily="34" charset="0"/>
              </a:rPr>
              <a:t>a) Gọi D(x) là đa thức biểu thị quãng đường xe du lịch đi được và K(x) là đa thức biểu thị quãng đường xe khách đi được kể từ khi xuất phát cho đến khi xe du lịch đi được x giờ. Tìm D(x) và K(x).</a:t>
            </a:r>
          </a:p>
          <a:p>
            <a:pPr lvl="0" algn="just">
              <a:lnSpc>
                <a:spcPct val="150000"/>
              </a:lnSpc>
            </a:pPr>
            <a:r>
              <a:rPr lang="vi-VN" sz="3800" dirty="0">
                <a:solidFill>
                  <a:prstClr val="black"/>
                </a:solidFill>
                <a:cs typeface="Arial" panose="020B0604020202020204" pitchFamily="34" charset="0"/>
              </a:rPr>
              <a:t>b) Chứng tỏ rằng đa thức f(x) = K(x) − D(x) có nghiệm là x = 1. Hãy giải thích ý nghĩa nghiệm x = 1 của đa thức f(x).</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r="27941" b="12255"/>
          <a:stretch/>
        </p:blipFill>
        <p:spPr>
          <a:xfrm>
            <a:off x="15033177" y="1714498"/>
            <a:ext cx="2960344" cy="3604772"/>
          </a:xfrm>
          <a:prstGeom prst="rect">
            <a:avLst/>
          </a:prstGeom>
          <a:ln>
            <a:noFill/>
          </a:ln>
          <a:effectLst>
            <a:softEdge rad="112500"/>
          </a:effectLst>
        </p:spPr>
      </p:pic>
      <p:grpSp>
        <p:nvGrpSpPr>
          <p:cNvPr id="11" name="Google Shape;1034;p39"/>
          <p:cNvGrpSpPr/>
          <p:nvPr/>
        </p:nvGrpSpPr>
        <p:grpSpPr>
          <a:xfrm>
            <a:off x="11350984" y="420377"/>
            <a:ext cx="762000" cy="1332728"/>
            <a:chOff x="4288050" y="738650"/>
            <a:chExt cx="567900" cy="993250"/>
          </a:xfrm>
        </p:grpSpPr>
        <p:sp>
          <p:nvSpPr>
            <p:cNvPr id="12" name="Google Shape;1035;p39"/>
            <p:cNvSpPr/>
            <p:nvPr/>
          </p:nvSpPr>
          <p:spPr>
            <a:xfrm rot="10800000" flipH="1">
              <a:off x="4288050" y="1164000"/>
              <a:ext cx="567900" cy="567900"/>
            </a:xfrm>
            <a:prstGeom prst="ellipse">
              <a:avLst/>
            </a:prstGeom>
            <a:solidFill>
              <a:srgbClr val="EFEFEF"/>
            </a:solidFill>
            <a:ln>
              <a:noFill/>
            </a:ln>
          </p:spPr>
          <p:txBody>
            <a:bodyPr spcFirstLastPara="1" wrap="square" lIns="91425" tIns="45700" rIns="91425" bIns="45700" anchor="t"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smtClean="0">
                <a:ln>
                  <a:noFill/>
                </a:ln>
                <a:solidFill>
                  <a:srgbClr val="000000"/>
                </a:solidFill>
                <a:effectLst/>
                <a:uLnTx/>
                <a:uFillTx/>
                <a:ea typeface="Calibri"/>
                <a:cs typeface="Calibri"/>
                <a:sym typeface="Calibri"/>
              </a:endParaRPr>
            </a:p>
          </p:txBody>
        </p:sp>
        <p:sp>
          <p:nvSpPr>
            <p:cNvPr id="13" name="Google Shape;1036;p39"/>
            <p:cNvSpPr/>
            <p:nvPr/>
          </p:nvSpPr>
          <p:spPr>
            <a:xfrm>
              <a:off x="4307825" y="738650"/>
              <a:ext cx="528353" cy="773907"/>
            </a:xfrm>
            <a:custGeom>
              <a:avLst/>
              <a:gdLst/>
              <a:ahLst/>
              <a:cxnLst/>
              <a:rect l="l" t="t" r="r" b="b"/>
              <a:pathLst>
                <a:path w="3295" h="4816" extrusionOk="0">
                  <a:moveTo>
                    <a:pt x="1647" y="0"/>
                  </a:moveTo>
                  <a:cubicBezTo>
                    <a:pt x="737" y="0"/>
                    <a:pt x="0" y="738"/>
                    <a:pt x="0" y="1648"/>
                  </a:cubicBezTo>
                  <a:cubicBezTo>
                    <a:pt x="0" y="2558"/>
                    <a:pt x="1647" y="4816"/>
                    <a:pt x="1647" y="4816"/>
                  </a:cubicBezTo>
                  <a:cubicBezTo>
                    <a:pt x="1647" y="4816"/>
                    <a:pt x="3295" y="2558"/>
                    <a:pt x="3295" y="1648"/>
                  </a:cubicBezTo>
                  <a:cubicBezTo>
                    <a:pt x="3295" y="738"/>
                    <a:pt x="2558" y="0"/>
                    <a:pt x="1647" y="0"/>
                  </a:cubicBezTo>
                  <a:close/>
                  <a:moveTo>
                    <a:pt x="763" y="1624"/>
                  </a:moveTo>
                  <a:cubicBezTo>
                    <a:pt x="763" y="1136"/>
                    <a:pt x="1159" y="740"/>
                    <a:pt x="1647" y="740"/>
                  </a:cubicBezTo>
                  <a:cubicBezTo>
                    <a:pt x="2136" y="740"/>
                    <a:pt x="2532" y="1136"/>
                    <a:pt x="2532" y="1624"/>
                  </a:cubicBezTo>
                  <a:cubicBezTo>
                    <a:pt x="2532" y="1629"/>
                    <a:pt x="2532" y="1629"/>
                    <a:pt x="2532" y="1629"/>
                  </a:cubicBezTo>
                  <a:cubicBezTo>
                    <a:pt x="2529" y="2115"/>
                    <a:pt x="2134" y="2509"/>
                    <a:pt x="1647" y="2509"/>
                  </a:cubicBezTo>
                  <a:cubicBezTo>
                    <a:pt x="1161" y="2509"/>
                    <a:pt x="766" y="2115"/>
                    <a:pt x="763" y="1629"/>
                  </a:cubicBezTo>
                  <a:lnTo>
                    <a:pt x="763" y="1624"/>
                  </a:lnTo>
                  <a:close/>
                </a:path>
              </a:pathLst>
            </a:custGeom>
            <a:solidFill>
              <a:srgbClr val="6A69F6"/>
            </a:solidFill>
            <a:ln>
              <a:noFill/>
            </a:ln>
          </p:spPr>
          <p:txBody>
            <a:bodyPr spcFirstLastPara="1" wrap="square" lIns="91425" tIns="45700" rIns="91425" bIns="45700" anchor="t"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smtClean="0">
                <a:ln>
                  <a:noFill/>
                </a:ln>
                <a:solidFill>
                  <a:srgbClr val="000000"/>
                </a:solidFill>
                <a:effectLst/>
                <a:uLnTx/>
                <a:uFillTx/>
                <a:ea typeface="Calibri"/>
                <a:cs typeface="Calibri"/>
                <a:sym typeface="Calibri"/>
              </a:endParaRPr>
            </a:p>
          </p:txBody>
        </p:sp>
      </p:grpSp>
    </p:spTree>
    <p:extLst>
      <p:ext uri="{BB962C8B-B14F-4D97-AF65-F5344CB8AC3E}">
        <p14:creationId xmlns:p14="http://schemas.microsoft.com/office/powerpoint/2010/main" val="1235371396"/>
      </p:ext>
    </p:extLst>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randombar(horizont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2" name="Rounded Rectangle 1"/>
          <p:cNvSpPr/>
          <p:nvPr/>
        </p:nvSpPr>
        <p:spPr>
          <a:xfrm>
            <a:off x="304800" y="342900"/>
            <a:ext cx="17602200" cy="9601200"/>
          </a:xfrm>
          <a:prstGeom prst="roundRect">
            <a:avLst>
              <a:gd name="adj" fmla="val 1612"/>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Callout 7"/>
          <p:cNvSpPr/>
          <p:nvPr/>
        </p:nvSpPr>
        <p:spPr>
          <a:xfrm>
            <a:off x="8121610" y="459195"/>
            <a:ext cx="1968579" cy="1267271"/>
          </a:xfrm>
          <a:prstGeom prst="wedgeEllipseCallout">
            <a:avLst>
              <a:gd name="adj1" fmla="val 25795"/>
              <a:gd name="adj2" fmla="val 57713"/>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200" b="1" dirty="0" err="1" smtClean="0">
                <a:latin typeface="Arial" panose="020B0604020202020204" pitchFamily="34" charset="0"/>
                <a:cs typeface="Arial" panose="020B0604020202020204" pitchFamily="34" charset="0"/>
              </a:rPr>
              <a:t>Giải</a:t>
            </a:r>
            <a:endParaRPr lang="en-US" sz="42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1219200" y="1842761"/>
                <a:ext cx="7532536" cy="4440575"/>
              </a:xfrm>
              <a:prstGeom prst="rect">
                <a:avLst/>
              </a:prstGeom>
            </p:spPr>
            <p:txBody>
              <a:bodyPr wrap="square">
                <a:spAutoFit/>
              </a:bodyPr>
              <a:lstStyle/>
              <a:p>
                <a:pPr algn="just">
                  <a:lnSpc>
                    <a:spcPct val="130000"/>
                  </a:lnSpc>
                  <a:spcBef>
                    <a:spcPts val="600"/>
                  </a:spcBef>
                  <a:spcAft>
                    <a:spcPts val="600"/>
                  </a:spcAft>
                </a:pPr>
                <a:r>
                  <a:rPr lang="fr-FR" sz="4000" dirty="0">
                    <a:latin typeface="Arial" panose="020B0604020202020204" pitchFamily="34" charset="0"/>
                    <a:ea typeface="Calibri" panose="020F0502020204030204" pitchFamily="34" charset="0"/>
                    <a:cs typeface="Arial" panose="020B0604020202020204" pitchFamily="34" charset="0"/>
                  </a:rPr>
                  <a:t>a) </a:t>
                </a:r>
                <a:r>
                  <a:rPr lang="fr-FR" sz="4000" dirty="0" err="1" smtClean="0">
                    <a:effectLst/>
                    <a:latin typeface="Arial" panose="020B0604020202020204" pitchFamily="34" charset="0"/>
                    <a:ea typeface="Calibri" panose="020F0502020204030204" pitchFamily="34" charset="0"/>
                    <a:cs typeface="Arial" panose="020B0604020202020204" pitchFamily="34" charset="0"/>
                  </a:rPr>
                  <a:t>Đổi</a:t>
                </a:r>
                <a:r>
                  <a:rPr lang="fr-FR" sz="4000" dirty="0" smtClean="0">
                    <a:effectLst/>
                    <a:latin typeface="Arial" panose="020B0604020202020204" pitchFamily="34" charset="0"/>
                    <a:ea typeface="Calibri" panose="020F0502020204030204" pitchFamily="34" charset="0"/>
                    <a:cs typeface="Arial" panose="020B0604020202020204" pitchFamily="34" charset="0"/>
                  </a:rPr>
                  <a:t> </a:t>
                </a:r>
                <a:r>
                  <a:rPr lang="fr-FR" sz="4000" dirty="0">
                    <a:effectLst/>
                    <a:latin typeface="Arial" panose="020B0604020202020204" pitchFamily="34" charset="0"/>
                    <a:ea typeface="Calibri" panose="020F0502020204030204" pitchFamily="34" charset="0"/>
                    <a:cs typeface="Arial" panose="020B0604020202020204" pitchFamily="34" charset="0"/>
                  </a:rPr>
                  <a:t>25 </a:t>
                </a:r>
                <a:r>
                  <a:rPr lang="fr-FR" sz="4000" dirty="0" err="1">
                    <a:effectLst/>
                    <a:latin typeface="Arial" panose="020B0604020202020204" pitchFamily="34" charset="0"/>
                    <a:ea typeface="Calibri" panose="020F0502020204030204" pitchFamily="34" charset="0"/>
                    <a:cs typeface="Arial" panose="020B0604020202020204" pitchFamily="34" charset="0"/>
                  </a:rPr>
                  <a:t>phút</a:t>
                </a:r>
                <a:r>
                  <a:rPr lang="fr-FR" sz="4000" dirty="0">
                    <a:effectLst/>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fr-FR" sz="4000" i="1">
                            <a:effectLst/>
                            <a:latin typeface="Cambria Math" panose="02040503050406030204" pitchFamily="18" charset="0"/>
                            <a:ea typeface="Calibri" panose="020F0502020204030204" pitchFamily="34" charset="0"/>
                            <a:cs typeface="Arial" panose="020B0604020202020204" pitchFamily="34" charset="0"/>
                          </a:rPr>
                          <m:t>5</m:t>
                        </m:r>
                      </m:num>
                      <m:den>
                        <m:r>
                          <a:rPr lang="fr-FR" sz="4000" i="1">
                            <a:effectLst/>
                            <a:latin typeface="Cambria Math" panose="02040503050406030204" pitchFamily="18" charset="0"/>
                            <a:ea typeface="Calibri" panose="020F0502020204030204" pitchFamily="34" charset="0"/>
                            <a:cs typeface="Arial" panose="020B0604020202020204" pitchFamily="34" charset="0"/>
                          </a:rPr>
                          <m:t>12</m:t>
                        </m:r>
                      </m:den>
                    </m:f>
                  </m:oMath>
                </a14:m>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giờ</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fr-FR" sz="4000" dirty="0" smtClean="0">
                    <a:effectLst/>
                    <a:latin typeface="Arial" panose="020B0604020202020204" pitchFamily="34" charset="0"/>
                    <a:ea typeface="Calibri" panose="020F0502020204030204" pitchFamily="34" charset="0"/>
                    <a:cs typeface="Arial" panose="020B0604020202020204" pitchFamily="34" charset="0"/>
                  </a:rPr>
                  <a:t>Theo </a:t>
                </a:r>
                <a:r>
                  <a:rPr lang="fr-FR" sz="4000" dirty="0" err="1">
                    <a:effectLst/>
                    <a:latin typeface="Arial" panose="020B0604020202020204" pitchFamily="34" charset="0"/>
                    <a:ea typeface="Calibri" panose="020F0502020204030204" pitchFamily="34" charset="0"/>
                    <a:cs typeface="Arial" panose="020B0604020202020204" pitchFamily="34" charset="0"/>
                  </a:rPr>
                  <a:t>đề</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bài</a:t>
                </a:r>
                <a:r>
                  <a:rPr lang="fr-FR" sz="4000" dirty="0">
                    <a:effectLst/>
                    <a:latin typeface="Arial" panose="020B0604020202020204" pitchFamily="34" charset="0"/>
                    <a:ea typeface="Calibri" panose="020F0502020204030204" pitchFamily="34" charset="0"/>
                    <a:cs typeface="Arial" panose="020B0604020202020204" pitchFamily="34" charset="0"/>
                  </a:rPr>
                  <a:t>, ta </a:t>
                </a:r>
                <a:r>
                  <a:rPr lang="fr-FR" sz="4000" dirty="0" err="1">
                    <a:effectLst/>
                    <a:latin typeface="Arial" panose="020B0604020202020204" pitchFamily="34" charset="0"/>
                    <a:ea typeface="Calibri" panose="020F0502020204030204" pitchFamily="34" charset="0"/>
                    <a:cs typeface="Arial" panose="020B0604020202020204" pitchFamily="34" charset="0"/>
                  </a:rPr>
                  <a:t>có</a:t>
                </a:r>
                <a:r>
                  <a:rPr lang="fr-FR" sz="4000" dirty="0" smtClean="0">
                    <a:effectLst/>
                    <a:latin typeface="Arial" panose="020B0604020202020204" pitchFamily="34" charset="0"/>
                    <a:ea typeface="Calibri" panose="020F0502020204030204" pitchFamily="34" charset="0"/>
                    <a:cs typeface="Arial" panose="020B0604020202020204" pitchFamily="34" charset="0"/>
                  </a:rPr>
                  <a:t>:</a:t>
                </a:r>
              </a:p>
              <a:p>
                <a:pPr algn="just">
                  <a:lnSpc>
                    <a:spcPct val="130000"/>
                  </a:lnSpc>
                  <a:spcBef>
                    <a:spcPts val="600"/>
                  </a:spcBef>
                  <a:spcAft>
                    <a:spcPts val="600"/>
                  </a:spcAft>
                </a:pPr>
                <a:r>
                  <a:rPr lang="fr-FR" sz="4000" dirty="0" smtClean="0">
                    <a:latin typeface="Arial" panose="020B0604020202020204" pitchFamily="34" charset="0"/>
                    <a:ea typeface="Calibri" panose="020F0502020204030204" pitchFamily="34" charset="0"/>
                    <a:cs typeface="Arial" panose="020B0604020202020204" pitchFamily="34" charset="0"/>
                  </a:rPr>
                  <a:t>D(x) = 85x</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000" dirty="0" smtClean="0">
                    <a:effectLst/>
                    <a:latin typeface="Arial" panose="020B0604020202020204" pitchFamily="34" charset="0"/>
                    <a:ea typeface="Calibri" panose="020F0502020204030204" pitchFamily="34" charset="0"/>
                    <a:cs typeface="Arial" panose="020B0604020202020204" pitchFamily="34" charset="0"/>
                  </a:rPr>
                  <a:t>K(x) = 60</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5</m:t>
                        </m:r>
                      </m:num>
                      <m:den>
                        <m:r>
                          <a:rPr lang="en-US" sz="4000" i="1">
                            <a:effectLst/>
                            <a:latin typeface="Cambria Math" panose="02040503050406030204" pitchFamily="18" charset="0"/>
                            <a:ea typeface="Calibri" panose="020F0502020204030204" pitchFamily="34" charset="0"/>
                            <a:cs typeface="Arial" panose="020B0604020202020204" pitchFamily="34" charset="0"/>
                          </a:rPr>
                          <m:t>12</m:t>
                        </m:r>
                      </m:den>
                    </m:f>
                  </m:oMath>
                </a14:m>
                <a:r>
                  <a:rPr lang="en-US" sz="4000" dirty="0" smtClean="0">
                    <a:effectLst/>
                    <a:latin typeface="Arial" panose="020B0604020202020204" pitchFamily="34" charset="0"/>
                    <a:ea typeface="Calibri" panose="020F0502020204030204" pitchFamily="34" charset="0"/>
                    <a:cs typeface="Arial" panose="020B0604020202020204" pitchFamily="34" charset="0"/>
                  </a:rPr>
                  <a:t> + 60x = 60x + 25</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219200" y="1842761"/>
                <a:ext cx="7532536" cy="4440575"/>
              </a:xfrm>
              <a:prstGeom prst="rect">
                <a:avLst/>
              </a:prstGeom>
              <a:blipFill rotWithShape="0">
                <a:blip r:embed="rId2"/>
                <a:stretch>
                  <a:fillRect l="-2832" b="-274"/>
                </a:stretch>
              </a:blipFill>
            </p:spPr>
            <p:txBody>
              <a:bodyPr/>
              <a:lstStyle/>
              <a:p>
                <a:r>
                  <a:rPr lang="en-US">
                    <a:noFill/>
                  </a:rPr>
                  <a:t> </a:t>
                </a:r>
              </a:p>
            </p:txBody>
          </p:sp>
        </mc:Fallback>
      </mc:AlternateContent>
      <p:sp>
        <p:nvSpPr>
          <p:cNvPr id="5" name="Rectangle 4"/>
          <p:cNvSpPr/>
          <p:nvPr/>
        </p:nvSpPr>
        <p:spPr>
          <a:xfrm>
            <a:off x="8901545" y="2024241"/>
            <a:ext cx="8727716" cy="7263527"/>
          </a:xfrm>
          <a:prstGeom prst="rect">
            <a:avLst/>
          </a:prstGeom>
        </p:spPr>
        <p:txBody>
          <a:bodyPr wrap="square">
            <a:spAutoFit/>
          </a:bodyPr>
          <a:lstStyle/>
          <a:p>
            <a:pPr algn="just">
              <a:lnSpc>
                <a:spcPct val="130000"/>
              </a:lnSpc>
              <a:spcBef>
                <a:spcPts val="600"/>
              </a:spcBef>
              <a:spcAft>
                <a:spcPts val="600"/>
              </a:spcAft>
            </a:pPr>
            <a:r>
              <a:rPr lang="en-US" sz="4000" dirty="0" smtClean="0">
                <a:latin typeface="Arial" panose="020B0604020202020204" pitchFamily="34" charset="0"/>
                <a:ea typeface="Calibri" panose="020F0502020204030204" pitchFamily="34" charset="0"/>
                <a:cs typeface="Arial" panose="020B0604020202020204" pitchFamily="34" charset="0"/>
              </a:rPr>
              <a:t>b) f(x) = K(x) </a:t>
            </a:r>
            <a:r>
              <a:rPr lang="en-US" sz="4000" smtClean="0">
                <a:latin typeface="Arial" panose="020B0604020202020204" pitchFamily="34" charset="0"/>
                <a:ea typeface="Calibri" panose="020F0502020204030204" pitchFamily="34" charset="0"/>
                <a:cs typeface="Arial" panose="020B0604020202020204" pitchFamily="34" charset="0"/>
              </a:rPr>
              <a:t>- D(x)</a:t>
            </a:r>
            <a:endParaRPr lang="en-US" sz="4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          = 60x + 25 - 85x</a:t>
            </a:r>
          </a:p>
          <a:p>
            <a:pPr algn="just">
              <a:lnSpc>
                <a:spcPct val="130000"/>
              </a:lnSpc>
              <a:spcBef>
                <a:spcPts val="600"/>
              </a:spcBef>
              <a:spcAft>
                <a:spcPts val="600"/>
              </a:spcAft>
            </a:pP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          = -25x + 25 </a:t>
            </a:r>
          </a:p>
          <a:p>
            <a:pPr algn="just">
              <a:lnSpc>
                <a:spcPct val="130000"/>
              </a:lnSpc>
              <a:spcBef>
                <a:spcPts val="600"/>
              </a:spcBef>
              <a:spcAft>
                <a:spcPts val="600"/>
              </a:spcAft>
            </a:pPr>
            <a:r>
              <a:rPr lang="fr-FR" sz="4000" dirty="0" err="1" smtClean="0">
                <a:effectLst/>
                <a:latin typeface="Arial" panose="020B0604020202020204" pitchFamily="34" charset="0"/>
                <a:ea typeface="Calibri" panose="020F0502020204030204" pitchFamily="34" charset="0"/>
                <a:cs typeface="Arial" panose="020B0604020202020204" pitchFamily="34" charset="0"/>
              </a:rPr>
              <a:t>Thay</a:t>
            </a:r>
            <a:r>
              <a:rPr lang="fr-FR" sz="4000" dirty="0" smtClean="0">
                <a:effectLst/>
                <a:latin typeface="Arial" panose="020B0604020202020204" pitchFamily="34" charset="0"/>
                <a:ea typeface="Calibri" panose="020F0502020204030204" pitchFamily="34" charset="0"/>
                <a:cs typeface="Arial" panose="020B0604020202020204" pitchFamily="34" charset="0"/>
              </a:rPr>
              <a:t> x = 1 </a:t>
            </a:r>
            <a:r>
              <a:rPr lang="fr-FR" sz="4000" dirty="0" err="1" smtClean="0">
                <a:effectLst/>
                <a:latin typeface="Arial" panose="020B0604020202020204" pitchFamily="34" charset="0"/>
                <a:ea typeface="Calibri" panose="020F0502020204030204" pitchFamily="34" charset="0"/>
                <a:cs typeface="Arial" panose="020B0604020202020204" pitchFamily="34" charset="0"/>
              </a:rPr>
              <a:t>vào</a:t>
            </a:r>
            <a:r>
              <a:rPr lang="fr-FR" sz="4000" dirty="0" smtClean="0">
                <a:effectLst/>
                <a:latin typeface="Arial" panose="020B0604020202020204" pitchFamily="34" charset="0"/>
                <a:ea typeface="Calibri" panose="020F0502020204030204" pitchFamily="34" charset="0"/>
                <a:cs typeface="Arial" panose="020B0604020202020204" pitchFamily="34" charset="0"/>
              </a:rPr>
              <a:t> f(x), </a:t>
            </a:r>
            <a:r>
              <a:rPr lang="fr-FR" sz="4000" dirty="0">
                <a:effectLst/>
                <a:latin typeface="Arial" panose="020B0604020202020204" pitchFamily="34" charset="0"/>
                <a:ea typeface="Calibri" panose="020F0502020204030204" pitchFamily="34" charset="0"/>
                <a:cs typeface="Arial" panose="020B0604020202020204" pitchFamily="34" charset="0"/>
              </a:rPr>
              <a:t>ta </a:t>
            </a:r>
            <a:r>
              <a:rPr lang="fr-FR" sz="4000" dirty="0" err="1">
                <a:effectLst/>
                <a:latin typeface="Arial" panose="020B0604020202020204" pitchFamily="34" charset="0"/>
                <a:ea typeface="Calibri" panose="020F0502020204030204" pitchFamily="34" charset="0"/>
                <a:cs typeface="Arial" panose="020B0604020202020204" pitchFamily="34" charset="0"/>
              </a:rPr>
              <a:t>được</a:t>
            </a:r>
            <a:r>
              <a:rPr lang="fr-FR" sz="4000" dirty="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000" dirty="0" smtClean="0">
                <a:effectLst/>
                <a:latin typeface="Arial" panose="020B0604020202020204" pitchFamily="34" charset="0"/>
                <a:ea typeface="Calibri" panose="020F0502020204030204" pitchFamily="34" charset="0"/>
                <a:cs typeface="Arial" panose="020B0604020202020204" pitchFamily="34" charset="0"/>
              </a:rPr>
              <a:t>f(1) = -25. 1 + 25 = 0</a:t>
            </a:r>
          </a:p>
          <a:p>
            <a:pPr algn="just">
              <a:lnSpc>
                <a:spcPct val="130000"/>
              </a:lnSpc>
              <a:spcBef>
                <a:spcPts val="600"/>
              </a:spcBef>
              <a:spcAft>
                <a:spcPts val="600"/>
              </a:spcAft>
            </a:pPr>
            <a:r>
              <a:rPr lang="en-US" sz="4000" dirty="0" err="1" smtClean="0">
                <a:effectLst/>
                <a:latin typeface="Arial" panose="020B0604020202020204" pitchFamily="34" charset="0"/>
                <a:ea typeface="Calibri" panose="020F0502020204030204" pitchFamily="34" charset="0"/>
                <a:cs typeface="Arial" panose="020B0604020202020204" pitchFamily="34" charset="0"/>
              </a:rPr>
              <a:t>Vậy</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đa</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thức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f(x) = K(x) - D(x)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có</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nghiệm</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là</a:t>
            </a:r>
            <a:r>
              <a:rPr lang="en-US" sz="4000" dirty="0" smtClean="0">
                <a:effectLst/>
                <a:latin typeface="Arial" panose="020B0604020202020204" pitchFamily="34" charset="0"/>
                <a:ea typeface="Calibri" panose="020F0502020204030204" pitchFamily="34" charset="0"/>
                <a:cs typeface="Arial" panose="020B0604020202020204" pitchFamily="34" charset="0"/>
              </a:rPr>
              <a:t> x = 1,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tức</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là</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khi</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hai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xe</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được</a:t>
            </a:r>
            <a:r>
              <a:rPr lang="en-US" sz="4000" dirty="0">
                <a:effectLst/>
                <a:latin typeface="Arial" panose="020B0604020202020204" pitchFamily="34" charset="0"/>
                <a:ea typeface="Calibri" panose="020F0502020204030204" pitchFamily="34" charset="0"/>
                <a:cs typeface="Arial" panose="020B0604020202020204" pitchFamily="34" charset="0"/>
              </a:rPr>
              <a:t> 1 </a:t>
            </a:r>
            <a:r>
              <a:rPr lang="en-US" sz="4000" dirty="0" err="1">
                <a:effectLst/>
                <a:latin typeface="Arial" panose="020B0604020202020204" pitchFamily="34" charset="0"/>
                <a:ea typeface="Calibri" panose="020F0502020204030204" pitchFamily="34" charset="0"/>
                <a:cs typeface="Arial" panose="020B0604020202020204" pitchFamily="34" charset="0"/>
              </a:rPr>
              <a:t>giờ</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thì</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gặp</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nhau</a:t>
            </a:r>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p:pic>
        <p:nvPicPr>
          <p:cNvPr id="6" name="Picture 5"/>
          <p:cNvPicPr>
            <a:picLocks noChangeAspect="1"/>
          </p:cNvPicPr>
          <p:nvPr/>
        </p:nvPicPr>
        <p:blipFill>
          <a:blip r:embed="rId3"/>
          <a:stretch>
            <a:fillRect/>
          </a:stretch>
        </p:blipFill>
        <p:spPr>
          <a:xfrm>
            <a:off x="2326028" y="6162316"/>
            <a:ext cx="4554289" cy="3733992"/>
          </a:xfrm>
          <a:prstGeom prst="rect">
            <a:avLst/>
          </a:prstGeom>
        </p:spPr>
      </p:pic>
    </p:spTree>
    <p:extLst>
      <p:ext uri="{BB962C8B-B14F-4D97-AF65-F5344CB8AC3E}">
        <p14:creationId xmlns:p14="http://schemas.microsoft.com/office/powerpoint/2010/main" val="3481060896"/>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9765125" y="1717762"/>
            <a:ext cx="7594620" cy="1963409"/>
          </a:xfrm>
          <a:custGeom>
            <a:avLst/>
            <a:gdLst/>
            <a:ahLst/>
            <a:cxnLst/>
            <a:rect l="l" t="t" r="r" b="b"/>
            <a:pathLst>
              <a:path w="1927234" h="298959">
                <a:moveTo>
                  <a:pt x="33929" y="0"/>
                </a:moveTo>
                <a:lnTo>
                  <a:pt x="1893305" y="0"/>
                </a:lnTo>
                <a:cubicBezTo>
                  <a:pt x="1902304" y="0"/>
                  <a:pt x="1910934" y="3575"/>
                  <a:pt x="1917297" y="9938"/>
                </a:cubicBezTo>
                <a:cubicBezTo>
                  <a:pt x="1923660" y="16301"/>
                  <a:pt x="1927234" y="24931"/>
                  <a:pt x="1927234" y="33929"/>
                </a:cubicBezTo>
                <a:lnTo>
                  <a:pt x="1927234" y="265030"/>
                </a:lnTo>
                <a:cubicBezTo>
                  <a:pt x="1927234" y="283768"/>
                  <a:pt x="1912044" y="298959"/>
                  <a:pt x="1893305" y="298959"/>
                </a:cubicBezTo>
                <a:lnTo>
                  <a:pt x="33929" y="298959"/>
                </a:lnTo>
                <a:cubicBezTo>
                  <a:pt x="24931" y="298959"/>
                  <a:pt x="16301" y="295384"/>
                  <a:pt x="9938" y="289021"/>
                </a:cubicBezTo>
                <a:cubicBezTo>
                  <a:pt x="3575" y="282658"/>
                  <a:pt x="0" y="274028"/>
                  <a:pt x="0" y="265030"/>
                </a:cubicBezTo>
                <a:lnTo>
                  <a:pt x="0" y="33929"/>
                </a:lnTo>
                <a:cubicBezTo>
                  <a:pt x="0" y="24931"/>
                  <a:pt x="3575" y="16301"/>
                  <a:pt x="9938" y="9938"/>
                </a:cubicBezTo>
                <a:cubicBezTo>
                  <a:pt x="16301" y="3575"/>
                  <a:pt x="24931" y="0"/>
                  <a:pt x="33929" y="0"/>
                </a:cubicBezTo>
                <a:close/>
              </a:path>
            </a:pathLst>
          </a:custGeom>
          <a:solidFill>
            <a:srgbClr val="8C3839"/>
          </a:solidFill>
        </p:spPr>
      </p:sp>
      <p:sp>
        <p:nvSpPr>
          <p:cNvPr id="4" name="TextBox 4"/>
          <p:cNvSpPr txBox="1"/>
          <p:nvPr/>
        </p:nvSpPr>
        <p:spPr>
          <a:xfrm>
            <a:off x="9778981" y="1266401"/>
            <a:ext cx="3138714" cy="5092775"/>
          </a:xfrm>
          <a:prstGeom prst="rect">
            <a:avLst/>
          </a:prstGeom>
        </p:spPr>
        <p:txBody>
          <a:bodyPr lIns="50800" tIns="50800" rIns="50800" bIns="50800" rtlCol="0" anchor="ctr"/>
          <a:lstStyle/>
          <a:p>
            <a:pPr algn="ctr">
              <a:lnSpc>
                <a:spcPts val="2659"/>
              </a:lnSpc>
            </a:pPr>
            <a:endParaRPr/>
          </a:p>
        </p:txBody>
      </p:sp>
      <p:sp>
        <p:nvSpPr>
          <p:cNvPr id="6" name="Freeform 6"/>
          <p:cNvSpPr/>
          <p:nvPr/>
        </p:nvSpPr>
        <p:spPr>
          <a:xfrm>
            <a:off x="9765125" y="4271573"/>
            <a:ext cx="7594620" cy="1963409"/>
          </a:xfrm>
          <a:custGeom>
            <a:avLst/>
            <a:gdLst/>
            <a:ahLst/>
            <a:cxnLst/>
            <a:rect l="l" t="t" r="r" b="b"/>
            <a:pathLst>
              <a:path w="1927234" h="298959">
                <a:moveTo>
                  <a:pt x="33929" y="0"/>
                </a:moveTo>
                <a:lnTo>
                  <a:pt x="1893305" y="0"/>
                </a:lnTo>
                <a:cubicBezTo>
                  <a:pt x="1902304" y="0"/>
                  <a:pt x="1910934" y="3575"/>
                  <a:pt x="1917297" y="9938"/>
                </a:cubicBezTo>
                <a:cubicBezTo>
                  <a:pt x="1923660" y="16301"/>
                  <a:pt x="1927234" y="24931"/>
                  <a:pt x="1927234" y="33929"/>
                </a:cubicBezTo>
                <a:lnTo>
                  <a:pt x="1927234" y="265030"/>
                </a:lnTo>
                <a:cubicBezTo>
                  <a:pt x="1927234" y="283768"/>
                  <a:pt x="1912044" y="298959"/>
                  <a:pt x="1893305" y="298959"/>
                </a:cubicBezTo>
                <a:lnTo>
                  <a:pt x="33929" y="298959"/>
                </a:lnTo>
                <a:cubicBezTo>
                  <a:pt x="24931" y="298959"/>
                  <a:pt x="16301" y="295384"/>
                  <a:pt x="9938" y="289021"/>
                </a:cubicBezTo>
                <a:cubicBezTo>
                  <a:pt x="3575" y="282658"/>
                  <a:pt x="0" y="274028"/>
                  <a:pt x="0" y="265030"/>
                </a:cubicBezTo>
                <a:lnTo>
                  <a:pt x="0" y="33929"/>
                </a:lnTo>
                <a:cubicBezTo>
                  <a:pt x="0" y="24931"/>
                  <a:pt x="3575" y="16301"/>
                  <a:pt x="9938" y="9938"/>
                </a:cubicBezTo>
                <a:cubicBezTo>
                  <a:pt x="16301" y="3575"/>
                  <a:pt x="24931" y="0"/>
                  <a:pt x="33929" y="0"/>
                </a:cubicBezTo>
                <a:close/>
              </a:path>
            </a:pathLst>
          </a:custGeom>
          <a:solidFill>
            <a:srgbClr val="8C3839"/>
          </a:solidFill>
        </p:spPr>
      </p:sp>
      <p:sp>
        <p:nvSpPr>
          <p:cNvPr id="7" name="TextBox 7"/>
          <p:cNvSpPr txBox="1"/>
          <p:nvPr/>
        </p:nvSpPr>
        <p:spPr>
          <a:xfrm>
            <a:off x="9778980" y="3822238"/>
            <a:ext cx="3138714" cy="5092775"/>
          </a:xfrm>
          <a:prstGeom prst="rect">
            <a:avLst/>
          </a:prstGeom>
        </p:spPr>
        <p:txBody>
          <a:bodyPr lIns="50800" tIns="50800" rIns="50800" bIns="50800" rtlCol="0" anchor="ctr"/>
          <a:lstStyle/>
          <a:p>
            <a:pPr algn="ctr">
              <a:lnSpc>
                <a:spcPts val="2659"/>
              </a:lnSpc>
            </a:pPr>
            <a:endParaRPr/>
          </a:p>
        </p:txBody>
      </p:sp>
      <p:sp>
        <p:nvSpPr>
          <p:cNvPr id="9" name="Freeform 9"/>
          <p:cNvSpPr/>
          <p:nvPr/>
        </p:nvSpPr>
        <p:spPr>
          <a:xfrm>
            <a:off x="9765125" y="6830429"/>
            <a:ext cx="7594620" cy="1963409"/>
          </a:xfrm>
          <a:custGeom>
            <a:avLst/>
            <a:gdLst/>
            <a:ahLst/>
            <a:cxnLst/>
            <a:rect l="l" t="t" r="r" b="b"/>
            <a:pathLst>
              <a:path w="1927234" h="298959">
                <a:moveTo>
                  <a:pt x="33929" y="0"/>
                </a:moveTo>
                <a:lnTo>
                  <a:pt x="1893305" y="0"/>
                </a:lnTo>
                <a:cubicBezTo>
                  <a:pt x="1902304" y="0"/>
                  <a:pt x="1910934" y="3575"/>
                  <a:pt x="1917297" y="9938"/>
                </a:cubicBezTo>
                <a:cubicBezTo>
                  <a:pt x="1923660" y="16301"/>
                  <a:pt x="1927234" y="24931"/>
                  <a:pt x="1927234" y="33929"/>
                </a:cubicBezTo>
                <a:lnTo>
                  <a:pt x="1927234" y="265030"/>
                </a:lnTo>
                <a:cubicBezTo>
                  <a:pt x="1927234" y="283768"/>
                  <a:pt x="1912044" y="298959"/>
                  <a:pt x="1893305" y="298959"/>
                </a:cubicBezTo>
                <a:lnTo>
                  <a:pt x="33929" y="298959"/>
                </a:lnTo>
                <a:cubicBezTo>
                  <a:pt x="24931" y="298959"/>
                  <a:pt x="16301" y="295384"/>
                  <a:pt x="9938" y="289021"/>
                </a:cubicBezTo>
                <a:cubicBezTo>
                  <a:pt x="3575" y="282658"/>
                  <a:pt x="0" y="274028"/>
                  <a:pt x="0" y="265030"/>
                </a:cubicBezTo>
                <a:lnTo>
                  <a:pt x="0" y="33929"/>
                </a:lnTo>
                <a:cubicBezTo>
                  <a:pt x="0" y="24931"/>
                  <a:pt x="3575" y="16301"/>
                  <a:pt x="9938" y="9938"/>
                </a:cubicBezTo>
                <a:cubicBezTo>
                  <a:pt x="16301" y="3575"/>
                  <a:pt x="24931" y="0"/>
                  <a:pt x="33929" y="0"/>
                </a:cubicBezTo>
                <a:close/>
              </a:path>
            </a:pathLst>
          </a:custGeom>
          <a:solidFill>
            <a:srgbClr val="8C3839"/>
          </a:solidFill>
        </p:spPr>
      </p:sp>
      <p:sp>
        <p:nvSpPr>
          <p:cNvPr id="10" name="TextBox 10"/>
          <p:cNvSpPr txBox="1"/>
          <p:nvPr/>
        </p:nvSpPr>
        <p:spPr>
          <a:xfrm>
            <a:off x="9778980" y="6378076"/>
            <a:ext cx="3138714" cy="5092775"/>
          </a:xfrm>
          <a:prstGeom prst="rect">
            <a:avLst/>
          </a:prstGeom>
        </p:spPr>
        <p:txBody>
          <a:bodyPr lIns="50800" tIns="50800" rIns="50800" bIns="50800" rtlCol="0" anchor="ctr"/>
          <a:lstStyle/>
          <a:p>
            <a:pPr algn="ctr">
              <a:lnSpc>
                <a:spcPts val="2659"/>
              </a:lnSpc>
            </a:pPr>
            <a:endParaRPr/>
          </a:p>
        </p:txBody>
      </p:sp>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199410" y="5778198"/>
            <a:ext cx="4630615" cy="5218931"/>
          </a:xfrm>
          <a:prstGeom prst="rect">
            <a:avLst/>
          </a:prstGeom>
        </p:spPr>
      </p:pic>
      <p:pic>
        <p:nvPicPr>
          <p:cNvPr id="18" name="Picture 1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6352724" y="5778198"/>
            <a:ext cx="645250" cy="5218931"/>
          </a:xfrm>
          <a:prstGeom prst="rect">
            <a:avLst/>
          </a:prstGeom>
        </p:spPr>
      </p:pic>
      <p:pic>
        <p:nvPicPr>
          <p:cNvPr id="19" name="Picture 19"/>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7520672" y="5778198"/>
            <a:ext cx="645250" cy="5218931"/>
          </a:xfrm>
          <a:prstGeom prst="rect">
            <a:avLst/>
          </a:prstGeom>
        </p:spPr>
      </p:pic>
      <p:pic>
        <p:nvPicPr>
          <p:cNvPr id="20" name="Picture 20"/>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400000">
            <a:off x="6221490" y="8245329"/>
            <a:ext cx="5218931" cy="284669"/>
          </a:xfrm>
          <a:prstGeom prst="rect">
            <a:avLst/>
          </a:prstGeom>
        </p:spPr>
      </p:pic>
      <p:sp>
        <p:nvSpPr>
          <p:cNvPr id="21" name="TextBox 21"/>
          <p:cNvSpPr txBox="1"/>
          <p:nvPr/>
        </p:nvSpPr>
        <p:spPr>
          <a:xfrm>
            <a:off x="1620982" y="1266401"/>
            <a:ext cx="6176593" cy="3046988"/>
          </a:xfrm>
          <a:prstGeom prst="rect">
            <a:avLst/>
          </a:prstGeom>
        </p:spPr>
        <p:txBody>
          <a:bodyPr wrap="square" lIns="0" tIns="0" rIns="0" bIns="0" rtlCol="0" anchor="t">
            <a:spAutoFit/>
          </a:bodyPr>
          <a:lstStyle/>
          <a:p>
            <a:pPr algn="ctr">
              <a:lnSpc>
                <a:spcPct val="150000"/>
              </a:lnSpc>
              <a:spcBef>
                <a:spcPct val="0"/>
              </a:spcBef>
            </a:pPr>
            <a:r>
              <a:rPr lang="en-US" sz="6600" b="1" dirty="0" smtClean="0">
                <a:solidFill>
                  <a:srgbClr val="8C3839"/>
                </a:solidFill>
                <a:latin typeface="Arial" panose="020B0604020202020204" pitchFamily="34" charset="0"/>
                <a:cs typeface="Arial" panose="020B0604020202020204" pitchFamily="34" charset="0"/>
              </a:rPr>
              <a:t>HƯỚNG DẪN VỀ NHÀ</a:t>
            </a:r>
            <a:endParaRPr lang="en-US" sz="6600" b="1" dirty="0">
              <a:solidFill>
                <a:srgbClr val="8C3839"/>
              </a:solidFill>
              <a:latin typeface="Arial" panose="020B0604020202020204" pitchFamily="34" charset="0"/>
              <a:cs typeface="Arial" panose="020B0604020202020204" pitchFamily="34" charset="0"/>
            </a:endParaRPr>
          </a:p>
        </p:txBody>
      </p:sp>
      <p:sp>
        <p:nvSpPr>
          <p:cNvPr id="27" name="TextBox 26"/>
          <p:cNvSpPr txBox="1"/>
          <p:nvPr/>
        </p:nvSpPr>
        <p:spPr>
          <a:xfrm>
            <a:off x="10363200" y="2095500"/>
            <a:ext cx="6477000" cy="982513"/>
          </a:xfrm>
          <a:prstGeom prst="rect">
            <a:avLst/>
          </a:prstGeom>
          <a:noFill/>
        </p:spPr>
        <p:txBody>
          <a:bodyPr wrap="square" rtlCol="0">
            <a:spAutoFit/>
          </a:bodyPr>
          <a:lstStyle/>
          <a:p>
            <a:pPr algn="ctr">
              <a:lnSpc>
                <a:spcPct val="150000"/>
              </a:lnSpc>
            </a:pPr>
            <a:r>
              <a:rPr lang="en-US" sz="4400" dirty="0" err="1" smtClean="0">
                <a:solidFill>
                  <a:schemeClr val="bg1"/>
                </a:solidFill>
                <a:latin typeface="Arial" panose="020B0604020202020204" pitchFamily="34" charset="0"/>
                <a:cs typeface="Arial" panose="020B0604020202020204" pitchFamily="34" charset="0"/>
              </a:rPr>
              <a:t>Ôn</a:t>
            </a:r>
            <a:r>
              <a:rPr lang="en-US" sz="4400" dirty="0" smtClean="0">
                <a:solidFill>
                  <a:schemeClr val="bg1"/>
                </a:solidFill>
                <a:latin typeface="Arial" panose="020B0604020202020204" pitchFamily="34" charset="0"/>
                <a:cs typeface="Arial" panose="020B0604020202020204" pitchFamily="34" charset="0"/>
              </a:rPr>
              <a:t> </a:t>
            </a:r>
            <a:r>
              <a:rPr lang="en-US" sz="4400" dirty="0" err="1" smtClean="0">
                <a:solidFill>
                  <a:schemeClr val="bg1"/>
                </a:solidFill>
                <a:latin typeface="Arial" panose="020B0604020202020204" pitchFamily="34" charset="0"/>
                <a:cs typeface="Arial" panose="020B0604020202020204" pitchFamily="34" charset="0"/>
              </a:rPr>
              <a:t>tập</a:t>
            </a:r>
            <a:r>
              <a:rPr lang="en-US" sz="4400" dirty="0" smtClean="0">
                <a:solidFill>
                  <a:schemeClr val="bg1"/>
                </a:solidFill>
                <a:latin typeface="Arial" panose="020B0604020202020204" pitchFamily="34" charset="0"/>
                <a:cs typeface="Arial" panose="020B0604020202020204" pitchFamily="34" charset="0"/>
              </a:rPr>
              <a:t> </a:t>
            </a:r>
            <a:r>
              <a:rPr lang="en-US" sz="4400" dirty="0" err="1" smtClean="0">
                <a:solidFill>
                  <a:schemeClr val="bg1"/>
                </a:solidFill>
                <a:latin typeface="Arial" panose="020B0604020202020204" pitchFamily="34" charset="0"/>
                <a:cs typeface="Arial" panose="020B0604020202020204" pitchFamily="34" charset="0"/>
              </a:rPr>
              <a:t>kiến</a:t>
            </a:r>
            <a:r>
              <a:rPr lang="en-US" sz="4400" dirty="0" smtClean="0">
                <a:solidFill>
                  <a:schemeClr val="bg1"/>
                </a:solidFill>
                <a:latin typeface="Arial" panose="020B0604020202020204" pitchFamily="34" charset="0"/>
                <a:cs typeface="Arial" panose="020B0604020202020204" pitchFamily="34" charset="0"/>
              </a:rPr>
              <a:t> </a:t>
            </a:r>
            <a:r>
              <a:rPr lang="en-US" sz="4400" dirty="0" err="1" smtClean="0">
                <a:solidFill>
                  <a:schemeClr val="bg1"/>
                </a:solidFill>
                <a:latin typeface="Arial" panose="020B0604020202020204" pitchFamily="34" charset="0"/>
                <a:cs typeface="Arial" panose="020B0604020202020204" pitchFamily="34" charset="0"/>
              </a:rPr>
              <a:t>thức</a:t>
            </a:r>
            <a:r>
              <a:rPr lang="en-US" sz="4400" dirty="0" smtClean="0">
                <a:solidFill>
                  <a:schemeClr val="bg1"/>
                </a:solidFill>
                <a:latin typeface="Arial" panose="020B0604020202020204" pitchFamily="34" charset="0"/>
                <a:cs typeface="Arial" panose="020B0604020202020204" pitchFamily="34" charset="0"/>
              </a:rPr>
              <a:t> </a:t>
            </a:r>
            <a:r>
              <a:rPr lang="en-US" sz="4400" dirty="0" err="1" smtClean="0">
                <a:solidFill>
                  <a:schemeClr val="bg1"/>
                </a:solidFill>
                <a:latin typeface="Arial" panose="020B0604020202020204" pitchFamily="34" charset="0"/>
                <a:cs typeface="Arial" panose="020B0604020202020204" pitchFamily="34" charset="0"/>
              </a:rPr>
              <a:t>đã</a:t>
            </a:r>
            <a:r>
              <a:rPr lang="en-US" sz="4400" dirty="0" smtClean="0">
                <a:solidFill>
                  <a:schemeClr val="bg1"/>
                </a:solidFill>
                <a:latin typeface="Arial" panose="020B0604020202020204" pitchFamily="34" charset="0"/>
                <a:cs typeface="Arial" panose="020B0604020202020204" pitchFamily="34" charset="0"/>
              </a:rPr>
              <a:t> </a:t>
            </a:r>
            <a:r>
              <a:rPr lang="en-US" sz="4400" dirty="0" err="1" smtClean="0">
                <a:solidFill>
                  <a:schemeClr val="bg1"/>
                </a:solidFill>
                <a:latin typeface="Arial" panose="020B0604020202020204" pitchFamily="34" charset="0"/>
                <a:cs typeface="Arial" panose="020B0604020202020204" pitchFamily="34" charset="0"/>
              </a:rPr>
              <a:t>học</a:t>
            </a:r>
            <a:endParaRPr lang="en-US" sz="4400" dirty="0">
              <a:solidFill>
                <a:schemeClr val="bg1"/>
              </a:solidFill>
              <a:latin typeface="Arial" panose="020B0604020202020204" pitchFamily="34" charset="0"/>
              <a:cs typeface="Arial" panose="020B0604020202020204" pitchFamily="34" charset="0"/>
            </a:endParaRPr>
          </a:p>
        </p:txBody>
      </p:sp>
      <p:sp>
        <p:nvSpPr>
          <p:cNvPr id="28" name="TextBox 27"/>
          <p:cNvSpPr txBox="1"/>
          <p:nvPr/>
        </p:nvSpPr>
        <p:spPr>
          <a:xfrm>
            <a:off x="10235581" y="4666578"/>
            <a:ext cx="6477000" cy="982513"/>
          </a:xfrm>
          <a:prstGeom prst="rect">
            <a:avLst/>
          </a:prstGeom>
          <a:noFill/>
        </p:spPr>
        <p:txBody>
          <a:bodyPr wrap="square" rtlCol="0">
            <a:spAutoFit/>
          </a:bodyPr>
          <a:lstStyle/>
          <a:p>
            <a:pPr algn="ctr">
              <a:lnSpc>
                <a:spcPct val="150000"/>
              </a:lnSpc>
            </a:pPr>
            <a:r>
              <a:rPr lang="en-US" sz="4400" dirty="0" err="1" smtClean="0">
                <a:solidFill>
                  <a:schemeClr val="bg1"/>
                </a:solidFill>
                <a:latin typeface="Arial" panose="020B0604020202020204" pitchFamily="34" charset="0"/>
                <a:cs typeface="Arial" panose="020B0604020202020204" pitchFamily="34" charset="0"/>
              </a:rPr>
              <a:t>Làm</a:t>
            </a:r>
            <a:r>
              <a:rPr lang="en-US" sz="4400" dirty="0" smtClean="0">
                <a:solidFill>
                  <a:schemeClr val="bg1"/>
                </a:solidFill>
                <a:latin typeface="Arial" panose="020B0604020202020204" pitchFamily="34" charset="0"/>
                <a:cs typeface="Arial" panose="020B0604020202020204" pitchFamily="34" charset="0"/>
              </a:rPr>
              <a:t> </a:t>
            </a:r>
            <a:r>
              <a:rPr lang="en-US" sz="4400" dirty="0" err="1" smtClean="0">
                <a:solidFill>
                  <a:schemeClr val="bg1"/>
                </a:solidFill>
                <a:latin typeface="Arial" panose="020B0604020202020204" pitchFamily="34" charset="0"/>
                <a:cs typeface="Arial" panose="020B0604020202020204" pitchFamily="34" charset="0"/>
              </a:rPr>
              <a:t>bài</a:t>
            </a:r>
            <a:r>
              <a:rPr lang="en-US" sz="4400" dirty="0" smtClean="0">
                <a:solidFill>
                  <a:schemeClr val="bg1"/>
                </a:solidFill>
                <a:latin typeface="Arial" panose="020B0604020202020204" pitchFamily="34" charset="0"/>
                <a:cs typeface="Arial" panose="020B0604020202020204" pitchFamily="34" charset="0"/>
              </a:rPr>
              <a:t> </a:t>
            </a:r>
            <a:r>
              <a:rPr lang="en-US" sz="4400" dirty="0" err="1" smtClean="0">
                <a:solidFill>
                  <a:schemeClr val="bg1"/>
                </a:solidFill>
                <a:latin typeface="Arial" panose="020B0604020202020204" pitchFamily="34" charset="0"/>
                <a:cs typeface="Arial" panose="020B0604020202020204" pitchFamily="34" charset="0"/>
              </a:rPr>
              <a:t>tập</a:t>
            </a:r>
            <a:r>
              <a:rPr lang="en-US" sz="4400" dirty="0" smtClean="0">
                <a:solidFill>
                  <a:schemeClr val="bg1"/>
                </a:solidFill>
                <a:latin typeface="Arial" panose="020B0604020202020204" pitchFamily="34" charset="0"/>
                <a:cs typeface="Arial" panose="020B0604020202020204" pitchFamily="34" charset="0"/>
              </a:rPr>
              <a:t> </a:t>
            </a:r>
            <a:r>
              <a:rPr lang="en-US" sz="4400" dirty="0" err="1" smtClean="0">
                <a:solidFill>
                  <a:schemeClr val="bg1"/>
                </a:solidFill>
                <a:latin typeface="Arial" panose="020B0604020202020204" pitchFamily="34" charset="0"/>
                <a:cs typeface="Arial" panose="020B0604020202020204" pitchFamily="34" charset="0"/>
              </a:rPr>
              <a:t>trong</a:t>
            </a:r>
            <a:r>
              <a:rPr lang="en-US" sz="4400" dirty="0" smtClean="0">
                <a:solidFill>
                  <a:schemeClr val="bg1"/>
                </a:solidFill>
                <a:latin typeface="Arial" panose="020B0604020202020204" pitchFamily="34" charset="0"/>
                <a:cs typeface="Arial" panose="020B0604020202020204" pitchFamily="34" charset="0"/>
              </a:rPr>
              <a:t> SBT</a:t>
            </a:r>
            <a:endParaRPr lang="en-US" sz="4400" dirty="0">
              <a:solidFill>
                <a:schemeClr val="bg1"/>
              </a:solidFill>
              <a:latin typeface="Arial" panose="020B0604020202020204" pitchFamily="34" charset="0"/>
              <a:cs typeface="Arial" panose="020B0604020202020204" pitchFamily="34" charset="0"/>
            </a:endParaRPr>
          </a:p>
        </p:txBody>
      </p:sp>
      <p:sp>
        <p:nvSpPr>
          <p:cNvPr id="29" name="TextBox 28"/>
          <p:cNvSpPr txBox="1"/>
          <p:nvPr/>
        </p:nvSpPr>
        <p:spPr>
          <a:xfrm>
            <a:off x="10137559" y="7192432"/>
            <a:ext cx="6818735" cy="1107996"/>
          </a:xfrm>
          <a:prstGeom prst="rect">
            <a:avLst/>
          </a:prstGeom>
          <a:noFill/>
        </p:spPr>
        <p:txBody>
          <a:bodyPr wrap="square" rtlCol="0">
            <a:spAutoFit/>
          </a:bodyPr>
          <a:lstStyle/>
          <a:p>
            <a:pPr algn="ctr">
              <a:lnSpc>
                <a:spcPct val="150000"/>
              </a:lnSpc>
            </a:pPr>
            <a:r>
              <a:rPr lang="en-US" sz="4400" dirty="0" err="1" smtClean="0">
                <a:solidFill>
                  <a:schemeClr val="bg1"/>
                </a:solidFill>
                <a:latin typeface="Arial" panose="020B0604020202020204" pitchFamily="34" charset="0"/>
                <a:cs typeface="Arial" panose="020B0604020202020204" pitchFamily="34" charset="0"/>
              </a:rPr>
              <a:t>Chuẩn</a:t>
            </a:r>
            <a:r>
              <a:rPr lang="en-US" sz="4400" dirty="0" smtClean="0">
                <a:solidFill>
                  <a:schemeClr val="bg1"/>
                </a:solidFill>
                <a:latin typeface="Arial" panose="020B0604020202020204" pitchFamily="34" charset="0"/>
                <a:cs typeface="Arial" panose="020B0604020202020204" pitchFamily="34" charset="0"/>
              </a:rPr>
              <a:t> </a:t>
            </a:r>
            <a:r>
              <a:rPr lang="en-US" sz="4400" dirty="0" err="1" smtClean="0">
                <a:solidFill>
                  <a:schemeClr val="bg1"/>
                </a:solidFill>
                <a:latin typeface="Arial" panose="020B0604020202020204" pitchFamily="34" charset="0"/>
                <a:cs typeface="Arial" panose="020B0604020202020204" pitchFamily="34" charset="0"/>
              </a:rPr>
              <a:t>bị</a:t>
            </a:r>
            <a:r>
              <a:rPr lang="en-US" sz="4400" dirty="0" smtClean="0">
                <a:solidFill>
                  <a:schemeClr val="bg1"/>
                </a:solidFill>
                <a:latin typeface="Arial" panose="020B0604020202020204" pitchFamily="34" charset="0"/>
                <a:cs typeface="Arial" panose="020B0604020202020204" pitchFamily="34" charset="0"/>
              </a:rPr>
              <a:t> </a:t>
            </a:r>
            <a:r>
              <a:rPr lang="en-US" sz="4400" dirty="0" err="1" smtClean="0">
                <a:solidFill>
                  <a:schemeClr val="bg1"/>
                </a:solidFill>
                <a:latin typeface="Arial" panose="020B0604020202020204" pitchFamily="34" charset="0"/>
                <a:cs typeface="Arial" panose="020B0604020202020204" pitchFamily="34" charset="0"/>
              </a:rPr>
              <a:t>bài</a:t>
            </a:r>
            <a:r>
              <a:rPr lang="en-US" sz="4400" dirty="0" smtClean="0">
                <a:solidFill>
                  <a:schemeClr val="bg1"/>
                </a:solidFill>
                <a:latin typeface="Arial" panose="020B0604020202020204" pitchFamily="34" charset="0"/>
                <a:cs typeface="Arial" panose="020B0604020202020204" pitchFamily="34" charset="0"/>
              </a:rPr>
              <a:t> </a:t>
            </a:r>
            <a:r>
              <a:rPr lang="en-US" sz="4400" dirty="0" err="1" smtClean="0">
                <a:solidFill>
                  <a:schemeClr val="bg1"/>
                </a:solidFill>
                <a:latin typeface="Arial" panose="020B0604020202020204" pitchFamily="34" charset="0"/>
                <a:cs typeface="Arial" panose="020B0604020202020204" pitchFamily="34" charset="0"/>
              </a:rPr>
              <a:t>sau</a:t>
            </a:r>
            <a:r>
              <a:rPr lang="en-US" sz="4400" dirty="0" smtClean="0">
                <a:solidFill>
                  <a:schemeClr val="bg1"/>
                </a:solidFill>
                <a:latin typeface="Arial" panose="020B0604020202020204" pitchFamily="34" charset="0"/>
                <a:cs typeface="Arial" panose="020B0604020202020204" pitchFamily="34" charset="0"/>
              </a:rPr>
              <a:t> - </a:t>
            </a:r>
            <a:r>
              <a:rPr lang="en-US" sz="4400" b="1" dirty="0" err="1" smtClean="0">
                <a:solidFill>
                  <a:schemeClr val="bg1"/>
                </a:solidFill>
                <a:latin typeface="Arial" panose="020B0604020202020204" pitchFamily="34" charset="0"/>
                <a:cs typeface="Arial" panose="020B0604020202020204" pitchFamily="34" charset="0"/>
              </a:rPr>
              <a:t>Bài</a:t>
            </a:r>
            <a:r>
              <a:rPr lang="en-US" sz="4400" b="1" dirty="0" smtClean="0">
                <a:solidFill>
                  <a:schemeClr val="bg1"/>
                </a:solidFill>
                <a:latin typeface="Arial" panose="020B0604020202020204" pitchFamily="34" charset="0"/>
                <a:cs typeface="Arial" panose="020B0604020202020204" pitchFamily="34" charset="0"/>
              </a:rPr>
              <a:t> 27</a:t>
            </a:r>
            <a:endParaRPr lang="en-US" sz="4400" b="1"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fltVal val="0"/>
                                          </p:val>
                                        </p:tav>
                                        <p:tav tm="100000">
                                          <p:val>
                                            <p:strVal val="#ppt_w"/>
                                          </p:val>
                                        </p:tav>
                                      </p:tavLst>
                                    </p:anim>
                                    <p:anim calcmode="lin" valueType="num">
                                      <p:cBhvr>
                                        <p:cTn id="14" dur="500" fill="hold"/>
                                        <p:tgtEl>
                                          <p:spTgt spid="28"/>
                                        </p:tgtEl>
                                        <p:attrNameLst>
                                          <p:attrName>ppt_h</p:attrName>
                                        </p:attrNameLst>
                                      </p:cBhvr>
                                      <p:tavLst>
                                        <p:tav tm="0">
                                          <p:val>
                                            <p:fltVal val="0"/>
                                          </p:val>
                                        </p:tav>
                                        <p:tav tm="100000">
                                          <p:val>
                                            <p:strVal val="#ppt_h"/>
                                          </p:val>
                                        </p:tav>
                                      </p:tavLst>
                                    </p:anim>
                                    <p:animEffect transition="in" filter="fade">
                                      <p:cBhvr>
                                        <p:cTn id="15" dur="500"/>
                                        <p:tgtEl>
                                          <p:spTgt spid="28"/>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500" fill="hold"/>
                                        <p:tgtEl>
                                          <p:spTgt spid="29"/>
                                        </p:tgtEl>
                                        <p:attrNameLst>
                                          <p:attrName>ppt_w</p:attrName>
                                        </p:attrNameLst>
                                      </p:cBhvr>
                                      <p:tavLst>
                                        <p:tav tm="0">
                                          <p:val>
                                            <p:fltVal val="0"/>
                                          </p:val>
                                        </p:tav>
                                        <p:tav tm="100000">
                                          <p:val>
                                            <p:strVal val="#ppt_w"/>
                                          </p:val>
                                        </p:tav>
                                      </p:tavLst>
                                    </p:anim>
                                    <p:anim calcmode="lin" valueType="num">
                                      <p:cBhvr>
                                        <p:cTn id="20" dur="500" fill="hold"/>
                                        <p:tgtEl>
                                          <p:spTgt spid="29"/>
                                        </p:tgtEl>
                                        <p:attrNameLst>
                                          <p:attrName>ppt_h</p:attrName>
                                        </p:attrNameLst>
                                      </p:cBhvr>
                                      <p:tavLst>
                                        <p:tav tm="0">
                                          <p:val>
                                            <p:fltVal val="0"/>
                                          </p:val>
                                        </p:tav>
                                        <p:tav tm="100000">
                                          <p:val>
                                            <p:strVal val="#ppt_h"/>
                                          </p:val>
                                        </p:tav>
                                      </p:tavLst>
                                    </p:anim>
                                    <p:animEffect transition="in" filter="fade">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143000" y="6043886"/>
            <a:ext cx="16949842" cy="8539915"/>
            <a:chOff x="-2207022" y="3807396"/>
            <a:chExt cx="21614864" cy="10890313"/>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207022" y="6530823"/>
              <a:ext cx="4443254" cy="7273183"/>
            </a:xfrm>
            <a:prstGeom prst="rect">
              <a:avLst/>
            </a:prstGeom>
          </p:spPr>
        </p:pic>
        <p:grpSp>
          <p:nvGrpSpPr>
            <p:cNvPr id="11" name="Group 10"/>
            <p:cNvGrpSpPr/>
            <p:nvPr/>
          </p:nvGrpSpPr>
          <p:grpSpPr>
            <a:xfrm>
              <a:off x="-1184274" y="3807396"/>
              <a:ext cx="20592116" cy="10890313"/>
              <a:chOff x="-1184274" y="3807396"/>
              <a:chExt cx="20592116" cy="10890313"/>
            </a:xfrm>
          </p:grpSpPr>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898469" y="6168591"/>
                <a:ext cx="12509373" cy="8529118"/>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184274" y="5839882"/>
                <a:ext cx="2397757" cy="1595599"/>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1059411" y="3807396"/>
                <a:ext cx="4405339" cy="3836650"/>
              </a:xfrm>
              <a:prstGeom prst="rect">
                <a:avLst/>
              </a:prstGeom>
            </p:spPr>
          </p:pic>
          <p:pic>
            <p:nvPicPr>
              <p:cNvPr id="6"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6450030" y="5282849"/>
                <a:ext cx="1433722" cy="1991279"/>
              </a:xfrm>
              <a:prstGeom prst="rect">
                <a:avLst/>
              </a:prstGeom>
            </p:spPr>
          </p:pic>
          <p:pic>
            <p:nvPicPr>
              <p:cNvPr id="7" name="Picture 7"/>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8330109" y="5282848"/>
                <a:ext cx="1533887" cy="2062685"/>
              </a:xfrm>
              <a:prstGeom prst="rect">
                <a:avLst/>
              </a:prstGeom>
            </p:spPr>
          </p:pic>
        </p:grpSp>
      </p:grpSp>
      <p:sp>
        <p:nvSpPr>
          <p:cNvPr id="8" name="TextBox 8"/>
          <p:cNvSpPr txBox="1"/>
          <p:nvPr/>
        </p:nvSpPr>
        <p:spPr>
          <a:xfrm>
            <a:off x="1295400" y="1796158"/>
            <a:ext cx="15822857" cy="3465179"/>
          </a:xfrm>
          <a:prstGeom prst="rect">
            <a:avLst/>
          </a:prstGeom>
        </p:spPr>
        <p:txBody>
          <a:bodyPr wrap="square" lIns="0" tIns="0" rIns="0" bIns="0" rtlCol="0" anchor="t">
            <a:spAutoFit/>
          </a:bodyPr>
          <a:lstStyle/>
          <a:p>
            <a:pPr algn="ctr">
              <a:lnSpc>
                <a:spcPct val="150000"/>
              </a:lnSpc>
              <a:spcBef>
                <a:spcPct val="0"/>
              </a:spcBef>
            </a:pPr>
            <a:r>
              <a:rPr lang="en-US" sz="8000" b="1" dirty="0" smtClean="0">
                <a:solidFill>
                  <a:srgbClr val="8C3839"/>
                </a:solidFill>
                <a:latin typeface="Arial" panose="020B0604020202020204" pitchFamily="34" charset="0"/>
                <a:cs typeface="Arial" panose="020B0604020202020204" pitchFamily="34" charset="0"/>
              </a:rPr>
              <a:t>CẢM ƠN CÁC EM ĐÃ </a:t>
            </a:r>
          </a:p>
          <a:p>
            <a:pPr algn="ctr">
              <a:lnSpc>
                <a:spcPct val="150000"/>
              </a:lnSpc>
              <a:spcBef>
                <a:spcPct val="0"/>
              </a:spcBef>
            </a:pPr>
            <a:r>
              <a:rPr lang="en-US" sz="8000" b="1" dirty="0" smtClean="0">
                <a:solidFill>
                  <a:srgbClr val="8C3839"/>
                </a:solidFill>
                <a:latin typeface="Arial" panose="020B0604020202020204" pitchFamily="34" charset="0"/>
                <a:cs typeface="Arial" panose="020B0604020202020204" pitchFamily="34" charset="0"/>
              </a:rPr>
              <a:t>THAM GIA BUỔI HỌC HÔM NAY!</a:t>
            </a:r>
            <a:endParaRPr lang="en-US" sz="8000" b="1" dirty="0">
              <a:solidFill>
                <a:srgbClr val="8C383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7207334"/>
      </p:ext>
    </p:extLst>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20" name="TextBox 19"/>
          <p:cNvSpPr txBox="1"/>
          <p:nvPr/>
        </p:nvSpPr>
        <p:spPr>
          <a:xfrm>
            <a:off x="3886200" y="644427"/>
            <a:ext cx="10972800" cy="1015663"/>
          </a:xfrm>
          <a:prstGeom prst="rect">
            <a:avLst/>
          </a:prstGeom>
          <a:noFill/>
        </p:spPr>
        <p:txBody>
          <a:bodyPr wrap="square" rtlCol="0">
            <a:spAutoFit/>
          </a:bodyPr>
          <a:lstStyle/>
          <a:p>
            <a:pPr algn="ctr"/>
            <a:r>
              <a:rPr lang="en-US" sz="6000" b="1" dirty="0" smtClean="0">
                <a:solidFill>
                  <a:schemeClr val="bg1"/>
                </a:solidFill>
                <a:latin typeface="Arial" panose="020B0604020202020204" pitchFamily="34" charset="0"/>
                <a:cs typeface="Arial" panose="020B0604020202020204" pitchFamily="34" charset="0"/>
              </a:rPr>
              <a:t>TRÒ CHƠI TRẮC NGHIỆM</a:t>
            </a:r>
            <a:endParaRPr lang="en-US" sz="6000" b="1" dirty="0">
              <a:solidFill>
                <a:schemeClr val="bg1"/>
              </a:solidFill>
              <a:latin typeface="Arial" panose="020B0604020202020204" pitchFamily="34" charset="0"/>
              <a:cs typeface="Arial" panose="020B0604020202020204" pitchFamily="34" charset="0"/>
            </a:endParaRPr>
          </a:p>
        </p:txBody>
      </p:sp>
      <p:sp>
        <p:nvSpPr>
          <p:cNvPr id="21" name="Câu hỏi">
            <a:extLst>
              <a:ext uri="{FF2B5EF4-FFF2-40B4-BE49-F238E27FC236}">
                <a16:creationId xmlns="" xmlns:a16="http://schemas.microsoft.com/office/drawing/2014/main" id="{4ADFFF1A-F500-CC57-185E-00F4826D0836}"/>
              </a:ext>
            </a:extLst>
          </p:cNvPr>
          <p:cNvSpPr/>
          <p:nvPr/>
        </p:nvSpPr>
        <p:spPr>
          <a:xfrm>
            <a:off x="990600" y="1872033"/>
            <a:ext cx="16141850" cy="309314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4400" b="1" noProof="1">
                <a:solidFill>
                  <a:srgbClr val="002060"/>
                </a:solidFill>
                <a:latin typeface="Arial" panose="020B0604020202020204" pitchFamily="34" charset="0"/>
                <a:cs typeface="Arial" panose="020B0604020202020204" pitchFamily="34" charset="0"/>
              </a:rPr>
              <a:t>Câu </a:t>
            </a:r>
            <a:r>
              <a:rPr lang="en-US" sz="4400" b="1" noProof="1" smtClean="0">
                <a:solidFill>
                  <a:srgbClr val="002060"/>
                </a:solidFill>
                <a:latin typeface="Arial" panose="020B0604020202020204" pitchFamily="34" charset="0"/>
                <a:cs typeface="Arial" panose="020B0604020202020204" pitchFamily="34" charset="0"/>
              </a:rPr>
              <a:t>2: </a:t>
            </a:r>
            <a:r>
              <a:rPr lang="fr-FR" sz="4400" dirty="0">
                <a:solidFill>
                  <a:schemeClr val="tx1"/>
                </a:solidFill>
                <a:latin typeface="Arial" panose="020B0604020202020204" pitchFamily="34" charset="0"/>
                <a:cs typeface="Arial" panose="020B0604020202020204" pitchFamily="34" charset="0"/>
              </a:rPr>
              <a:t>Cho  f(x) = 5x</a:t>
            </a:r>
            <a:r>
              <a:rPr lang="fr-FR" sz="4400" baseline="30000" dirty="0">
                <a:solidFill>
                  <a:schemeClr val="tx1"/>
                </a:solidFill>
                <a:latin typeface="Arial" panose="020B0604020202020204" pitchFamily="34" charset="0"/>
                <a:cs typeface="Arial" panose="020B0604020202020204" pitchFamily="34" charset="0"/>
              </a:rPr>
              <a:t>4</a:t>
            </a:r>
            <a:r>
              <a:rPr lang="fr-FR" sz="4400" dirty="0">
                <a:solidFill>
                  <a:schemeClr val="tx1"/>
                </a:solidFill>
                <a:latin typeface="Arial" panose="020B0604020202020204" pitchFamily="34" charset="0"/>
                <a:cs typeface="Arial" panose="020B0604020202020204" pitchFamily="34" charset="0"/>
              </a:rPr>
              <a:t> - 4x</a:t>
            </a:r>
            <a:r>
              <a:rPr lang="fr-FR" sz="4400" baseline="30000" dirty="0">
                <a:solidFill>
                  <a:schemeClr val="tx1"/>
                </a:solidFill>
                <a:latin typeface="Arial" panose="020B0604020202020204" pitchFamily="34" charset="0"/>
                <a:cs typeface="Arial" panose="020B0604020202020204" pitchFamily="34" charset="0"/>
              </a:rPr>
              <a:t>3</a:t>
            </a:r>
            <a:r>
              <a:rPr lang="fr-FR" sz="4400" dirty="0">
                <a:solidFill>
                  <a:schemeClr val="tx1"/>
                </a:solidFill>
                <a:latin typeface="Arial" panose="020B0604020202020204" pitchFamily="34" charset="0"/>
                <a:cs typeface="Arial" panose="020B0604020202020204" pitchFamily="34" charset="0"/>
              </a:rPr>
              <a:t> + 6x</a:t>
            </a:r>
            <a:r>
              <a:rPr lang="fr-FR" sz="4400" baseline="30000" dirty="0">
                <a:solidFill>
                  <a:schemeClr val="tx1"/>
                </a:solidFill>
                <a:latin typeface="Arial" panose="020B0604020202020204" pitchFamily="34" charset="0"/>
                <a:cs typeface="Arial" panose="020B0604020202020204" pitchFamily="34" charset="0"/>
              </a:rPr>
              <a:t>2</a:t>
            </a:r>
            <a:r>
              <a:rPr lang="fr-FR" sz="4400" dirty="0">
                <a:solidFill>
                  <a:schemeClr val="tx1"/>
                </a:solidFill>
                <a:latin typeface="Arial" panose="020B0604020202020204" pitchFamily="34" charset="0"/>
                <a:cs typeface="Arial" panose="020B0604020202020204" pitchFamily="34" charset="0"/>
              </a:rPr>
              <a:t> – 2x + 1 </a:t>
            </a:r>
            <a:r>
              <a:rPr lang="fr-FR" sz="4400" dirty="0" err="1">
                <a:solidFill>
                  <a:schemeClr val="tx1"/>
                </a:solidFill>
                <a:latin typeface="Arial" panose="020B0604020202020204" pitchFamily="34" charset="0"/>
                <a:cs typeface="Arial" panose="020B0604020202020204" pitchFamily="34" charset="0"/>
              </a:rPr>
              <a:t>và</a:t>
            </a:r>
            <a:r>
              <a:rPr lang="fr-FR" sz="4400" dirty="0">
                <a:solidFill>
                  <a:schemeClr val="tx1"/>
                </a:solidFill>
                <a:latin typeface="Arial" panose="020B0604020202020204" pitchFamily="34" charset="0"/>
                <a:cs typeface="Arial" panose="020B0604020202020204" pitchFamily="34" charset="0"/>
              </a:rPr>
              <a:t> g(x) = 2x</a:t>
            </a:r>
            <a:r>
              <a:rPr lang="fr-FR" sz="4400" baseline="30000" dirty="0">
                <a:solidFill>
                  <a:schemeClr val="tx1"/>
                </a:solidFill>
                <a:latin typeface="Arial" panose="020B0604020202020204" pitchFamily="34" charset="0"/>
                <a:cs typeface="Arial" panose="020B0604020202020204" pitchFamily="34" charset="0"/>
              </a:rPr>
              <a:t>5</a:t>
            </a:r>
            <a:r>
              <a:rPr lang="fr-FR" sz="4400" dirty="0">
                <a:solidFill>
                  <a:schemeClr val="tx1"/>
                </a:solidFill>
                <a:latin typeface="Arial" panose="020B0604020202020204" pitchFamily="34" charset="0"/>
                <a:cs typeface="Arial" panose="020B0604020202020204" pitchFamily="34" charset="0"/>
              </a:rPr>
              <a:t> + 5x</a:t>
            </a:r>
            <a:r>
              <a:rPr lang="fr-FR" sz="4400" baseline="30000" dirty="0">
                <a:solidFill>
                  <a:schemeClr val="tx1"/>
                </a:solidFill>
                <a:latin typeface="Arial" panose="020B0604020202020204" pitchFamily="34" charset="0"/>
                <a:cs typeface="Arial" panose="020B0604020202020204" pitchFamily="34" charset="0"/>
              </a:rPr>
              <a:t>4</a:t>
            </a:r>
            <a:r>
              <a:rPr lang="fr-FR" sz="4400" dirty="0">
                <a:solidFill>
                  <a:schemeClr val="tx1"/>
                </a:solidFill>
                <a:latin typeface="Arial" panose="020B0604020202020204" pitchFamily="34" charset="0"/>
                <a:cs typeface="Arial" panose="020B0604020202020204" pitchFamily="34" charset="0"/>
              </a:rPr>
              <a:t> - 6x</a:t>
            </a:r>
            <a:r>
              <a:rPr lang="fr-FR" sz="4400" baseline="30000" dirty="0">
                <a:solidFill>
                  <a:schemeClr val="tx1"/>
                </a:solidFill>
                <a:latin typeface="Arial" panose="020B0604020202020204" pitchFamily="34" charset="0"/>
                <a:cs typeface="Arial" panose="020B0604020202020204" pitchFamily="34" charset="0"/>
              </a:rPr>
              <a:t>2</a:t>
            </a:r>
            <a:r>
              <a:rPr lang="fr-FR" sz="4400" dirty="0">
                <a:solidFill>
                  <a:schemeClr val="tx1"/>
                </a:solidFill>
                <a:latin typeface="Arial" panose="020B0604020202020204" pitchFamily="34" charset="0"/>
                <a:cs typeface="Arial" panose="020B0604020202020204" pitchFamily="34" charset="0"/>
              </a:rPr>
              <a:t> - 2x+ 6. </a:t>
            </a:r>
            <a:r>
              <a:rPr lang="fr-FR" sz="4400" dirty="0" err="1">
                <a:solidFill>
                  <a:schemeClr val="tx1"/>
                </a:solidFill>
                <a:latin typeface="Arial" panose="020B0604020202020204" pitchFamily="34" charset="0"/>
                <a:cs typeface="Arial" panose="020B0604020202020204" pitchFamily="34" charset="0"/>
              </a:rPr>
              <a:t>Tính</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hiệu</a:t>
            </a:r>
            <a:r>
              <a:rPr lang="fr-FR" sz="4400" dirty="0">
                <a:solidFill>
                  <a:schemeClr val="tx1"/>
                </a:solidFill>
                <a:latin typeface="Arial" panose="020B0604020202020204" pitchFamily="34" charset="0"/>
                <a:cs typeface="Arial" panose="020B0604020202020204" pitchFamily="34" charset="0"/>
              </a:rPr>
              <a:t> f(x) - g(x) </a:t>
            </a:r>
            <a:r>
              <a:rPr lang="fr-FR" sz="4400" dirty="0" err="1">
                <a:solidFill>
                  <a:schemeClr val="tx1"/>
                </a:solidFill>
                <a:latin typeface="Arial" panose="020B0604020202020204" pitchFamily="34" charset="0"/>
                <a:cs typeface="Arial" panose="020B0604020202020204" pitchFamily="34" charset="0"/>
              </a:rPr>
              <a:t>rồi</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sắp</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xếp</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kết</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quả</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theo</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lũy</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thừa</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tăng</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dần</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của</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biến</a:t>
            </a:r>
            <a:r>
              <a:rPr lang="fr-FR" sz="4400" dirty="0">
                <a:solidFill>
                  <a:schemeClr val="tx1"/>
                </a:solidFill>
                <a:latin typeface="Arial" panose="020B0604020202020204" pitchFamily="34" charset="0"/>
                <a:cs typeface="Arial" panose="020B0604020202020204" pitchFamily="34" charset="0"/>
              </a:rPr>
              <a:t> ta </a:t>
            </a:r>
            <a:r>
              <a:rPr lang="fr-FR" sz="4400" dirty="0" err="1">
                <a:solidFill>
                  <a:schemeClr val="tx1"/>
                </a:solidFill>
                <a:latin typeface="Arial" panose="020B0604020202020204" pitchFamily="34" charset="0"/>
                <a:cs typeface="Arial" panose="020B0604020202020204" pitchFamily="34" charset="0"/>
              </a:rPr>
              <a:t>được</a:t>
            </a:r>
            <a:r>
              <a:rPr lang="fr-FR" sz="4400" dirty="0" smtClean="0">
                <a:solidFill>
                  <a:schemeClr val="tx1"/>
                </a:solidFill>
                <a:latin typeface="Arial" panose="020B0604020202020204" pitchFamily="34" charset="0"/>
                <a:cs typeface="Arial" panose="020B0604020202020204" pitchFamily="34" charset="0"/>
              </a:rPr>
              <a:t>:</a:t>
            </a:r>
            <a:r>
              <a:rPr lang="en-US" sz="4400" b="1" noProof="1" smtClean="0">
                <a:solidFill>
                  <a:schemeClr val="tx1"/>
                </a:solidFill>
                <a:latin typeface="Arial" panose="020B0604020202020204" pitchFamily="34" charset="0"/>
                <a:cs typeface="Arial" panose="020B0604020202020204" pitchFamily="34" charset="0"/>
              </a:rPr>
              <a:t> </a:t>
            </a:r>
            <a:endParaRPr lang="en-US" sz="4400" dirty="0">
              <a:solidFill>
                <a:schemeClr val="tx1"/>
              </a:solidFill>
              <a:latin typeface="Arial" panose="020B0604020202020204" pitchFamily="34" charset="0"/>
              <a:cs typeface="Arial" panose="020B0604020202020204" pitchFamily="34" charset="0"/>
            </a:endParaRPr>
          </a:p>
        </p:txBody>
      </p:sp>
      <p:sp>
        <p:nvSpPr>
          <p:cNvPr id="22" name="Đáp án đúng">
            <a:extLst>
              <a:ext uri="{FF2B5EF4-FFF2-40B4-BE49-F238E27FC236}">
                <a16:creationId xmlns="" xmlns:a16="http://schemas.microsoft.com/office/drawing/2014/main" id="{8B66CBE4-2DB9-BCF7-D1C4-281B894BFE17}"/>
              </a:ext>
            </a:extLst>
          </p:cNvPr>
          <p:cNvSpPr/>
          <p:nvPr/>
        </p:nvSpPr>
        <p:spPr>
          <a:xfrm>
            <a:off x="9144000" y="7596467"/>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4200" noProof="1" smtClean="0">
                <a:solidFill>
                  <a:schemeClr val="tx1"/>
                </a:solidFill>
                <a:latin typeface="Arial" panose="020B0604020202020204" pitchFamily="34" charset="0"/>
                <a:cs typeface="Arial" panose="020B0604020202020204" pitchFamily="34" charset="0"/>
              </a:rPr>
              <a:t>D. -5 + 12x</a:t>
            </a:r>
            <a:r>
              <a:rPr lang="fr-FR" sz="4200" baseline="30000" noProof="1" smtClean="0">
                <a:solidFill>
                  <a:schemeClr val="tx1"/>
                </a:solidFill>
                <a:latin typeface="Arial" panose="020B0604020202020204" pitchFamily="34" charset="0"/>
                <a:cs typeface="Arial" panose="020B0604020202020204" pitchFamily="34" charset="0"/>
              </a:rPr>
              <a:t>2</a:t>
            </a:r>
            <a:r>
              <a:rPr lang="fr-FR" sz="4200" noProof="1" smtClean="0">
                <a:solidFill>
                  <a:schemeClr val="tx1"/>
                </a:solidFill>
                <a:latin typeface="Arial" panose="020B0604020202020204" pitchFamily="34" charset="0"/>
                <a:cs typeface="Arial" panose="020B0604020202020204" pitchFamily="34" charset="0"/>
              </a:rPr>
              <a:t> - 4x</a:t>
            </a:r>
            <a:r>
              <a:rPr lang="fr-FR" sz="4200" baseline="30000" noProof="1" smtClean="0">
                <a:solidFill>
                  <a:schemeClr val="tx1"/>
                </a:solidFill>
                <a:latin typeface="Arial" panose="020B0604020202020204" pitchFamily="34" charset="0"/>
                <a:cs typeface="Arial" panose="020B0604020202020204" pitchFamily="34" charset="0"/>
              </a:rPr>
              <a:t>3</a:t>
            </a:r>
            <a:r>
              <a:rPr lang="fr-FR" sz="4200" noProof="1" smtClean="0">
                <a:solidFill>
                  <a:schemeClr val="tx1"/>
                </a:solidFill>
                <a:latin typeface="Arial" panose="020B0604020202020204" pitchFamily="34" charset="0"/>
                <a:cs typeface="Arial" panose="020B0604020202020204" pitchFamily="34" charset="0"/>
              </a:rPr>
              <a:t> - 2x</a:t>
            </a:r>
            <a:r>
              <a:rPr lang="fr-FR" sz="4200" baseline="30000" noProof="1" smtClean="0">
                <a:solidFill>
                  <a:schemeClr val="tx1"/>
                </a:solidFill>
                <a:latin typeface="Arial" panose="020B0604020202020204" pitchFamily="34" charset="0"/>
                <a:cs typeface="Arial" panose="020B0604020202020204" pitchFamily="34" charset="0"/>
              </a:rPr>
              <a:t>5</a:t>
            </a:r>
            <a:endParaRPr lang="en-US" sz="4400" dirty="0">
              <a:solidFill>
                <a:schemeClr val="tx1"/>
              </a:solidFill>
              <a:latin typeface="Arial" panose="020B0604020202020204" pitchFamily="34" charset="0"/>
              <a:cs typeface="Arial" panose="020B0604020202020204" pitchFamily="34" charset="0"/>
            </a:endParaRPr>
          </a:p>
        </p:txBody>
      </p:sp>
      <p:sp>
        <p:nvSpPr>
          <p:cNvPr id="23" name="Đáp án sai 1">
            <a:extLst>
              <a:ext uri="{FF2B5EF4-FFF2-40B4-BE49-F238E27FC236}">
                <a16:creationId xmlns="" xmlns:a16="http://schemas.microsoft.com/office/drawing/2014/main" id="{3FCD9830-5FD1-BD44-878B-228BD96CE996}"/>
              </a:ext>
            </a:extLst>
          </p:cNvPr>
          <p:cNvSpPr/>
          <p:nvPr/>
        </p:nvSpPr>
        <p:spPr>
          <a:xfrm>
            <a:off x="981557" y="5151905"/>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4200" noProof="1" smtClean="0">
                <a:solidFill>
                  <a:schemeClr val="tx1"/>
                </a:solidFill>
                <a:latin typeface="Arial" panose="020B0604020202020204" pitchFamily="34" charset="0"/>
                <a:cs typeface="Arial" panose="020B0604020202020204" pitchFamily="34" charset="0"/>
              </a:rPr>
              <a:t>A. -5 - 12x</a:t>
            </a:r>
            <a:r>
              <a:rPr lang="fr-FR" sz="4200" baseline="30000" noProof="1" smtClean="0">
                <a:solidFill>
                  <a:schemeClr val="tx1"/>
                </a:solidFill>
                <a:latin typeface="Arial" panose="020B0604020202020204" pitchFamily="34" charset="0"/>
                <a:cs typeface="Arial" panose="020B0604020202020204" pitchFamily="34" charset="0"/>
              </a:rPr>
              <a:t>2</a:t>
            </a:r>
            <a:r>
              <a:rPr lang="fr-FR" sz="4200" noProof="1" smtClean="0">
                <a:solidFill>
                  <a:schemeClr val="tx1"/>
                </a:solidFill>
                <a:latin typeface="Arial" panose="020B0604020202020204" pitchFamily="34" charset="0"/>
                <a:cs typeface="Arial" panose="020B0604020202020204" pitchFamily="34" charset="0"/>
              </a:rPr>
              <a:t> - 4x</a:t>
            </a:r>
            <a:r>
              <a:rPr lang="fr-FR" sz="4200" baseline="30000" noProof="1" smtClean="0">
                <a:solidFill>
                  <a:schemeClr val="tx1"/>
                </a:solidFill>
                <a:latin typeface="Arial" panose="020B0604020202020204" pitchFamily="34" charset="0"/>
                <a:cs typeface="Arial" panose="020B0604020202020204" pitchFamily="34" charset="0"/>
              </a:rPr>
              <a:t>3</a:t>
            </a:r>
            <a:r>
              <a:rPr lang="fr-FR" sz="4200" noProof="1" smtClean="0">
                <a:solidFill>
                  <a:schemeClr val="tx1"/>
                </a:solidFill>
                <a:latin typeface="Arial" panose="020B0604020202020204" pitchFamily="34" charset="0"/>
                <a:cs typeface="Arial" panose="020B0604020202020204" pitchFamily="34" charset="0"/>
              </a:rPr>
              <a:t> + 2x</a:t>
            </a:r>
            <a:r>
              <a:rPr lang="fr-FR" sz="4200" baseline="30000" noProof="1" smtClean="0">
                <a:solidFill>
                  <a:schemeClr val="tx1"/>
                </a:solidFill>
                <a:latin typeface="Arial" panose="020B0604020202020204" pitchFamily="34" charset="0"/>
                <a:cs typeface="Arial" panose="020B0604020202020204" pitchFamily="34" charset="0"/>
              </a:rPr>
              <a:t>5</a:t>
            </a:r>
            <a:endParaRPr lang="en-US" sz="4400" dirty="0">
              <a:solidFill>
                <a:schemeClr val="tx1"/>
              </a:solidFill>
              <a:latin typeface="Arial" panose="020B0604020202020204" pitchFamily="34" charset="0"/>
              <a:cs typeface="Arial" panose="020B0604020202020204" pitchFamily="34" charset="0"/>
            </a:endParaRPr>
          </a:p>
        </p:txBody>
      </p:sp>
      <p:sp>
        <p:nvSpPr>
          <p:cNvPr id="24" name="Đáp án sai 2">
            <a:extLst>
              <a:ext uri="{FF2B5EF4-FFF2-40B4-BE49-F238E27FC236}">
                <a16:creationId xmlns="" xmlns:a16="http://schemas.microsoft.com/office/drawing/2014/main" id="{6A919885-0285-0403-1E09-FA94D8BC080B}"/>
              </a:ext>
            </a:extLst>
          </p:cNvPr>
          <p:cNvSpPr/>
          <p:nvPr/>
        </p:nvSpPr>
        <p:spPr>
          <a:xfrm>
            <a:off x="990600" y="7596467"/>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4200" noProof="1">
                <a:solidFill>
                  <a:schemeClr val="tx1"/>
                </a:solidFill>
                <a:latin typeface="Arial" panose="020B0604020202020204" pitchFamily="34" charset="0"/>
                <a:cs typeface="Arial" panose="020B0604020202020204" pitchFamily="34" charset="0"/>
              </a:rPr>
              <a:t> </a:t>
            </a:r>
            <a:r>
              <a:rPr lang="fr-FR" sz="4200" noProof="1" smtClean="0">
                <a:solidFill>
                  <a:schemeClr val="tx1"/>
                </a:solidFill>
                <a:latin typeface="Arial" panose="020B0604020202020204" pitchFamily="34" charset="0"/>
                <a:cs typeface="Arial" panose="020B0604020202020204" pitchFamily="34" charset="0"/>
              </a:rPr>
              <a:t>B. -2x</a:t>
            </a:r>
            <a:r>
              <a:rPr lang="fr-FR" sz="4200" baseline="30000" noProof="1" smtClean="0">
                <a:solidFill>
                  <a:schemeClr val="tx1"/>
                </a:solidFill>
                <a:latin typeface="Arial" panose="020B0604020202020204" pitchFamily="34" charset="0"/>
                <a:cs typeface="Arial" panose="020B0604020202020204" pitchFamily="34" charset="0"/>
              </a:rPr>
              <a:t>5</a:t>
            </a:r>
            <a:r>
              <a:rPr lang="fr-FR" sz="4200" noProof="1" smtClean="0">
                <a:solidFill>
                  <a:schemeClr val="tx1"/>
                </a:solidFill>
                <a:latin typeface="Arial" panose="020B0604020202020204" pitchFamily="34" charset="0"/>
                <a:cs typeface="Arial" panose="020B0604020202020204" pitchFamily="34" charset="0"/>
              </a:rPr>
              <a:t> - 4x</a:t>
            </a:r>
            <a:r>
              <a:rPr lang="fr-FR" sz="4200" baseline="30000" noProof="1" smtClean="0">
                <a:solidFill>
                  <a:schemeClr val="tx1"/>
                </a:solidFill>
                <a:latin typeface="Arial" panose="020B0604020202020204" pitchFamily="34" charset="0"/>
                <a:cs typeface="Arial" panose="020B0604020202020204" pitchFamily="34" charset="0"/>
              </a:rPr>
              <a:t>3</a:t>
            </a:r>
            <a:r>
              <a:rPr lang="fr-FR" sz="4200" noProof="1" smtClean="0">
                <a:solidFill>
                  <a:schemeClr val="tx1"/>
                </a:solidFill>
                <a:latin typeface="Arial" panose="020B0604020202020204" pitchFamily="34" charset="0"/>
                <a:cs typeface="Arial" panose="020B0604020202020204" pitchFamily="34" charset="0"/>
              </a:rPr>
              <a:t> + 12x</a:t>
            </a:r>
            <a:r>
              <a:rPr lang="fr-FR" sz="4200" baseline="30000" noProof="1" smtClean="0">
                <a:solidFill>
                  <a:schemeClr val="tx1"/>
                </a:solidFill>
                <a:latin typeface="Arial" panose="020B0604020202020204" pitchFamily="34" charset="0"/>
                <a:cs typeface="Arial" panose="020B0604020202020204" pitchFamily="34" charset="0"/>
              </a:rPr>
              <a:t>2</a:t>
            </a:r>
            <a:r>
              <a:rPr lang="fr-FR" sz="4200" noProof="1" smtClean="0">
                <a:solidFill>
                  <a:schemeClr val="tx1"/>
                </a:solidFill>
                <a:latin typeface="Arial" panose="020B0604020202020204" pitchFamily="34" charset="0"/>
                <a:cs typeface="Arial" panose="020B0604020202020204" pitchFamily="34" charset="0"/>
              </a:rPr>
              <a:t> - 5</a:t>
            </a:r>
            <a:endParaRPr lang="en-US" sz="4400" dirty="0">
              <a:solidFill>
                <a:schemeClr val="tx1"/>
              </a:solidFill>
              <a:latin typeface="Arial" panose="020B0604020202020204" pitchFamily="34" charset="0"/>
              <a:cs typeface="Arial" panose="020B0604020202020204" pitchFamily="34" charset="0"/>
            </a:endParaRPr>
          </a:p>
        </p:txBody>
      </p:sp>
      <p:sp>
        <p:nvSpPr>
          <p:cNvPr id="25" name="Đáp án sai 3">
            <a:extLst>
              <a:ext uri="{FF2B5EF4-FFF2-40B4-BE49-F238E27FC236}">
                <a16:creationId xmlns="" xmlns:a16="http://schemas.microsoft.com/office/drawing/2014/main" id="{2E7D83A4-3758-8699-4DD0-010A80780539}"/>
              </a:ext>
            </a:extLst>
          </p:cNvPr>
          <p:cNvSpPr/>
          <p:nvPr/>
        </p:nvSpPr>
        <p:spPr>
          <a:xfrm>
            <a:off x="9143670" y="5170955"/>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4200" noProof="1" smtClean="0">
                <a:solidFill>
                  <a:schemeClr val="tx1"/>
                </a:solidFill>
                <a:latin typeface="Arial" panose="020B0604020202020204" pitchFamily="34" charset="0"/>
                <a:cs typeface="Arial" panose="020B0604020202020204" pitchFamily="34" charset="0"/>
              </a:rPr>
              <a:t>C. 2x</a:t>
            </a:r>
            <a:r>
              <a:rPr lang="fr-FR" sz="4200" baseline="30000" noProof="1" smtClean="0">
                <a:solidFill>
                  <a:schemeClr val="tx1"/>
                </a:solidFill>
                <a:latin typeface="Arial" panose="020B0604020202020204" pitchFamily="34" charset="0"/>
                <a:cs typeface="Arial" panose="020B0604020202020204" pitchFamily="34" charset="0"/>
              </a:rPr>
              <a:t>5</a:t>
            </a:r>
            <a:r>
              <a:rPr lang="fr-FR" sz="4200" noProof="1" smtClean="0">
                <a:solidFill>
                  <a:schemeClr val="tx1"/>
                </a:solidFill>
                <a:latin typeface="Arial" panose="020B0604020202020204" pitchFamily="34" charset="0"/>
                <a:cs typeface="Arial" panose="020B0604020202020204" pitchFamily="34" charset="0"/>
              </a:rPr>
              <a:t> - 4x</a:t>
            </a:r>
            <a:r>
              <a:rPr lang="fr-FR" sz="4200" baseline="30000" noProof="1" smtClean="0">
                <a:solidFill>
                  <a:schemeClr val="tx1"/>
                </a:solidFill>
                <a:latin typeface="Arial" panose="020B0604020202020204" pitchFamily="34" charset="0"/>
                <a:cs typeface="Arial" panose="020B0604020202020204" pitchFamily="34" charset="0"/>
              </a:rPr>
              <a:t>3</a:t>
            </a:r>
            <a:r>
              <a:rPr lang="fr-FR" sz="4200" noProof="1" smtClean="0">
                <a:solidFill>
                  <a:schemeClr val="tx1"/>
                </a:solidFill>
                <a:latin typeface="Arial" panose="020B0604020202020204" pitchFamily="34" charset="0"/>
                <a:cs typeface="Arial" panose="020B0604020202020204" pitchFamily="34" charset="0"/>
              </a:rPr>
              <a:t> - 12x</a:t>
            </a:r>
            <a:r>
              <a:rPr lang="fr-FR" sz="4200" baseline="30000" noProof="1" smtClean="0">
                <a:solidFill>
                  <a:schemeClr val="tx1"/>
                </a:solidFill>
                <a:latin typeface="Arial" panose="020B0604020202020204" pitchFamily="34" charset="0"/>
                <a:cs typeface="Arial" panose="020B0604020202020204" pitchFamily="34" charset="0"/>
              </a:rPr>
              <a:t>2</a:t>
            </a:r>
            <a:r>
              <a:rPr lang="fr-FR" sz="4200" noProof="1" smtClean="0">
                <a:solidFill>
                  <a:schemeClr val="tx1"/>
                </a:solidFill>
                <a:latin typeface="Arial" panose="020B0604020202020204" pitchFamily="34" charset="0"/>
                <a:cs typeface="Arial" panose="020B0604020202020204" pitchFamily="34" charset="0"/>
              </a:rPr>
              <a:t> - 5</a:t>
            </a:r>
            <a:endParaRPr lang="en-US" sz="4400" dirty="0">
              <a:solidFill>
                <a:schemeClr val="tx1"/>
              </a:solidFill>
              <a:latin typeface="Arial" panose="020B0604020202020204" pitchFamily="34" charset="0"/>
              <a:cs typeface="Arial" panose="020B0604020202020204" pitchFamily="34" charset="0"/>
            </a:endParaRPr>
          </a:p>
        </p:txBody>
      </p:sp>
      <p:pic>
        <p:nvPicPr>
          <p:cNvPr id="26"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46981" y="-626876"/>
            <a:ext cx="487363" cy="487363"/>
          </a:xfrm>
          <a:prstGeom prst="rect">
            <a:avLst/>
          </a:prstGeom>
        </p:spPr>
      </p:pic>
      <p:pic>
        <p:nvPicPr>
          <p:cNvPr id="27" name="Picture 5">
            <a:extLst>
              <a:ext uri="{FF2B5EF4-FFF2-40B4-BE49-F238E27FC236}">
                <a16:creationId xmlns=""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5733673" y="8212487"/>
            <a:ext cx="1322384" cy="1151007"/>
          </a:xfrm>
          <a:prstGeom prst="rect">
            <a:avLst/>
          </a:prstGeom>
        </p:spPr>
      </p:pic>
      <p:pic>
        <p:nvPicPr>
          <p:cNvPr id="28" name="Picture 27">
            <a:extLst>
              <a:ext uri="{FF2B5EF4-FFF2-40B4-BE49-F238E27FC236}">
                <a16:creationId xmlns="" xmlns:a16="http://schemas.microsoft.com/office/drawing/2014/main" id="{4B31FD67-694B-8D1E-89C7-5C3C61578F6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646551" y="8163505"/>
            <a:ext cx="1317851" cy="1174085"/>
          </a:xfrm>
          <a:prstGeom prst="rect">
            <a:avLst/>
          </a:prstGeom>
        </p:spPr>
      </p:pic>
      <p:pic>
        <p:nvPicPr>
          <p:cNvPr id="29" name="Picture 10">
            <a:extLst>
              <a:ext uri="{FF2B5EF4-FFF2-40B4-BE49-F238E27FC236}">
                <a16:creationId xmlns="" xmlns:a16="http://schemas.microsoft.com/office/drawing/2014/main" id="{A47525BE-8DC6-1E4E-AED4-3C6DAB364A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688084" y="5744233"/>
            <a:ext cx="1317851" cy="1174085"/>
          </a:xfrm>
          <a:prstGeom prst="rect">
            <a:avLst/>
          </a:prstGeom>
        </p:spPr>
      </p:pic>
      <p:pic>
        <p:nvPicPr>
          <p:cNvPr id="30" name="Picture 10">
            <a:extLst>
              <a:ext uri="{FF2B5EF4-FFF2-40B4-BE49-F238E27FC236}">
                <a16:creationId xmlns="" xmlns:a16="http://schemas.microsoft.com/office/drawing/2014/main" id="{65C423E0-743C-7316-FEF3-4CE8613F3E0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699634" y="5682678"/>
            <a:ext cx="1317851" cy="1174085"/>
          </a:xfrm>
          <a:prstGeom prst="rect">
            <a:avLst/>
          </a:prstGeom>
        </p:spPr>
      </p:pic>
      <p:pic>
        <p:nvPicPr>
          <p:cNvPr id="31"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7773844" y="-626876"/>
            <a:ext cx="487363" cy="487363"/>
          </a:xfrm>
          <a:prstGeom prst="rect">
            <a:avLst/>
          </a:prstGeom>
        </p:spPr>
      </p:pic>
      <p:pic>
        <p:nvPicPr>
          <p:cNvPr id="32" name="Picture 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381000" y="1185278"/>
            <a:ext cx="342876" cy="2773269"/>
          </a:xfrm>
          <a:prstGeom prst="rect">
            <a:avLst/>
          </a:prstGeom>
          <a:ln>
            <a:noFill/>
          </a:ln>
          <a:effectLst>
            <a:outerShdw blurRad="190500" algn="tl" rotWithShape="0">
              <a:srgbClr val="000000">
                <a:alpha val="70000"/>
              </a:srgbClr>
            </a:outerShdw>
          </a:effectLst>
        </p:spPr>
      </p:pic>
      <p:pic>
        <p:nvPicPr>
          <p:cNvPr id="33"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7307559" y="8359306"/>
            <a:ext cx="723679" cy="1715619"/>
          </a:xfrm>
          <a:prstGeom prst="rect">
            <a:avLst/>
          </a:prstGeom>
        </p:spPr>
      </p:pic>
    </p:spTree>
    <p:extLst>
      <p:ext uri="{BB962C8B-B14F-4D97-AF65-F5344CB8AC3E}">
        <p14:creationId xmlns:p14="http://schemas.microsoft.com/office/powerpoint/2010/main" val="156902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2"/>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22"/>
                                        </p:tgtEl>
                                        <p:attrNameLst>
                                          <p:attrName>fillcolor</p:attrName>
                                        </p:attrNameLst>
                                      </p:cBhvr>
                                      <p:to>
                                        <a:srgbClr val="92D050"/>
                                      </p:to>
                                    </p:animClr>
                                    <p:set>
                                      <p:cBhvr>
                                        <p:cTn id="29" dur="500" fill="hold"/>
                                        <p:tgtEl>
                                          <p:spTgt spid="22"/>
                                        </p:tgtEl>
                                        <p:attrNameLst>
                                          <p:attrName>fill.type</p:attrName>
                                        </p:attrNameLst>
                                      </p:cBhvr>
                                      <p:to>
                                        <p:strVal val="solid"/>
                                      </p:to>
                                    </p:set>
                                    <p:set>
                                      <p:cBhvr>
                                        <p:cTn id="30" dur="500" fill="hold"/>
                                        <p:tgtEl>
                                          <p:spTgt spid="22"/>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26"/>
                                        </p:tgtEl>
                                      </p:cBhvr>
                                    </p:cmd>
                                  </p:childTnLst>
                                </p:cTn>
                              </p:par>
                              <p:par>
                                <p:cTn id="33" presetID="1" presetClass="entr" presetSubtype="0" fill="hold" nodeType="withEffect">
                                  <p:stCondLst>
                                    <p:cond delay="0"/>
                                  </p:stCondLst>
                                  <p:childTnLst>
                                    <p:set>
                                      <p:cBhvr>
                                        <p:cTn id="34" dur="1" fill="hold">
                                          <p:stCondLst>
                                            <p:cond delay="9"/>
                                          </p:stCondLst>
                                        </p:cTn>
                                        <p:tgtEl>
                                          <p:spTgt spid="27"/>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22"/>
                                        </p:tgtEl>
                                      </p:cBhvr>
                                    </p:animEffect>
                                    <p:animScale>
                                      <p:cBhvr>
                                        <p:cTn id="37" dur="250" autoRev="1" fill="hold"/>
                                        <p:tgtEl>
                                          <p:spTgt spid="22"/>
                                        </p:tgtEl>
                                      </p:cBhvr>
                                      <p:by x="105000" y="105000"/>
                                    </p:animScale>
                                  </p:childTnLst>
                                </p:cTn>
                              </p:par>
                            </p:childTnLst>
                          </p:cTn>
                        </p:par>
                      </p:childTnLst>
                    </p:cTn>
                  </p:par>
                </p:childTnLst>
              </p:cTn>
              <p:nextCondLst>
                <p:cond evt="onClick" delay="0">
                  <p:tgtEl>
                    <p:spTgt spid="22"/>
                  </p:tgtEl>
                </p:cond>
              </p:nextCondLst>
            </p:seq>
            <p:seq concurrent="1" nextAc="seek">
              <p:cTn id="38" restart="whenNotActive" fill="hold" evtFilter="cancelBubble" nodeType="interactiveSeq">
                <p:stCondLst>
                  <p:cond evt="onClick" delay="0">
                    <p:tgtEl>
                      <p:spTgt spid="23"/>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3"/>
                                        </p:tgtEl>
                                        <p:attrNameLst>
                                          <p:attrName>fillcolor</p:attrName>
                                        </p:attrNameLst>
                                      </p:cBhvr>
                                      <p:to>
                                        <a:srgbClr val="D99694"/>
                                      </p:to>
                                    </p:animClr>
                                    <p:set>
                                      <p:cBhvr>
                                        <p:cTn id="43" dur="500" fill="hold"/>
                                        <p:tgtEl>
                                          <p:spTgt spid="23"/>
                                        </p:tgtEl>
                                        <p:attrNameLst>
                                          <p:attrName>fill.type</p:attrName>
                                        </p:attrNameLst>
                                      </p:cBhvr>
                                      <p:to>
                                        <p:strVal val="solid"/>
                                      </p:to>
                                    </p:set>
                                    <p:set>
                                      <p:cBhvr>
                                        <p:cTn id="44" dur="500" fill="hold"/>
                                        <p:tgtEl>
                                          <p:spTgt spid="23"/>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31"/>
                                        </p:tgtEl>
                                      </p:cBhvr>
                                    </p:cmd>
                                  </p:childTnLst>
                                </p:cTn>
                              </p:par>
                              <p:par>
                                <p:cTn id="47" presetID="1" presetClass="entr" presetSubtype="0" fill="hold"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23"/>
                                        </p:tgtEl>
                                      </p:cBhvr>
                                    </p:animEffect>
                                    <p:animScale>
                                      <p:cBhvr>
                                        <p:cTn id="51" dur="250" autoRev="1" fill="hold"/>
                                        <p:tgtEl>
                                          <p:spTgt spid="23"/>
                                        </p:tgtEl>
                                      </p:cBhvr>
                                      <p:by x="105000" y="105000"/>
                                    </p:animScale>
                                  </p:childTnLst>
                                </p:cTn>
                              </p:par>
                            </p:childTnLst>
                          </p:cTn>
                        </p:par>
                      </p:childTnLst>
                    </p:cTn>
                  </p:par>
                </p:childTnLst>
              </p:cTn>
              <p:nextCondLst>
                <p:cond evt="onClick" delay="0">
                  <p:tgtEl>
                    <p:spTgt spid="23"/>
                  </p:tgtEl>
                </p:cond>
              </p:nextCondLst>
            </p:seq>
            <p:seq concurrent="1" nextAc="seek">
              <p:cTn id="52" restart="whenNotActive" fill="hold" evtFilter="cancelBubble" nodeType="interactiveSeq">
                <p:stCondLst>
                  <p:cond evt="onClick" delay="0">
                    <p:tgtEl>
                      <p:spTgt spid="2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24"/>
                                        </p:tgtEl>
                                        <p:attrNameLst>
                                          <p:attrName>fillcolor</p:attrName>
                                        </p:attrNameLst>
                                      </p:cBhvr>
                                      <p:to>
                                        <a:srgbClr val="D99694"/>
                                      </p:to>
                                    </p:animClr>
                                    <p:set>
                                      <p:cBhvr>
                                        <p:cTn id="57" dur="500" fill="hold"/>
                                        <p:tgtEl>
                                          <p:spTgt spid="24"/>
                                        </p:tgtEl>
                                        <p:attrNameLst>
                                          <p:attrName>fill.type</p:attrName>
                                        </p:attrNameLst>
                                      </p:cBhvr>
                                      <p:to>
                                        <p:strVal val="solid"/>
                                      </p:to>
                                    </p:set>
                                    <p:set>
                                      <p:cBhvr>
                                        <p:cTn id="58" dur="500" fill="hold"/>
                                        <p:tgtEl>
                                          <p:spTgt spid="2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31"/>
                                        </p:tgtEl>
                                      </p:cBhvr>
                                    </p:cmd>
                                  </p:childTnLst>
                                </p:cTn>
                              </p:par>
                              <p:par>
                                <p:cTn id="61" presetID="1" presetClass="entr" presetSubtype="0" fill="hold" nodeType="withEffect">
                                  <p:stCondLst>
                                    <p:cond delay="0"/>
                                  </p:stCondLst>
                                  <p:childTnLst>
                                    <p:set>
                                      <p:cBhvr>
                                        <p:cTn id="62" dur="1" fill="hold">
                                          <p:stCondLst>
                                            <p:cond delay="9"/>
                                          </p:stCondLst>
                                        </p:cTn>
                                        <p:tgtEl>
                                          <p:spTgt spid="28"/>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24"/>
                                        </p:tgtEl>
                                      </p:cBhvr>
                                    </p:animEffect>
                                    <p:animScale>
                                      <p:cBhvr>
                                        <p:cTn id="65" dur="250" autoRev="1" fill="hold"/>
                                        <p:tgtEl>
                                          <p:spTgt spid="24"/>
                                        </p:tgtEl>
                                      </p:cBhvr>
                                      <p:by x="105000" y="105000"/>
                                    </p:animScale>
                                  </p:childTnLst>
                                </p:cTn>
                              </p:par>
                            </p:childTnLst>
                          </p:cTn>
                        </p:par>
                      </p:childTnLst>
                    </p:cTn>
                  </p:par>
                </p:childTnLst>
              </p:cTn>
              <p:nextCondLst>
                <p:cond evt="onClick" delay="0">
                  <p:tgtEl>
                    <p:spTgt spid="24"/>
                  </p:tgtEl>
                </p:cond>
              </p:nextCondLst>
            </p:seq>
            <p:seq concurrent="1" nextAc="seek">
              <p:cTn id="66" restart="whenNotActive" fill="hold" evtFilter="cancelBubble" nodeType="interactiveSeq">
                <p:stCondLst>
                  <p:cond evt="onClick" delay="0">
                    <p:tgtEl>
                      <p:spTgt spid="25"/>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25"/>
                                        </p:tgtEl>
                                        <p:attrNameLst>
                                          <p:attrName>fillcolor</p:attrName>
                                        </p:attrNameLst>
                                      </p:cBhvr>
                                      <p:to>
                                        <a:srgbClr val="D99694"/>
                                      </p:to>
                                    </p:animClr>
                                    <p:set>
                                      <p:cBhvr>
                                        <p:cTn id="71" dur="500" fill="hold"/>
                                        <p:tgtEl>
                                          <p:spTgt spid="25"/>
                                        </p:tgtEl>
                                        <p:attrNameLst>
                                          <p:attrName>fill.type</p:attrName>
                                        </p:attrNameLst>
                                      </p:cBhvr>
                                      <p:to>
                                        <p:strVal val="solid"/>
                                      </p:to>
                                    </p:set>
                                    <p:set>
                                      <p:cBhvr>
                                        <p:cTn id="72" dur="500" fill="hold"/>
                                        <p:tgtEl>
                                          <p:spTgt spid="25"/>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31"/>
                                        </p:tgtEl>
                                      </p:cBhvr>
                                    </p:cmd>
                                  </p:childTnLst>
                                </p:cTn>
                              </p:par>
                              <p:par>
                                <p:cTn id="75" presetID="1" presetClass="entr" presetSubtype="0" fill="hold" nodeType="withEffect">
                                  <p:stCondLst>
                                    <p:cond delay="0"/>
                                  </p:stCondLst>
                                  <p:childTnLst>
                                    <p:set>
                                      <p:cBhvr>
                                        <p:cTn id="76" dur="1" fill="hold">
                                          <p:stCondLst>
                                            <p:cond delay="9"/>
                                          </p:stCondLst>
                                        </p:cTn>
                                        <p:tgtEl>
                                          <p:spTgt spid="29"/>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25"/>
                                        </p:tgtEl>
                                      </p:cBhvr>
                                    </p:animEffect>
                                    <p:animScale>
                                      <p:cBhvr>
                                        <p:cTn id="79" dur="250" autoRev="1" fill="hold"/>
                                        <p:tgtEl>
                                          <p:spTgt spid="25"/>
                                        </p:tgtEl>
                                      </p:cBhvr>
                                      <p:by x="105000" y="105000"/>
                                    </p:animScale>
                                  </p:childTnLst>
                                </p:cTn>
                              </p:par>
                            </p:childTnLst>
                          </p:cTn>
                        </p:par>
                      </p:childTnLst>
                    </p:cTn>
                  </p:par>
                </p:childTnLst>
              </p:cTn>
              <p:nextCondLst>
                <p:cond evt="onClick" delay="0">
                  <p:tgtEl>
                    <p:spTgt spid="25"/>
                  </p:tgtEl>
                </p:cond>
              </p:nextCondLst>
            </p:seq>
            <p:audio>
              <p:cMediaNode vol="80000">
                <p:cTn id="80" fill="hold" display="0">
                  <p:stCondLst>
                    <p:cond delay="indefinite"/>
                  </p:stCondLst>
                  <p:endCondLst>
                    <p:cond evt="onStopAudio" delay="0">
                      <p:tgtEl>
                        <p:sldTgt/>
                      </p:tgtEl>
                    </p:cond>
                  </p:endCondLst>
                </p:cTn>
                <p:tgtEl>
                  <p:spTgt spid="26"/>
                </p:tgtEl>
              </p:cMediaNode>
            </p:audio>
            <p:audio>
              <p:cMediaNode vol="80000">
                <p:cTn id="81" fill="hold" display="0">
                  <p:stCondLst>
                    <p:cond delay="indefinite"/>
                  </p:stCondLst>
                  <p:endCondLst>
                    <p:cond evt="onStopAudio" delay="0">
                      <p:tgtEl>
                        <p:sldTgt/>
                      </p:tgtEl>
                    </p:cond>
                  </p:endCondLst>
                </p:cTn>
                <p:tgtEl>
                  <p:spTgt spid="31"/>
                </p:tgtEl>
              </p:cMediaNode>
            </p:audio>
          </p:childTnLst>
        </p:cTn>
      </p:par>
    </p:tnLst>
    <p:bldLst>
      <p:bldP spid="21" grpId="0" animBg="1"/>
      <p:bldP spid="22" grpId="0" animBg="1"/>
      <p:bldP spid="22" grpId="1" animBg="1"/>
      <p:bldP spid="23" grpId="0" animBg="1"/>
      <p:bldP spid="23" grpId="1" animBg="1"/>
      <p:bldP spid="24" grpId="0" animBg="1"/>
      <p:bldP spid="24" grpId="1" animBg="1"/>
      <p:bldP spid="25" grpId="0" animBg="1"/>
      <p:bldP spid="2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20" name="TextBox 19"/>
          <p:cNvSpPr txBox="1"/>
          <p:nvPr/>
        </p:nvSpPr>
        <p:spPr>
          <a:xfrm>
            <a:off x="3886200" y="644427"/>
            <a:ext cx="10972800" cy="1015663"/>
          </a:xfrm>
          <a:prstGeom prst="rect">
            <a:avLst/>
          </a:prstGeom>
          <a:noFill/>
        </p:spPr>
        <p:txBody>
          <a:bodyPr wrap="square" rtlCol="0">
            <a:spAutoFit/>
          </a:bodyPr>
          <a:lstStyle/>
          <a:p>
            <a:pPr algn="ctr"/>
            <a:r>
              <a:rPr lang="en-US" sz="6000" b="1" dirty="0" smtClean="0">
                <a:solidFill>
                  <a:schemeClr val="bg1"/>
                </a:solidFill>
                <a:latin typeface="Arial" panose="020B0604020202020204" pitchFamily="34" charset="0"/>
                <a:cs typeface="Arial" panose="020B0604020202020204" pitchFamily="34" charset="0"/>
              </a:rPr>
              <a:t>TRÒ CHƠI TRẮC NGHIỆM</a:t>
            </a:r>
            <a:endParaRPr lang="en-US" sz="6000" b="1" dirty="0">
              <a:solidFill>
                <a:schemeClr val="bg1"/>
              </a:solidFill>
              <a:latin typeface="Arial" panose="020B0604020202020204" pitchFamily="34" charset="0"/>
              <a:cs typeface="Arial" panose="020B0604020202020204" pitchFamily="34" charset="0"/>
            </a:endParaRPr>
          </a:p>
        </p:txBody>
      </p:sp>
      <p:sp>
        <p:nvSpPr>
          <p:cNvPr id="21" name="Câu hỏi">
            <a:extLst>
              <a:ext uri="{FF2B5EF4-FFF2-40B4-BE49-F238E27FC236}">
                <a16:creationId xmlns="" xmlns:a16="http://schemas.microsoft.com/office/drawing/2014/main" id="{4ADFFF1A-F500-CC57-185E-00F4826D0836}"/>
              </a:ext>
            </a:extLst>
          </p:cNvPr>
          <p:cNvSpPr/>
          <p:nvPr/>
        </p:nvSpPr>
        <p:spPr>
          <a:xfrm>
            <a:off x="990600" y="1872033"/>
            <a:ext cx="16141850" cy="309314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4400" b="1" noProof="1">
                <a:solidFill>
                  <a:srgbClr val="002060"/>
                </a:solidFill>
                <a:latin typeface="Arial" panose="020B0604020202020204" pitchFamily="34" charset="0"/>
                <a:cs typeface="Arial" panose="020B0604020202020204" pitchFamily="34" charset="0"/>
              </a:rPr>
              <a:t>Câu </a:t>
            </a:r>
            <a:r>
              <a:rPr lang="en-US" sz="4400" b="1" noProof="1">
                <a:solidFill>
                  <a:srgbClr val="002060"/>
                </a:solidFill>
                <a:latin typeface="Arial" panose="020B0604020202020204" pitchFamily="34" charset="0"/>
                <a:cs typeface="Arial" panose="020B0604020202020204" pitchFamily="34" charset="0"/>
              </a:rPr>
              <a:t>3</a:t>
            </a:r>
            <a:r>
              <a:rPr lang="en-US" sz="4400" b="1" noProof="1" smtClean="0">
                <a:solidFill>
                  <a:srgbClr val="002060"/>
                </a:solidFill>
                <a:latin typeface="Arial" panose="020B0604020202020204" pitchFamily="34" charset="0"/>
                <a:cs typeface="Arial" panose="020B0604020202020204" pitchFamily="34" charset="0"/>
              </a:rPr>
              <a:t>: </a:t>
            </a:r>
            <a:r>
              <a:rPr lang="fr-FR" sz="4400" dirty="0">
                <a:solidFill>
                  <a:schemeClr val="tx1"/>
                </a:solidFill>
                <a:latin typeface="Arial" panose="020B0604020202020204" pitchFamily="34" charset="0"/>
                <a:cs typeface="Arial" panose="020B0604020202020204" pitchFamily="34" charset="0"/>
              </a:rPr>
              <a:t>Cho P(x) = 5x</a:t>
            </a:r>
            <a:r>
              <a:rPr lang="fr-FR" sz="4400" baseline="30000" dirty="0">
                <a:solidFill>
                  <a:schemeClr val="tx1"/>
                </a:solidFill>
                <a:latin typeface="Arial" panose="020B0604020202020204" pitchFamily="34" charset="0"/>
                <a:cs typeface="Arial" panose="020B0604020202020204" pitchFamily="34" charset="0"/>
              </a:rPr>
              <a:t>4</a:t>
            </a:r>
            <a:r>
              <a:rPr lang="fr-FR" sz="4400" dirty="0">
                <a:solidFill>
                  <a:schemeClr val="tx1"/>
                </a:solidFill>
                <a:latin typeface="Arial" panose="020B0604020202020204" pitchFamily="34" charset="0"/>
                <a:cs typeface="Arial" panose="020B0604020202020204" pitchFamily="34" charset="0"/>
              </a:rPr>
              <a:t> + 4x</a:t>
            </a:r>
            <a:r>
              <a:rPr lang="fr-FR" sz="4400" baseline="30000" dirty="0">
                <a:solidFill>
                  <a:schemeClr val="tx1"/>
                </a:solidFill>
                <a:latin typeface="Arial" panose="020B0604020202020204" pitchFamily="34" charset="0"/>
                <a:cs typeface="Arial" panose="020B0604020202020204" pitchFamily="34" charset="0"/>
              </a:rPr>
              <a:t>3</a:t>
            </a:r>
            <a:r>
              <a:rPr lang="fr-FR" sz="4400" dirty="0">
                <a:solidFill>
                  <a:schemeClr val="tx1"/>
                </a:solidFill>
                <a:latin typeface="Arial" panose="020B0604020202020204" pitchFamily="34" charset="0"/>
                <a:cs typeface="Arial" panose="020B0604020202020204" pitchFamily="34" charset="0"/>
              </a:rPr>
              <a:t> - 3x</a:t>
            </a:r>
            <a:r>
              <a:rPr lang="fr-FR" sz="4400" baseline="30000" dirty="0">
                <a:solidFill>
                  <a:schemeClr val="tx1"/>
                </a:solidFill>
                <a:latin typeface="Arial" panose="020B0604020202020204" pitchFamily="34" charset="0"/>
                <a:cs typeface="Arial" panose="020B0604020202020204" pitchFamily="34" charset="0"/>
              </a:rPr>
              <a:t>2</a:t>
            </a:r>
            <a:r>
              <a:rPr lang="fr-FR" sz="4400" dirty="0">
                <a:solidFill>
                  <a:schemeClr val="tx1"/>
                </a:solidFill>
                <a:latin typeface="Arial" panose="020B0604020202020204" pitchFamily="34" charset="0"/>
                <a:cs typeface="Arial" panose="020B0604020202020204" pitchFamily="34" charset="0"/>
              </a:rPr>
              <a:t> + 2x - 1 </a:t>
            </a:r>
            <a:r>
              <a:rPr lang="fr-FR" sz="4400" dirty="0" err="1">
                <a:solidFill>
                  <a:schemeClr val="tx1"/>
                </a:solidFill>
                <a:latin typeface="Arial" panose="020B0604020202020204" pitchFamily="34" charset="0"/>
                <a:cs typeface="Arial" panose="020B0604020202020204" pitchFamily="34" charset="0"/>
              </a:rPr>
              <a:t>và</a:t>
            </a:r>
            <a:r>
              <a:rPr lang="fr-FR" sz="4400" dirty="0">
                <a:solidFill>
                  <a:schemeClr val="tx1"/>
                </a:solidFill>
                <a:latin typeface="Arial" panose="020B0604020202020204" pitchFamily="34" charset="0"/>
                <a:cs typeface="Arial" panose="020B0604020202020204" pitchFamily="34" charset="0"/>
              </a:rPr>
              <a:t> Q(x) = -x</a:t>
            </a:r>
            <a:r>
              <a:rPr lang="fr-FR" sz="4400" baseline="30000" dirty="0">
                <a:solidFill>
                  <a:schemeClr val="tx1"/>
                </a:solidFill>
                <a:latin typeface="Arial" panose="020B0604020202020204" pitchFamily="34" charset="0"/>
                <a:cs typeface="Arial" panose="020B0604020202020204" pitchFamily="34" charset="0"/>
              </a:rPr>
              <a:t>4</a:t>
            </a:r>
            <a:r>
              <a:rPr lang="fr-FR" sz="4400" dirty="0">
                <a:solidFill>
                  <a:schemeClr val="tx1"/>
                </a:solidFill>
                <a:latin typeface="Arial" panose="020B0604020202020204" pitchFamily="34" charset="0"/>
                <a:cs typeface="Arial" panose="020B0604020202020204" pitchFamily="34" charset="0"/>
              </a:rPr>
              <a:t> + 2x</a:t>
            </a:r>
            <a:r>
              <a:rPr lang="fr-FR" sz="4400" baseline="30000" dirty="0">
                <a:solidFill>
                  <a:schemeClr val="tx1"/>
                </a:solidFill>
                <a:latin typeface="Arial" panose="020B0604020202020204" pitchFamily="34" charset="0"/>
                <a:cs typeface="Arial" panose="020B0604020202020204" pitchFamily="34" charset="0"/>
              </a:rPr>
              <a:t>3</a:t>
            </a:r>
            <a:r>
              <a:rPr lang="fr-FR" sz="4400" dirty="0">
                <a:solidFill>
                  <a:schemeClr val="tx1"/>
                </a:solidFill>
                <a:latin typeface="Arial" panose="020B0604020202020204" pitchFamily="34" charset="0"/>
                <a:cs typeface="Arial" panose="020B0604020202020204" pitchFamily="34" charset="0"/>
              </a:rPr>
              <a:t> - 3x</a:t>
            </a:r>
            <a:r>
              <a:rPr lang="fr-FR" sz="4400" baseline="30000" dirty="0">
                <a:solidFill>
                  <a:schemeClr val="tx1"/>
                </a:solidFill>
                <a:latin typeface="Arial" panose="020B0604020202020204" pitchFamily="34" charset="0"/>
                <a:cs typeface="Arial" panose="020B0604020202020204" pitchFamily="34" charset="0"/>
              </a:rPr>
              <a:t>2</a:t>
            </a:r>
            <a:r>
              <a:rPr lang="fr-FR" sz="4400" dirty="0">
                <a:solidFill>
                  <a:schemeClr val="tx1"/>
                </a:solidFill>
                <a:latin typeface="Arial" panose="020B0604020202020204" pitchFamily="34" charset="0"/>
                <a:cs typeface="Arial" panose="020B0604020202020204" pitchFamily="34" charset="0"/>
              </a:rPr>
              <a:t> + 4x - 5. </a:t>
            </a:r>
            <a:r>
              <a:rPr lang="fr-FR" sz="4400" dirty="0" err="1">
                <a:solidFill>
                  <a:schemeClr val="tx1"/>
                </a:solidFill>
                <a:latin typeface="Arial" panose="020B0604020202020204" pitchFamily="34" charset="0"/>
                <a:cs typeface="Arial" panose="020B0604020202020204" pitchFamily="34" charset="0"/>
              </a:rPr>
              <a:t>Tính</a:t>
            </a:r>
            <a:r>
              <a:rPr lang="fr-FR" sz="4400" dirty="0">
                <a:solidFill>
                  <a:schemeClr val="tx1"/>
                </a:solidFill>
                <a:latin typeface="Arial" panose="020B0604020202020204" pitchFamily="34" charset="0"/>
                <a:cs typeface="Arial" panose="020B0604020202020204" pitchFamily="34" charset="0"/>
              </a:rPr>
              <a:t> P(x) + Q</a:t>
            </a:r>
            <a:r>
              <a:rPr lang="fr-FR" sz="4400" dirty="0" smtClean="0">
                <a:solidFill>
                  <a:schemeClr val="tx1"/>
                </a:solidFill>
                <a:latin typeface="Arial" panose="020B0604020202020204" pitchFamily="34" charset="0"/>
                <a:cs typeface="Arial" panose="020B0604020202020204" pitchFamily="34" charset="0"/>
              </a:rPr>
              <a:t>(x</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rồi</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tìm</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bậc</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của</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đa</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thức</a:t>
            </a:r>
            <a:r>
              <a:rPr lang="fr-FR" sz="4400" dirty="0">
                <a:solidFill>
                  <a:schemeClr val="tx1"/>
                </a:solidFill>
                <a:latin typeface="Arial" panose="020B0604020202020204" pitchFamily="34" charset="0"/>
                <a:cs typeface="Arial" panose="020B0604020202020204" pitchFamily="34" charset="0"/>
              </a:rPr>
              <a:t> </a:t>
            </a:r>
            <a:r>
              <a:rPr lang="fr-FR" sz="4400" dirty="0" err="1">
                <a:solidFill>
                  <a:schemeClr val="tx1"/>
                </a:solidFill>
                <a:latin typeface="Arial" panose="020B0604020202020204" pitchFamily="34" charset="0"/>
                <a:cs typeface="Arial" panose="020B0604020202020204" pitchFamily="34" charset="0"/>
              </a:rPr>
              <a:t>thu</a:t>
            </a:r>
            <a:r>
              <a:rPr lang="fr-FR" sz="4400" dirty="0">
                <a:solidFill>
                  <a:schemeClr val="tx1"/>
                </a:solidFill>
                <a:latin typeface="Arial" panose="020B0604020202020204" pitchFamily="34" charset="0"/>
                <a:cs typeface="Arial" panose="020B0604020202020204" pitchFamily="34" charset="0"/>
              </a:rPr>
              <a:t> </a:t>
            </a:r>
            <a:r>
              <a:rPr lang="fr-FR" sz="4400" dirty="0" err="1" smtClean="0">
                <a:solidFill>
                  <a:schemeClr val="tx1"/>
                </a:solidFill>
                <a:latin typeface="Arial" panose="020B0604020202020204" pitchFamily="34" charset="0"/>
                <a:cs typeface="Arial" panose="020B0604020202020204" pitchFamily="34" charset="0"/>
              </a:rPr>
              <a:t>gọn</a:t>
            </a:r>
            <a:endParaRPr lang="en-US" sz="4400" dirty="0">
              <a:solidFill>
                <a:schemeClr val="tx1"/>
              </a:solidFill>
              <a:latin typeface="Arial" panose="020B0604020202020204" pitchFamily="34" charset="0"/>
              <a:cs typeface="Arial" panose="020B0604020202020204" pitchFamily="34" charset="0"/>
            </a:endParaRPr>
          </a:p>
        </p:txBody>
      </p:sp>
      <p:sp>
        <p:nvSpPr>
          <p:cNvPr id="22" name="Đáp án đúng">
            <a:extLst>
              <a:ext uri="{FF2B5EF4-FFF2-40B4-BE49-F238E27FC236}">
                <a16:creationId xmlns="" xmlns:a16="http://schemas.microsoft.com/office/drawing/2014/main" id="{8B66CBE4-2DB9-BCF7-D1C4-281B894BFE17}"/>
              </a:ext>
            </a:extLst>
          </p:cNvPr>
          <p:cNvSpPr/>
          <p:nvPr/>
        </p:nvSpPr>
        <p:spPr>
          <a:xfrm>
            <a:off x="9098411" y="5149233"/>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4200" noProof="1" smtClean="0">
                <a:solidFill>
                  <a:schemeClr val="tx1"/>
                </a:solidFill>
                <a:latin typeface="Arial" panose="020B0604020202020204" pitchFamily="34" charset="0"/>
                <a:cs typeface="Arial" panose="020B0604020202020204" pitchFamily="34" charset="0"/>
              </a:rPr>
              <a:t>C. P(x) + Q(x) = 4x</a:t>
            </a:r>
            <a:r>
              <a:rPr lang="fr-FR" sz="4200" baseline="30000" noProof="1" smtClean="0">
                <a:solidFill>
                  <a:schemeClr val="tx1"/>
                </a:solidFill>
                <a:latin typeface="Arial" panose="020B0604020202020204" pitchFamily="34" charset="0"/>
                <a:cs typeface="Arial" panose="020B0604020202020204" pitchFamily="34" charset="0"/>
              </a:rPr>
              <a:t>4</a:t>
            </a:r>
            <a:r>
              <a:rPr lang="fr-FR" sz="4200" noProof="1" smtClean="0">
                <a:solidFill>
                  <a:schemeClr val="tx1"/>
                </a:solidFill>
                <a:latin typeface="Arial" panose="020B0604020202020204" pitchFamily="34" charset="0"/>
                <a:cs typeface="Arial" panose="020B0604020202020204" pitchFamily="34" charset="0"/>
              </a:rPr>
              <a:t> + 6x</a:t>
            </a:r>
            <a:r>
              <a:rPr lang="fr-FR" sz="4200" baseline="30000" noProof="1" smtClean="0">
                <a:solidFill>
                  <a:schemeClr val="tx1"/>
                </a:solidFill>
                <a:latin typeface="Arial" panose="020B0604020202020204" pitchFamily="34" charset="0"/>
                <a:cs typeface="Arial" panose="020B0604020202020204" pitchFamily="34" charset="0"/>
              </a:rPr>
              <a:t>3</a:t>
            </a:r>
            <a:r>
              <a:rPr lang="fr-FR" sz="4200" noProof="1" smtClean="0">
                <a:solidFill>
                  <a:schemeClr val="tx1"/>
                </a:solidFill>
                <a:latin typeface="Arial" panose="020B0604020202020204" pitchFamily="34" charset="0"/>
                <a:cs typeface="Arial" panose="020B0604020202020204" pitchFamily="34" charset="0"/>
              </a:rPr>
              <a:t> - 6x</a:t>
            </a:r>
            <a:r>
              <a:rPr lang="fr-FR" sz="4200" baseline="30000" noProof="1" smtClean="0">
                <a:solidFill>
                  <a:schemeClr val="tx1"/>
                </a:solidFill>
                <a:latin typeface="Arial" panose="020B0604020202020204" pitchFamily="34" charset="0"/>
                <a:cs typeface="Arial" panose="020B0604020202020204" pitchFamily="34" charset="0"/>
              </a:rPr>
              <a:t>2</a:t>
            </a:r>
            <a:r>
              <a:rPr lang="fr-FR" sz="4200" noProof="1" smtClean="0">
                <a:solidFill>
                  <a:schemeClr val="tx1"/>
                </a:solidFill>
                <a:latin typeface="Arial" panose="020B0604020202020204" pitchFamily="34" charset="0"/>
                <a:cs typeface="Arial" panose="020B0604020202020204" pitchFamily="34" charset="0"/>
              </a:rPr>
              <a:t> + 6x - 6 </a:t>
            </a:r>
            <a:r>
              <a:rPr lang="fr-FR" sz="4200" noProof="1">
                <a:solidFill>
                  <a:schemeClr val="tx1"/>
                </a:solidFill>
                <a:latin typeface="Arial" panose="020B0604020202020204" pitchFamily="34" charset="0"/>
                <a:cs typeface="Arial" panose="020B0604020202020204" pitchFamily="34" charset="0"/>
              </a:rPr>
              <a:t>có bậc là 4</a:t>
            </a:r>
            <a:endParaRPr lang="en-US" sz="4400" dirty="0">
              <a:solidFill>
                <a:schemeClr val="tx1"/>
              </a:solidFill>
              <a:latin typeface="Arial" panose="020B0604020202020204" pitchFamily="34" charset="0"/>
              <a:cs typeface="Arial" panose="020B0604020202020204" pitchFamily="34" charset="0"/>
            </a:endParaRPr>
          </a:p>
        </p:txBody>
      </p:sp>
      <p:sp>
        <p:nvSpPr>
          <p:cNvPr id="23" name="Đáp án sai 1">
            <a:extLst>
              <a:ext uri="{FF2B5EF4-FFF2-40B4-BE49-F238E27FC236}">
                <a16:creationId xmlns="" xmlns:a16="http://schemas.microsoft.com/office/drawing/2014/main" id="{3FCD9830-5FD1-BD44-878B-228BD96CE996}"/>
              </a:ext>
            </a:extLst>
          </p:cNvPr>
          <p:cNvSpPr/>
          <p:nvPr/>
        </p:nvSpPr>
        <p:spPr>
          <a:xfrm>
            <a:off x="981557" y="5151905"/>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4200" noProof="1" smtClean="0">
                <a:solidFill>
                  <a:schemeClr val="tx1"/>
                </a:solidFill>
                <a:latin typeface="Arial" panose="020B0604020202020204" pitchFamily="34" charset="0"/>
                <a:cs typeface="Arial" panose="020B0604020202020204" pitchFamily="34" charset="0"/>
              </a:rPr>
              <a:t>A. P(x) +Q(x) = 6x</a:t>
            </a:r>
            <a:r>
              <a:rPr lang="fr-FR" sz="4200" baseline="30000" noProof="1" smtClean="0">
                <a:solidFill>
                  <a:schemeClr val="tx1"/>
                </a:solidFill>
                <a:latin typeface="Arial" panose="020B0604020202020204" pitchFamily="34" charset="0"/>
                <a:cs typeface="Arial" panose="020B0604020202020204" pitchFamily="34" charset="0"/>
              </a:rPr>
              <a:t>3</a:t>
            </a:r>
            <a:r>
              <a:rPr lang="fr-FR" sz="4200" noProof="1" smtClean="0">
                <a:solidFill>
                  <a:schemeClr val="tx1"/>
                </a:solidFill>
                <a:latin typeface="Arial" panose="020B0604020202020204" pitchFamily="34" charset="0"/>
                <a:cs typeface="Arial" panose="020B0604020202020204" pitchFamily="34" charset="0"/>
              </a:rPr>
              <a:t> - 6x</a:t>
            </a:r>
            <a:r>
              <a:rPr lang="fr-FR" sz="4200" baseline="30000" noProof="1" smtClean="0">
                <a:solidFill>
                  <a:schemeClr val="tx1"/>
                </a:solidFill>
                <a:latin typeface="Arial" panose="020B0604020202020204" pitchFamily="34" charset="0"/>
                <a:cs typeface="Arial" panose="020B0604020202020204" pitchFamily="34" charset="0"/>
              </a:rPr>
              <a:t>2</a:t>
            </a:r>
            <a:r>
              <a:rPr lang="fr-FR" sz="4200" noProof="1" smtClean="0">
                <a:solidFill>
                  <a:schemeClr val="tx1"/>
                </a:solidFill>
                <a:latin typeface="Arial" panose="020B0604020202020204" pitchFamily="34" charset="0"/>
                <a:cs typeface="Arial" panose="020B0604020202020204" pitchFamily="34" charset="0"/>
              </a:rPr>
              <a:t> + 6x- 6 </a:t>
            </a:r>
            <a:r>
              <a:rPr lang="fr-FR" sz="4200" noProof="1">
                <a:solidFill>
                  <a:schemeClr val="tx1"/>
                </a:solidFill>
                <a:latin typeface="Arial" panose="020B0604020202020204" pitchFamily="34" charset="0"/>
                <a:cs typeface="Arial" panose="020B0604020202020204" pitchFamily="34" charset="0"/>
              </a:rPr>
              <a:t>có bậc là 6</a:t>
            </a:r>
            <a:endParaRPr lang="en-US" sz="4400" dirty="0">
              <a:solidFill>
                <a:schemeClr val="tx1"/>
              </a:solidFill>
              <a:latin typeface="Arial" panose="020B0604020202020204" pitchFamily="34" charset="0"/>
              <a:cs typeface="Arial" panose="020B0604020202020204" pitchFamily="34" charset="0"/>
            </a:endParaRPr>
          </a:p>
        </p:txBody>
      </p:sp>
      <p:sp>
        <p:nvSpPr>
          <p:cNvPr id="24" name="Đáp án sai 2">
            <a:extLst>
              <a:ext uri="{FF2B5EF4-FFF2-40B4-BE49-F238E27FC236}">
                <a16:creationId xmlns="" xmlns:a16="http://schemas.microsoft.com/office/drawing/2014/main" id="{6A919885-0285-0403-1E09-FA94D8BC080B}"/>
              </a:ext>
            </a:extLst>
          </p:cNvPr>
          <p:cNvSpPr/>
          <p:nvPr/>
        </p:nvSpPr>
        <p:spPr>
          <a:xfrm>
            <a:off x="990600" y="7596467"/>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4200" noProof="1" smtClean="0">
                <a:solidFill>
                  <a:schemeClr val="tx1"/>
                </a:solidFill>
                <a:latin typeface="Arial" panose="020B0604020202020204" pitchFamily="34" charset="0"/>
                <a:cs typeface="Arial" panose="020B0604020202020204" pitchFamily="34" charset="0"/>
              </a:rPr>
              <a:t>B. P(x) + Q(x) = 4x</a:t>
            </a:r>
            <a:r>
              <a:rPr lang="fr-FR" sz="4200" baseline="30000" noProof="1" smtClean="0">
                <a:solidFill>
                  <a:schemeClr val="tx1"/>
                </a:solidFill>
                <a:latin typeface="Arial" panose="020B0604020202020204" pitchFamily="34" charset="0"/>
                <a:cs typeface="Arial" panose="020B0604020202020204" pitchFamily="34" charset="0"/>
              </a:rPr>
              <a:t>4</a:t>
            </a:r>
            <a:r>
              <a:rPr lang="fr-FR" sz="4200" noProof="1" smtClean="0">
                <a:solidFill>
                  <a:schemeClr val="tx1"/>
                </a:solidFill>
                <a:latin typeface="Arial" panose="020B0604020202020204" pitchFamily="34" charset="0"/>
                <a:cs typeface="Arial" panose="020B0604020202020204" pitchFamily="34" charset="0"/>
              </a:rPr>
              <a:t> + 6x</a:t>
            </a:r>
            <a:r>
              <a:rPr lang="fr-FR" sz="4200" baseline="30000" noProof="1" smtClean="0">
                <a:solidFill>
                  <a:schemeClr val="tx1"/>
                </a:solidFill>
                <a:latin typeface="Arial" panose="020B0604020202020204" pitchFamily="34" charset="0"/>
                <a:cs typeface="Arial" panose="020B0604020202020204" pitchFamily="34" charset="0"/>
              </a:rPr>
              <a:t>3</a:t>
            </a:r>
            <a:r>
              <a:rPr lang="fr-FR" sz="4200" noProof="1" smtClean="0">
                <a:solidFill>
                  <a:schemeClr val="tx1"/>
                </a:solidFill>
                <a:latin typeface="Arial" panose="020B0604020202020204" pitchFamily="34" charset="0"/>
                <a:cs typeface="Arial" panose="020B0604020202020204" pitchFamily="34" charset="0"/>
              </a:rPr>
              <a:t> - 6x</a:t>
            </a:r>
            <a:r>
              <a:rPr lang="fr-FR" sz="4200" baseline="30000" noProof="1" smtClean="0">
                <a:solidFill>
                  <a:schemeClr val="tx1"/>
                </a:solidFill>
                <a:latin typeface="Arial" panose="020B0604020202020204" pitchFamily="34" charset="0"/>
                <a:cs typeface="Arial" panose="020B0604020202020204" pitchFamily="34" charset="0"/>
              </a:rPr>
              <a:t>2</a:t>
            </a:r>
            <a:r>
              <a:rPr lang="fr-FR" sz="4200" noProof="1" smtClean="0">
                <a:solidFill>
                  <a:schemeClr val="tx1"/>
                </a:solidFill>
                <a:latin typeface="Arial" panose="020B0604020202020204" pitchFamily="34" charset="0"/>
                <a:cs typeface="Arial" panose="020B0604020202020204" pitchFamily="34" charset="0"/>
              </a:rPr>
              <a:t> + 6x + 6 </a:t>
            </a:r>
            <a:r>
              <a:rPr lang="fr-FR" sz="4200" noProof="1">
                <a:solidFill>
                  <a:schemeClr val="tx1"/>
                </a:solidFill>
                <a:latin typeface="Arial" panose="020B0604020202020204" pitchFamily="34" charset="0"/>
                <a:cs typeface="Arial" panose="020B0604020202020204" pitchFamily="34" charset="0"/>
              </a:rPr>
              <a:t>có bậc là 4</a:t>
            </a:r>
            <a:endParaRPr lang="en-US" sz="4400" dirty="0">
              <a:solidFill>
                <a:schemeClr val="tx1"/>
              </a:solidFill>
              <a:latin typeface="Arial" panose="020B0604020202020204" pitchFamily="34" charset="0"/>
              <a:cs typeface="Arial" panose="020B0604020202020204" pitchFamily="34" charset="0"/>
            </a:endParaRPr>
          </a:p>
        </p:txBody>
      </p:sp>
      <p:sp>
        <p:nvSpPr>
          <p:cNvPr id="25" name="Đáp án sai 3">
            <a:extLst>
              <a:ext uri="{FF2B5EF4-FFF2-40B4-BE49-F238E27FC236}">
                <a16:creationId xmlns="" xmlns:a16="http://schemas.microsoft.com/office/drawing/2014/main" id="{2E7D83A4-3758-8699-4DD0-010A80780539}"/>
              </a:ext>
            </a:extLst>
          </p:cNvPr>
          <p:cNvSpPr/>
          <p:nvPr/>
        </p:nvSpPr>
        <p:spPr>
          <a:xfrm>
            <a:off x="9117461" y="7593317"/>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4200" noProof="1" smtClean="0">
                <a:solidFill>
                  <a:schemeClr val="tx1"/>
                </a:solidFill>
                <a:latin typeface="Arial" panose="020B0604020202020204" pitchFamily="34" charset="0"/>
                <a:cs typeface="Arial" panose="020B0604020202020204" pitchFamily="34" charset="0"/>
              </a:rPr>
              <a:t>D. P(x) + Q(x) = 4x</a:t>
            </a:r>
            <a:r>
              <a:rPr lang="fr-FR" sz="4200" baseline="30000" noProof="1" smtClean="0">
                <a:solidFill>
                  <a:schemeClr val="tx1"/>
                </a:solidFill>
                <a:latin typeface="Arial" panose="020B0604020202020204" pitchFamily="34" charset="0"/>
                <a:cs typeface="Arial" panose="020B0604020202020204" pitchFamily="34" charset="0"/>
              </a:rPr>
              <a:t>4</a:t>
            </a:r>
            <a:r>
              <a:rPr lang="fr-FR" sz="4200" noProof="1" smtClean="0">
                <a:solidFill>
                  <a:schemeClr val="tx1"/>
                </a:solidFill>
                <a:latin typeface="Arial" panose="020B0604020202020204" pitchFamily="34" charset="0"/>
                <a:cs typeface="Arial" panose="020B0604020202020204" pitchFamily="34" charset="0"/>
              </a:rPr>
              <a:t> + 6x</a:t>
            </a:r>
            <a:r>
              <a:rPr lang="fr-FR" sz="4200" baseline="30000" noProof="1" smtClean="0">
                <a:solidFill>
                  <a:schemeClr val="tx1"/>
                </a:solidFill>
                <a:latin typeface="Arial" panose="020B0604020202020204" pitchFamily="34" charset="0"/>
                <a:cs typeface="Arial" panose="020B0604020202020204" pitchFamily="34" charset="0"/>
              </a:rPr>
              <a:t>3</a:t>
            </a:r>
            <a:r>
              <a:rPr lang="fr-FR" sz="4200" noProof="1" smtClean="0">
                <a:solidFill>
                  <a:schemeClr val="tx1"/>
                </a:solidFill>
                <a:latin typeface="Arial" panose="020B0604020202020204" pitchFamily="34" charset="0"/>
                <a:cs typeface="Arial" panose="020B0604020202020204" pitchFamily="34" charset="0"/>
              </a:rPr>
              <a:t> + 6x - 6 </a:t>
            </a:r>
            <a:r>
              <a:rPr lang="fr-FR" sz="4200" noProof="1">
                <a:solidFill>
                  <a:schemeClr val="tx1"/>
                </a:solidFill>
                <a:latin typeface="Arial" panose="020B0604020202020204" pitchFamily="34" charset="0"/>
                <a:cs typeface="Arial" panose="020B0604020202020204" pitchFamily="34" charset="0"/>
              </a:rPr>
              <a:t>có bậc là 4</a:t>
            </a:r>
            <a:endParaRPr lang="en-US" sz="4400" dirty="0">
              <a:solidFill>
                <a:schemeClr val="tx1"/>
              </a:solidFill>
              <a:latin typeface="Arial" panose="020B0604020202020204" pitchFamily="34" charset="0"/>
              <a:cs typeface="Arial" panose="020B0604020202020204" pitchFamily="34" charset="0"/>
            </a:endParaRPr>
          </a:p>
        </p:txBody>
      </p:sp>
      <p:pic>
        <p:nvPicPr>
          <p:cNvPr id="26"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46981" y="-626876"/>
            <a:ext cx="487363" cy="487363"/>
          </a:xfrm>
          <a:prstGeom prst="rect">
            <a:avLst/>
          </a:prstGeom>
        </p:spPr>
      </p:pic>
      <p:pic>
        <p:nvPicPr>
          <p:cNvPr id="27" name="Picture 5">
            <a:extLst>
              <a:ext uri="{FF2B5EF4-FFF2-40B4-BE49-F238E27FC236}">
                <a16:creationId xmlns=""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5688084" y="5891457"/>
            <a:ext cx="1322384" cy="1151007"/>
          </a:xfrm>
          <a:prstGeom prst="rect">
            <a:avLst/>
          </a:prstGeom>
        </p:spPr>
      </p:pic>
      <p:pic>
        <p:nvPicPr>
          <p:cNvPr id="28" name="Picture 27">
            <a:extLst>
              <a:ext uri="{FF2B5EF4-FFF2-40B4-BE49-F238E27FC236}">
                <a16:creationId xmlns="" xmlns:a16="http://schemas.microsoft.com/office/drawing/2014/main" id="{4B31FD67-694B-8D1E-89C7-5C3C61578F6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646551" y="8163505"/>
            <a:ext cx="1317851" cy="1174085"/>
          </a:xfrm>
          <a:prstGeom prst="rect">
            <a:avLst/>
          </a:prstGeom>
        </p:spPr>
      </p:pic>
      <p:pic>
        <p:nvPicPr>
          <p:cNvPr id="29" name="Picture 10">
            <a:extLst>
              <a:ext uri="{FF2B5EF4-FFF2-40B4-BE49-F238E27FC236}">
                <a16:creationId xmlns="" xmlns:a16="http://schemas.microsoft.com/office/drawing/2014/main" id="{A47525BE-8DC6-1E4E-AED4-3C6DAB364A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661875" y="8166595"/>
            <a:ext cx="1317851" cy="1174085"/>
          </a:xfrm>
          <a:prstGeom prst="rect">
            <a:avLst/>
          </a:prstGeom>
        </p:spPr>
      </p:pic>
      <p:pic>
        <p:nvPicPr>
          <p:cNvPr id="30" name="Picture 10">
            <a:extLst>
              <a:ext uri="{FF2B5EF4-FFF2-40B4-BE49-F238E27FC236}">
                <a16:creationId xmlns="" xmlns:a16="http://schemas.microsoft.com/office/drawing/2014/main" id="{65C423E0-743C-7316-FEF3-4CE8613F3E0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699634" y="5682678"/>
            <a:ext cx="1317851" cy="1174085"/>
          </a:xfrm>
          <a:prstGeom prst="rect">
            <a:avLst/>
          </a:prstGeom>
        </p:spPr>
      </p:pic>
      <p:pic>
        <p:nvPicPr>
          <p:cNvPr id="31"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7773844" y="-626876"/>
            <a:ext cx="487363" cy="487363"/>
          </a:xfrm>
          <a:prstGeom prst="rect">
            <a:avLst/>
          </a:prstGeom>
        </p:spPr>
      </p:pic>
      <p:pic>
        <p:nvPicPr>
          <p:cNvPr id="32" name="Picture 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381000" y="1185278"/>
            <a:ext cx="342876" cy="2773269"/>
          </a:xfrm>
          <a:prstGeom prst="rect">
            <a:avLst/>
          </a:prstGeom>
          <a:ln>
            <a:noFill/>
          </a:ln>
          <a:effectLst>
            <a:outerShdw blurRad="190500" algn="tl" rotWithShape="0">
              <a:srgbClr val="000000">
                <a:alpha val="70000"/>
              </a:srgbClr>
            </a:outerShdw>
          </a:effectLst>
        </p:spPr>
      </p:pic>
      <p:pic>
        <p:nvPicPr>
          <p:cNvPr id="33"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7307559" y="8359306"/>
            <a:ext cx="723679" cy="1715619"/>
          </a:xfrm>
          <a:prstGeom prst="rect">
            <a:avLst/>
          </a:prstGeom>
        </p:spPr>
      </p:pic>
    </p:spTree>
    <p:extLst>
      <p:ext uri="{BB962C8B-B14F-4D97-AF65-F5344CB8AC3E}">
        <p14:creationId xmlns:p14="http://schemas.microsoft.com/office/powerpoint/2010/main" val="44942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2"/>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22"/>
                                        </p:tgtEl>
                                        <p:attrNameLst>
                                          <p:attrName>fillcolor</p:attrName>
                                        </p:attrNameLst>
                                      </p:cBhvr>
                                      <p:to>
                                        <a:srgbClr val="92D050"/>
                                      </p:to>
                                    </p:animClr>
                                    <p:set>
                                      <p:cBhvr>
                                        <p:cTn id="29" dur="500" fill="hold"/>
                                        <p:tgtEl>
                                          <p:spTgt spid="22"/>
                                        </p:tgtEl>
                                        <p:attrNameLst>
                                          <p:attrName>fill.type</p:attrName>
                                        </p:attrNameLst>
                                      </p:cBhvr>
                                      <p:to>
                                        <p:strVal val="solid"/>
                                      </p:to>
                                    </p:set>
                                    <p:set>
                                      <p:cBhvr>
                                        <p:cTn id="30" dur="500" fill="hold"/>
                                        <p:tgtEl>
                                          <p:spTgt spid="22"/>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26"/>
                                        </p:tgtEl>
                                      </p:cBhvr>
                                    </p:cmd>
                                  </p:childTnLst>
                                </p:cTn>
                              </p:par>
                              <p:par>
                                <p:cTn id="33" presetID="1" presetClass="entr" presetSubtype="0" fill="hold" nodeType="withEffect">
                                  <p:stCondLst>
                                    <p:cond delay="0"/>
                                  </p:stCondLst>
                                  <p:childTnLst>
                                    <p:set>
                                      <p:cBhvr>
                                        <p:cTn id="34" dur="1" fill="hold">
                                          <p:stCondLst>
                                            <p:cond delay="9"/>
                                          </p:stCondLst>
                                        </p:cTn>
                                        <p:tgtEl>
                                          <p:spTgt spid="27"/>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22"/>
                                        </p:tgtEl>
                                      </p:cBhvr>
                                    </p:animEffect>
                                    <p:animScale>
                                      <p:cBhvr>
                                        <p:cTn id="37" dur="250" autoRev="1" fill="hold"/>
                                        <p:tgtEl>
                                          <p:spTgt spid="22"/>
                                        </p:tgtEl>
                                      </p:cBhvr>
                                      <p:by x="105000" y="105000"/>
                                    </p:animScale>
                                  </p:childTnLst>
                                </p:cTn>
                              </p:par>
                            </p:childTnLst>
                          </p:cTn>
                        </p:par>
                      </p:childTnLst>
                    </p:cTn>
                  </p:par>
                </p:childTnLst>
              </p:cTn>
              <p:nextCondLst>
                <p:cond evt="onClick" delay="0">
                  <p:tgtEl>
                    <p:spTgt spid="22"/>
                  </p:tgtEl>
                </p:cond>
              </p:nextCondLst>
            </p:seq>
            <p:seq concurrent="1" nextAc="seek">
              <p:cTn id="38" restart="whenNotActive" fill="hold" evtFilter="cancelBubble" nodeType="interactiveSeq">
                <p:stCondLst>
                  <p:cond evt="onClick" delay="0">
                    <p:tgtEl>
                      <p:spTgt spid="23"/>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3"/>
                                        </p:tgtEl>
                                        <p:attrNameLst>
                                          <p:attrName>fillcolor</p:attrName>
                                        </p:attrNameLst>
                                      </p:cBhvr>
                                      <p:to>
                                        <a:srgbClr val="D99694"/>
                                      </p:to>
                                    </p:animClr>
                                    <p:set>
                                      <p:cBhvr>
                                        <p:cTn id="43" dur="500" fill="hold"/>
                                        <p:tgtEl>
                                          <p:spTgt spid="23"/>
                                        </p:tgtEl>
                                        <p:attrNameLst>
                                          <p:attrName>fill.type</p:attrName>
                                        </p:attrNameLst>
                                      </p:cBhvr>
                                      <p:to>
                                        <p:strVal val="solid"/>
                                      </p:to>
                                    </p:set>
                                    <p:set>
                                      <p:cBhvr>
                                        <p:cTn id="44" dur="500" fill="hold"/>
                                        <p:tgtEl>
                                          <p:spTgt spid="23"/>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31"/>
                                        </p:tgtEl>
                                      </p:cBhvr>
                                    </p:cmd>
                                  </p:childTnLst>
                                </p:cTn>
                              </p:par>
                              <p:par>
                                <p:cTn id="47" presetID="1" presetClass="entr" presetSubtype="0" fill="hold"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23"/>
                                        </p:tgtEl>
                                      </p:cBhvr>
                                    </p:animEffect>
                                    <p:animScale>
                                      <p:cBhvr>
                                        <p:cTn id="51" dur="250" autoRev="1" fill="hold"/>
                                        <p:tgtEl>
                                          <p:spTgt spid="23"/>
                                        </p:tgtEl>
                                      </p:cBhvr>
                                      <p:by x="105000" y="105000"/>
                                    </p:animScale>
                                  </p:childTnLst>
                                </p:cTn>
                              </p:par>
                            </p:childTnLst>
                          </p:cTn>
                        </p:par>
                      </p:childTnLst>
                    </p:cTn>
                  </p:par>
                </p:childTnLst>
              </p:cTn>
              <p:nextCondLst>
                <p:cond evt="onClick" delay="0">
                  <p:tgtEl>
                    <p:spTgt spid="23"/>
                  </p:tgtEl>
                </p:cond>
              </p:nextCondLst>
            </p:seq>
            <p:seq concurrent="1" nextAc="seek">
              <p:cTn id="52" restart="whenNotActive" fill="hold" evtFilter="cancelBubble" nodeType="interactiveSeq">
                <p:stCondLst>
                  <p:cond evt="onClick" delay="0">
                    <p:tgtEl>
                      <p:spTgt spid="2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24"/>
                                        </p:tgtEl>
                                        <p:attrNameLst>
                                          <p:attrName>fillcolor</p:attrName>
                                        </p:attrNameLst>
                                      </p:cBhvr>
                                      <p:to>
                                        <a:srgbClr val="D99694"/>
                                      </p:to>
                                    </p:animClr>
                                    <p:set>
                                      <p:cBhvr>
                                        <p:cTn id="57" dur="500" fill="hold"/>
                                        <p:tgtEl>
                                          <p:spTgt spid="24"/>
                                        </p:tgtEl>
                                        <p:attrNameLst>
                                          <p:attrName>fill.type</p:attrName>
                                        </p:attrNameLst>
                                      </p:cBhvr>
                                      <p:to>
                                        <p:strVal val="solid"/>
                                      </p:to>
                                    </p:set>
                                    <p:set>
                                      <p:cBhvr>
                                        <p:cTn id="58" dur="500" fill="hold"/>
                                        <p:tgtEl>
                                          <p:spTgt spid="2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31"/>
                                        </p:tgtEl>
                                      </p:cBhvr>
                                    </p:cmd>
                                  </p:childTnLst>
                                </p:cTn>
                              </p:par>
                              <p:par>
                                <p:cTn id="61" presetID="1" presetClass="entr" presetSubtype="0" fill="hold" nodeType="withEffect">
                                  <p:stCondLst>
                                    <p:cond delay="0"/>
                                  </p:stCondLst>
                                  <p:childTnLst>
                                    <p:set>
                                      <p:cBhvr>
                                        <p:cTn id="62" dur="1" fill="hold">
                                          <p:stCondLst>
                                            <p:cond delay="9"/>
                                          </p:stCondLst>
                                        </p:cTn>
                                        <p:tgtEl>
                                          <p:spTgt spid="28"/>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24"/>
                                        </p:tgtEl>
                                      </p:cBhvr>
                                    </p:animEffect>
                                    <p:animScale>
                                      <p:cBhvr>
                                        <p:cTn id="65" dur="250" autoRev="1" fill="hold"/>
                                        <p:tgtEl>
                                          <p:spTgt spid="24"/>
                                        </p:tgtEl>
                                      </p:cBhvr>
                                      <p:by x="105000" y="105000"/>
                                    </p:animScale>
                                  </p:childTnLst>
                                </p:cTn>
                              </p:par>
                            </p:childTnLst>
                          </p:cTn>
                        </p:par>
                      </p:childTnLst>
                    </p:cTn>
                  </p:par>
                </p:childTnLst>
              </p:cTn>
              <p:nextCondLst>
                <p:cond evt="onClick" delay="0">
                  <p:tgtEl>
                    <p:spTgt spid="24"/>
                  </p:tgtEl>
                </p:cond>
              </p:nextCondLst>
            </p:seq>
            <p:seq concurrent="1" nextAc="seek">
              <p:cTn id="66" restart="whenNotActive" fill="hold" evtFilter="cancelBubble" nodeType="interactiveSeq">
                <p:stCondLst>
                  <p:cond evt="onClick" delay="0">
                    <p:tgtEl>
                      <p:spTgt spid="25"/>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25"/>
                                        </p:tgtEl>
                                        <p:attrNameLst>
                                          <p:attrName>fillcolor</p:attrName>
                                        </p:attrNameLst>
                                      </p:cBhvr>
                                      <p:to>
                                        <a:srgbClr val="D99694"/>
                                      </p:to>
                                    </p:animClr>
                                    <p:set>
                                      <p:cBhvr>
                                        <p:cTn id="71" dur="500" fill="hold"/>
                                        <p:tgtEl>
                                          <p:spTgt spid="25"/>
                                        </p:tgtEl>
                                        <p:attrNameLst>
                                          <p:attrName>fill.type</p:attrName>
                                        </p:attrNameLst>
                                      </p:cBhvr>
                                      <p:to>
                                        <p:strVal val="solid"/>
                                      </p:to>
                                    </p:set>
                                    <p:set>
                                      <p:cBhvr>
                                        <p:cTn id="72" dur="500" fill="hold"/>
                                        <p:tgtEl>
                                          <p:spTgt spid="25"/>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31"/>
                                        </p:tgtEl>
                                      </p:cBhvr>
                                    </p:cmd>
                                  </p:childTnLst>
                                </p:cTn>
                              </p:par>
                              <p:par>
                                <p:cTn id="75" presetID="1" presetClass="entr" presetSubtype="0" fill="hold" nodeType="withEffect">
                                  <p:stCondLst>
                                    <p:cond delay="0"/>
                                  </p:stCondLst>
                                  <p:childTnLst>
                                    <p:set>
                                      <p:cBhvr>
                                        <p:cTn id="76" dur="1" fill="hold">
                                          <p:stCondLst>
                                            <p:cond delay="9"/>
                                          </p:stCondLst>
                                        </p:cTn>
                                        <p:tgtEl>
                                          <p:spTgt spid="29"/>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25"/>
                                        </p:tgtEl>
                                      </p:cBhvr>
                                    </p:animEffect>
                                    <p:animScale>
                                      <p:cBhvr>
                                        <p:cTn id="79" dur="250" autoRev="1" fill="hold"/>
                                        <p:tgtEl>
                                          <p:spTgt spid="25"/>
                                        </p:tgtEl>
                                      </p:cBhvr>
                                      <p:by x="105000" y="105000"/>
                                    </p:animScale>
                                  </p:childTnLst>
                                </p:cTn>
                              </p:par>
                            </p:childTnLst>
                          </p:cTn>
                        </p:par>
                      </p:childTnLst>
                    </p:cTn>
                  </p:par>
                </p:childTnLst>
              </p:cTn>
              <p:nextCondLst>
                <p:cond evt="onClick" delay="0">
                  <p:tgtEl>
                    <p:spTgt spid="25"/>
                  </p:tgtEl>
                </p:cond>
              </p:nextCondLst>
            </p:seq>
            <p:audio>
              <p:cMediaNode vol="80000">
                <p:cTn id="80" fill="hold" display="0">
                  <p:stCondLst>
                    <p:cond delay="indefinite"/>
                  </p:stCondLst>
                  <p:endCondLst>
                    <p:cond evt="onStopAudio" delay="0">
                      <p:tgtEl>
                        <p:sldTgt/>
                      </p:tgtEl>
                    </p:cond>
                  </p:endCondLst>
                </p:cTn>
                <p:tgtEl>
                  <p:spTgt spid="26"/>
                </p:tgtEl>
              </p:cMediaNode>
            </p:audio>
            <p:audio>
              <p:cMediaNode vol="80000">
                <p:cTn id="81" fill="hold" display="0">
                  <p:stCondLst>
                    <p:cond delay="indefinite"/>
                  </p:stCondLst>
                  <p:endCondLst>
                    <p:cond evt="onStopAudio" delay="0">
                      <p:tgtEl>
                        <p:sldTgt/>
                      </p:tgtEl>
                    </p:cond>
                  </p:endCondLst>
                </p:cTn>
                <p:tgtEl>
                  <p:spTgt spid="31"/>
                </p:tgtEl>
              </p:cMediaNode>
            </p:audio>
          </p:childTnLst>
        </p:cTn>
      </p:par>
    </p:tnLst>
    <p:bldLst>
      <p:bldP spid="21" grpId="0" animBg="1"/>
      <p:bldP spid="22" grpId="0" animBg="1"/>
      <p:bldP spid="22" grpId="1" animBg="1"/>
      <p:bldP spid="23" grpId="0" animBg="1"/>
      <p:bldP spid="23" grpId="1" animBg="1"/>
      <p:bldP spid="24" grpId="0" animBg="1"/>
      <p:bldP spid="24" grpId="1" animBg="1"/>
      <p:bldP spid="25" grpId="0" animBg="1"/>
      <p:bldP spid="25"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20" name="TextBox 19"/>
          <p:cNvSpPr txBox="1"/>
          <p:nvPr/>
        </p:nvSpPr>
        <p:spPr>
          <a:xfrm>
            <a:off x="3886200" y="644427"/>
            <a:ext cx="10972800" cy="1015663"/>
          </a:xfrm>
          <a:prstGeom prst="rect">
            <a:avLst/>
          </a:prstGeom>
          <a:noFill/>
        </p:spPr>
        <p:txBody>
          <a:bodyPr wrap="square" rtlCol="0">
            <a:spAutoFit/>
          </a:bodyPr>
          <a:lstStyle/>
          <a:p>
            <a:pPr algn="ctr"/>
            <a:r>
              <a:rPr lang="en-US" sz="6000" b="1" dirty="0" smtClean="0">
                <a:solidFill>
                  <a:schemeClr val="bg1"/>
                </a:solidFill>
                <a:latin typeface="Arial" panose="020B0604020202020204" pitchFamily="34" charset="0"/>
                <a:cs typeface="Arial" panose="020B0604020202020204" pitchFamily="34" charset="0"/>
              </a:rPr>
              <a:t>TRÒ CHƠI TRẮC NGHIỆM</a:t>
            </a:r>
            <a:endParaRPr lang="en-US" sz="6000" b="1" dirty="0">
              <a:solidFill>
                <a:schemeClr val="bg1"/>
              </a:solidFill>
              <a:latin typeface="Arial" panose="020B0604020202020204" pitchFamily="34" charset="0"/>
              <a:cs typeface="Arial" panose="020B0604020202020204" pitchFamily="34" charset="0"/>
            </a:endParaRPr>
          </a:p>
        </p:txBody>
      </p:sp>
      <p:sp>
        <p:nvSpPr>
          <p:cNvPr id="21" name="Câu hỏi">
            <a:extLst>
              <a:ext uri="{FF2B5EF4-FFF2-40B4-BE49-F238E27FC236}">
                <a16:creationId xmlns="" xmlns:a16="http://schemas.microsoft.com/office/drawing/2014/main" id="{4ADFFF1A-F500-CC57-185E-00F4826D0836}"/>
              </a:ext>
            </a:extLst>
          </p:cNvPr>
          <p:cNvSpPr/>
          <p:nvPr/>
        </p:nvSpPr>
        <p:spPr>
          <a:xfrm>
            <a:off x="990600" y="1872033"/>
            <a:ext cx="16141850" cy="309314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4400" b="1" noProof="1">
                <a:solidFill>
                  <a:srgbClr val="002060"/>
                </a:solidFill>
                <a:latin typeface="Arial" panose="020B0604020202020204" pitchFamily="34" charset="0"/>
                <a:cs typeface="Arial" panose="020B0604020202020204" pitchFamily="34" charset="0"/>
              </a:rPr>
              <a:t>Câu </a:t>
            </a:r>
            <a:r>
              <a:rPr lang="en-US" sz="4400" b="1" noProof="1">
                <a:solidFill>
                  <a:srgbClr val="002060"/>
                </a:solidFill>
                <a:latin typeface="Arial" panose="020B0604020202020204" pitchFamily="34" charset="0"/>
                <a:cs typeface="Arial" panose="020B0604020202020204" pitchFamily="34" charset="0"/>
              </a:rPr>
              <a:t>4</a:t>
            </a:r>
            <a:r>
              <a:rPr lang="en-US" sz="4400" b="1" noProof="1" smtClean="0">
                <a:solidFill>
                  <a:srgbClr val="002060"/>
                </a:solidFill>
                <a:latin typeface="Arial" panose="020B0604020202020204" pitchFamily="34" charset="0"/>
                <a:cs typeface="Arial" panose="020B0604020202020204" pitchFamily="34" charset="0"/>
              </a:rPr>
              <a:t>: </a:t>
            </a:r>
            <a:r>
              <a:rPr lang="en-US" sz="4400" dirty="0" err="1">
                <a:solidFill>
                  <a:schemeClr val="tx1"/>
                </a:solidFill>
                <a:latin typeface="Arial" panose="020B0604020202020204" pitchFamily="34" charset="0"/>
                <a:cs typeface="Arial" panose="020B0604020202020204" pitchFamily="34" charset="0"/>
              </a:rPr>
              <a:t>Tìm</a:t>
            </a:r>
            <a:r>
              <a:rPr lang="en-US" sz="4400" dirty="0">
                <a:solidFill>
                  <a:schemeClr val="tx1"/>
                </a:solidFill>
                <a:latin typeface="Arial" panose="020B0604020202020204" pitchFamily="34" charset="0"/>
                <a:cs typeface="Arial" panose="020B0604020202020204" pitchFamily="34" charset="0"/>
              </a:rPr>
              <a:t> </a:t>
            </a:r>
            <a:r>
              <a:rPr lang="en-US" sz="4400" dirty="0" err="1">
                <a:solidFill>
                  <a:schemeClr val="tx1"/>
                </a:solidFill>
                <a:latin typeface="Arial" panose="020B0604020202020204" pitchFamily="34" charset="0"/>
                <a:cs typeface="Arial" panose="020B0604020202020204" pitchFamily="34" charset="0"/>
              </a:rPr>
              <a:t>hệ</a:t>
            </a:r>
            <a:r>
              <a:rPr lang="en-US" sz="4400" dirty="0">
                <a:solidFill>
                  <a:schemeClr val="tx1"/>
                </a:solidFill>
                <a:latin typeface="Arial" panose="020B0604020202020204" pitchFamily="34" charset="0"/>
                <a:cs typeface="Arial" panose="020B0604020202020204" pitchFamily="34" charset="0"/>
              </a:rPr>
              <a:t> </a:t>
            </a:r>
            <a:r>
              <a:rPr lang="en-US" sz="4400" dirty="0" err="1">
                <a:solidFill>
                  <a:schemeClr val="tx1"/>
                </a:solidFill>
                <a:latin typeface="Arial" panose="020B0604020202020204" pitchFamily="34" charset="0"/>
                <a:cs typeface="Arial" panose="020B0604020202020204" pitchFamily="34" charset="0"/>
              </a:rPr>
              <a:t>số</a:t>
            </a:r>
            <a:r>
              <a:rPr lang="en-US" sz="4400" dirty="0">
                <a:solidFill>
                  <a:schemeClr val="tx1"/>
                </a:solidFill>
                <a:latin typeface="Arial" panose="020B0604020202020204" pitchFamily="34" charset="0"/>
                <a:cs typeface="Arial" panose="020B0604020202020204" pitchFamily="34" charset="0"/>
              </a:rPr>
              <a:t> </a:t>
            </a:r>
            <a:r>
              <a:rPr lang="en-US" sz="4400" dirty="0" err="1">
                <a:solidFill>
                  <a:schemeClr val="tx1"/>
                </a:solidFill>
                <a:latin typeface="Arial" panose="020B0604020202020204" pitchFamily="34" charset="0"/>
                <a:cs typeface="Arial" panose="020B0604020202020204" pitchFamily="34" charset="0"/>
              </a:rPr>
              <a:t>cao</a:t>
            </a:r>
            <a:r>
              <a:rPr lang="en-US" sz="4400" dirty="0">
                <a:solidFill>
                  <a:schemeClr val="tx1"/>
                </a:solidFill>
                <a:latin typeface="Arial" panose="020B0604020202020204" pitchFamily="34" charset="0"/>
                <a:cs typeface="Arial" panose="020B0604020202020204" pitchFamily="34" charset="0"/>
              </a:rPr>
              <a:t> </a:t>
            </a:r>
            <a:r>
              <a:rPr lang="en-US" sz="4400" dirty="0" err="1">
                <a:solidFill>
                  <a:schemeClr val="tx1"/>
                </a:solidFill>
                <a:latin typeface="Arial" panose="020B0604020202020204" pitchFamily="34" charset="0"/>
                <a:cs typeface="Arial" panose="020B0604020202020204" pitchFamily="34" charset="0"/>
              </a:rPr>
              <a:t>nhất</a:t>
            </a:r>
            <a:r>
              <a:rPr lang="en-US" sz="4400" dirty="0">
                <a:solidFill>
                  <a:schemeClr val="tx1"/>
                </a:solidFill>
                <a:latin typeface="Arial" panose="020B0604020202020204" pitchFamily="34" charset="0"/>
                <a:cs typeface="Arial" panose="020B0604020202020204" pitchFamily="34" charset="0"/>
              </a:rPr>
              <a:t> </a:t>
            </a:r>
            <a:r>
              <a:rPr lang="en-US" sz="4400" dirty="0" err="1">
                <a:solidFill>
                  <a:schemeClr val="tx1"/>
                </a:solidFill>
                <a:latin typeface="Arial" panose="020B0604020202020204" pitchFamily="34" charset="0"/>
                <a:cs typeface="Arial" panose="020B0604020202020204" pitchFamily="34" charset="0"/>
              </a:rPr>
              <a:t>của</a:t>
            </a:r>
            <a:r>
              <a:rPr lang="en-US" sz="4400" dirty="0">
                <a:solidFill>
                  <a:schemeClr val="tx1"/>
                </a:solidFill>
                <a:latin typeface="Arial" panose="020B0604020202020204" pitchFamily="34" charset="0"/>
                <a:cs typeface="Arial" panose="020B0604020202020204" pitchFamily="34" charset="0"/>
              </a:rPr>
              <a:t> </a:t>
            </a:r>
            <a:r>
              <a:rPr lang="en-US" sz="4400" dirty="0" err="1">
                <a:solidFill>
                  <a:schemeClr val="tx1"/>
                </a:solidFill>
                <a:latin typeface="Arial" panose="020B0604020202020204" pitchFamily="34" charset="0"/>
                <a:cs typeface="Arial" panose="020B0604020202020204" pitchFamily="34" charset="0"/>
              </a:rPr>
              <a:t>đa</a:t>
            </a:r>
            <a:r>
              <a:rPr lang="en-US" sz="4400" dirty="0">
                <a:solidFill>
                  <a:schemeClr val="tx1"/>
                </a:solidFill>
                <a:latin typeface="Arial" panose="020B0604020202020204" pitchFamily="34" charset="0"/>
                <a:cs typeface="Arial" panose="020B0604020202020204" pitchFamily="34" charset="0"/>
              </a:rPr>
              <a:t> </a:t>
            </a:r>
            <a:r>
              <a:rPr lang="en-US" sz="4400" dirty="0" err="1">
                <a:solidFill>
                  <a:schemeClr val="tx1"/>
                </a:solidFill>
                <a:latin typeface="Arial" panose="020B0604020202020204" pitchFamily="34" charset="0"/>
                <a:cs typeface="Arial" panose="020B0604020202020204" pitchFamily="34" charset="0"/>
              </a:rPr>
              <a:t>thức</a:t>
            </a:r>
            <a:r>
              <a:rPr lang="en-US" sz="4400" dirty="0">
                <a:solidFill>
                  <a:schemeClr val="tx1"/>
                </a:solidFill>
                <a:latin typeface="Arial" panose="020B0604020202020204" pitchFamily="34" charset="0"/>
                <a:cs typeface="Arial" panose="020B0604020202020204" pitchFamily="34" charset="0"/>
              </a:rPr>
              <a:t> k(x) </a:t>
            </a:r>
            <a:r>
              <a:rPr lang="en-US" sz="4400" dirty="0" err="1">
                <a:solidFill>
                  <a:schemeClr val="tx1"/>
                </a:solidFill>
                <a:latin typeface="Arial" panose="020B0604020202020204" pitchFamily="34" charset="0"/>
                <a:cs typeface="Arial" panose="020B0604020202020204" pitchFamily="34" charset="0"/>
              </a:rPr>
              <a:t>biết</a:t>
            </a:r>
            <a:r>
              <a:rPr lang="en-US" sz="4400" dirty="0">
                <a:solidFill>
                  <a:schemeClr val="tx1"/>
                </a:solidFill>
                <a:latin typeface="Arial" panose="020B0604020202020204" pitchFamily="34" charset="0"/>
                <a:cs typeface="Arial" panose="020B0604020202020204" pitchFamily="34" charset="0"/>
              </a:rPr>
              <a:t> f(x) + k(x) = g(x) </a:t>
            </a:r>
            <a:r>
              <a:rPr lang="en-US" sz="4400" dirty="0" err="1">
                <a:solidFill>
                  <a:schemeClr val="tx1"/>
                </a:solidFill>
                <a:latin typeface="Arial" panose="020B0604020202020204" pitchFamily="34" charset="0"/>
                <a:cs typeface="Arial" panose="020B0604020202020204" pitchFamily="34" charset="0"/>
              </a:rPr>
              <a:t>và</a:t>
            </a:r>
            <a:r>
              <a:rPr lang="en-US" sz="4400" dirty="0">
                <a:solidFill>
                  <a:schemeClr val="tx1"/>
                </a:solidFill>
                <a:latin typeface="Arial" panose="020B0604020202020204" pitchFamily="34" charset="0"/>
                <a:cs typeface="Arial" panose="020B0604020202020204" pitchFamily="34" charset="0"/>
              </a:rPr>
              <a:t> f(x) = x</a:t>
            </a:r>
            <a:r>
              <a:rPr lang="en-US" sz="4400" baseline="30000" dirty="0">
                <a:solidFill>
                  <a:schemeClr val="tx1"/>
                </a:solidFill>
                <a:latin typeface="Arial" panose="020B0604020202020204" pitchFamily="34" charset="0"/>
                <a:cs typeface="Arial" panose="020B0604020202020204" pitchFamily="34" charset="0"/>
              </a:rPr>
              <a:t>4</a:t>
            </a:r>
            <a:r>
              <a:rPr lang="en-US" sz="4400" dirty="0">
                <a:solidFill>
                  <a:schemeClr val="tx1"/>
                </a:solidFill>
                <a:latin typeface="Arial" panose="020B0604020202020204" pitchFamily="34" charset="0"/>
                <a:cs typeface="Arial" panose="020B0604020202020204" pitchFamily="34" charset="0"/>
              </a:rPr>
              <a:t> - 4x</a:t>
            </a:r>
            <a:r>
              <a:rPr lang="en-US" sz="4400" baseline="30000" dirty="0">
                <a:solidFill>
                  <a:schemeClr val="tx1"/>
                </a:solidFill>
                <a:latin typeface="Arial" panose="020B0604020202020204" pitchFamily="34" charset="0"/>
                <a:cs typeface="Arial" panose="020B0604020202020204" pitchFamily="34" charset="0"/>
              </a:rPr>
              <a:t>2</a:t>
            </a:r>
            <a:r>
              <a:rPr lang="en-US" sz="4400" dirty="0">
                <a:solidFill>
                  <a:schemeClr val="tx1"/>
                </a:solidFill>
                <a:latin typeface="Arial" panose="020B0604020202020204" pitchFamily="34" charset="0"/>
                <a:cs typeface="Arial" panose="020B0604020202020204" pitchFamily="34" charset="0"/>
              </a:rPr>
              <a:t> + 6x</a:t>
            </a:r>
            <a:r>
              <a:rPr lang="en-US" sz="4400" baseline="30000" dirty="0">
                <a:solidFill>
                  <a:schemeClr val="tx1"/>
                </a:solidFill>
                <a:latin typeface="Arial" panose="020B0604020202020204" pitchFamily="34" charset="0"/>
                <a:cs typeface="Arial" panose="020B0604020202020204" pitchFamily="34" charset="0"/>
              </a:rPr>
              <a:t>3</a:t>
            </a:r>
            <a:r>
              <a:rPr lang="en-US" sz="4400" dirty="0">
                <a:solidFill>
                  <a:schemeClr val="tx1"/>
                </a:solidFill>
                <a:latin typeface="Arial" panose="020B0604020202020204" pitchFamily="34" charset="0"/>
                <a:cs typeface="Arial" panose="020B0604020202020204" pitchFamily="34" charset="0"/>
              </a:rPr>
              <a:t> + 2x - 1; g(x) = x + </a:t>
            </a:r>
            <a:r>
              <a:rPr lang="en-US" sz="4400" dirty="0" smtClean="0">
                <a:solidFill>
                  <a:schemeClr val="tx1"/>
                </a:solidFill>
                <a:latin typeface="Arial" panose="020B0604020202020204" pitchFamily="34" charset="0"/>
                <a:cs typeface="Arial" panose="020B0604020202020204" pitchFamily="34" charset="0"/>
              </a:rPr>
              <a:t>3</a:t>
            </a:r>
            <a:endParaRPr lang="en-US" sz="4400" dirty="0">
              <a:solidFill>
                <a:schemeClr val="tx1"/>
              </a:solidFill>
              <a:latin typeface="Arial" panose="020B0604020202020204" pitchFamily="34" charset="0"/>
              <a:cs typeface="Arial" panose="020B0604020202020204" pitchFamily="34" charset="0"/>
            </a:endParaRPr>
          </a:p>
        </p:txBody>
      </p:sp>
      <p:sp>
        <p:nvSpPr>
          <p:cNvPr id="22" name="Đáp án đúng">
            <a:extLst>
              <a:ext uri="{FF2B5EF4-FFF2-40B4-BE49-F238E27FC236}">
                <a16:creationId xmlns="" xmlns:a16="http://schemas.microsoft.com/office/drawing/2014/main" id="{8B66CBE4-2DB9-BCF7-D1C4-281B894BFE17}"/>
              </a:ext>
            </a:extLst>
          </p:cNvPr>
          <p:cNvSpPr/>
          <p:nvPr/>
        </p:nvSpPr>
        <p:spPr>
          <a:xfrm>
            <a:off x="980441" y="5159447"/>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200" noProof="1">
                <a:solidFill>
                  <a:schemeClr val="tx1"/>
                </a:solidFill>
                <a:latin typeface="Arial" panose="020B0604020202020204" pitchFamily="34" charset="0"/>
                <a:cs typeface="Arial" panose="020B0604020202020204" pitchFamily="34" charset="0"/>
              </a:rPr>
              <a:t>A</a:t>
            </a:r>
            <a:r>
              <a:rPr lang="en-US" sz="4200" noProof="1" smtClean="0">
                <a:solidFill>
                  <a:schemeClr val="tx1"/>
                </a:solidFill>
                <a:latin typeface="Arial" panose="020B0604020202020204" pitchFamily="34" charset="0"/>
                <a:cs typeface="Arial" panose="020B0604020202020204" pitchFamily="34" charset="0"/>
              </a:rPr>
              <a:t>. -1</a:t>
            </a:r>
            <a:endParaRPr lang="en-US" sz="4400" dirty="0">
              <a:solidFill>
                <a:schemeClr val="tx1"/>
              </a:solidFill>
              <a:latin typeface="Arial" panose="020B0604020202020204" pitchFamily="34" charset="0"/>
              <a:cs typeface="Arial" panose="020B0604020202020204" pitchFamily="34" charset="0"/>
            </a:endParaRPr>
          </a:p>
        </p:txBody>
      </p:sp>
      <p:sp>
        <p:nvSpPr>
          <p:cNvPr id="23" name="Đáp án sai 1">
            <a:extLst>
              <a:ext uri="{FF2B5EF4-FFF2-40B4-BE49-F238E27FC236}">
                <a16:creationId xmlns="" xmlns:a16="http://schemas.microsoft.com/office/drawing/2014/main" id="{3FCD9830-5FD1-BD44-878B-228BD96CE996}"/>
              </a:ext>
            </a:extLst>
          </p:cNvPr>
          <p:cNvSpPr/>
          <p:nvPr/>
        </p:nvSpPr>
        <p:spPr>
          <a:xfrm>
            <a:off x="935968" y="7560486"/>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200" noProof="1">
                <a:solidFill>
                  <a:schemeClr val="tx1"/>
                </a:solidFill>
                <a:latin typeface="Arial" panose="020B0604020202020204" pitchFamily="34" charset="0"/>
                <a:cs typeface="Arial" panose="020B0604020202020204" pitchFamily="34" charset="0"/>
              </a:rPr>
              <a:t>B</a:t>
            </a:r>
            <a:r>
              <a:rPr lang="en-US" sz="4200" noProof="1" smtClean="0">
                <a:solidFill>
                  <a:schemeClr val="tx1"/>
                </a:solidFill>
                <a:latin typeface="Arial" panose="020B0604020202020204" pitchFamily="34" charset="0"/>
                <a:cs typeface="Arial" panose="020B0604020202020204" pitchFamily="34" charset="0"/>
              </a:rPr>
              <a:t>. 1</a:t>
            </a:r>
            <a:endParaRPr lang="en-US" sz="4400" dirty="0">
              <a:solidFill>
                <a:schemeClr val="tx1"/>
              </a:solidFill>
              <a:latin typeface="Arial" panose="020B0604020202020204" pitchFamily="34" charset="0"/>
              <a:cs typeface="Arial" panose="020B0604020202020204" pitchFamily="34" charset="0"/>
            </a:endParaRPr>
          </a:p>
        </p:txBody>
      </p:sp>
      <p:sp>
        <p:nvSpPr>
          <p:cNvPr id="24" name="Đáp án sai 2">
            <a:extLst>
              <a:ext uri="{FF2B5EF4-FFF2-40B4-BE49-F238E27FC236}">
                <a16:creationId xmlns="" xmlns:a16="http://schemas.microsoft.com/office/drawing/2014/main" id="{6A919885-0285-0403-1E09-FA94D8BC080B}"/>
              </a:ext>
            </a:extLst>
          </p:cNvPr>
          <p:cNvSpPr/>
          <p:nvPr/>
        </p:nvSpPr>
        <p:spPr>
          <a:xfrm>
            <a:off x="9144000" y="5159447"/>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200" noProof="1">
                <a:solidFill>
                  <a:schemeClr val="tx1"/>
                </a:solidFill>
                <a:latin typeface="Arial" panose="020B0604020202020204" pitchFamily="34" charset="0"/>
                <a:cs typeface="Arial" panose="020B0604020202020204" pitchFamily="34" charset="0"/>
              </a:rPr>
              <a:t>C. </a:t>
            </a:r>
            <a:r>
              <a:rPr lang="en-US" sz="4200" noProof="1" smtClean="0">
                <a:solidFill>
                  <a:schemeClr val="tx1"/>
                </a:solidFill>
                <a:latin typeface="Arial" panose="020B0604020202020204" pitchFamily="34" charset="0"/>
                <a:cs typeface="Arial" panose="020B0604020202020204" pitchFamily="34" charset="0"/>
              </a:rPr>
              <a:t>4</a:t>
            </a:r>
            <a:endParaRPr lang="en-US" sz="4400" dirty="0">
              <a:solidFill>
                <a:schemeClr val="tx1"/>
              </a:solidFill>
              <a:latin typeface="Arial" panose="020B0604020202020204" pitchFamily="34" charset="0"/>
              <a:cs typeface="Arial" panose="020B0604020202020204" pitchFamily="34" charset="0"/>
            </a:endParaRPr>
          </a:p>
        </p:txBody>
      </p:sp>
      <p:sp>
        <p:nvSpPr>
          <p:cNvPr id="25" name="Đáp án sai 3">
            <a:extLst>
              <a:ext uri="{FF2B5EF4-FFF2-40B4-BE49-F238E27FC236}">
                <a16:creationId xmlns="" xmlns:a16="http://schemas.microsoft.com/office/drawing/2014/main" id="{2E7D83A4-3758-8699-4DD0-010A80780539}"/>
              </a:ext>
            </a:extLst>
          </p:cNvPr>
          <p:cNvSpPr/>
          <p:nvPr/>
        </p:nvSpPr>
        <p:spPr>
          <a:xfrm>
            <a:off x="9144000" y="7612367"/>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200" noProof="1">
                <a:solidFill>
                  <a:schemeClr val="tx1"/>
                </a:solidFill>
                <a:latin typeface="Arial" panose="020B0604020202020204" pitchFamily="34" charset="0"/>
                <a:cs typeface="Arial" panose="020B0604020202020204" pitchFamily="34" charset="0"/>
              </a:rPr>
              <a:t>D. </a:t>
            </a:r>
            <a:r>
              <a:rPr lang="fr-FR" sz="4400" noProof="1">
                <a:solidFill>
                  <a:schemeClr val="tx1"/>
                </a:solidFill>
                <a:latin typeface="Arial" panose="020B0604020202020204" pitchFamily="34" charset="0"/>
                <a:cs typeface="Arial" panose="020B0604020202020204" pitchFamily="34" charset="0"/>
              </a:rPr>
              <a:t>6</a:t>
            </a:r>
            <a:endParaRPr lang="en-US" sz="4400" dirty="0">
              <a:solidFill>
                <a:schemeClr val="tx1"/>
              </a:solidFill>
              <a:latin typeface="Arial" panose="020B0604020202020204" pitchFamily="34" charset="0"/>
              <a:cs typeface="Arial" panose="020B0604020202020204" pitchFamily="34" charset="0"/>
            </a:endParaRPr>
          </a:p>
        </p:txBody>
      </p:sp>
      <p:pic>
        <p:nvPicPr>
          <p:cNvPr id="26"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46981" y="-626876"/>
            <a:ext cx="487363" cy="487363"/>
          </a:xfrm>
          <a:prstGeom prst="rect">
            <a:avLst/>
          </a:prstGeom>
        </p:spPr>
      </p:pic>
      <p:pic>
        <p:nvPicPr>
          <p:cNvPr id="27" name="Picture 5">
            <a:extLst>
              <a:ext uri="{FF2B5EF4-FFF2-40B4-BE49-F238E27FC236}">
                <a16:creationId xmlns=""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7696629" y="5773033"/>
            <a:ext cx="1322384" cy="1151007"/>
          </a:xfrm>
          <a:prstGeom prst="rect">
            <a:avLst/>
          </a:prstGeom>
        </p:spPr>
      </p:pic>
      <p:pic>
        <p:nvPicPr>
          <p:cNvPr id="28" name="Picture 27">
            <a:extLst>
              <a:ext uri="{FF2B5EF4-FFF2-40B4-BE49-F238E27FC236}">
                <a16:creationId xmlns="" xmlns:a16="http://schemas.microsoft.com/office/drawing/2014/main" id="{4B31FD67-694B-8D1E-89C7-5C3C61578F6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871423" y="5648166"/>
            <a:ext cx="1317851" cy="1174085"/>
          </a:xfrm>
          <a:prstGeom prst="rect">
            <a:avLst/>
          </a:prstGeom>
        </p:spPr>
      </p:pic>
      <p:pic>
        <p:nvPicPr>
          <p:cNvPr id="29" name="Picture 10">
            <a:extLst>
              <a:ext uri="{FF2B5EF4-FFF2-40B4-BE49-F238E27FC236}">
                <a16:creationId xmlns="" xmlns:a16="http://schemas.microsoft.com/office/drawing/2014/main" id="{A47525BE-8DC6-1E4E-AED4-3C6DAB364A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814599" y="8182555"/>
            <a:ext cx="1317851" cy="1174085"/>
          </a:xfrm>
          <a:prstGeom prst="rect">
            <a:avLst/>
          </a:prstGeom>
        </p:spPr>
      </p:pic>
      <p:pic>
        <p:nvPicPr>
          <p:cNvPr id="30" name="Picture 10">
            <a:extLst>
              <a:ext uri="{FF2B5EF4-FFF2-40B4-BE49-F238E27FC236}">
                <a16:creationId xmlns="" xmlns:a16="http://schemas.microsoft.com/office/drawing/2014/main" id="{65C423E0-743C-7316-FEF3-4CE8613F3E0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651040" y="8014010"/>
            <a:ext cx="1317851" cy="1174085"/>
          </a:xfrm>
          <a:prstGeom prst="rect">
            <a:avLst/>
          </a:prstGeom>
        </p:spPr>
      </p:pic>
      <p:pic>
        <p:nvPicPr>
          <p:cNvPr id="31"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7773844" y="-626876"/>
            <a:ext cx="487363" cy="487363"/>
          </a:xfrm>
          <a:prstGeom prst="rect">
            <a:avLst/>
          </a:prstGeom>
        </p:spPr>
      </p:pic>
      <p:pic>
        <p:nvPicPr>
          <p:cNvPr id="32" name="Picture 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381000" y="1185278"/>
            <a:ext cx="342876" cy="2773269"/>
          </a:xfrm>
          <a:prstGeom prst="rect">
            <a:avLst/>
          </a:prstGeom>
          <a:ln>
            <a:noFill/>
          </a:ln>
          <a:effectLst>
            <a:outerShdw blurRad="190500" algn="tl" rotWithShape="0">
              <a:srgbClr val="000000">
                <a:alpha val="70000"/>
              </a:srgbClr>
            </a:outerShdw>
          </a:effectLst>
        </p:spPr>
      </p:pic>
      <p:pic>
        <p:nvPicPr>
          <p:cNvPr id="33"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7307559" y="8359306"/>
            <a:ext cx="723679" cy="1715619"/>
          </a:xfrm>
          <a:prstGeom prst="rect">
            <a:avLst/>
          </a:prstGeom>
        </p:spPr>
      </p:pic>
    </p:spTree>
    <p:extLst>
      <p:ext uri="{BB962C8B-B14F-4D97-AF65-F5344CB8AC3E}">
        <p14:creationId xmlns:p14="http://schemas.microsoft.com/office/powerpoint/2010/main" val="2372316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2"/>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22"/>
                                        </p:tgtEl>
                                        <p:attrNameLst>
                                          <p:attrName>fillcolor</p:attrName>
                                        </p:attrNameLst>
                                      </p:cBhvr>
                                      <p:to>
                                        <a:srgbClr val="92D050"/>
                                      </p:to>
                                    </p:animClr>
                                    <p:set>
                                      <p:cBhvr>
                                        <p:cTn id="29" dur="500" fill="hold"/>
                                        <p:tgtEl>
                                          <p:spTgt spid="22"/>
                                        </p:tgtEl>
                                        <p:attrNameLst>
                                          <p:attrName>fill.type</p:attrName>
                                        </p:attrNameLst>
                                      </p:cBhvr>
                                      <p:to>
                                        <p:strVal val="solid"/>
                                      </p:to>
                                    </p:set>
                                    <p:set>
                                      <p:cBhvr>
                                        <p:cTn id="30" dur="500" fill="hold"/>
                                        <p:tgtEl>
                                          <p:spTgt spid="22"/>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26"/>
                                        </p:tgtEl>
                                      </p:cBhvr>
                                    </p:cmd>
                                  </p:childTnLst>
                                </p:cTn>
                              </p:par>
                              <p:par>
                                <p:cTn id="33" presetID="1" presetClass="entr" presetSubtype="0" fill="hold" nodeType="withEffect">
                                  <p:stCondLst>
                                    <p:cond delay="0"/>
                                  </p:stCondLst>
                                  <p:childTnLst>
                                    <p:set>
                                      <p:cBhvr>
                                        <p:cTn id="34" dur="1" fill="hold">
                                          <p:stCondLst>
                                            <p:cond delay="9"/>
                                          </p:stCondLst>
                                        </p:cTn>
                                        <p:tgtEl>
                                          <p:spTgt spid="27"/>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22"/>
                                        </p:tgtEl>
                                      </p:cBhvr>
                                    </p:animEffect>
                                    <p:animScale>
                                      <p:cBhvr>
                                        <p:cTn id="37" dur="250" autoRev="1" fill="hold"/>
                                        <p:tgtEl>
                                          <p:spTgt spid="22"/>
                                        </p:tgtEl>
                                      </p:cBhvr>
                                      <p:by x="105000" y="105000"/>
                                    </p:animScale>
                                  </p:childTnLst>
                                </p:cTn>
                              </p:par>
                            </p:childTnLst>
                          </p:cTn>
                        </p:par>
                      </p:childTnLst>
                    </p:cTn>
                  </p:par>
                </p:childTnLst>
              </p:cTn>
              <p:nextCondLst>
                <p:cond evt="onClick" delay="0">
                  <p:tgtEl>
                    <p:spTgt spid="22"/>
                  </p:tgtEl>
                </p:cond>
              </p:nextCondLst>
            </p:seq>
            <p:seq concurrent="1" nextAc="seek">
              <p:cTn id="38" restart="whenNotActive" fill="hold" evtFilter="cancelBubble" nodeType="interactiveSeq">
                <p:stCondLst>
                  <p:cond evt="onClick" delay="0">
                    <p:tgtEl>
                      <p:spTgt spid="23"/>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3"/>
                                        </p:tgtEl>
                                        <p:attrNameLst>
                                          <p:attrName>fillcolor</p:attrName>
                                        </p:attrNameLst>
                                      </p:cBhvr>
                                      <p:to>
                                        <a:srgbClr val="D99694"/>
                                      </p:to>
                                    </p:animClr>
                                    <p:set>
                                      <p:cBhvr>
                                        <p:cTn id="43" dur="500" fill="hold"/>
                                        <p:tgtEl>
                                          <p:spTgt spid="23"/>
                                        </p:tgtEl>
                                        <p:attrNameLst>
                                          <p:attrName>fill.type</p:attrName>
                                        </p:attrNameLst>
                                      </p:cBhvr>
                                      <p:to>
                                        <p:strVal val="solid"/>
                                      </p:to>
                                    </p:set>
                                    <p:set>
                                      <p:cBhvr>
                                        <p:cTn id="44" dur="500" fill="hold"/>
                                        <p:tgtEl>
                                          <p:spTgt spid="23"/>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31"/>
                                        </p:tgtEl>
                                      </p:cBhvr>
                                    </p:cmd>
                                  </p:childTnLst>
                                </p:cTn>
                              </p:par>
                              <p:par>
                                <p:cTn id="47" presetID="1" presetClass="entr" presetSubtype="0" fill="hold"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23"/>
                                        </p:tgtEl>
                                      </p:cBhvr>
                                    </p:animEffect>
                                    <p:animScale>
                                      <p:cBhvr>
                                        <p:cTn id="51" dur="250" autoRev="1" fill="hold"/>
                                        <p:tgtEl>
                                          <p:spTgt spid="23"/>
                                        </p:tgtEl>
                                      </p:cBhvr>
                                      <p:by x="105000" y="105000"/>
                                    </p:animScale>
                                  </p:childTnLst>
                                </p:cTn>
                              </p:par>
                            </p:childTnLst>
                          </p:cTn>
                        </p:par>
                      </p:childTnLst>
                    </p:cTn>
                  </p:par>
                </p:childTnLst>
              </p:cTn>
              <p:nextCondLst>
                <p:cond evt="onClick" delay="0">
                  <p:tgtEl>
                    <p:spTgt spid="23"/>
                  </p:tgtEl>
                </p:cond>
              </p:nextCondLst>
            </p:seq>
            <p:seq concurrent="1" nextAc="seek">
              <p:cTn id="52" restart="whenNotActive" fill="hold" evtFilter="cancelBubble" nodeType="interactiveSeq">
                <p:stCondLst>
                  <p:cond evt="onClick" delay="0">
                    <p:tgtEl>
                      <p:spTgt spid="2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24"/>
                                        </p:tgtEl>
                                        <p:attrNameLst>
                                          <p:attrName>fillcolor</p:attrName>
                                        </p:attrNameLst>
                                      </p:cBhvr>
                                      <p:to>
                                        <a:srgbClr val="D99694"/>
                                      </p:to>
                                    </p:animClr>
                                    <p:set>
                                      <p:cBhvr>
                                        <p:cTn id="57" dur="500" fill="hold"/>
                                        <p:tgtEl>
                                          <p:spTgt spid="24"/>
                                        </p:tgtEl>
                                        <p:attrNameLst>
                                          <p:attrName>fill.type</p:attrName>
                                        </p:attrNameLst>
                                      </p:cBhvr>
                                      <p:to>
                                        <p:strVal val="solid"/>
                                      </p:to>
                                    </p:set>
                                    <p:set>
                                      <p:cBhvr>
                                        <p:cTn id="58" dur="500" fill="hold"/>
                                        <p:tgtEl>
                                          <p:spTgt spid="2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31"/>
                                        </p:tgtEl>
                                      </p:cBhvr>
                                    </p:cmd>
                                  </p:childTnLst>
                                </p:cTn>
                              </p:par>
                              <p:par>
                                <p:cTn id="61" presetID="1" presetClass="entr" presetSubtype="0" fill="hold" nodeType="withEffect">
                                  <p:stCondLst>
                                    <p:cond delay="0"/>
                                  </p:stCondLst>
                                  <p:childTnLst>
                                    <p:set>
                                      <p:cBhvr>
                                        <p:cTn id="62" dur="1" fill="hold">
                                          <p:stCondLst>
                                            <p:cond delay="9"/>
                                          </p:stCondLst>
                                        </p:cTn>
                                        <p:tgtEl>
                                          <p:spTgt spid="28"/>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24"/>
                                        </p:tgtEl>
                                      </p:cBhvr>
                                    </p:animEffect>
                                    <p:animScale>
                                      <p:cBhvr>
                                        <p:cTn id="65" dur="250" autoRev="1" fill="hold"/>
                                        <p:tgtEl>
                                          <p:spTgt spid="24"/>
                                        </p:tgtEl>
                                      </p:cBhvr>
                                      <p:by x="105000" y="105000"/>
                                    </p:animScale>
                                  </p:childTnLst>
                                </p:cTn>
                              </p:par>
                            </p:childTnLst>
                          </p:cTn>
                        </p:par>
                      </p:childTnLst>
                    </p:cTn>
                  </p:par>
                </p:childTnLst>
              </p:cTn>
              <p:nextCondLst>
                <p:cond evt="onClick" delay="0">
                  <p:tgtEl>
                    <p:spTgt spid="24"/>
                  </p:tgtEl>
                </p:cond>
              </p:nextCondLst>
            </p:seq>
            <p:seq concurrent="1" nextAc="seek">
              <p:cTn id="66" restart="whenNotActive" fill="hold" evtFilter="cancelBubble" nodeType="interactiveSeq">
                <p:stCondLst>
                  <p:cond evt="onClick" delay="0">
                    <p:tgtEl>
                      <p:spTgt spid="25"/>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25"/>
                                        </p:tgtEl>
                                        <p:attrNameLst>
                                          <p:attrName>fillcolor</p:attrName>
                                        </p:attrNameLst>
                                      </p:cBhvr>
                                      <p:to>
                                        <a:srgbClr val="D99694"/>
                                      </p:to>
                                    </p:animClr>
                                    <p:set>
                                      <p:cBhvr>
                                        <p:cTn id="71" dur="500" fill="hold"/>
                                        <p:tgtEl>
                                          <p:spTgt spid="25"/>
                                        </p:tgtEl>
                                        <p:attrNameLst>
                                          <p:attrName>fill.type</p:attrName>
                                        </p:attrNameLst>
                                      </p:cBhvr>
                                      <p:to>
                                        <p:strVal val="solid"/>
                                      </p:to>
                                    </p:set>
                                    <p:set>
                                      <p:cBhvr>
                                        <p:cTn id="72" dur="500" fill="hold"/>
                                        <p:tgtEl>
                                          <p:spTgt spid="25"/>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31"/>
                                        </p:tgtEl>
                                      </p:cBhvr>
                                    </p:cmd>
                                  </p:childTnLst>
                                </p:cTn>
                              </p:par>
                              <p:par>
                                <p:cTn id="75" presetID="1" presetClass="entr" presetSubtype="0" fill="hold" nodeType="withEffect">
                                  <p:stCondLst>
                                    <p:cond delay="0"/>
                                  </p:stCondLst>
                                  <p:childTnLst>
                                    <p:set>
                                      <p:cBhvr>
                                        <p:cTn id="76" dur="1" fill="hold">
                                          <p:stCondLst>
                                            <p:cond delay="9"/>
                                          </p:stCondLst>
                                        </p:cTn>
                                        <p:tgtEl>
                                          <p:spTgt spid="29"/>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25"/>
                                        </p:tgtEl>
                                      </p:cBhvr>
                                    </p:animEffect>
                                    <p:animScale>
                                      <p:cBhvr>
                                        <p:cTn id="79" dur="250" autoRev="1" fill="hold"/>
                                        <p:tgtEl>
                                          <p:spTgt spid="25"/>
                                        </p:tgtEl>
                                      </p:cBhvr>
                                      <p:by x="105000" y="105000"/>
                                    </p:animScale>
                                  </p:childTnLst>
                                </p:cTn>
                              </p:par>
                            </p:childTnLst>
                          </p:cTn>
                        </p:par>
                      </p:childTnLst>
                    </p:cTn>
                  </p:par>
                </p:childTnLst>
              </p:cTn>
              <p:nextCondLst>
                <p:cond evt="onClick" delay="0">
                  <p:tgtEl>
                    <p:spTgt spid="25"/>
                  </p:tgtEl>
                </p:cond>
              </p:nextCondLst>
            </p:seq>
            <p:audio>
              <p:cMediaNode vol="80000">
                <p:cTn id="80" fill="hold" display="0">
                  <p:stCondLst>
                    <p:cond delay="indefinite"/>
                  </p:stCondLst>
                  <p:endCondLst>
                    <p:cond evt="onStopAudio" delay="0">
                      <p:tgtEl>
                        <p:sldTgt/>
                      </p:tgtEl>
                    </p:cond>
                  </p:endCondLst>
                </p:cTn>
                <p:tgtEl>
                  <p:spTgt spid="26"/>
                </p:tgtEl>
              </p:cMediaNode>
            </p:audio>
            <p:audio>
              <p:cMediaNode vol="80000">
                <p:cTn id="81" fill="hold" display="0">
                  <p:stCondLst>
                    <p:cond delay="indefinite"/>
                  </p:stCondLst>
                  <p:endCondLst>
                    <p:cond evt="onStopAudio" delay="0">
                      <p:tgtEl>
                        <p:sldTgt/>
                      </p:tgtEl>
                    </p:cond>
                  </p:endCondLst>
                </p:cTn>
                <p:tgtEl>
                  <p:spTgt spid="31"/>
                </p:tgtEl>
              </p:cMediaNode>
            </p:audio>
          </p:childTnLst>
        </p:cTn>
      </p:par>
    </p:tnLst>
    <p:bldLst>
      <p:bldP spid="21" grpId="0" animBg="1"/>
      <p:bldP spid="22" grpId="0" animBg="1"/>
      <p:bldP spid="22" grpId="1" animBg="1"/>
      <p:bldP spid="23" grpId="0" animBg="1"/>
      <p:bldP spid="23" grpId="1" animBg="1"/>
      <p:bldP spid="24" grpId="0" animBg="1"/>
      <p:bldP spid="24" grpId="1" animBg="1"/>
      <p:bldP spid="25" grpId="0" animBg="1"/>
      <p:bldP spid="2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20" name="TextBox 19"/>
          <p:cNvSpPr txBox="1"/>
          <p:nvPr/>
        </p:nvSpPr>
        <p:spPr>
          <a:xfrm>
            <a:off x="3886200" y="644427"/>
            <a:ext cx="10972800" cy="1015663"/>
          </a:xfrm>
          <a:prstGeom prst="rect">
            <a:avLst/>
          </a:prstGeom>
          <a:noFill/>
        </p:spPr>
        <p:txBody>
          <a:bodyPr wrap="square" rtlCol="0">
            <a:spAutoFit/>
          </a:bodyPr>
          <a:lstStyle/>
          <a:p>
            <a:pPr algn="ctr"/>
            <a:r>
              <a:rPr lang="en-US" sz="6000" b="1" dirty="0" smtClean="0">
                <a:solidFill>
                  <a:schemeClr val="bg1"/>
                </a:solidFill>
                <a:latin typeface="Arial" panose="020B0604020202020204" pitchFamily="34" charset="0"/>
                <a:cs typeface="Arial" panose="020B0604020202020204" pitchFamily="34" charset="0"/>
              </a:rPr>
              <a:t>TRÒ CHƠI TRẮC NGHIỆM</a:t>
            </a:r>
            <a:endParaRPr lang="en-US" sz="6000" b="1" dirty="0">
              <a:solidFill>
                <a:schemeClr val="bg1"/>
              </a:solidFill>
              <a:latin typeface="Arial" panose="020B0604020202020204" pitchFamily="34" charset="0"/>
              <a:cs typeface="Arial" panose="020B0604020202020204" pitchFamily="34" charset="0"/>
            </a:endParaRPr>
          </a:p>
        </p:txBody>
      </p:sp>
      <p:sp>
        <p:nvSpPr>
          <p:cNvPr id="21" name="Câu hỏi">
            <a:extLst>
              <a:ext uri="{FF2B5EF4-FFF2-40B4-BE49-F238E27FC236}">
                <a16:creationId xmlns="" xmlns:a16="http://schemas.microsoft.com/office/drawing/2014/main" id="{4ADFFF1A-F500-CC57-185E-00F4826D0836}"/>
              </a:ext>
            </a:extLst>
          </p:cNvPr>
          <p:cNvSpPr/>
          <p:nvPr/>
        </p:nvSpPr>
        <p:spPr>
          <a:xfrm>
            <a:off x="990600" y="1872033"/>
            <a:ext cx="16141850" cy="309314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4400" b="1" noProof="1">
                <a:solidFill>
                  <a:srgbClr val="002060"/>
                </a:solidFill>
                <a:latin typeface="Arial" panose="020B0604020202020204" pitchFamily="34" charset="0"/>
                <a:cs typeface="Arial" panose="020B0604020202020204" pitchFamily="34" charset="0"/>
              </a:rPr>
              <a:t>Câu </a:t>
            </a:r>
            <a:r>
              <a:rPr lang="en-US" sz="4400" b="1" noProof="1" smtClean="0">
                <a:solidFill>
                  <a:srgbClr val="002060"/>
                </a:solidFill>
                <a:latin typeface="Arial" panose="020B0604020202020204" pitchFamily="34" charset="0"/>
                <a:cs typeface="Arial" panose="020B0604020202020204" pitchFamily="34" charset="0"/>
              </a:rPr>
              <a:t>5: </a:t>
            </a:r>
            <a:r>
              <a:rPr lang="en-US" sz="4400" dirty="0" err="1">
                <a:solidFill>
                  <a:schemeClr val="tx1"/>
                </a:solidFill>
                <a:latin typeface="Arial" panose="020B0604020202020204" pitchFamily="34" charset="0"/>
                <a:cs typeface="Arial" panose="020B0604020202020204" pitchFamily="34" charset="0"/>
              </a:rPr>
              <a:t>Tìm</a:t>
            </a:r>
            <a:r>
              <a:rPr lang="en-US" sz="4400" dirty="0">
                <a:solidFill>
                  <a:schemeClr val="tx1"/>
                </a:solidFill>
                <a:latin typeface="Arial" panose="020B0604020202020204" pitchFamily="34" charset="0"/>
                <a:cs typeface="Arial" panose="020B0604020202020204" pitchFamily="34" charset="0"/>
              </a:rPr>
              <a:t> </a:t>
            </a:r>
            <a:r>
              <a:rPr lang="en-US" sz="4400" dirty="0" err="1">
                <a:solidFill>
                  <a:schemeClr val="tx1"/>
                </a:solidFill>
                <a:latin typeface="Arial" panose="020B0604020202020204" pitchFamily="34" charset="0"/>
                <a:cs typeface="Arial" panose="020B0604020202020204" pitchFamily="34" charset="0"/>
              </a:rPr>
              <a:t>hệ</a:t>
            </a:r>
            <a:r>
              <a:rPr lang="en-US" sz="4400" dirty="0">
                <a:solidFill>
                  <a:schemeClr val="tx1"/>
                </a:solidFill>
                <a:latin typeface="Arial" panose="020B0604020202020204" pitchFamily="34" charset="0"/>
                <a:cs typeface="Arial" panose="020B0604020202020204" pitchFamily="34" charset="0"/>
              </a:rPr>
              <a:t> </a:t>
            </a:r>
            <a:r>
              <a:rPr lang="en-US" sz="4400" dirty="0" err="1">
                <a:solidFill>
                  <a:schemeClr val="tx1"/>
                </a:solidFill>
                <a:latin typeface="Arial" panose="020B0604020202020204" pitchFamily="34" charset="0"/>
                <a:cs typeface="Arial" panose="020B0604020202020204" pitchFamily="34" charset="0"/>
              </a:rPr>
              <a:t>số</a:t>
            </a:r>
            <a:r>
              <a:rPr lang="en-US" sz="4400" dirty="0">
                <a:solidFill>
                  <a:schemeClr val="tx1"/>
                </a:solidFill>
                <a:latin typeface="Arial" panose="020B0604020202020204" pitchFamily="34" charset="0"/>
                <a:cs typeface="Arial" panose="020B0604020202020204" pitchFamily="34" charset="0"/>
              </a:rPr>
              <a:t> </a:t>
            </a:r>
            <a:r>
              <a:rPr lang="en-US" sz="4400" dirty="0" err="1">
                <a:solidFill>
                  <a:schemeClr val="tx1"/>
                </a:solidFill>
                <a:latin typeface="Arial" panose="020B0604020202020204" pitchFamily="34" charset="0"/>
                <a:cs typeface="Arial" panose="020B0604020202020204" pitchFamily="34" charset="0"/>
              </a:rPr>
              <a:t>tự</a:t>
            </a:r>
            <a:r>
              <a:rPr lang="en-US" sz="4400" dirty="0">
                <a:solidFill>
                  <a:schemeClr val="tx1"/>
                </a:solidFill>
                <a:latin typeface="Arial" panose="020B0604020202020204" pitchFamily="34" charset="0"/>
                <a:cs typeface="Arial" panose="020B0604020202020204" pitchFamily="34" charset="0"/>
              </a:rPr>
              <a:t> do </a:t>
            </a:r>
            <a:r>
              <a:rPr lang="en-US" sz="4400" dirty="0" err="1">
                <a:solidFill>
                  <a:schemeClr val="tx1"/>
                </a:solidFill>
                <a:latin typeface="Arial" panose="020B0604020202020204" pitchFamily="34" charset="0"/>
                <a:cs typeface="Arial" panose="020B0604020202020204" pitchFamily="34" charset="0"/>
              </a:rPr>
              <a:t>của</a:t>
            </a:r>
            <a:r>
              <a:rPr lang="en-US" sz="4400" dirty="0">
                <a:solidFill>
                  <a:schemeClr val="tx1"/>
                </a:solidFill>
                <a:latin typeface="Arial" panose="020B0604020202020204" pitchFamily="34" charset="0"/>
                <a:cs typeface="Arial" panose="020B0604020202020204" pitchFamily="34" charset="0"/>
              </a:rPr>
              <a:t> </a:t>
            </a:r>
            <a:r>
              <a:rPr lang="en-US" sz="4400" dirty="0" err="1">
                <a:solidFill>
                  <a:schemeClr val="tx1"/>
                </a:solidFill>
                <a:latin typeface="Arial" panose="020B0604020202020204" pitchFamily="34" charset="0"/>
                <a:cs typeface="Arial" panose="020B0604020202020204" pitchFamily="34" charset="0"/>
              </a:rPr>
              <a:t>hiệu</a:t>
            </a:r>
            <a:r>
              <a:rPr lang="en-US" sz="4400" dirty="0">
                <a:solidFill>
                  <a:schemeClr val="tx1"/>
                </a:solidFill>
                <a:latin typeface="Arial" panose="020B0604020202020204" pitchFamily="34" charset="0"/>
                <a:cs typeface="Arial" panose="020B0604020202020204" pitchFamily="34" charset="0"/>
              </a:rPr>
              <a:t> f(x) - 2.g(x) </a:t>
            </a:r>
            <a:r>
              <a:rPr lang="en-US" sz="4400" dirty="0" err="1">
                <a:solidFill>
                  <a:schemeClr val="tx1"/>
                </a:solidFill>
                <a:latin typeface="Arial" panose="020B0604020202020204" pitchFamily="34" charset="0"/>
                <a:cs typeface="Arial" panose="020B0604020202020204" pitchFamily="34" charset="0"/>
              </a:rPr>
              <a:t>với</a:t>
            </a:r>
            <a:r>
              <a:rPr lang="en-US" sz="4400" dirty="0">
                <a:solidFill>
                  <a:schemeClr val="tx1"/>
                </a:solidFill>
                <a:latin typeface="Arial" panose="020B0604020202020204" pitchFamily="34" charset="0"/>
                <a:cs typeface="Arial" panose="020B0604020202020204" pitchFamily="34" charset="0"/>
              </a:rPr>
              <a:t> f(x) = 5x</a:t>
            </a:r>
            <a:r>
              <a:rPr lang="en-US" sz="4400" baseline="30000" dirty="0">
                <a:solidFill>
                  <a:schemeClr val="tx1"/>
                </a:solidFill>
                <a:latin typeface="Arial" panose="020B0604020202020204" pitchFamily="34" charset="0"/>
                <a:cs typeface="Arial" panose="020B0604020202020204" pitchFamily="34" charset="0"/>
              </a:rPr>
              <a:t>4</a:t>
            </a:r>
            <a:r>
              <a:rPr lang="en-US" sz="4400" dirty="0">
                <a:solidFill>
                  <a:schemeClr val="tx1"/>
                </a:solidFill>
                <a:latin typeface="Arial" panose="020B0604020202020204" pitchFamily="34" charset="0"/>
                <a:cs typeface="Arial" panose="020B0604020202020204" pitchFamily="34" charset="0"/>
              </a:rPr>
              <a:t> + 4x</a:t>
            </a:r>
            <a:r>
              <a:rPr lang="en-US" sz="4400" baseline="30000" dirty="0">
                <a:solidFill>
                  <a:schemeClr val="tx1"/>
                </a:solidFill>
                <a:latin typeface="Arial" panose="020B0604020202020204" pitchFamily="34" charset="0"/>
                <a:cs typeface="Arial" panose="020B0604020202020204" pitchFamily="34" charset="0"/>
              </a:rPr>
              <a:t>3</a:t>
            </a:r>
            <a:r>
              <a:rPr lang="en-US" sz="4400" dirty="0">
                <a:solidFill>
                  <a:schemeClr val="tx1"/>
                </a:solidFill>
                <a:latin typeface="Arial" panose="020B0604020202020204" pitchFamily="34" charset="0"/>
                <a:cs typeface="Arial" panose="020B0604020202020204" pitchFamily="34" charset="0"/>
              </a:rPr>
              <a:t> - 3x</a:t>
            </a:r>
            <a:r>
              <a:rPr lang="en-US" sz="4400" baseline="30000" dirty="0">
                <a:solidFill>
                  <a:schemeClr val="tx1"/>
                </a:solidFill>
                <a:latin typeface="Arial" panose="020B0604020202020204" pitchFamily="34" charset="0"/>
                <a:cs typeface="Arial" panose="020B0604020202020204" pitchFamily="34" charset="0"/>
              </a:rPr>
              <a:t>2</a:t>
            </a:r>
            <a:r>
              <a:rPr lang="en-US" sz="4400" dirty="0">
                <a:solidFill>
                  <a:schemeClr val="tx1"/>
                </a:solidFill>
                <a:latin typeface="Arial" panose="020B0604020202020204" pitchFamily="34" charset="0"/>
                <a:cs typeface="Arial" panose="020B0604020202020204" pitchFamily="34" charset="0"/>
              </a:rPr>
              <a:t> + 2x - 1; g(x) = -x</a:t>
            </a:r>
            <a:r>
              <a:rPr lang="en-US" sz="4400" baseline="30000" dirty="0">
                <a:solidFill>
                  <a:schemeClr val="tx1"/>
                </a:solidFill>
                <a:latin typeface="Arial" panose="020B0604020202020204" pitchFamily="34" charset="0"/>
                <a:cs typeface="Arial" panose="020B0604020202020204" pitchFamily="34" charset="0"/>
              </a:rPr>
              <a:t>4</a:t>
            </a:r>
            <a:r>
              <a:rPr lang="en-US" sz="4400" dirty="0">
                <a:solidFill>
                  <a:schemeClr val="tx1"/>
                </a:solidFill>
                <a:latin typeface="Arial" panose="020B0604020202020204" pitchFamily="34" charset="0"/>
                <a:cs typeface="Arial" panose="020B0604020202020204" pitchFamily="34" charset="0"/>
              </a:rPr>
              <a:t> + 2x</a:t>
            </a:r>
            <a:r>
              <a:rPr lang="en-US" sz="4400" baseline="30000" dirty="0">
                <a:solidFill>
                  <a:schemeClr val="tx1"/>
                </a:solidFill>
                <a:latin typeface="Arial" panose="020B0604020202020204" pitchFamily="34" charset="0"/>
                <a:cs typeface="Arial" panose="020B0604020202020204" pitchFamily="34" charset="0"/>
              </a:rPr>
              <a:t>3</a:t>
            </a:r>
            <a:r>
              <a:rPr lang="en-US" sz="4400" dirty="0">
                <a:solidFill>
                  <a:schemeClr val="tx1"/>
                </a:solidFill>
                <a:latin typeface="Arial" panose="020B0604020202020204" pitchFamily="34" charset="0"/>
                <a:cs typeface="Arial" panose="020B0604020202020204" pitchFamily="34" charset="0"/>
              </a:rPr>
              <a:t> - 3x</a:t>
            </a:r>
            <a:r>
              <a:rPr lang="en-US" sz="4400" baseline="30000" dirty="0">
                <a:solidFill>
                  <a:schemeClr val="tx1"/>
                </a:solidFill>
                <a:latin typeface="Arial" panose="020B0604020202020204" pitchFamily="34" charset="0"/>
                <a:cs typeface="Arial" panose="020B0604020202020204" pitchFamily="34" charset="0"/>
              </a:rPr>
              <a:t>2</a:t>
            </a:r>
            <a:r>
              <a:rPr lang="en-US" sz="4400" dirty="0">
                <a:solidFill>
                  <a:schemeClr val="tx1"/>
                </a:solidFill>
                <a:latin typeface="Arial" panose="020B0604020202020204" pitchFamily="34" charset="0"/>
                <a:cs typeface="Arial" panose="020B0604020202020204" pitchFamily="34" charset="0"/>
              </a:rPr>
              <a:t> + </a:t>
            </a:r>
            <a:r>
              <a:rPr lang="en-US" sz="4400" dirty="0" smtClean="0">
                <a:solidFill>
                  <a:schemeClr val="tx1"/>
                </a:solidFill>
                <a:latin typeface="Arial" panose="020B0604020202020204" pitchFamily="34" charset="0"/>
                <a:cs typeface="Arial" panose="020B0604020202020204" pitchFamily="34" charset="0"/>
              </a:rPr>
              <a:t>4x + 5</a:t>
            </a:r>
            <a:endParaRPr lang="en-US" sz="4400" dirty="0">
              <a:solidFill>
                <a:schemeClr val="tx1"/>
              </a:solidFill>
              <a:latin typeface="Arial" panose="020B0604020202020204" pitchFamily="34" charset="0"/>
              <a:cs typeface="Arial" panose="020B0604020202020204" pitchFamily="34" charset="0"/>
            </a:endParaRPr>
          </a:p>
        </p:txBody>
      </p:sp>
      <p:sp>
        <p:nvSpPr>
          <p:cNvPr id="22" name="Đáp án đúng">
            <a:extLst>
              <a:ext uri="{FF2B5EF4-FFF2-40B4-BE49-F238E27FC236}">
                <a16:creationId xmlns="" xmlns:a16="http://schemas.microsoft.com/office/drawing/2014/main" id="{8B66CBE4-2DB9-BCF7-D1C4-281B894BFE17}"/>
              </a:ext>
            </a:extLst>
          </p:cNvPr>
          <p:cNvSpPr/>
          <p:nvPr/>
        </p:nvSpPr>
        <p:spPr>
          <a:xfrm>
            <a:off x="9098411" y="5149233"/>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4200" noProof="1" smtClean="0">
                <a:solidFill>
                  <a:schemeClr val="tx1"/>
                </a:solidFill>
                <a:latin typeface="Arial" panose="020B0604020202020204" pitchFamily="34" charset="0"/>
                <a:cs typeface="Arial" panose="020B0604020202020204" pitchFamily="34" charset="0"/>
              </a:rPr>
              <a:t>C. -11</a:t>
            </a:r>
            <a:endParaRPr lang="en-US" sz="4400" dirty="0">
              <a:solidFill>
                <a:schemeClr val="tx1"/>
              </a:solidFill>
              <a:latin typeface="Arial" panose="020B0604020202020204" pitchFamily="34" charset="0"/>
              <a:cs typeface="Arial" panose="020B0604020202020204" pitchFamily="34" charset="0"/>
            </a:endParaRPr>
          </a:p>
        </p:txBody>
      </p:sp>
      <p:sp>
        <p:nvSpPr>
          <p:cNvPr id="23" name="Đáp án sai 1">
            <a:extLst>
              <a:ext uri="{FF2B5EF4-FFF2-40B4-BE49-F238E27FC236}">
                <a16:creationId xmlns="" xmlns:a16="http://schemas.microsoft.com/office/drawing/2014/main" id="{3FCD9830-5FD1-BD44-878B-228BD96CE996}"/>
              </a:ext>
            </a:extLst>
          </p:cNvPr>
          <p:cNvSpPr/>
          <p:nvPr/>
        </p:nvSpPr>
        <p:spPr>
          <a:xfrm>
            <a:off x="981557" y="5151905"/>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4200" noProof="1" smtClean="0">
                <a:solidFill>
                  <a:schemeClr val="tx1"/>
                </a:solidFill>
                <a:latin typeface="Arial" panose="020B0604020202020204" pitchFamily="34" charset="0"/>
                <a:cs typeface="Arial" panose="020B0604020202020204" pitchFamily="34" charset="0"/>
              </a:rPr>
              <a:t>A. 7</a:t>
            </a:r>
            <a:endParaRPr lang="en-US" sz="4400" dirty="0">
              <a:solidFill>
                <a:schemeClr val="tx1"/>
              </a:solidFill>
              <a:latin typeface="Arial" panose="020B0604020202020204" pitchFamily="34" charset="0"/>
              <a:cs typeface="Arial" panose="020B0604020202020204" pitchFamily="34" charset="0"/>
            </a:endParaRPr>
          </a:p>
        </p:txBody>
      </p:sp>
      <p:sp>
        <p:nvSpPr>
          <p:cNvPr id="24" name="Đáp án sai 2">
            <a:extLst>
              <a:ext uri="{FF2B5EF4-FFF2-40B4-BE49-F238E27FC236}">
                <a16:creationId xmlns="" xmlns:a16="http://schemas.microsoft.com/office/drawing/2014/main" id="{6A919885-0285-0403-1E09-FA94D8BC080B}"/>
              </a:ext>
            </a:extLst>
          </p:cNvPr>
          <p:cNvSpPr/>
          <p:nvPr/>
        </p:nvSpPr>
        <p:spPr>
          <a:xfrm>
            <a:off x="990600" y="7596467"/>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4200" noProof="1" smtClean="0">
                <a:solidFill>
                  <a:schemeClr val="tx1"/>
                </a:solidFill>
                <a:latin typeface="Arial" panose="020B0604020202020204" pitchFamily="34" charset="0"/>
                <a:cs typeface="Arial" panose="020B0604020202020204" pitchFamily="34" charset="0"/>
              </a:rPr>
              <a:t>B. 11</a:t>
            </a:r>
            <a:endParaRPr lang="en-US" sz="4400" dirty="0">
              <a:solidFill>
                <a:schemeClr val="tx1"/>
              </a:solidFill>
              <a:latin typeface="Arial" panose="020B0604020202020204" pitchFamily="34" charset="0"/>
              <a:cs typeface="Arial" panose="020B0604020202020204" pitchFamily="34" charset="0"/>
            </a:endParaRPr>
          </a:p>
        </p:txBody>
      </p:sp>
      <p:sp>
        <p:nvSpPr>
          <p:cNvPr id="25" name="Đáp án sai 3">
            <a:extLst>
              <a:ext uri="{FF2B5EF4-FFF2-40B4-BE49-F238E27FC236}">
                <a16:creationId xmlns="" xmlns:a16="http://schemas.microsoft.com/office/drawing/2014/main" id="{2E7D83A4-3758-8699-4DD0-010A80780539}"/>
              </a:ext>
            </a:extLst>
          </p:cNvPr>
          <p:cNvSpPr/>
          <p:nvPr/>
        </p:nvSpPr>
        <p:spPr>
          <a:xfrm>
            <a:off x="9117461" y="7593317"/>
            <a:ext cx="7988450" cy="22409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4200" noProof="1" smtClean="0">
                <a:solidFill>
                  <a:schemeClr val="tx1"/>
                </a:solidFill>
                <a:latin typeface="Arial" panose="020B0604020202020204" pitchFamily="34" charset="0"/>
                <a:cs typeface="Arial" panose="020B0604020202020204" pitchFamily="34" charset="0"/>
              </a:rPr>
              <a:t>D. -7</a:t>
            </a:r>
            <a:endParaRPr lang="en-US" sz="4400" dirty="0">
              <a:solidFill>
                <a:schemeClr val="tx1"/>
              </a:solidFill>
              <a:latin typeface="Arial" panose="020B0604020202020204" pitchFamily="34" charset="0"/>
              <a:cs typeface="Arial" panose="020B0604020202020204" pitchFamily="34" charset="0"/>
            </a:endParaRPr>
          </a:p>
        </p:txBody>
      </p:sp>
      <p:pic>
        <p:nvPicPr>
          <p:cNvPr id="26"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46981" y="-626876"/>
            <a:ext cx="487363" cy="487363"/>
          </a:xfrm>
          <a:prstGeom prst="rect">
            <a:avLst/>
          </a:prstGeom>
        </p:spPr>
      </p:pic>
      <p:pic>
        <p:nvPicPr>
          <p:cNvPr id="27" name="Picture 5">
            <a:extLst>
              <a:ext uri="{FF2B5EF4-FFF2-40B4-BE49-F238E27FC236}">
                <a16:creationId xmlns=""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5688084" y="5891457"/>
            <a:ext cx="1322384" cy="1151007"/>
          </a:xfrm>
          <a:prstGeom prst="rect">
            <a:avLst/>
          </a:prstGeom>
        </p:spPr>
      </p:pic>
      <p:pic>
        <p:nvPicPr>
          <p:cNvPr id="28" name="Picture 27">
            <a:extLst>
              <a:ext uri="{FF2B5EF4-FFF2-40B4-BE49-F238E27FC236}">
                <a16:creationId xmlns="" xmlns:a16="http://schemas.microsoft.com/office/drawing/2014/main" id="{4B31FD67-694B-8D1E-89C7-5C3C61578F6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646551" y="8163505"/>
            <a:ext cx="1317851" cy="1174085"/>
          </a:xfrm>
          <a:prstGeom prst="rect">
            <a:avLst/>
          </a:prstGeom>
        </p:spPr>
      </p:pic>
      <p:pic>
        <p:nvPicPr>
          <p:cNvPr id="29" name="Picture 10">
            <a:extLst>
              <a:ext uri="{FF2B5EF4-FFF2-40B4-BE49-F238E27FC236}">
                <a16:creationId xmlns="" xmlns:a16="http://schemas.microsoft.com/office/drawing/2014/main" id="{A47525BE-8DC6-1E4E-AED4-3C6DAB364A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661875" y="8166595"/>
            <a:ext cx="1317851" cy="1174085"/>
          </a:xfrm>
          <a:prstGeom prst="rect">
            <a:avLst/>
          </a:prstGeom>
        </p:spPr>
      </p:pic>
      <p:pic>
        <p:nvPicPr>
          <p:cNvPr id="30" name="Picture 10">
            <a:extLst>
              <a:ext uri="{FF2B5EF4-FFF2-40B4-BE49-F238E27FC236}">
                <a16:creationId xmlns="" xmlns:a16="http://schemas.microsoft.com/office/drawing/2014/main" id="{65C423E0-743C-7316-FEF3-4CE8613F3E0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699634" y="5682678"/>
            <a:ext cx="1317851" cy="1174085"/>
          </a:xfrm>
          <a:prstGeom prst="rect">
            <a:avLst/>
          </a:prstGeom>
        </p:spPr>
      </p:pic>
      <p:pic>
        <p:nvPicPr>
          <p:cNvPr id="31"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7773844" y="-626876"/>
            <a:ext cx="487363" cy="487363"/>
          </a:xfrm>
          <a:prstGeom prst="rect">
            <a:avLst/>
          </a:prstGeom>
        </p:spPr>
      </p:pic>
      <p:pic>
        <p:nvPicPr>
          <p:cNvPr id="32" name="Picture 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381000" y="1185278"/>
            <a:ext cx="342876" cy="2773269"/>
          </a:xfrm>
          <a:prstGeom prst="rect">
            <a:avLst/>
          </a:prstGeom>
          <a:ln>
            <a:noFill/>
          </a:ln>
          <a:effectLst>
            <a:outerShdw blurRad="190500" algn="tl" rotWithShape="0">
              <a:srgbClr val="000000">
                <a:alpha val="70000"/>
              </a:srgbClr>
            </a:outerShdw>
          </a:effectLst>
        </p:spPr>
      </p:pic>
      <p:pic>
        <p:nvPicPr>
          <p:cNvPr id="33"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7307559" y="8359306"/>
            <a:ext cx="723679" cy="1715619"/>
          </a:xfrm>
          <a:prstGeom prst="rect">
            <a:avLst/>
          </a:prstGeom>
        </p:spPr>
      </p:pic>
    </p:spTree>
    <p:extLst>
      <p:ext uri="{BB962C8B-B14F-4D97-AF65-F5344CB8AC3E}">
        <p14:creationId xmlns:p14="http://schemas.microsoft.com/office/powerpoint/2010/main" val="948650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2"/>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22"/>
                                        </p:tgtEl>
                                        <p:attrNameLst>
                                          <p:attrName>fillcolor</p:attrName>
                                        </p:attrNameLst>
                                      </p:cBhvr>
                                      <p:to>
                                        <a:srgbClr val="92D050"/>
                                      </p:to>
                                    </p:animClr>
                                    <p:set>
                                      <p:cBhvr>
                                        <p:cTn id="29" dur="500" fill="hold"/>
                                        <p:tgtEl>
                                          <p:spTgt spid="22"/>
                                        </p:tgtEl>
                                        <p:attrNameLst>
                                          <p:attrName>fill.type</p:attrName>
                                        </p:attrNameLst>
                                      </p:cBhvr>
                                      <p:to>
                                        <p:strVal val="solid"/>
                                      </p:to>
                                    </p:set>
                                    <p:set>
                                      <p:cBhvr>
                                        <p:cTn id="30" dur="500" fill="hold"/>
                                        <p:tgtEl>
                                          <p:spTgt spid="22"/>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26"/>
                                        </p:tgtEl>
                                      </p:cBhvr>
                                    </p:cmd>
                                  </p:childTnLst>
                                </p:cTn>
                              </p:par>
                              <p:par>
                                <p:cTn id="33" presetID="1" presetClass="entr" presetSubtype="0" fill="hold" nodeType="withEffect">
                                  <p:stCondLst>
                                    <p:cond delay="0"/>
                                  </p:stCondLst>
                                  <p:childTnLst>
                                    <p:set>
                                      <p:cBhvr>
                                        <p:cTn id="34" dur="1" fill="hold">
                                          <p:stCondLst>
                                            <p:cond delay="9"/>
                                          </p:stCondLst>
                                        </p:cTn>
                                        <p:tgtEl>
                                          <p:spTgt spid="27"/>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22"/>
                                        </p:tgtEl>
                                      </p:cBhvr>
                                    </p:animEffect>
                                    <p:animScale>
                                      <p:cBhvr>
                                        <p:cTn id="37" dur="250" autoRev="1" fill="hold"/>
                                        <p:tgtEl>
                                          <p:spTgt spid="22"/>
                                        </p:tgtEl>
                                      </p:cBhvr>
                                      <p:by x="105000" y="105000"/>
                                    </p:animScale>
                                  </p:childTnLst>
                                </p:cTn>
                              </p:par>
                            </p:childTnLst>
                          </p:cTn>
                        </p:par>
                      </p:childTnLst>
                    </p:cTn>
                  </p:par>
                </p:childTnLst>
              </p:cTn>
              <p:nextCondLst>
                <p:cond evt="onClick" delay="0">
                  <p:tgtEl>
                    <p:spTgt spid="22"/>
                  </p:tgtEl>
                </p:cond>
              </p:nextCondLst>
            </p:seq>
            <p:seq concurrent="1" nextAc="seek">
              <p:cTn id="38" restart="whenNotActive" fill="hold" evtFilter="cancelBubble" nodeType="interactiveSeq">
                <p:stCondLst>
                  <p:cond evt="onClick" delay="0">
                    <p:tgtEl>
                      <p:spTgt spid="23"/>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3"/>
                                        </p:tgtEl>
                                        <p:attrNameLst>
                                          <p:attrName>fillcolor</p:attrName>
                                        </p:attrNameLst>
                                      </p:cBhvr>
                                      <p:to>
                                        <a:srgbClr val="D99694"/>
                                      </p:to>
                                    </p:animClr>
                                    <p:set>
                                      <p:cBhvr>
                                        <p:cTn id="43" dur="500" fill="hold"/>
                                        <p:tgtEl>
                                          <p:spTgt spid="23"/>
                                        </p:tgtEl>
                                        <p:attrNameLst>
                                          <p:attrName>fill.type</p:attrName>
                                        </p:attrNameLst>
                                      </p:cBhvr>
                                      <p:to>
                                        <p:strVal val="solid"/>
                                      </p:to>
                                    </p:set>
                                    <p:set>
                                      <p:cBhvr>
                                        <p:cTn id="44" dur="500" fill="hold"/>
                                        <p:tgtEl>
                                          <p:spTgt spid="23"/>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31"/>
                                        </p:tgtEl>
                                      </p:cBhvr>
                                    </p:cmd>
                                  </p:childTnLst>
                                </p:cTn>
                              </p:par>
                              <p:par>
                                <p:cTn id="47" presetID="1" presetClass="entr" presetSubtype="0" fill="hold"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23"/>
                                        </p:tgtEl>
                                      </p:cBhvr>
                                    </p:animEffect>
                                    <p:animScale>
                                      <p:cBhvr>
                                        <p:cTn id="51" dur="250" autoRev="1" fill="hold"/>
                                        <p:tgtEl>
                                          <p:spTgt spid="23"/>
                                        </p:tgtEl>
                                      </p:cBhvr>
                                      <p:by x="105000" y="105000"/>
                                    </p:animScale>
                                  </p:childTnLst>
                                </p:cTn>
                              </p:par>
                            </p:childTnLst>
                          </p:cTn>
                        </p:par>
                      </p:childTnLst>
                    </p:cTn>
                  </p:par>
                </p:childTnLst>
              </p:cTn>
              <p:nextCondLst>
                <p:cond evt="onClick" delay="0">
                  <p:tgtEl>
                    <p:spTgt spid="23"/>
                  </p:tgtEl>
                </p:cond>
              </p:nextCondLst>
            </p:seq>
            <p:seq concurrent="1" nextAc="seek">
              <p:cTn id="52" restart="whenNotActive" fill="hold" evtFilter="cancelBubble" nodeType="interactiveSeq">
                <p:stCondLst>
                  <p:cond evt="onClick" delay="0">
                    <p:tgtEl>
                      <p:spTgt spid="2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24"/>
                                        </p:tgtEl>
                                        <p:attrNameLst>
                                          <p:attrName>fillcolor</p:attrName>
                                        </p:attrNameLst>
                                      </p:cBhvr>
                                      <p:to>
                                        <a:srgbClr val="D99694"/>
                                      </p:to>
                                    </p:animClr>
                                    <p:set>
                                      <p:cBhvr>
                                        <p:cTn id="57" dur="500" fill="hold"/>
                                        <p:tgtEl>
                                          <p:spTgt spid="24"/>
                                        </p:tgtEl>
                                        <p:attrNameLst>
                                          <p:attrName>fill.type</p:attrName>
                                        </p:attrNameLst>
                                      </p:cBhvr>
                                      <p:to>
                                        <p:strVal val="solid"/>
                                      </p:to>
                                    </p:set>
                                    <p:set>
                                      <p:cBhvr>
                                        <p:cTn id="58" dur="500" fill="hold"/>
                                        <p:tgtEl>
                                          <p:spTgt spid="2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31"/>
                                        </p:tgtEl>
                                      </p:cBhvr>
                                    </p:cmd>
                                  </p:childTnLst>
                                </p:cTn>
                              </p:par>
                              <p:par>
                                <p:cTn id="61" presetID="1" presetClass="entr" presetSubtype="0" fill="hold" nodeType="withEffect">
                                  <p:stCondLst>
                                    <p:cond delay="0"/>
                                  </p:stCondLst>
                                  <p:childTnLst>
                                    <p:set>
                                      <p:cBhvr>
                                        <p:cTn id="62" dur="1" fill="hold">
                                          <p:stCondLst>
                                            <p:cond delay="9"/>
                                          </p:stCondLst>
                                        </p:cTn>
                                        <p:tgtEl>
                                          <p:spTgt spid="28"/>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24"/>
                                        </p:tgtEl>
                                      </p:cBhvr>
                                    </p:animEffect>
                                    <p:animScale>
                                      <p:cBhvr>
                                        <p:cTn id="65" dur="250" autoRev="1" fill="hold"/>
                                        <p:tgtEl>
                                          <p:spTgt spid="24"/>
                                        </p:tgtEl>
                                      </p:cBhvr>
                                      <p:by x="105000" y="105000"/>
                                    </p:animScale>
                                  </p:childTnLst>
                                </p:cTn>
                              </p:par>
                            </p:childTnLst>
                          </p:cTn>
                        </p:par>
                      </p:childTnLst>
                    </p:cTn>
                  </p:par>
                </p:childTnLst>
              </p:cTn>
              <p:nextCondLst>
                <p:cond evt="onClick" delay="0">
                  <p:tgtEl>
                    <p:spTgt spid="24"/>
                  </p:tgtEl>
                </p:cond>
              </p:nextCondLst>
            </p:seq>
            <p:seq concurrent="1" nextAc="seek">
              <p:cTn id="66" restart="whenNotActive" fill="hold" evtFilter="cancelBubble" nodeType="interactiveSeq">
                <p:stCondLst>
                  <p:cond evt="onClick" delay="0">
                    <p:tgtEl>
                      <p:spTgt spid="25"/>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25"/>
                                        </p:tgtEl>
                                        <p:attrNameLst>
                                          <p:attrName>fillcolor</p:attrName>
                                        </p:attrNameLst>
                                      </p:cBhvr>
                                      <p:to>
                                        <a:srgbClr val="D99694"/>
                                      </p:to>
                                    </p:animClr>
                                    <p:set>
                                      <p:cBhvr>
                                        <p:cTn id="71" dur="500" fill="hold"/>
                                        <p:tgtEl>
                                          <p:spTgt spid="25"/>
                                        </p:tgtEl>
                                        <p:attrNameLst>
                                          <p:attrName>fill.type</p:attrName>
                                        </p:attrNameLst>
                                      </p:cBhvr>
                                      <p:to>
                                        <p:strVal val="solid"/>
                                      </p:to>
                                    </p:set>
                                    <p:set>
                                      <p:cBhvr>
                                        <p:cTn id="72" dur="500" fill="hold"/>
                                        <p:tgtEl>
                                          <p:spTgt spid="25"/>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31"/>
                                        </p:tgtEl>
                                      </p:cBhvr>
                                    </p:cmd>
                                  </p:childTnLst>
                                </p:cTn>
                              </p:par>
                              <p:par>
                                <p:cTn id="75" presetID="1" presetClass="entr" presetSubtype="0" fill="hold" nodeType="withEffect">
                                  <p:stCondLst>
                                    <p:cond delay="0"/>
                                  </p:stCondLst>
                                  <p:childTnLst>
                                    <p:set>
                                      <p:cBhvr>
                                        <p:cTn id="76" dur="1" fill="hold">
                                          <p:stCondLst>
                                            <p:cond delay="9"/>
                                          </p:stCondLst>
                                        </p:cTn>
                                        <p:tgtEl>
                                          <p:spTgt spid="29"/>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25"/>
                                        </p:tgtEl>
                                      </p:cBhvr>
                                    </p:animEffect>
                                    <p:animScale>
                                      <p:cBhvr>
                                        <p:cTn id="79" dur="250" autoRev="1" fill="hold"/>
                                        <p:tgtEl>
                                          <p:spTgt spid="25"/>
                                        </p:tgtEl>
                                      </p:cBhvr>
                                      <p:by x="105000" y="105000"/>
                                    </p:animScale>
                                  </p:childTnLst>
                                </p:cTn>
                              </p:par>
                            </p:childTnLst>
                          </p:cTn>
                        </p:par>
                      </p:childTnLst>
                    </p:cTn>
                  </p:par>
                </p:childTnLst>
              </p:cTn>
              <p:nextCondLst>
                <p:cond evt="onClick" delay="0">
                  <p:tgtEl>
                    <p:spTgt spid="25"/>
                  </p:tgtEl>
                </p:cond>
              </p:nextCondLst>
            </p:seq>
            <p:audio>
              <p:cMediaNode vol="80000">
                <p:cTn id="80" fill="hold" display="0">
                  <p:stCondLst>
                    <p:cond delay="indefinite"/>
                  </p:stCondLst>
                  <p:endCondLst>
                    <p:cond evt="onStopAudio" delay="0">
                      <p:tgtEl>
                        <p:sldTgt/>
                      </p:tgtEl>
                    </p:cond>
                  </p:endCondLst>
                </p:cTn>
                <p:tgtEl>
                  <p:spTgt spid="26"/>
                </p:tgtEl>
              </p:cMediaNode>
            </p:audio>
            <p:audio>
              <p:cMediaNode vol="80000">
                <p:cTn id="81" fill="hold" display="0">
                  <p:stCondLst>
                    <p:cond delay="indefinite"/>
                  </p:stCondLst>
                  <p:endCondLst>
                    <p:cond evt="onStopAudio" delay="0">
                      <p:tgtEl>
                        <p:sldTgt/>
                      </p:tgtEl>
                    </p:cond>
                  </p:endCondLst>
                </p:cTn>
                <p:tgtEl>
                  <p:spTgt spid="31"/>
                </p:tgtEl>
              </p:cMediaNode>
            </p:audio>
          </p:childTnLst>
        </p:cTn>
      </p:par>
    </p:tnLst>
    <p:bldLst>
      <p:bldP spid="21" grpId="0" animBg="1"/>
      <p:bldP spid="22" grpId="0" animBg="1"/>
      <p:bldP spid="22" grpId="1" animBg="1"/>
      <p:bldP spid="23" grpId="0" animBg="1"/>
      <p:bldP spid="23" grpId="1" animBg="1"/>
      <p:bldP spid="24" grpId="0" animBg="1"/>
      <p:bldP spid="24" grpId="1" animBg="1"/>
      <p:bldP spid="25" grpId="0" animBg="1"/>
      <p:bldP spid="25"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8C3839"/>
        </a:solidFill>
        <a:effectLst/>
      </p:bgPr>
    </p:bg>
    <p:spTree>
      <p:nvGrpSpPr>
        <p:cNvPr id="1" name=""/>
        <p:cNvGrpSpPr/>
        <p:nvPr/>
      </p:nvGrpSpPr>
      <p:grpSpPr>
        <a:xfrm>
          <a:off x="0" y="0"/>
          <a:ext cx="0" cy="0"/>
          <a:chOff x="0" y="0"/>
          <a:chExt cx="0" cy="0"/>
        </a:xfrm>
      </p:grpSpPr>
      <p:sp>
        <p:nvSpPr>
          <p:cNvPr id="8" name="Rectangle 7"/>
          <p:cNvSpPr/>
          <p:nvPr/>
        </p:nvSpPr>
        <p:spPr>
          <a:xfrm>
            <a:off x="-26276" y="-35472"/>
            <a:ext cx="18314276" cy="103224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p:nvGrpSpPr>
        <p:grpSpPr>
          <a:xfrm>
            <a:off x="11843563" y="5087664"/>
            <a:ext cx="7413967" cy="9181993"/>
            <a:chOff x="9282303" y="1028700"/>
            <a:chExt cx="11597832" cy="14363593"/>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282303" y="7484680"/>
              <a:ext cx="11597832" cy="7907613"/>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flipH="1">
              <a:off x="12251455" y="1028700"/>
              <a:ext cx="6359236" cy="8229600"/>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9282303" y="3568931"/>
              <a:ext cx="5247903" cy="5681785"/>
            </a:xfrm>
            <a:prstGeom prst="rect">
              <a:avLst/>
            </a:prstGeom>
          </p:spPr>
        </p:pic>
      </p:grpSp>
      <p:sp>
        <p:nvSpPr>
          <p:cNvPr id="10" name="TextBox 2"/>
          <p:cNvSpPr txBox="1"/>
          <p:nvPr/>
        </p:nvSpPr>
        <p:spPr>
          <a:xfrm>
            <a:off x="-1142999" y="1994758"/>
            <a:ext cx="21640800" cy="3693319"/>
          </a:xfrm>
          <a:prstGeom prst="rect">
            <a:avLst/>
          </a:prstGeom>
        </p:spPr>
        <p:txBody>
          <a:bodyPr wrap="square" lIns="0" tIns="0" rIns="0" bIns="0" rtlCol="0" anchor="t">
            <a:spAutoFit/>
          </a:bodyPr>
          <a:lstStyle/>
          <a:p>
            <a:pPr algn="ctr">
              <a:lnSpc>
                <a:spcPct val="150000"/>
              </a:lnSpc>
              <a:spcBef>
                <a:spcPct val="0"/>
              </a:spcBef>
            </a:pPr>
            <a:r>
              <a:rPr lang="en-US" sz="8000" b="1" dirty="0" smtClean="0">
                <a:solidFill>
                  <a:srgbClr val="8C3839"/>
                </a:solidFill>
                <a:latin typeface="Arial" panose="020B0604020202020204" pitchFamily="34" charset="0"/>
                <a:cs typeface="Arial" panose="020B0604020202020204" pitchFamily="34" charset="0"/>
              </a:rPr>
              <a:t>TIẾT 97,98:LUYỆN TẬP CHUNG TRANG 34 </a:t>
            </a:r>
          </a:p>
          <a:p>
            <a:pPr algn="ctr">
              <a:lnSpc>
                <a:spcPct val="150000"/>
              </a:lnSpc>
              <a:spcBef>
                <a:spcPct val="0"/>
              </a:spcBef>
            </a:pPr>
            <a:r>
              <a:rPr lang="en-US" sz="8000" b="1" dirty="0" smtClean="0">
                <a:solidFill>
                  <a:srgbClr val="8C3839"/>
                </a:solidFill>
                <a:latin typeface="Arial" panose="020B0604020202020204" pitchFamily="34" charset="0"/>
                <a:cs typeface="Arial" panose="020B0604020202020204" pitchFamily="34" charset="0"/>
              </a:rPr>
              <a:t>(2 </a:t>
            </a:r>
            <a:r>
              <a:rPr lang="en-US" sz="8000" b="1" dirty="0" err="1" smtClean="0">
                <a:solidFill>
                  <a:srgbClr val="8C3839"/>
                </a:solidFill>
                <a:latin typeface="Arial" panose="020B0604020202020204" pitchFamily="34" charset="0"/>
                <a:cs typeface="Arial" panose="020B0604020202020204" pitchFamily="34" charset="0"/>
              </a:rPr>
              <a:t>Tiết</a:t>
            </a:r>
            <a:r>
              <a:rPr lang="en-US" sz="8000" b="1" dirty="0" smtClean="0">
                <a:solidFill>
                  <a:srgbClr val="8C3839"/>
                </a:solidFill>
                <a:latin typeface="Arial" panose="020B0604020202020204" pitchFamily="34" charset="0"/>
                <a:cs typeface="Arial" panose="020B0604020202020204" pitchFamily="34" charset="0"/>
              </a:rPr>
              <a:t>)</a:t>
            </a:r>
            <a:endParaRPr lang="en-US" sz="8000" b="1" dirty="0">
              <a:solidFill>
                <a:srgbClr val="8C3839"/>
              </a:solidFill>
              <a:latin typeface="Arial" panose="020B0604020202020204" pitchFamily="34" charset="0"/>
              <a:cs typeface="Arial" panose="020B0604020202020204" pitchFamily="34" charset="0"/>
            </a:endParaRPr>
          </a:p>
        </p:txBody>
      </p:sp>
      <p:pic>
        <p:nvPicPr>
          <p:cNvPr id="11" name="Picture 2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49"/>
              </a:ext>
            </a:extLst>
          </a:blip>
          <a:srcRect/>
          <a:stretch>
            <a:fillRect/>
          </a:stretch>
        </p:blipFill>
        <p:spPr>
          <a:xfrm rot="1032100">
            <a:off x="725392" y="6840009"/>
            <a:ext cx="2182919" cy="2331274"/>
          </a:xfrm>
          <a:prstGeom prst="rect">
            <a:avLst/>
          </a:prstGeom>
        </p:spPr>
      </p:pic>
      <p:pic>
        <p:nvPicPr>
          <p:cNvPr id="12" name="Picture 2"/>
          <p:cNvPicPr>
            <a:picLocks noChangeAspect="1"/>
          </p:cNvPicPr>
          <p:nvPr/>
        </p:nvPicPr>
        <p:blipFill>
          <a:blip r:embed="rId50">
            <a:extLst>
              <a:ext uri="{28A0092B-C50C-407E-A947-70E740481C1C}">
                <a14:useLocalDpi xmlns:a14="http://schemas.microsoft.com/office/drawing/2010/main" val="0"/>
              </a:ext>
              <a:ext uri="{96DAC541-7B7A-43D3-8B79-37D633B846F1}">
                <asvg:svgBlip xmlns="" xmlns:asvg="http://schemas.microsoft.com/office/drawing/2016/SVG/main" r:embed="rId51"/>
              </a:ext>
            </a:extLst>
          </a:blip>
          <a:srcRect/>
          <a:stretch>
            <a:fillRect/>
          </a:stretch>
        </p:blipFill>
        <p:spPr>
          <a:xfrm>
            <a:off x="3204210" y="7171443"/>
            <a:ext cx="2330681" cy="2513480"/>
          </a:xfrm>
          <a:prstGeom prst="rect">
            <a:avLst/>
          </a:prstGeom>
        </p:spPr>
      </p:pic>
    </p:spTree>
  </p:cSld>
  <p:clrMapOvr>
    <a:masterClrMapping/>
  </p:clrMapOvr>
  <p:transition spd="slow">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788484" y="9105900"/>
            <a:ext cx="2764986" cy="2734823"/>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5426424" y="9105900"/>
            <a:ext cx="865199" cy="2734824"/>
          </a:xfrm>
          <a:prstGeom prst="rect">
            <a:avLst/>
          </a:prstGeom>
        </p:spPr>
      </p:pic>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993678" y="9105900"/>
            <a:ext cx="2764986" cy="2734823"/>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1631617" y="9105900"/>
            <a:ext cx="865199" cy="2734824"/>
          </a:xfrm>
          <a:prstGeom prst="rect">
            <a:avLst/>
          </a:prstGeom>
        </p:spPr>
      </p:pic>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4401800" y="9105900"/>
            <a:ext cx="2764986" cy="2734823"/>
          </a:xfrm>
          <a:prstGeom prst="rect">
            <a:avLst/>
          </a:prstGeom>
        </p:spPr>
      </p:pic>
      <p:sp>
        <p:nvSpPr>
          <p:cNvPr id="14" name="Rectangle 13"/>
          <p:cNvSpPr/>
          <p:nvPr/>
        </p:nvSpPr>
        <p:spPr>
          <a:xfrm>
            <a:off x="1207166" y="479916"/>
            <a:ext cx="12407564" cy="738664"/>
          </a:xfrm>
          <a:prstGeom prst="rect">
            <a:avLst/>
          </a:prstGeom>
        </p:spPr>
        <p:txBody>
          <a:bodyPr wrap="none">
            <a:spAutoFit/>
          </a:bodyPr>
          <a:lstStyle/>
          <a:p>
            <a:r>
              <a:rPr lang="vi-VN" sz="4200" i="1" dirty="0">
                <a:solidFill>
                  <a:srgbClr val="002060"/>
                </a:solidFill>
                <a:latin typeface="Arial" panose="020B0604020202020204" pitchFamily="34" charset="0"/>
                <a:cs typeface="Arial" panose="020B0604020202020204" pitchFamily="34" charset="0"/>
              </a:rPr>
              <a:t>HS đọc, nêu phương pháp giải, hoàn thành </a:t>
            </a:r>
            <a:r>
              <a:rPr lang="vi-VN" sz="4200" b="1" i="1" dirty="0">
                <a:solidFill>
                  <a:srgbClr val="002060"/>
                </a:solidFill>
                <a:latin typeface="Arial" panose="020B0604020202020204" pitchFamily="34" charset="0"/>
                <a:cs typeface="Arial" panose="020B0604020202020204" pitchFamily="34" charset="0"/>
              </a:rPr>
              <a:t>Ví dụ 1</a:t>
            </a:r>
            <a:endParaRPr lang="en-US" sz="4200" b="1" i="1" dirty="0">
              <a:solidFill>
                <a:srgbClr val="002060"/>
              </a:solidFill>
              <a:latin typeface="Arial" panose="020B0604020202020204" pitchFamily="34" charset="0"/>
              <a:cs typeface="Arial" panose="020B0604020202020204" pitchFamily="34" charset="0"/>
            </a:endParaRPr>
          </a:p>
        </p:txBody>
      </p:sp>
      <p:sp>
        <p:nvSpPr>
          <p:cNvPr id="15" name="Rounded Rectangle 14"/>
          <p:cNvSpPr/>
          <p:nvPr/>
        </p:nvSpPr>
        <p:spPr>
          <a:xfrm>
            <a:off x="1207166" y="1405302"/>
            <a:ext cx="2788847" cy="1134650"/>
          </a:xfrm>
          <a:prstGeom prst="roundRect">
            <a:avLst/>
          </a:prstGeom>
          <a:solidFill>
            <a:schemeClr val="accent3">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4200" b="1" dirty="0" err="1" smtClean="0">
                <a:solidFill>
                  <a:schemeClr val="bg1"/>
                </a:solidFill>
                <a:latin typeface="Arial" panose="020B0604020202020204" pitchFamily="34" charset="0"/>
                <a:cs typeface="Arial" panose="020B0604020202020204" pitchFamily="34" charset="0"/>
              </a:rPr>
              <a:t>Ví</a:t>
            </a:r>
            <a:r>
              <a:rPr lang="en-US" sz="4200" b="1" dirty="0" smtClean="0">
                <a:solidFill>
                  <a:schemeClr val="bg1"/>
                </a:solidFill>
                <a:latin typeface="Arial" panose="020B0604020202020204" pitchFamily="34" charset="0"/>
                <a:cs typeface="Arial" panose="020B0604020202020204" pitchFamily="34" charset="0"/>
              </a:rPr>
              <a:t> </a:t>
            </a:r>
            <a:r>
              <a:rPr lang="en-US" sz="4200" b="1" dirty="0" err="1" smtClean="0">
                <a:solidFill>
                  <a:schemeClr val="bg1"/>
                </a:solidFill>
                <a:latin typeface="Arial" panose="020B0604020202020204" pitchFamily="34" charset="0"/>
                <a:cs typeface="Arial" panose="020B0604020202020204" pitchFamily="34" charset="0"/>
              </a:rPr>
              <a:t>dụ</a:t>
            </a:r>
            <a:r>
              <a:rPr lang="en-US" sz="4200" b="1" dirty="0" smtClean="0">
                <a:solidFill>
                  <a:schemeClr val="bg1"/>
                </a:solidFill>
                <a:latin typeface="Arial" panose="020B0604020202020204" pitchFamily="34" charset="0"/>
                <a:cs typeface="Arial" panose="020B0604020202020204" pitchFamily="34" charset="0"/>
              </a:rPr>
              <a:t> 1</a:t>
            </a:r>
            <a:endParaRPr lang="en-US" sz="4200" b="1" dirty="0">
              <a:solidFill>
                <a:schemeClr val="bg1"/>
              </a:solidFill>
              <a:latin typeface="Arial" panose="020B0604020202020204" pitchFamily="34" charset="0"/>
              <a:cs typeface="Arial" panose="020B0604020202020204" pitchFamily="34" charset="0"/>
            </a:endParaRPr>
          </a:p>
        </p:txBody>
      </p:sp>
      <p:sp>
        <p:nvSpPr>
          <p:cNvPr id="16" name="Rectangle 15"/>
          <p:cNvSpPr/>
          <p:nvPr/>
        </p:nvSpPr>
        <p:spPr>
          <a:xfrm>
            <a:off x="1154592" y="2508779"/>
            <a:ext cx="16410709" cy="6441572"/>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Ba bạn Lan, Bình và Dung rủ nhau đến cửa hàng sách để mua sách cũ được bán đồng giá (nghĩa là các cuốn sách cũ trong cửa hàng đó đều được bán với cùng một giá). Lan mua 5 cuốn, Bình mua 3 cuốn, Dung mua 6 cuốn. Gọi x (đồng) là giá bán một cuốn sách cũ.</a:t>
            </a:r>
          </a:p>
          <a:p>
            <a:pPr algn="just">
              <a:lnSpc>
                <a:spcPct val="150000"/>
              </a:lnSpc>
            </a:pPr>
            <a:r>
              <a:rPr lang="vi-VN" sz="4000" dirty="0">
                <a:latin typeface="Arial" panose="020B0604020202020204" pitchFamily="34" charset="0"/>
                <a:cs typeface="Arial" panose="020B0604020202020204" pitchFamily="34" charset="0"/>
              </a:rPr>
              <a:t>a) Tìm đa thức biểu thị tổng số tiền cả ba bạn phải trả.</a:t>
            </a:r>
          </a:p>
          <a:p>
            <a:pPr algn="just">
              <a:lnSpc>
                <a:spcPct val="150000"/>
              </a:lnSpc>
            </a:pPr>
            <a:r>
              <a:rPr lang="vi-VN" sz="4000" dirty="0">
                <a:latin typeface="Arial" panose="020B0604020202020204" pitchFamily="34" charset="0"/>
                <a:cs typeface="Arial" panose="020B0604020202020204" pitchFamily="34" charset="0"/>
              </a:rPr>
              <a:t>b) Nếu mỗi cuốn sách cũ đều có giá là 30 000 đồng thì tổng số tiền cả ba bạn phải trả là bao nhiêu?</a:t>
            </a:r>
          </a:p>
        </p:txBody>
      </p:sp>
      <p:pic>
        <p:nvPicPr>
          <p:cNvPr id="17"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646518" y="479916"/>
            <a:ext cx="1918783" cy="1276863"/>
          </a:xfrm>
          <a:prstGeom prst="rect">
            <a:avLst/>
          </a:prstGeom>
        </p:spPr>
      </p:pic>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ppt_y</p:attrName>
                                        </p:attrNameLst>
                                      </p:cBhvr>
                                      <p:tavLst>
                                        <p:tav tm="0">
                                          <p:val>
                                            <p:strVal val="#ppt_y+#ppt_h*1.125000"/>
                                          </p:val>
                                        </p:tav>
                                        <p:tav tm="100000">
                                          <p:val>
                                            <p:strVal val="#ppt_y"/>
                                          </p:val>
                                        </p:tav>
                                      </p:tavLst>
                                    </p:anim>
                                    <p:animEffect transition="in" filter="wipe(up)">
                                      <p:cBhvr>
                                        <p:cTn id="8" dur="500"/>
                                        <p:tgtEl>
                                          <p:spTgt spid="14"/>
                                        </p:tgtEl>
                                      </p:cBhvr>
                                    </p:animEffec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381000" y="3238500"/>
            <a:ext cx="4572000" cy="6483403"/>
          </a:xfrm>
          <a:prstGeom prst="rect">
            <a:avLst/>
          </a:prstGeom>
        </p:spPr>
      </p:pic>
      <p:sp>
        <p:nvSpPr>
          <p:cNvPr id="4" name="Freeform 4"/>
          <p:cNvSpPr/>
          <p:nvPr/>
        </p:nvSpPr>
        <p:spPr>
          <a:xfrm>
            <a:off x="0" y="9563100"/>
            <a:ext cx="18287996" cy="757895"/>
          </a:xfrm>
          <a:custGeom>
            <a:avLst/>
            <a:gdLst/>
            <a:ahLst/>
            <a:cxnLst/>
            <a:rect l="l" t="t" r="r" b="b"/>
            <a:pathLst>
              <a:path w="4816592" h="1363620">
                <a:moveTo>
                  <a:pt x="0" y="0"/>
                </a:moveTo>
                <a:lnTo>
                  <a:pt x="4816592" y="0"/>
                </a:lnTo>
                <a:lnTo>
                  <a:pt x="4816592" y="1363620"/>
                </a:lnTo>
                <a:lnTo>
                  <a:pt x="0" y="1363620"/>
                </a:lnTo>
                <a:close/>
              </a:path>
            </a:pathLst>
          </a:custGeom>
          <a:solidFill>
            <a:srgbClr val="8C3839"/>
          </a:solidFill>
        </p:spPr>
      </p:sp>
      <p:sp>
        <p:nvSpPr>
          <p:cNvPr id="9" name="Oval Callout 8"/>
          <p:cNvSpPr/>
          <p:nvPr/>
        </p:nvSpPr>
        <p:spPr>
          <a:xfrm>
            <a:off x="1371600" y="800100"/>
            <a:ext cx="2362200" cy="1588026"/>
          </a:xfrm>
          <a:prstGeom prst="wedgeEllipseCallout">
            <a:avLst>
              <a:gd name="adj1" fmla="val -5877"/>
              <a:gd name="adj2" fmla="val 7080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200" b="1" dirty="0" err="1" smtClean="0">
                <a:latin typeface="Arial" panose="020B0604020202020204" pitchFamily="34" charset="0"/>
                <a:cs typeface="Arial" panose="020B0604020202020204" pitchFamily="34" charset="0"/>
              </a:rPr>
              <a:t>Gợi</a:t>
            </a:r>
            <a:r>
              <a:rPr lang="en-US" sz="4200" b="1" dirty="0" smtClean="0">
                <a:latin typeface="Arial" panose="020B0604020202020204" pitchFamily="34" charset="0"/>
                <a:cs typeface="Arial" panose="020B0604020202020204" pitchFamily="34" charset="0"/>
              </a:rPr>
              <a:t> ý</a:t>
            </a:r>
            <a:endParaRPr lang="en-US" sz="4200" b="1" dirty="0">
              <a:latin typeface="Arial" panose="020B0604020202020204" pitchFamily="34" charset="0"/>
              <a:cs typeface="Arial" panose="020B0604020202020204" pitchFamily="34" charset="0"/>
            </a:endParaRPr>
          </a:p>
        </p:txBody>
      </p:sp>
      <p:sp>
        <p:nvSpPr>
          <p:cNvPr id="10" name="Rectangle 9"/>
          <p:cNvSpPr/>
          <p:nvPr/>
        </p:nvSpPr>
        <p:spPr>
          <a:xfrm>
            <a:off x="4724400" y="571500"/>
            <a:ext cx="12954000" cy="3785652"/>
          </a:xfrm>
          <a:prstGeom prst="rect">
            <a:avLst/>
          </a:prstGeom>
        </p:spPr>
        <p:txBody>
          <a:bodyPr wrap="square">
            <a:spAutoFit/>
          </a:bodyPr>
          <a:lstStyle/>
          <a:p>
            <a:pPr algn="just">
              <a:lnSpc>
                <a:spcPct val="150000"/>
              </a:lnSpc>
            </a:pPr>
            <a:r>
              <a:rPr lang="en-US" sz="4000" dirty="0" err="1">
                <a:latin typeface="Arial" panose="020B0604020202020204" pitchFamily="34" charset="0"/>
                <a:cs typeface="Arial" panose="020B0604020202020204" pitchFamily="34" charset="0"/>
              </a:rPr>
              <a:t>Gọi</a:t>
            </a:r>
            <a:r>
              <a:rPr lang="en-US" sz="4000" dirty="0">
                <a:latin typeface="Arial" panose="020B0604020202020204" pitchFamily="34" charset="0"/>
                <a:cs typeface="Arial" panose="020B0604020202020204" pitchFamily="34" charset="0"/>
              </a:rPr>
              <a:t> x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cuốn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cũ</a:t>
            </a:r>
            <a:r>
              <a:rPr lang="en-US" sz="4000" dirty="0">
                <a:latin typeface="Arial" panose="020B0604020202020204" pitchFamily="34" charset="0"/>
                <a:cs typeface="Arial" panose="020B0604020202020204" pitchFamily="34" charset="0"/>
              </a:rPr>
              <a:t>.</a:t>
            </a:r>
          </a:p>
          <a:p>
            <a:pPr marL="571500" indent="-571500" algn="just">
              <a:lnSpc>
                <a:spcPct val="150000"/>
              </a:lnSpc>
              <a:buFont typeface="Arial" panose="020B0604020202020204" pitchFamily="34" charset="0"/>
              <a:buChar char="•"/>
            </a:pPr>
            <a:r>
              <a:rPr lang="en-US" sz="4000" dirty="0" err="1" smtClean="0">
                <a:latin typeface="Arial" panose="020B0604020202020204" pitchFamily="34" charset="0"/>
                <a:cs typeface="Arial" panose="020B0604020202020204" pitchFamily="34" charset="0"/>
              </a:rPr>
              <a:t>Lan</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mua</a:t>
            </a:r>
            <a:r>
              <a:rPr lang="en-US" sz="4000" dirty="0">
                <a:latin typeface="Arial" panose="020B0604020202020204" pitchFamily="34" charset="0"/>
                <a:cs typeface="Arial" panose="020B0604020202020204" pitchFamily="34" charset="0"/>
              </a:rPr>
              <a:t> 5 </a:t>
            </a:r>
            <a:r>
              <a:rPr lang="en-US" sz="4000" dirty="0" err="1">
                <a:latin typeface="Arial" panose="020B0604020202020204" pitchFamily="34" charset="0"/>
                <a:cs typeface="Arial" panose="020B0604020202020204" pitchFamily="34" charset="0"/>
              </a:rPr>
              <a:t>cuốn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tiền</a:t>
            </a:r>
            <a:r>
              <a:rPr lang="en-US" sz="4000" dirty="0">
                <a:latin typeface="Arial" panose="020B0604020202020204" pitchFamily="34" charset="0"/>
                <a:cs typeface="Arial" panose="020B0604020202020204" pitchFamily="34" charset="0"/>
              </a:rPr>
              <a:t>?</a:t>
            </a:r>
          </a:p>
          <a:p>
            <a:pPr marL="571500" indent="-571500" algn="just">
              <a:lnSpc>
                <a:spcPct val="150000"/>
              </a:lnSpc>
              <a:buFont typeface="Arial" panose="020B0604020202020204" pitchFamily="34" charset="0"/>
              <a:buChar char="•"/>
            </a:pPr>
            <a:r>
              <a:rPr lang="en-US" sz="4000" dirty="0" err="1" smtClean="0">
                <a:latin typeface="Arial" panose="020B0604020202020204" pitchFamily="34" charset="0"/>
                <a:cs typeface="Arial" panose="020B0604020202020204" pitchFamily="34" charset="0"/>
              </a:rPr>
              <a:t>Bình</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mua</a:t>
            </a:r>
            <a:r>
              <a:rPr lang="en-US" sz="4000" dirty="0">
                <a:latin typeface="Arial" panose="020B0604020202020204" pitchFamily="34" charset="0"/>
                <a:cs typeface="Arial" panose="020B0604020202020204" pitchFamily="34" charset="0"/>
              </a:rPr>
              <a:t> 3 </a:t>
            </a:r>
            <a:r>
              <a:rPr lang="en-US" sz="4000" dirty="0" err="1">
                <a:latin typeface="Arial" panose="020B0604020202020204" pitchFamily="34" charset="0"/>
                <a:cs typeface="Arial" panose="020B0604020202020204" pitchFamily="34" charset="0"/>
              </a:rPr>
              <a:t>cuốn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tiền</a:t>
            </a:r>
            <a:r>
              <a:rPr lang="en-US" sz="4000" dirty="0">
                <a:latin typeface="Arial" panose="020B0604020202020204" pitchFamily="34" charset="0"/>
                <a:cs typeface="Arial" panose="020B0604020202020204" pitchFamily="34" charset="0"/>
              </a:rPr>
              <a:t>?</a:t>
            </a:r>
          </a:p>
          <a:p>
            <a:pPr marL="571500" indent="-571500" algn="just">
              <a:lnSpc>
                <a:spcPct val="150000"/>
              </a:lnSpc>
              <a:buFont typeface="Arial" panose="020B0604020202020204" pitchFamily="34" charset="0"/>
              <a:buChar char="•"/>
            </a:pPr>
            <a:r>
              <a:rPr lang="en-US" sz="4000" dirty="0" smtClean="0">
                <a:latin typeface="Arial" panose="020B0604020202020204" pitchFamily="34" charset="0"/>
                <a:cs typeface="Arial" panose="020B0604020202020204" pitchFamily="34" charset="0"/>
              </a:rPr>
              <a:t>Dung </a:t>
            </a:r>
            <a:r>
              <a:rPr lang="en-US" sz="4000" dirty="0" err="1">
                <a:latin typeface="Arial" panose="020B0604020202020204" pitchFamily="34" charset="0"/>
                <a:cs typeface="Arial" panose="020B0604020202020204" pitchFamily="34" charset="0"/>
              </a:rPr>
              <a:t>mua</a:t>
            </a:r>
            <a:r>
              <a:rPr lang="en-US" sz="4000" dirty="0">
                <a:latin typeface="Arial" panose="020B0604020202020204" pitchFamily="34" charset="0"/>
                <a:cs typeface="Arial" panose="020B0604020202020204" pitchFamily="34" charset="0"/>
              </a:rPr>
              <a:t> 6 </a:t>
            </a:r>
            <a:r>
              <a:rPr lang="en-US" sz="4000" dirty="0" err="1">
                <a:latin typeface="Arial" panose="020B0604020202020204" pitchFamily="34" charset="0"/>
                <a:cs typeface="Arial" panose="020B0604020202020204" pitchFamily="34" charset="0"/>
              </a:rPr>
              <a:t>cuốn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Dung </a:t>
            </a:r>
            <a:r>
              <a:rPr lang="en-US" sz="4000" dirty="0" err="1">
                <a:latin typeface="Arial" panose="020B0604020202020204" pitchFamily="34" charset="0"/>
                <a:cs typeface="Arial" panose="020B0604020202020204" pitchFamily="34" charset="0"/>
              </a:rPr>
              <a:t>phải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nhiêu</a:t>
            </a:r>
            <a:r>
              <a:rPr lang="en-US" sz="4000" dirty="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tiền</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
        <p:nvSpPr>
          <p:cNvPr id="11" name="Right Arrow 10"/>
          <p:cNvSpPr/>
          <p:nvPr/>
        </p:nvSpPr>
        <p:spPr>
          <a:xfrm>
            <a:off x="4655127" y="4572982"/>
            <a:ext cx="762000" cy="4572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638800" y="4357152"/>
            <a:ext cx="12252072" cy="707886"/>
          </a:xfrm>
          <a:prstGeom prst="rect">
            <a:avLst/>
          </a:prstGeom>
        </p:spPr>
        <p:txBody>
          <a:bodyPr wrap="none">
            <a:spAutoFit/>
          </a:bodyPr>
          <a:lstStyle/>
          <a:p>
            <a:r>
              <a:rPr lang="en-US" sz="4000" i="1" dirty="0" err="1">
                <a:solidFill>
                  <a:srgbClr val="002060"/>
                </a:solidFill>
                <a:latin typeface="Arial" panose="020B0604020202020204" pitchFamily="34" charset="0"/>
                <a:cs typeface="Arial" panose="020B0604020202020204" pitchFamily="34" charset="0"/>
              </a:rPr>
              <a:t>Đa</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thức</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biểu</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thị</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tổng</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số</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tiền</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cả</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ba</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bạn</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phải</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trả</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là</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gì</a:t>
            </a:r>
            <a:r>
              <a:rPr lang="en-US" sz="4000" i="1" dirty="0">
                <a:solidFill>
                  <a:srgbClr val="002060"/>
                </a:solidFill>
                <a:latin typeface="Arial" panose="020B0604020202020204" pitchFamily="34" charset="0"/>
                <a:cs typeface="Arial" panose="020B0604020202020204" pitchFamily="34" charset="0"/>
              </a:rPr>
              <a:t>?</a:t>
            </a:r>
          </a:p>
        </p:txBody>
      </p:sp>
      <p:sp>
        <p:nvSpPr>
          <p:cNvPr id="13" name="Rectangle 12"/>
          <p:cNvSpPr/>
          <p:nvPr/>
        </p:nvSpPr>
        <p:spPr>
          <a:xfrm>
            <a:off x="4724400" y="5207526"/>
            <a:ext cx="12954000" cy="1938992"/>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000" dirty="0">
                <a:latin typeface="Arial" panose="020B0604020202020204" pitchFamily="34" charset="0"/>
                <a:cs typeface="Arial" panose="020B0604020202020204" pitchFamily="34" charset="0"/>
              </a:rPr>
              <a:t>Nếu mỗi cuốn sách cũ đều có giá là 30 000 đồng thì ta suy ra được điều gì?</a:t>
            </a:r>
            <a:endParaRPr lang="en-US" sz="4000" dirty="0">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865910">
            <a:off x="11055187" y="6391466"/>
            <a:ext cx="562589" cy="1317642"/>
          </a:xfrm>
          <a:prstGeom prst="rect">
            <a:avLst/>
          </a:prstGeom>
        </p:spPr>
      </p:pic>
      <mc:AlternateContent xmlns:mc="http://schemas.openxmlformats.org/markup-compatibility/2006" xmlns:a14="http://schemas.microsoft.com/office/drawing/2010/main">
        <mc:Choice Requires="a14">
          <p:sp>
            <p:nvSpPr>
              <p:cNvPr id="15" name="Rectangle 14"/>
              <p:cNvSpPr/>
              <p:nvPr/>
            </p:nvSpPr>
            <p:spPr>
              <a:xfrm>
                <a:off x="5638800" y="7502150"/>
                <a:ext cx="11506200" cy="1938992"/>
              </a:xfrm>
              <a:prstGeom prst="rect">
                <a:avLst/>
              </a:prstGeom>
            </p:spPr>
            <p:txBody>
              <a:bodyPr wrap="square">
                <a:spAutoFit/>
              </a:bodyPr>
              <a:lstStyle/>
              <a:p>
                <a:pPr algn="just">
                  <a:lnSpc>
                    <a:spcPct val="150000"/>
                  </a:lnSpc>
                </a:pPr>
                <a:r>
                  <a:rPr lang="fr-FR" sz="4000" dirty="0" smtClean="0">
                    <a:solidFill>
                      <a:srgbClr val="002060"/>
                    </a:solidFill>
                    <a:latin typeface="Arial" panose="020B0604020202020204" pitchFamily="34" charset="0"/>
                    <a:ea typeface="Calibri" panose="020F0502020204030204" pitchFamily="34" charset="0"/>
                    <a:cs typeface="Arial" panose="020B0604020202020204" pitchFamily="34" charset="0"/>
                  </a:rPr>
                  <a:t>Suy </a:t>
                </a:r>
                <a:r>
                  <a:rPr lang="fr-FR" sz="4000" dirty="0">
                    <a:solidFill>
                      <a:srgbClr val="002060"/>
                    </a:solidFill>
                    <a:latin typeface="Arial" panose="020B0604020202020204" pitchFamily="34" charset="0"/>
                    <a:ea typeface="Calibri" panose="020F0502020204030204" pitchFamily="34" charset="0"/>
                    <a:cs typeface="Arial" panose="020B0604020202020204" pitchFamily="34" charset="0"/>
                  </a:rPr>
                  <a:t>ra x = 30 000 </a:t>
                </a:r>
                <a14:m>
                  <m:oMath xmlns:m="http://schemas.openxmlformats.org/officeDocument/2006/math">
                    <m:r>
                      <a:rPr lang="fr-FR" sz="4000" i="1">
                        <a:solidFill>
                          <a:srgbClr val="002060"/>
                        </a:solidFill>
                        <a:effectLst/>
                        <a:latin typeface="Cambria Math" panose="02040503050406030204" pitchFamily="18" charset="0"/>
                        <a:ea typeface="Calibri" panose="020F0502020204030204" pitchFamily="34" charset="0"/>
                        <a:cs typeface="Arial" panose="020B0604020202020204" pitchFamily="34" charset="0"/>
                      </a:rPr>
                      <m:t>→</m:t>
                    </m:r>
                  </m:oMath>
                </a14:m>
                <a:r>
                  <a:rPr lang="fr-FR"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Ta </a:t>
                </a:r>
                <a:r>
                  <a:rPr lang="fr-FR" sz="40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tính</a:t>
                </a:r>
                <a:r>
                  <a:rPr lang="fr-FR"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giá</a:t>
                </a:r>
                <a:r>
                  <a:rPr lang="fr-FR"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trị</a:t>
                </a:r>
                <a:r>
                  <a:rPr lang="fr-FR"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của</a:t>
                </a:r>
                <a:r>
                  <a:rPr lang="fr-FR"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đa</a:t>
                </a:r>
                <a:r>
                  <a:rPr lang="fr-FR"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thức</a:t>
                </a:r>
                <a:r>
                  <a:rPr lang="fr-FR"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tại</a:t>
                </a:r>
                <a:r>
                  <a:rPr lang="fr-FR"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x = 30 000 </a:t>
                </a:r>
                <a:r>
                  <a:rPr lang="fr-FR" sz="40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sẽ</a:t>
                </a:r>
                <a:r>
                  <a:rPr lang="fr-FR"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ra </a:t>
                </a:r>
                <a:r>
                  <a:rPr lang="fr-FR" sz="40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tổng</a:t>
                </a:r>
                <a:r>
                  <a:rPr lang="fr-FR"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số</a:t>
                </a:r>
                <a:r>
                  <a:rPr lang="fr-FR"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tiền</a:t>
                </a:r>
                <a:r>
                  <a:rPr lang="fr-FR"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ba</a:t>
                </a:r>
                <a:r>
                  <a:rPr lang="fr-FR"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bạn</a:t>
                </a:r>
                <a:r>
                  <a:rPr lang="fr-FR"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phải</a:t>
                </a:r>
                <a:r>
                  <a:rPr lang="fr-FR"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fr-FR" sz="40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trả</a:t>
                </a:r>
                <a:endParaRPr lang="en-US" sz="4000" dirty="0">
                  <a:solidFill>
                    <a:srgbClr val="002060"/>
                  </a:solidFill>
                  <a:latin typeface="Arial" panose="020B0604020202020204" pitchFamily="34"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5638800" y="7502150"/>
                <a:ext cx="11506200" cy="1938992"/>
              </a:xfrm>
              <a:prstGeom prst="rect">
                <a:avLst/>
              </a:prstGeom>
              <a:blipFill rotWithShape="0">
                <a:blip r:embed="rId4"/>
                <a:stretch>
                  <a:fillRect l="-1854" r="-1801" b="-6918"/>
                </a:stretch>
              </a:blipFill>
            </p:spPr>
            <p:txBody>
              <a:bodyPr/>
              <a:lstStyle/>
              <a:p>
                <a:r>
                  <a:rPr lang="en-US">
                    <a:noFill/>
                  </a:rPr>
                  <a:t> </a:t>
                </a:r>
              </a:p>
            </p:txBody>
          </p:sp>
        </mc:Fallback>
      </mc:AlternateContent>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dissolv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8"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p:tgtEl>
                                          <p:spTgt spid="11"/>
                                        </p:tgtEl>
                                        <p:attrNameLst>
                                          <p:attrName>ppt_x</p:attrName>
                                        </p:attrNameLst>
                                      </p:cBhvr>
                                      <p:tavLst>
                                        <p:tav tm="0">
                                          <p:val>
                                            <p:strVal val="#ppt_x-#ppt_w*1.125000"/>
                                          </p:val>
                                        </p:tav>
                                        <p:tav tm="100000">
                                          <p:val>
                                            <p:strVal val="#ppt_x"/>
                                          </p:val>
                                        </p:tav>
                                      </p:tavLst>
                                    </p:anim>
                                    <p:animEffect transition="in" filter="wipe(right)">
                                      <p:cBhvr>
                                        <p:cTn id="25" dur="500"/>
                                        <p:tgtEl>
                                          <p:spTgt spid="11"/>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up)">
                                      <p:cBhvr>
                                        <p:cTn id="39" dur="500"/>
                                        <p:tgtEl>
                                          <p:spTgt spid="14"/>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P spid="12" grpId="0"/>
      <p:bldP spid="13" grpId="0"/>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TotalTime>
  <Words>2020</Words>
  <Application>Microsoft Office PowerPoint</Application>
  <PresentationFormat>Custom</PresentationFormat>
  <Paragraphs>204</Paragraphs>
  <Slides>26</Slides>
  <Notes>0</Notes>
  <HiddenSlides>0</HiddenSlides>
  <MMClips>10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Calibri</vt:lpstr>
      <vt:lpstr>Times New Roman</vt:lpstr>
      <vt:lpstr>Arial</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account</cp:lastModifiedBy>
  <cp:revision>2</cp:revision>
  <dcterms:created xsi:type="dcterms:W3CDTF">2006-08-16T00:00:00Z</dcterms:created>
  <dcterms:modified xsi:type="dcterms:W3CDTF">2023-03-06T03:53:16Z</dcterms:modified>
  <dc:identifier>DAFVRjI8d4g</dc:identifier>
</cp:coreProperties>
</file>