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05" r:id="rId2"/>
    <p:sldId id="274" r:id="rId3"/>
    <p:sldId id="307" r:id="rId4"/>
    <p:sldId id="286" r:id="rId5"/>
    <p:sldId id="308" r:id="rId6"/>
    <p:sldId id="262" r:id="rId7"/>
    <p:sldId id="259" r:id="rId8"/>
    <p:sldId id="260" r:id="rId9"/>
    <p:sldId id="261" r:id="rId10"/>
    <p:sldId id="269" r:id="rId11"/>
    <p:sldId id="306" r:id="rId12"/>
    <p:sldId id="258" r:id="rId13"/>
    <p:sldId id="309" r:id="rId14"/>
    <p:sldId id="311" r:id="rId15"/>
    <p:sldId id="310" r:id="rId16"/>
    <p:sldId id="270" r:id="rId17"/>
    <p:sldId id="268" r:id="rId18"/>
    <p:sldId id="273" r:id="rId19"/>
    <p:sldId id="263" r:id="rId20"/>
    <p:sldId id="275" r:id="rId21"/>
    <p:sldId id="312" r:id="rId22"/>
    <p:sldId id="283" r:id="rId23"/>
    <p:sldId id="292" r:id="rId24"/>
    <p:sldId id="276" r:id="rId25"/>
    <p:sldId id="266" r:id="rId26"/>
    <p:sldId id="267" r:id="rId27"/>
    <p:sldId id="282" r:id="rId28"/>
    <p:sldId id="299" r:id="rId29"/>
    <p:sldId id="301" r:id="rId30"/>
    <p:sldId id="272" r:id="rId31"/>
    <p:sldId id="27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24" autoAdjust="0"/>
  </p:normalViewPr>
  <p:slideViewPr>
    <p:cSldViewPr>
      <p:cViewPr>
        <p:scale>
          <a:sx n="46" d="100"/>
          <a:sy n="46" d="100"/>
        </p:scale>
        <p:origin x="-1992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A130F-1FD0-4BD1-91E3-A4D23F6F126D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84E1BF-990C-4B90-A486-9FFA5CCC00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76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4E1BF-990C-4B90-A486-9FFA5CCC006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711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09157-4B2C-456F-9FDA-FD573F72CD41}" type="slidenum">
              <a:rPr lang="zh-CN" altLang="en-US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pPr/>
              <a:t>30</a:t>
            </a:fld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8853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2EA56E12-642E-45B5-ACD1-7A9C34FFE256}"/>
              </a:ext>
            </a:extLst>
          </p:cNvPr>
          <p:cNvSpPr/>
          <p:nvPr userDrawn="1"/>
        </p:nvSpPr>
        <p:spPr>
          <a:xfrm>
            <a:off x="408563" y="505839"/>
            <a:ext cx="8331740" cy="5865779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1B765D9F-424C-4597-A054-077E2C430E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3531" y="1799618"/>
            <a:ext cx="2632206" cy="505838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C15A57D-1E0A-4787-B0BA-39A48C99DE8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234" y="-87550"/>
            <a:ext cx="1017011" cy="169261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6978D986-2ABF-4C08-A172-32FAD6328D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492" y="3943898"/>
            <a:ext cx="2909483" cy="4587766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13D372B6-7D96-4E05-BBFE-0B26546F95EC}"/>
              </a:ext>
            </a:extLst>
          </p:cNvPr>
          <p:cNvSpPr txBox="1"/>
          <p:nvPr userDrawn="1"/>
        </p:nvSpPr>
        <p:spPr>
          <a:xfrm>
            <a:off x="3151763" y="442180"/>
            <a:ext cx="2589989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dirty="0">
                <a:solidFill>
                  <a:sysClr val="windowText" lastClr="000000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——</a:t>
            </a:r>
            <a:r>
              <a:rPr lang="zh-CN" altLang="en-US" sz="2000" dirty="0">
                <a:solidFill>
                  <a:sysClr val="windowText" lastClr="000000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请输入您的标题</a:t>
            </a:r>
            <a:r>
              <a:rPr lang="en-US" altLang="zh-CN" sz="2000" dirty="0">
                <a:solidFill>
                  <a:sysClr val="windowText" lastClr="000000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——</a:t>
            </a:r>
            <a:endParaRPr lang="zh-CN" altLang="en-US" sz="2000" dirty="0">
              <a:solidFill>
                <a:sysClr val="windowText" lastClr="000000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276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03FDB-28F4-4AD5-B873-F5E34D87112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E0851-391F-4793-B094-566F739D6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../Leson%20Plan%20Power%20Point/Lesson%20Plan%20p.pt/Class%209/animations/holiday_events/miscellaneous/vp_may_basket.htm" TargetMode="External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5.png"/><Relationship Id="rId5" Type="http://schemas.microsoft.com/office/2007/relationships/hdphoto" Target="../media/hdphoto1.wdp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y_basket_sx">
            <a:hlinkClick r:id="rId3" action="ppaction://hlinkfile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238" y="3103563"/>
            <a:ext cx="2138362" cy="139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bflowe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11138"/>
            <a:ext cx="13684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!bell_0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260350"/>
            <a:ext cx="123825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6"/>
          <p:cNvSpPr>
            <a:spLocks noChangeArrowheads="1" noChangeShapeType="1" noTextEdit="1"/>
          </p:cNvSpPr>
          <p:nvPr/>
        </p:nvSpPr>
        <p:spPr bwMode="auto">
          <a:xfrm>
            <a:off x="790575" y="1843088"/>
            <a:ext cx="7550150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Chào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mừng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các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em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đến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với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giờ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học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Ngữ</a:t>
            </a:r>
            <a:r>
              <a:rPr lang="en-US" sz="4800" b="1" kern="10" dirty="0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4800" b="1" kern="10" dirty="0" err="1">
                <a:ln w="12700">
                  <a:solidFill>
                    <a:srgbClr val="FF3399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văn</a:t>
            </a:r>
            <a:endParaRPr lang="en-US" sz="4800" b="1" kern="10" dirty="0">
              <a:ln w="12700">
                <a:solidFill>
                  <a:srgbClr val="FF3399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205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5141913"/>
            <a:ext cx="123825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25" y="5141913"/>
            <a:ext cx="1371600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125203"/>
      </p:ext>
    </p:extLst>
  </p:cSld>
  <p:clrMapOvr>
    <a:masterClrMapping/>
  </p:clrMapOvr>
  <p:transition>
    <p:newsflash/>
    <p:sndAc>
      <p:stSnd loop="1">
        <p:snd r:embed="rId2" name="applaus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>
            <a:grpSpLocks/>
          </p:cNvGrpSpPr>
          <p:nvPr/>
        </p:nvGrpSpPr>
        <p:grpSpPr bwMode="auto">
          <a:xfrm>
            <a:off x="877888" y="1145090"/>
            <a:ext cx="7138988" cy="1232441"/>
            <a:chOff x="3882450" y="-768981"/>
            <a:chExt cx="5955984" cy="1232669"/>
          </a:xfrm>
        </p:grpSpPr>
        <p:pic>
          <p:nvPicPr>
            <p:cNvPr id="68626" name="Picture 1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16200000">
              <a:off x="6307347" y="-3193878"/>
              <a:ext cx="1106190" cy="5955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/>
          </p:nvSpPr>
          <p:spPr>
            <a:xfrm>
              <a:off x="3882450" y="-215888"/>
              <a:ext cx="5955984" cy="6795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3200" b="1" dirty="0" err="1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Tiết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3200" b="1" dirty="0" smtClean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81,82,83: 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VIẾT BÀI VĂN KỂ LẠI MỘT TRẢI NGHIỆM </a:t>
              </a:r>
              <a:endParaRPr lang="en-US" altLang="zh-CN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  <a:p>
              <a:pPr algn="ctr">
                <a:defRPr/>
              </a:pPr>
              <a:r>
                <a:rPr lang="en-US" altLang="zh-CN" sz="3200" b="1" dirty="0" smtClean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ĐÁNG 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NHỚ</a:t>
              </a:r>
              <a:endPara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图片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2750" y="-163513"/>
            <a:ext cx="16129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696200" y="-127000"/>
            <a:ext cx="1614488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145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Administrator\Pictures\pp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2176"/>
            <a:ext cx="9296399" cy="6890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38200" y="2057401"/>
            <a:ext cx="6934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4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4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4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altLang="zh-CN" sz="4400" b="1" spc="3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altLang="zh-CN" sz="4400" b="1" spc="3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41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Administrator\Pictures\pp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4541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200" y="846138"/>
            <a:ext cx="78486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ctr">
              <a:buAutoNum type="romanUcPeriod"/>
            </a:pP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 HƯỚNG</a:t>
            </a:r>
          </a:p>
          <a:p>
            <a:pPr algn="ctr"/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1.Những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a.Viết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qua.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xưng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” –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ngôi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460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Administrator\Pictures\pp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4541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200" y="846138"/>
            <a:ext cx="7848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ctr">
              <a:buAutoNum type="romanUcPeriod"/>
            </a:pP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 HƯỚNG</a:t>
            </a:r>
          </a:p>
          <a:p>
            <a:pPr algn="ctr"/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1.Những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b.Viết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: </a:t>
            </a:r>
          </a:p>
          <a:p>
            <a:pPr marL="457200" indent="-457200">
              <a:buFontTx/>
              <a:buChar char="-"/>
            </a:pP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Tx/>
              <a:buChar char="-"/>
            </a:pP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con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0650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229600" cy="6430962"/>
          </a:xfrm>
        </p:spPr>
        <p:txBody>
          <a:bodyPr>
            <a:normAutofit/>
          </a:bodyPr>
          <a:lstStyle/>
          <a:p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5122" name="Picture 2" descr="C:\Users\Administrator\Pictures\pp1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5800" y="3244334"/>
            <a:ext cx="8001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2.Phân </a:t>
            </a:r>
            <a:r>
              <a:rPr lang="en-US" sz="48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4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4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4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SGK</a:t>
            </a:r>
          </a:p>
          <a:p>
            <a:pPr algn="ctr"/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4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 algn="ctr"/>
            <a:r>
              <a:rPr lang="en-US" sz="2400" b="1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Hoài</a:t>
            </a:r>
            <a:endParaRPr lang="en-US" sz="24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793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组合 13"/>
          <p:cNvGrpSpPr>
            <a:grpSpLocks/>
          </p:cNvGrpSpPr>
          <p:nvPr/>
        </p:nvGrpSpPr>
        <p:grpSpPr bwMode="auto">
          <a:xfrm>
            <a:off x="1219200" y="304800"/>
            <a:ext cx="7138988" cy="1785938"/>
            <a:chOff x="3989878" y="372140"/>
            <a:chExt cx="5955984" cy="1786269"/>
          </a:xfrm>
        </p:grpSpPr>
        <p:pic>
          <p:nvPicPr>
            <p:cNvPr id="68626" name="Picture 1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6414775" y="-1372678"/>
              <a:ext cx="1106190" cy="5955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/>
          </p:nvSpPr>
          <p:spPr>
            <a:xfrm>
              <a:off x="3989878" y="372140"/>
              <a:ext cx="5955984" cy="6795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vi-VN" altLang="zh-CN" sz="24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GIỚI THIỆU KIỂU BÀI</a:t>
              </a:r>
              <a:endParaRPr lang="zh-CN" altLang="en-US" sz="24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图片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12750" y="-163513"/>
            <a:ext cx="16129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696200" y="-127000"/>
            <a:ext cx="1614488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ounded Rectangle 1"/>
          <p:cNvSpPr/>
          <p:nvPr/>
        </p:nvSpPr>
        <p:spPr>
          <a:xfrm>
            <a:off x="246063" y="1450975"/>
            <a:ext cx="8578850" cy="5054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x-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874838" y="2078038"/>
            <a:ext cx="5594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V</a:t>
            </a:r>
            <a:r>
              <a:rPr lang="vi-VN" sz="2400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ă</a:t>
            </a:r>
            <a:r>
              <a:rPr lang="en-US" sz="2400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n bản  : “</a:t>
            </a:r>
            <a:r>
              <a:rPr lang="en-US" sz="2400" i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Bài học đường đời đầu tiên</a:t>
            </a:r>
            <a:r>
              <a:rPr lang="en-US" sz="2400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”.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135063" y="2640013"/>
            <a:ext cx="7405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latin typeface="Times New Roman" pitchFamily="16" charset="0"/>
                <a:cs typeface="Times New Roman" pitchFamily="16" charset="0"/>
              </a:rPr>
              <a:t>- Sự việc chính: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066800" y="3581400"/>
            <a:ext cx="7396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latin typeface="Times New Roman" pitchFamily="16" charset="0"/>
                <a:cs typeface="Times New Roman" pitchFamily="16" charset="0"/>
              </a:rPr>
              <a:t>- Người kể: </a:t>
            </a:r>
          </a:p>
        </p:txBody>
      </p:sp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5" y="5954713"/>
            <a:ext cx="7732713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0">
            <a:off x="6533356" y="3599657"/>
            <a:ext cx="4075113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516063" y="3640138"/>
            <a:ext cx="4075113" cy="71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688975" y="1379538"/>
            <a:ext cx="77343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914400" y="4191000"/>
            <a:ext cx="73945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 typeface="Symbol" pitchFamily="2" charset="2"/>
              <a:buChar char="Þ"/>
              <a:defRPr/>
            </a:pPr>
            <a:r>
              <a:rPr lang="vi-VN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Kiểu bài kể lại một trải nghiệm. </a:t>
            </a:r>
          </a:p>
          <a:p>
            <a:pPr>
              <a:defRPr/>
            </a:pPr>
            <a:r>
              <a:rPr lang="vi-VN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Sử dụng ngôi kể thứ nhất.</a:t>
            </a:r>
            <a:endParaRPr lang="x-none" sz="20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990600" y="2644775"/>
            <a:ext cx="7405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latin typeface="Times New Roman" pitchFamily="16" charset="0"/>
                <a:cs typeface="Times New Roman" pitchFamily="16" charset="0"/>
              </a:rPr>
              <a:t>                             Dế Mèn kể về bài học đường đời đầu tiên của bản thân từ sự việc trêu chị Cốc dẫn đến cái chết của Dế Choắt.        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209800" y="3581400"/>
            <a:ext cx="1676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latin typeface="Times New Roman" pitchFamily="16" charset="0"/>
                <a:cs typeface="Times New Roman" pitchFamily="16" charset="0"/>
              </a:rPr>
              <a:t>  xưng “tôi”.</a:t>
            </a:r>
          </a:p>
        </p:txBody>
      </p:sp>
      <p:sp>
        <p:nvSpPr>
          <p:cNvPr id="4" name="Right Arrow 3"/>
          <p:cNvSpPr/>
          <p:nvPr/>
        </p:nvSpPr>
        <p:spPr>
          <a:xfrm>
            <a:off x="3581400" y="3733800"/>
            <a:ext cx="609600" cy="15081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/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038600" y="3581400"/>
            <a:ext cx="27193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latin typeface="Times New Roman" pitchFamily="16" charset="0"/>
                <a:cs typeface="Times New Roman" pitchFamily="16" charset="0"/>
              </a:rPr>
              <a:t>  </a:t>
            </a:r>
            <a:r>
              <a:rPr lang="en-US" sz="2000" dirty="0">
                <a:latin typeface="Times New Roman" pitchFamily="16" charset="0"/>
                <a:cs typeface="Times New Roman" pitchFamily="16" charset="0"/>
              </a:rPr>
              <a:t>Ngôi kể thứ nhất.</a:t>
            </a:r>
            <a:endParaRPr lang="en-US" dirty="0"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8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9634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963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2895600"/>
            <a:ext cx="4572000" cy="131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386013" y="3506788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0070C0"/>
                </a:solidFill>
                <a:latin typeface="Times New Roman" pitchFamily="16" charset="0"/>
                <a:cs typeface="Times New Roman" pitchFamily="16" charset="0"/>
              </a:rPr>
              <a:t>Yêu cầu của kiểu bài kể về trải nghiệm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76300" y="4279900"/>
            <a:ext cx="74056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latin typeface="Times New Roman" pitchFamily="16" charset="0"/>
                <a:cs typeface="Times New Roman" pitchFamily="16" charset="0"/>
              </a:rPr>
              <a:t>- Yêu cầu: kể về trải nghiệm </a:t>
            </a:r>
            <a:r>
              <a:rPr lang="vi-VN" dirty="0">
                <a:latin typeface="Times New Roman" pitchFamily="16" charset="0"/>
                <a:cs typeface="Times New Roman" pitchFamily="16" charset="0"/>
              </a:rPr>
              <a:t>đá</a:t>
            </a:r>
            <a:r>
              <a:rPr lang="en-US" dirty="0">
                <a:latin typeface="Times New Roman" pitchFamily="16" charset="0"/>
                <a:cs typeface="Times New Roman" pitchFamily="16" charset="0"/>
              </a:rPr>
              <a:t>ng nh</a:t>
            </a:r>
            <a:r>
              <a:rPr lang="vi-VN" dirty="0">
                <a:latin typeface="Times New Roman" pitchFamily="16" charset="0"/>
                <a:cs typeface="Times New Roman" pitchFamily="16" charset="0"/>
              </a:rPr>
              <a:t>ớ </a:t>
            </a:r>
            <a:r>
              <a:rPr lang="en-US" dirty="0">
                <a:latin typeface="Times New Roman" pitchFamily="16" charset="0"/>
                <a:cs typeface="Times New Roman" pitchFamily="16" charset="0"/>
              </a:rPr>
              <a:t>của bản thân.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885825" y="4738688"/>
            <a:ext cx="7396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imes New Roman" pitchFamily="16" charset="0"/>
                <a:cs typeface="Times New Roman" pitchFamily="16" charset="0"/>
              </a:rPr>
              <a:t>- Thời gian, địa điểm diễn ra câu chuyện.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39788" y="5214938"/>
            <a:ext cx="72501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>
                <a:latin typeface="Times New Roman" pitchFamily="16" charset="0"/>
                <a:cs typeface="Times New Roman" pitchFamily="16" charset="0"/>
              </a:rPr>
              <a:t>- Người kể: kể ở ngôi thứ nhất (xưng “tôi”).</a:t>
            </a:r>
            <a:endParaRPr lang="en-US"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52488" y="5678488"/>
            <a:ext cx="7248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>
                <a:latin typeface="Times New Roman" pitchFamily="16" charset="0"/>
                <a:cs typeface="Times New Roman" pitchFamily="16" charset="0"/>
              </a:rPr>
              <a:t>- Cảm xúc của bản thân.</a:t>
            </a:r>
            <a:endParaRPr lang="en-US">
              <a:latin typeface="Times New Roman" pitchFamily="16" charset="0"/>
              <a:cs typeface="Times New Roman" pitchFamily="16" charset="0"/>
            </a:endParaRPr>
          </a:p>
        </p:txBody>
      </p:sp>
      <p:pic>
        <p:nvPicPr>
          <p:cNvPr id="69642" name="图片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74258">
            <a:off x="7753350" y="-33338"/>
            <a:ext cx="1409700" cy="170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3" name="图片 1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430929" flipH="1">
            <a:off x="-160338" y="6350"/>
            <a:ext cx="1450976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5400000">
            <a:off x="6969125" y="4454525"/>
            <a:ext cx="3359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1427956" y="4471194"/>
            <a:ext cx="35702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8963" y="6199188"/>
            <a:ext cx="39401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4951413" y="2767013"/>
            <a:ext cx="736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27550" y="6215063"/>
            <a:ext cx="39401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5665788" y="2767013"/>
            <a:ext cx="27368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357188" y="2741613"/>
            <a:ext cx="253841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3249613" y="2730500"/>
            <a:ext cx="1474787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0658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065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0"/>
            <a:ext cx="9144000" cy="700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3"/>
          <p:cNvGrpSpPr>
            <a:grpSpLocks/>
          </p:cNvGrpSpPr>
          <p:nvPr/>
        </p:nvGrpSpPr>
        <p:grpSpPr bwMode="auto">
          <a:xfrm>
            <a:off x="1038225" y="274638"/>
            <a:ext cx="7169150" cy="1552575"/>
            <a:chOff x="3989878" y="240386"/>
            <a:chExt cx="5979834" cy="1918023"/>
          </a:xfrm>
        </p:grpSpPr>
        <p:pic>
          <p:nvPicPr>
            <p:cNvPr id="70667" name="Picture 1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6414775" y="-1372678"/>
              <a:ext cx="1106190" cy="5955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矩形 17"/>
            <p:cNvSpPr/>
            <p:nvPr/>
          </p:nvSpPr>
          <p:spPr>
            <a:xfrm>
              <a:off x="4013713" y="240386"/>
              <a:ext cx="5955999" cy="6805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vi-VN" altLang="zh-CN" sz="2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ĐỌC &amp; PHÂN TÍCH </a:t>
              </a:r>
              <a:r>
                <a:rPr lang="en-US" altLang="zh-CN" sz="2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VÍ DỤ</a:t>
              </a:r>
              <a:endParaRPr lang="zh-CN" alt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738313" y="914400"/>
            <a:ext cx="740568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Văn bản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“ Bài học đường đời đầu tiên”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- Kể về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trải nghiệm của Dế Mèn.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693863" y="1576388"/>
            <a:ext cx="73961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dirty="0">
                <a:latin typeface="+mj-lt"/>
              </a:rPr>
              <a:t>- Ngôi kể: ngôi thứ nhất (xưng “tôi”</a:t>
            </a:r>
            <a:r>
              <a:rPr lang="en-US" dirty="0">
                <a:latin typeface="+mj-lt"/>
              </a:rPr>
              <a:t>- nhân vật Dế Mèn</a:t>
            </a:r>
            <a:r>
              <a:rPr lang="vi-VN" dirty="0">
                <a:latin typeface="+mj-lt"/>
              </a:rPr>
              <a:t>)</a:t>
            </a:r>
            <a:endParaRPr lang="en-US" dirty="0">
              <a:latin typeface="+mj-lt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676400" y="1905000"/>
            <a:ext cx="72501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Nhân vật: Dế Mèn; chị Cốc; Dế Choắt</a:t>
            </a:r>
            <a:r>
              <a:rPr lang="en-US" dirty="0"/>
              <a:t>.</a:t>
            </a:r>
          </a:p>
          <a:p>
            <a:pPr lvl="0">
              <a:buFontTx/>
              <a:buChar char="-"/>
            </a:pPr>
            <a:r>
              <a:rPr lang="en-US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Thời gian, địa điểm: buổi chiều; trước cửa hang.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en-US" dirty="0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676400" y="2590800"/>
            <a:ext cx="7248525" cy="1809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- Các sự việc: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+ Sự việc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mở đầu: sang chơi nhà Dế Choắt</a:t>
            </a: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+ Sự việc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phát triển: trêu chị Cốc.</a:t>
            </a: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+ Sự việc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kết thúc: chứng kiến cái chết của Dế Choắt. Sự ân hận của Dế Mèn.</a:t>
            </a:r>
          </a:p>
          <a:p>
            <a:pPr>
              <a:spcBef>
                <a:spcPct val="20000"/>
              </a:spcBef>
            </a:pPr>
            <a:endParaRPr lang="en-US" dirty="0"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pic>
        <p:nvPicPr>
          <p:cNvPr id="70665" name="图片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0188" y="-206375"/>
            <a:ext cx="1573212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6" name="图片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3838" y="-149225"/>
            <a:ext cx="1122362" cy="145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676400" y="2286000"/>
            <a:ext cx="72501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ntr" presetSubtype="12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91"/>
          <a:stretch/>
        </p:blipFill>
        <p:spPr>
          <a:xfrm>
            <a:off x="767347" y="0"/>
            <a:ext cx="8169089" cy="6458260"/>
          </a:xfrm>
          <a:prstGeom prst="rect">
            <a:avLst/>
          </a:prstGeom>
        </p:spPr>
      </p:pic>
      <p:grpSp>
        <p:nvGrpSpPr>
          <p:cNvPr id="3" name="组合 11"/>
          <p:cNvGrpSpPr/>
          <p:nvPr/>
        </p:nvGrpSpPr>
        <p:grpSpPr>
          <a:xfrm>
            <a:off x="2108841" y="343858"/>
            <a:ext cx="5275564" cy="5296449"/>
            <a:chOff x="-558688" y="0"/>
            <a:chExt cx="9107943" cy="6858000"/>
          </a:xfrm>
        </p:grpSpPr>
        <p:pic>
          <p:nvPicPr>
            <p:cNvPr id="4" name="图片 10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58688" y="0"/>
              <a:ext cx="9107943" cy="6858000"/>
            </a:xfrm>
            <a:prstGeom prst="rect">
              <a:avLst/>
            </a:prstGeom>
          </p:spPr>
        </p:pic>
        <p:pic>
          <p:nvPicPr>
            <p:cNvPr id="5" name="图片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83716" y="279400"/>
              <a:ext cx="8362072" cy="6299199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</p:grpSp>
      <p:pic>
        <p:nvPicPr>
          <p:cNvPr id="7" name="图片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38781">
            <a:off x="5893324" y="313302"/>
            <a:ext cx="1063853" cy="10164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58788" y="1775835"/>
            <a:ext cx="2889755" cy="4359018"/>
          </a:xfrm>
          <a:prstGeom prst="rect">
            <a:avLst/>
          </a:prstGeom>
        </p:spPr>
      </p:pic>
      <p:pic>
        <p:nvPicPr>
          <p:cNvPr id="9" name="PA_库_文本框 7"/>
          <p:cNvPicPr>
            <a:picLocks noChangeArrowheads="1"/>
          </p:cNvPicPr>
          <p:nvPr>
            <p:custDataLst>
              <p:tags r:id="rId1"/>
            </p:custDataLst>
          </p:nvPr>
        </p:nvPicPr>
        <p:blipFill>
          <a:blip r:embed="rId9"/>
          <a:srcRect/>
          <a:stretch>
            <a:fillRect/>
          </a:stretch>
        </p:blipFill>
        <p:spPr bwMode="auto">
          <a:xfrm>
            <a:off x="1676400" y="2286000"/>
            <a:ext cx="6108700" cy="2311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675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708 0.14745 L -0.07617 -0.04005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" y="-937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ccel="30000" decel="26000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: “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bò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chớ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>
              <a:buFontTx/>
              <a:buChar char="-"/>
            </a:pP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i="1" dirty="0">
                <a:latin typeface="Times New Roman" pitchFamily="18" charset="0"/>
                <a:cs typeface="Times New Roman" pitchFamily="18" charset="0"/>
              </a:rPr>
              <a:t>Nguyễn Minh Châu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vi-VN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“…</a:t>
            </a:r>
            <a:r>
              <a:rPr lang="vi-VN" i="1" dirty="0">
                <a:latin typeface="Times New Roman" pitchFamily="18" charset="0"/>
                <a:cs typeface="Times New Roman" pitchFamily="18" charset="0"/>
              </a:rPr>
              <a:t> chỉ cần viết câu cho gãy gọn, đúng văn phạm, khéo hơn một chút nữa là viết cho dí dỏm…”. 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istrator\Documents\HS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96" y="4800600"/>
            <a:ext cx="4465404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ocuments\HS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572001"/>
            <a:ext cx="3738563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16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5" name="Picture 3" descr="C:\Users\Administrator\Pictures\pp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2173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95400" y="2124302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3.CÁC BƯỚC TIẾN HÀNH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95399" y="2819400"/>
            <a:ext cx="76933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B1.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đề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B2.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ý-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dàn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ý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B3.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bài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B4.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lỗi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05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Administrator\Pictures\pp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0"/>
            <a:ext cx="90678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38200" y="2362201"/>
            <a:ext cx="7696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chuyến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altLang="zh-CN" sz="3600" b="1" spc="3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altLang="zh-CN" sz="3600" b="1" spc="3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gạch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 (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endParaRPr lang="en-US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67000" y="1371600"/>
            <a:ext cx="5715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B1.Tìm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2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Administrator\Pictures\pp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0"/>
            <a:ext cx="90678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38200" y="2362201"/>
            <a:ext cx="7696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i="1" u="sng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chuyến</a:t>
            </a:r>
            <a:r>
              <a:rPr lang="en-US" sz="3600" b="1" i="1" u="sng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3600" b="1" i="1" u="sng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3600" b="1" i="1" u="sng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b="1" i="1" u="sng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altLang="zh-CN" sz="3600" b="1" u="sng" spc="3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altLang="zh-CN" sz="3600" b="1" u="sng" spc="3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dung: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chuyến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vi: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2667000" y="1371600"/>
            <a:ext cx="5715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B1.Tìm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17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Administrator\Pictures\pp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3558" y="14507"/>
            <a:ext cx="94612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5800" y="1752600"/>
            <a:ext cx="74025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ngôi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Ngôi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xưng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4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”)</a:t>
            </a:r>
          </a:p>
        </p:txBody>
      </p:sp>
    </p:spTree>
    <p:extLst>
      <p:ext uri="{BB962C8B-B14F-4D97-AF65-F5344CB8AC3E}">
        <p14:creationId xmlns:p14="http://schemas.microsoft.com/office/powerpoint/2010/main" val="402522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Administrator\Pictures\pp1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5800" y="685800"/>
            <a:ext cx="5357115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B2. TÌM Ý VÀ LẬP DÀN Ý   </a:t>
            </a:r>
          </a:p>
        </p:txBody>
      </p:sp>
    </p:spTree>
    <p:extLst>
      <p:ext uri="{BB962C8B-B14F-4D97-AF65-F5344CB8AC3E}">
        <p14:creationId xmlns:p14="http://schemas.microsoft.com/office/powerpoint/2010/main" val="6414236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A6BD01-D65C-744E-A7C2-C51458EF7C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AEE2BAF-54B0-8941-86FB-36E501D6FF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27EA76E-2A7F-5F46-8C1C-CEAA9B9D92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767" y="0"/>
            <a:ext cx="9204767" cy="6858000"/>
          </a:xfrm>
          <a:prstGeom prst="rect">
            <a:avLst/>
          </a:prstGeom>
        </p:spPr>
      </p:pic>
      <p:pic>
        <p:nvPicPr>
          <p:cNvPr id="8" name="图片 18">
            <a:extLst>
              <a:ext uri="{FF2B5EF4-FFF2-40B4-BE49-F238E27FC236}">
                <a16:creationId xmlns:a16="http://schemas.microsoft.com/office/drawing/2014/main" xmlns="" id="{D88F23E2-004B-974F-A9E6-FCD5DB6BD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826" y="157655"/>
            <a:ext cx="9110173" cy="653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B05E0A1C-8F2C-8043-B897-C9A1D23DC681}"/>
              </a:ext>
            </a:extLst>
          </p:cNvPr>
          <p:cNvSpPr/>
          <p:nvPr/>
        </p:nvSpPr>
        <p:spPr>
          <a:xfrm>
            <a:off x="-13472" y="74427"/>
            <a:ext cx="9204768" cy="6698513"/>
          </a:xfrm>
          <a:prstGeom prst="roundRect">
            <a:avLst/>
          </a:prstGeom>
          <a:solidFill>
            <a:schemeClr val="bg1">
              <a:alpha val="8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228600" y="228600"/>
            <a:ext cx="8685213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vi-VN" sz="1600" b="1" dirty="0">
                <a:solidFill>
                  <a:srgbClr val="FF0000"/>
                </a:solidFill>
              </a:rPr>
              <a:t>PHIẾU TÌM Ý</a:t>
            </a:r>
            <a:endParaRPr lang="en-US" sz="1600" dirty="0">
              <a:solidFill>
                <a:srgbClr val="FF0000"/>
              </a:solidFill>
            </a:endParaRPr>
          </a:p>
          <a:p>
            <a:pPr algn="ctr"/>
            <a:r>
              <a:rPr lang="vi-VN" sz="1600" dirty="0">
                <a:solidFill>
                  <a:srgbClr val="FF0000"/>
                </a:solidFill>
              </a:rPr>
              <a:t>Họ và tên HS: ………………………….</a:t>
            </a:r>
            <a:endParaRPr lang="en-US" sz="1600" dirty="0">
              <a:solidFill>
                <a:srgbClr val="FF0000"/>
              </a:solidFill>
            </a:endParaRPr>
          </a:p>
          <a:p>
            <a:r>
              <a:rPr lang="vi-VN" b="1" dirty="0">
                <a:latin typeface="+mj-lt"/>
              </a:rPr>
              <a:t>Nhiệm vụ</a:t>
            </a:r>
            <a:r>
              <a:rPr lang="vi-VN" dirty="0">
                <a:latin typeface="+mj-lt"/>
              </a:rPr>
              <a:t>: Tìm ý cho bài văn Kể lại một trải nghiệm</a:t>
            </a:r>
            <a:r>
              <a:rPr lang="en-US" dirty="0">
                <a:latin typeface="+mj-lt"/>
              </a:rPr>
              <a:t> ( chuyến đi đáng nhớ)</a:t>
            </a:r>
            <a:r>
              <a:rPr lang="vi-VN" dirty="0">
                <a:latin typeface="+mj-lt"/>
              </a:rPr>
              <a:t> của bản thân</a:t>
            </a:r>
            <a:endParaRPr lang="en-US" dirty="0">
              <a:latin typeface="+mj-lt"/>
            </a:endParaRPr>
          </a:p>
          <a:p>
            <a:r>
              <a:rPr lang="vi-VN" dirty="0">
                <a:latin typeface="+mj-lt"/>
              </a:rPr>
              <a:t>Gợi ý: Để nhớ lại các chi tiết, hãy viết tự do theo trí nhớ của em bằng cách trả lời vào cột bên phải ở các câu hỏi ở cột trái.</a:t>
            </a:r>
            <a:endParaRPr lang="en-US" dirty="0">
              <a:latin typeface="+mj-lt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429057"/>
              </p:ext>
            </p:extLst>
          </p:nvPr>
        </p:nvGraphicFramePr>
        <p:xfrm>
          <a:off x="304800" y="2133600"/>
          <a:ext cx="8839200" cy="3261360"/>
        </p:xfrm>
        <a:graphic>
          <a:graphicData uri="http://schemas.openxmlformats.org/drawingml/2006/table">
            <a:tbl>
              <a:tblPr/>
              <a:tblGrid>
                <a:gridCol w="4724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 đáng nhớ nhất là gì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 Xảy ra khi nào?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Những ai có liên quan đến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 đó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 Họ đã nói và làm gì?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Điều gì đã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diễn ra 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 Theo thứ tự thế nào? 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Sự việc nào là ấn tượng nhất?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Vì sao 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Cảm xúc của em như thế nào khi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diễn ra và khi kể lại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 đó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..............................................................</a:t>
                      </a:r>
                      <a:endParaRPr lang="vi-VN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678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6" name="Table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8542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727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-209550"/>
            <a:ext cx="9144000" cy="700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13"/>
          <p:cNvGrpSpPr>
            <a:grpSpLocks/>
          </p:cNvGrpSpPr>
          <p:nvPr/>
        </p:nvGrpSpPr>
        <p:grpSpPr bwMode="auto">
          <a:xfrm>
            <a:off x="939800" y="441325"/>
            <a:ext cx="7264400" cy="1584325"/>
            <a:chOff x="3886105" y="201561"/>
            <a:chExt cx="6059756" cy="1956848"/>
          </a:xfrm>
        </p:grpSpPr>
        <p:pic>
          <p:nvPicPr>
            <p:cNvPr id="72727" name="Picture 1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6414775" y="-1372678"/>
              <a:ext cx="1106190" cy="5955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矩形 17"/>
            <p:cNvSpPr/>
            <p:nvPr/>
          </p:nvSpPr>
          <p:spPr>
            <a:xfrm>
              <a:off x="3886105" y="201561"/>
              <a:ext cx="5956465" cy="6803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vi-VN" altLang="zh-CN" sz="26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Bước 1: TRƯỚC KHI VIẾT</a:t>
              </a:r>
              <a:endParaRPr lang="zh-CN" alt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72720" name="图片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0188" y="-206375"/>
            <a:ext cx="1573212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1" name="图片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3838" y="-149225"/>
            <a:ext cx="1122362" cy="145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341438" y="1225550"/>
            <a:ext cx="884713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vi-VN" b="1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a) Lựa chọn đề tài</a:t>
            </a:r>
            <a:endParaRPr lang="en-US" b="1" dirty="0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341438" y="1608138"/>
            <a:ext cx="884713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vi-VN" b="1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b) Tìm ý</a:t>
            </a:r>
            <a:endParaRPr lang="en-US" b="1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990600" y="2133600"/>
          <a:ext cx="7772401" cy="2987040"/>
        </p:xfrm>
        <a:graphic>
          <a:graphicData uri="http://schemas.openxmlformats.org/drawingml/2006/table">
            <a:tbl>
              <a:tblPr/>
              <a:tblGrid>
                <a:gridCol w="41542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181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 đáng nhớ nhất là gì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 Xảy ra khi nào?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Những ai có liên quan đến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 đó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 Họ đã nói và làm gì?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Điều gì đã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diễn ra 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 Theo thứ tự thế nào? 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Sự việc nào là ấn tượng nhất?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Vì sao 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………………………………………</a:t>
                      </a:r>
                      <a:endParaRPr lang="en-US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Cảm xúc của em như thế nào khi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diễn ra và khi kể lại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chuyến đi đó</a:t>
                      </a:r>
                      <a:r>
                        <a:rPr lang="vi-VN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?</a:t>
                      </a:r>
                      <a:endParaRPr lang="en-US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..............................................................</a:t>
                      </a:r>
                      <a:endParaRPr lang="vi-VN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6" name="Table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8542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727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-209550"/>
            <a:ext cx="9144000" cy="700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组合 13"/>
          <p:cNvGrpSpPr>
            <a:grpSpLocks/>
          </p:cNvGrpSpPr>
          <p:nvPr/>
        </p:nvGrpSpPr>
        <p:grpSpPr bwMode="auto">
          <a:xfrm>
            <a:off x="939800" y="441325"/>
            <a:ext cx="7264400" cy="1584325"/>
            <a:chOff x="3886105" y="201561"/>
            <a:chExt cx="6059756" cy="1956848"/>
          </a:xfrm>
        </p:grpSpPr>
        <p:pic>
          <p:nvPicPr>
            <p:cNvPr id="72727" name="Picture 1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-5400000">
              <a:off x="6414775" y="-1372678"/>
              <a:ext cx="1106190" cy="5955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矩形 17"/>
            <p:cNvSpPr/>
            <p:nvPr/>
          </p:nvSpPr>
          <p:spPr>
            <a:xfrm>
              <a:off x="3886105" y="201561"/>
              <a:ext cx="5956465" cy="6803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vi-VN" altLang="zh-CN" sz="26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Bước 1: TRƯỚC KHI VIẾT</a:t>
              </a:r>
              <a:endParaRPr lang="zh-CN" alt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72720" name="图片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0188" y="-206375"/>
            <a:ext cx="1573212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1" name="图片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3838" y="-149225"/>
            <a:ext cx="1122362" cy="145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295400" y="1066800"/>
            <a:ext cx="8847137" cy="458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vi-VN" b="1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a) </a:t>
            </a:r>
            <a:r>
              <a:rPr lang="en-US" b="1" dirty="0" err="1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Tìm</a:t>
            </a:r>
            <a:r>
              <a:rPr lang="en-US" b="1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hiểu</a:t>
            </a:r>
            <a:r>
              <a:rPr lang="en-US" b="1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đề</a:t>
            </a:r>
            <a:endParaRPr lang="en-US" b="1" dirty="0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295400" y="1371600"/>
            <a:ext cx="884713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vi-VN" b="1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b) Tìm ý</a:t>
            </a:r>
            <a:endParaRPr lang="en-US" b="1" dirty="0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295400" y="1676400"/>
            <a:ext cx="884872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vi-VN" b="1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c) Lập dàn ý</a:t>
            </a:r>
            <a:endParaRPr lang="en-US" b="1" dirty="0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66800" y="2133600"/>
            <a:ext cx="7848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vi-VN" b="0" i="1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Mở bài</a:t>
            </a:r>
            <a:r>
              <a:rPr kumimoji="0" lang="vi-V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kumimoji="0" lang="vi-VN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iới thiệu câu chuyện </a:t>
            </a:r>
            <a:r>
              <a:rPr lang="en-US" dirty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giới thiệu chuyến đi đáng nhớ)</a:t>
            </a:r>
            <a:endParaRPr kumimoji="0" 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990600" y="2438400"/>
            <a:ext cx="78486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i="1" u="sng" dirty="0">
                <a:latin typeface="Times New Roman" pitchFamily="18" charset="0"/>
                <a:cs typeface="Times New Roman" pitchFamily="18" charset="0"/>
              </a:rPr>
              <a:t>Thân bài</a:t>
            </a:r>
            <a:r>
              <a:rPr lang="vi-VN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vi-VN" dirty="0">
                <a:latin typeface="Times New Roman" pitchFamily="18" charset="0"/>
                <a:cs typeface="Times New Roman" pitchFamily="18" charset="0"/>
              </a:rPr>
              <a:t>ể diễn biến câu chuyện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( Kể lại diễn biến của chuyến đi đó đã diễn ra như thế nào?)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+ Lí do có chuyến đi</a:t>
            </a: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+ Thời gian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+ Không gian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+ Những nhân vật có liên quan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vi-VN" dirty="0">
                <a:latin typeface="Times New Roman" pitchFamily="18" charset="0"/>
                <a:cs typeface="Times New Roman" pitchFamily="18" charset="0"/>
              </a:rPr>
              <a:t>+ Kể lại các sự 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 bắt đầu, trên đường, điểm đến ... kết hợp với miêu tả quang cảnh thiên nhiên...)</a:t>
            </a: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762000" y="4648200"/>
            <a:ext cx="8848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dirty="0">
                <a:latin typeface="+mj-lt"/>
              </a:rPr>
              <a:t>- </a:t>
            </a:r>
            <a:r>
              <a:rPr lang="vi-VN" i="1" u="sng" dirty="0">
                <a:latin typeface="+mj-lt"/>
              </a:rPr>
              <a:t>Kết bài</a:t>
            </a:r>
            <a:r>
              <a:rPr lang="vi-VN" dirty="0">
                <a:latin typeface="+mj-lt"/>
              </a:rPr>
              <a:t>: kết thúc câu chuyện và cảm xúc của bản thân</a:t>
            </a:r>
            <a:r>
              <a:rPr lang="en-US" dirty="0">
                <a:latin typeface="+mj-lt"/>
              </a:rPr>
              <a:t> (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Cảm xúc khi chuyến đi kết thúc</a:t>
            </a:r>
            <a:r>
              <a:rPr lang="en-US" dirty="0">
                <a:latin typeface="+mj-lt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  <p:bldP spid="17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>
            <a:grpSpLocks/>
          </p:cNvGrpSpPr>
          <p:nvPr/>
        </p:nvGrpSpPr>
        <p:grpSpPr bwMode="auto">
          <a:xfrm>
            <a:off x="877888" y="1145090"/>
            <a:ext cx="7138988" cy="1232441"/>
            <a:chOff x="3882450" y="-768981"/>
            <a:chExt cx="5955984" cy="1232669"/>
          </a:xfrm>
        </p:grpSpPr>
        <p:pic>
          <p:nvPicPr>
            <p:cNvPr id="68626" name="Picture 1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16200000">
              <a:off x="6307347" y="-3193878"/>
              <a:ext cx="1106190" cy="5955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/>
          </p:nvSpPr>
          <p:spPr>
            <a:xfrm>
              <a:off x="3882450" y="-215888"/>
              <a:ext cx="5955984" cy="6795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3200" b="1" dirty="0" err="1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Tiết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 82: VIẾT BÀI VĂN KỂ LẠI MỘT TRẢI NGHIỆM ĐÁNG NHỚ</a:t>
              </a:r>
              <a:endPara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图片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2750" y="-163513"/>
            <a:ext cx="16129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696200" y="-127000"/>
            <a:ext cx="1614488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351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75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B3. </a:t>
            </a:r>
            <a:r>
              <a:rPr lang="en-US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HS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KT (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vở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1266" name="Picture 2" descr="C:\Users\Administrator\Pictures\hs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3581400"/>
            <a:ext cx="30480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dministrator\Pictures\hs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657600"/>
            <a:ext cx="54864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350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Administrator\Pictures\pp1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228600"/>
            <a:ext cx="9220200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600" y="990600"/>
            <a:ext cx="8763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b="1" u="sng" dirty="0">
              <a:solidFill>
                <a:srgbClr val="FF0000"/>
              </a:solidFill>
            </a:endParaRPr>
          </a:p>
          <a:p>
            <a:endParaRPr lang="en-US" sz="3200" b="1" u="sng" dirty="0">
              <a:solidFill>
                <a:srgbClr val="FF0000"/>
              </a:solidFill>
            </a:endParaRPr>
          </a:p>
          <a:p>
            <a:r>
              <a:rPr lang="en-US" sz="3200" b="1" u="sng" dirty="0">
                <a:solidFill>
                  <a:srgbClr val="FF0000"/>
                </a:solidFill>
              </a:rPr>
              <a:t>LƯU Ý KHI VIẾT</a:t>
            </a:r>
          </a:p>
          <a:p>
            <a:pPr lvl="0"/>
            <a:r>
              <a:rPr lang="en-US" sz="2800" dirty="0"/>
              <a:t>-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chuyến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dàn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ý.</a:t>
            </a:r>
          </a:p>
          <a:p>
            <a:pPr lvl="0"/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chuyến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ngôi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xưng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”.</a:t>
            </a:r>
          </a:p>
          <a:p>
            <a:pPr lvl="0"/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chuyến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PTBĐ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miêu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khơi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mong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43066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CÙNG NHAU THAM KHẢO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745" y="3500722"/>
            <a:ext cx="8229600" cy="26971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 descr="C:\Users\Administrator\Documents\H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1" y="1295400"/>
            <a:ext cx="4731329" cy="481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ocuments\H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295400"/>
            <a:ext cx="4038600" cy="481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5450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>
            <a:grpSpLocks/>
          </p:cNvGrpSpPr>
          <p:nvPr/>
        </p:nvGrpSpPr>
        <p:grpSpPr bwMode="auto">
          <a:xfrm>
            <a:off x="877888" y="1145090"/>
            <a:ext cx="7138988" cy="1232441"/>
            <a:chOff x="3882450" y="-768981"/>
            <a:chExt cx="5955984" cy="1232669"/>
          </a:xfrm>
        </p:grpSpPr>
        <p:pic>
          <p:nvPicPr>
            <p:cNvPr id="68626" name="Picture 1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16200000">
              <a:off x="6307347" y="-3193878"/>
              <a:ext cx="1106190" cy="5955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/>
          </p:nvSpPr>
          <p:spPr>
            <a:xfrm>
              <a:off x="3882450" y="-215888"/>
              <a:ext cx="5955984" cy="6795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3200" b="1" dirty="0" err="1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Tiết</a:t>
              </a:r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Microsoft YaHei UI" panose="020B0503020204020204" pitchFamily="34" charset="-122"/>
                  <a:cs typeface="Times New Roman" panose="02020603050405020304" pitchFamily="18" charset="0"/>
                </a:rPr>
                <a:t> 83: VIẾT BÀI VĂN KỂ LẠI MỘT TRẢI NGHIỆM ĐÁNG NHỚ</a:t>
              </a:r>
              <a:endPara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图片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2750" y="-163513"/>
            <a:ext cx="16129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696200" y="-127000"/>
            <a:ext cx="1614488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050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1600200" y="1417638"/>
            <a:ext cx="6172200" cy="460216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/>
          </a:p>
        </p:txBody>
      </p:sp>
      <p:pic>
        <p:nvPicPr>
          <p:cNvPr id="75779" name="Picture 8"/>
          <p:cNvPicPr>
            <a:picLocks noChangeAspect="1" noChangeArrowheads="1"/>
          </p:cNvPicPr>
          <p:nvPr/>
        </p:nvPicPr>
        <p:blipFill>
          <a:blip r:embed="rId3"/>
          <a:srcRect b="65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A_库_文本框 7"/>
          <p:cNvPicPr>
            <a:picLocks noChangeArrowheads="1"/>
          </p:cNvPicPr>
          <p:nvPr>
            <p:custDataLst>
              <p:tags r:id="rId1"/>
            </p:custData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371600" y="2844800"/>
            <a:ext cx="6096000" cy="1638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ccel="30000" decel="26000" autoRev="1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6802" name="Content Placeholder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A_库_文本框 7"/>
          <p:cNvPicPr>
            <a:picLocks noChangeArrowheads="1"/>
          </p:cNvPicPr>
          <p:nvPr>
            <p:custDataLst>
              <p:tags r:id="rId1"/>
            </p:custData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473200" y="838200"/>
            <a:ext cx="6121400" cy="1397000"/>
          </a:xfrm>
          <a:prstGeom prst="rect">
            <a:avLst/>
          </a:prstGeom>
          <a:noFill/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714500" y="2286000"/>
            <a:ext cx="5067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solidFill>
                  <a:srgbClr val="7030A0"/>
                </a:solidFill>
                <a:latin typeface="Times New Roman" pitchFamily="16" charset="0"/>
                <a:cs typeface="Times New Roman" pitchFamily="16" charset="0"/>
              </a:rPr>
              <a:t>1. Nhắc lại yêu cầu của kiểu bài.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524000" y="2657475"/>
            <a:ext cx="62484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dirty="0">
                <a:latin typeface="Times New Roman" pitchFamily="16" charset="0"/>
                <a:cs typeface="Times New Roman" pitchFamily="16" charset="0"/>
              </a:rPr>
              <a:t>- Kể về một trải nghiệm</a:t>
            </a:r>
            <a:r>
              <a:rPr lang="en-US" sz="2200" dirty="0">
                <a:latin typeface="Times New Roman" pitchFamily="16" charset="0"/>
                <a:cs typeface="Times New Roman" pitchFamily="16" charset="0"/>
              </a:rPr>
              <a:t> </a:t>
            </a:r>
            <a:r>
              <a:rPr lang="vi-VN" sz="2200" dirty="0">
                <a:latin typeface="Times New Roman" pitchFamily="16" charset="0"/>
                <a:cs typeface="Times New Roman" pitchFamily="16" charset="0"/>
              </a:rPr>
              <a:t>đá</a:t>
            </a:r>
            <a:r>
              <a:rPr lang="en-US" sz="2200" dirty="0">
                <a:latin typeface="Times New Roman" pitchFamily="16" charset="0"/>
                <a:cs typeface="Times New Roman" pitchFamily="16" charset="0"/>
              </a:rPr>
              <a:t>ng nhớ</a:t>
            </a:r>
            <a:r>
              <a:rPr lang="vi-VN" sz="2200" dirty="0">
                <a:latin typeface="Times New Roman" pitchFamily="16" charset="0"/>
                <a:cs typeface="Times New Roman" pitchFamily="16" charset="0"/>
              </a:rPr>
              <a:t> của bản thân.</a:t>
            </a:r>
            <a:endParaRPr lang="en-US" sz="2200" dirty="0">
              <a:latin typeface="Times New Roman" pitchFamily="16" charset="0"/>
              <a:cs typeface="Times New Roman" pitchFamily="16" charset="0"/>
            </a:endParaRPr>
          </a:p>
          <a:p>
            <a:r>
              <a:rPr lang="vi-VN" sz="2200" dirty="0">
                <a:latin typeface="Times New Roman" pitchFamily="16" charset="0"/>
                <a:cs typeface="Times New Roman" pitchFamily="16" charset="0"/>
              </a:rPr>
              <a:t>- Thời gian, địa điểm diễn ra câu chuyện.</a:t>
            </a:r>
            <a:endParaRPr lang="en-US" sz="2200" dirty="0">
              <a:latin typeface="Times New Roman" pitchFamily="16" charset="0"/>
              <a:cs typeface="Times New Roman" pitchFamily="16" charset="0"/>
            </a:endParaRPr>
          </a:p>
          <a:p>
            <a:r>
              <a:rPr lang="vi-VN" sz="2200" dirty="0">
                <a:latin typeface="Times New Roman" pitchFamily="16" charset="0"/>
                <a:cs typeface="Times New Roman" pitchFamily="16" charset="0"/>
              </a:rPr>
              <a:t>- Người kể: sử dụng ngôi kể thứ nhất (xưng “tôi).</a:t>
            </a:r>
          </a:p>
          <a:p>
            <a:r>
              <a:rPr lang="vi-VN" sz="2200" dirty="0">
                <a:latin typeface="Times New Roman" pitchFamily="16" charset="0"/>
                <a:cs typeface="Times New Roman" pitchFamily="16" charset="0"/>
              </a:rPr>
              <a:t>- Cảm xúc của bản thân…</a:t>
            </a:r>
            <a:endParaRPr lang="en-US" sz="2200" dirty="0"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714500" y="4075113"/>
            <a:ext cx="5067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solidFill>
                  <a:srgbClr val="7030A0"/>
                </a:solidFill>
                <a:latin typeface="Times New Roman" pitchFamily="16" charset="0"/>
                <a:cs typeface="Times New Roman" pitchFamily="16" charset="0"/>
              </a:rPr>
              <a:t>2. Đọc và sửa bài.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7" name="Picture 3" descr="C:\Users\Administrator\Pictures\pp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1058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19200" y="990600"/>
            <a:ext cx="7467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571500" indent="-571500">
              <a:buFontTx/>
              <a:buChar char="-"/>
            </a:pP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Dàn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ý: MB-TB-KB</a:t>
            </a:r>
          </a:p>
          <a:p>
            <a:pPr marL="571500" indent="-571500">
              <a:buFontTx/>
              <a:buChar char="-"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ND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viết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sai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-  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tả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Tx/>
              <a:buChar char="-"/>
            </a:pP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71500" indent="-571500">
              <a:buFontTx/>
              <a:buChar char="-"/>
            </a:pP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bày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Tx/>
              <a:buChar char="-"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281082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52600" y="375064"/>
            <a:ext cx="5791200" cy="60960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THẢO LUẬN NHÓM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90600" y="1652318"/>
            <a:ext cx="7696200" cy="47459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lnSpc>
                <a:spcPct val="120000"/>
              </a:lnSpc>
              <a:buFont typeface="Arial" charset="0"/>
              <a:buChar char="•"/>
            </a:pP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-&gt;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Tx/>
              <a:buChar char="-"/>
            </a:pP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1, 2 :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hoc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MB, KB  -&gt;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iểm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Tx/>
              <a:buChar char="-"/>
            </a:pP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TB -&gt;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iểm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>
              <a:lnSpc>
                <a:spcPct val="120000"/>
              </a:lnSpc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575085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988600" y="2350590"/>
            <a:ext cx="5829300" cy="2438400"/>
          </a:xfrm>
          <a:prstGeom prst="rect">
            <a:avLst/>
          </a:prstGeom>
        </p:spPr>
        <p:txBody>
          <a:bodyPr/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       </a:t>
            </a:r>
            <a:r>
              <a:rPr kumimoji="0" 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Các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nhóm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trao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đổi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Nhận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xét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chung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  <a:b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+</a:t>
            </a:r>
            <a:r>
              <a:rPr lang="vi-VN" sz="36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Ư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u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điểm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 +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Tồn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tại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9950" y="938947"/>
            <a:ext cx="6983049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NHÓM</a:t>
            </a:r>
          </a:p>
          <a:p>
            <a:pPr algn="ctr">
              <a:defRPr/>
            </a:pPr>
            <a:r>
              <a:rPr lang="en-US" sz="3600" dirty="0" err="1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600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600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3600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sz="360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7635" y="604440"/>
            <a:ext cx="2278251" cy="4247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44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 noChangeArrowheads="1"/>
          </p:cNvSpPr>
          <p:nvPr/>
        </p:nvSpPr>
        <p:spPr bwMode="auto">
          <a:xfrm>
            <a:off x="1072018" y="1114813"/>
            <a:ext cx="7614782" cy="4147384"/>
          </a:xfrm>
          <a:custGeom>
            <a:avLst/>
            <a:gdLst>
              <a:gd name="T0" fmla="*/ 342 w 2787"/>
              <a:gd name="T1" fmla="*/ 280 h 1349"/>
              <a:gd name="T2" fmla="*/ 170 w 2787"/>
              <a:gd name="T3" fmla="*/ 344 h 1349"/>
              <a:gd name="T4" fmla="*/ 143 w 2787"/>
              <a:gd name="T5" fmla="*/ 698 h 1349"/>
              <a:gd name="T6" fmla="*/ 214 w 2787"/>
              <a:gd name="T7" fmla="*/ 912 h 1349"/>
              <a:gd name="T8" fmla="*/ 230 w 2787"/>
              <a:gd name="T9" fmla="*/ 1199 h 1349"/>
              <a:gd name="T10" fmla="*/ 506 w 2787"/>
              <a:gd name="T11" fmla="*/ 1115 h 1349"/>
              <a:gd name="T12" fmla="*/ 727 w 2787"/>
              <a:gd name="T13" fmla="*/ 1124 h 1349"/>
              <a:gd name="T14" fmla="*/ 944 w 2787"/>
              <a:gd name="T15" fmla="*/ 1141 h 1349"/>
              <a:gd name="T16" fmla="*/ 1129 w 2787"/>
              <a:gd name="T17" fmla="*/ 1226 h 1349"/>
              <a:gd name="T18" fmla="*/ 1335 w 2787"/>
              <a:gd name="T19" fmla="*/ 1185 h 1349"/>
              <a:gd name="T20" fmla="*/ 1521 w 2787"/>
              <a:gd name="T21" fmla="*/ 1247 h 1349"/>
              <a:gd name="T22" fmla="*/ 1690 w 2787"/>
              <a:gd name="T23" fmla="*/ 1203 h 1349"/>
              <a:gd name="T24" fmla="*/ 1912 w 2787"/>
              <a:gd name="T25" fmla="*/ 1176 h 1349"/>
              <a:gd name="T26" fmla="*/ 2077 w 2787"/>
              <a:gd name="T27" fmla="*/ 1212 h 1349"/>
              <a:gd name="T28" fmla="*/ 2177 w 2787"/>
              <a:gd name="T29" fmla="*/ 1253 h 1349"/>
              <a:gd name="T30" fmla="*/ 2397 w 2787"/>
              <a:gd name="T31" fmla="*/ 1269 h 1349"/>
              <a:gd name="T32" fmla="*/ 2570 w 2787"/>
              <a:gd name="T33" fmla="*/ 1313 h 1349"/>
              <a:gd name="T34" fmla="*/ 2721 w 2787"/>
              <a:gd name="T35" fmla="*/ 1127 h 1349"/>
              <a:gd name="T36" fmla="*/ 2731 w 2787"/>
              <a:gd name="T37" fmla="*/ 940 h 1349"/>
              <a:gd name="T38" fmla="*/ 2713 w 2787"/>
              <a:gd name="T39" fmla="*/ 775 h 1349"/>
              <a:gd name="T40" fmla="*/ 2754 w 2787"/>
              <a:gd name="T41" fmla="*/ 619 h 1349"/>
              <a:gd name="T42" fmla="*/ 2679 w 2787"/>
              <a:gd name="T43" fmla="*/ 606 h 1349"/>
              <a:gd name="T44" fmla="*/ 2628 w 2787"/>
              <a:gd name="T45" fmla="*/ 456 h 1349"/>
              <a:gd name="T46" fmla="*/ 2656 w 2787"/>
              <a:gd name="T47" fmla="*/ 409 h 1349"/>
              <a:gd name="T48" fmla="*/ 2663 w 2787"/>
              <a:gd name="T49" fmla="*/ 320 h 1349"/>
              <a:gd name="T50" fmla="*/ 2553 w 2787"/>
              <a:gd name="T51" fmla="*/ 287 h 1349"/>
              <a:gd name="T52" fmla="*/ 2432 w 2787"/>
              <a:gd name="T53" fmla="*/ 203 h 1349"/>
              <a:gd name="T54" fmla="*/ 2270 w 2787"/>
              <a:gd name="T55" fmla="*/ 177 h 1349"/>
              <a:gd name="T56" fmla="*/ 2019 w 2787"/>
              <a:gd name="T57" fmla="*/ 176 h 1349"/>
              <a:gd name="T58" fmla="*/ 1872 w 2787"/>
              <a:gd name="T59" fmla="*/ 84 h 1349"/>
              <a:gd name="T60" fmla="*/ 1773 w 2787"/>
              <a:gd name="T61" fmla="*/ 58 h 1349"/>
              <a:gd name="T62" fmla="*/ 1403 w 2787"/>
              <a:gd name="T63" fmla="*/ 190 h 1349"/>
              <a:gd name="T64" fmla="*/ 1482 w 2787"/>
              <a:gd name="T65" fmla="*/ 56 h 1349"/>
              <a:gd name="T66" fmla="*/ 922 w 2787"/>
              <a:gd name="T67" fmla="*/ 148 h 1349"/>
              <a:gd name="T68" fmla="*/ 311 w 2787"/>
              <a:gd name="T69" fmla="*/ 791 h 1349"/>
              <a:gd name="T70" fmla="*/ 784 w 2787"/>
              <a:gd name="T71" fmla="*/ 160 h 1349"/>
              <a:gd name="T72" fmla="*/ 404 w 2787"/>
              <a:gd name="T73" fmla="*/ 437 h 1349"/>
              <a:gd name="T74" fmla="*/ 758 w 2787"/>
              <a:gd name="T75" fmla="*/ 62 h 1349"/>
              <a:gd name="T76" fmla="*/ 1093 w 2787"/>
              <a:gd name="T77" fmla="*/ 148 h 1349"/>
              <a:gd name="T78" fmla="*/ 1230 w 2787"/>
              <a:gd name="T79" fmla="*/ 120 h 1349"/>
              <a:gd name="T80" fmla="*/ 494 w 2787"/>
              <a:gd name="T81" fmla="*/ 771 h 1349"/>
              <a:gd name="T82" fmla="*/ 665 w 2787"/>
              <a:gd name="T83" fmla="*/ 689 h 1349"/>
              <a:gd name="T84" fmla="*/ 633 w 2787"/>
              <a:gd name="T85" fmla="*/ 1098 h 1349"/>
              <a:gd name="T86" fmla="*/ 1051 w 2787"/>
              <a:gd name="T87" fmla="*/ 834 h 1349"/>
              <a:gd name="T88" fmla="*/ 1129 w 2787"/>
              <a:gd name="T89" fmla="*/ 605 h 1349"/>
              <a:gd name="T90" fmla="*/ 1207 w 2787"/>
              <a:gd name="T91" fmla="*/ 805 h 1349"/>
              <a:gd name="T92" fmla="*/ 1880 w 2787"/>
              <a:gd name="T93" fmla="*/ 220 h 1349"/>
              <a:gd name="T94" fmla="*/ 1469 w 2787"/>
              <a:gd name="T95" fmla="*/ 729 h 1349"/>
              <a:gd name="T96" fmla="*/ 1829 w 2787"/>
              <a:gd name="T97" fmla="*/ 257 h 1349"/>
              <a:gd name="T98" fmla="*/ 1600 w 2787"/>
              <a:gd name="T99" fmla="*/ 706 h 1349"/>
              <a:gd name="T100" fmla="*/ 2342 w 2787"/>
              <a:gd name="T101" fmla="*/ 327 h 1349"/>
              <a:gd name="T102" fmla="*/ 2264 w 2787"/>
              <a:gd name="T103" fmla="*/ 375 h 1349"/>
              <a:gd name="T104" fmla="*/ 1893 w 2787"/>
              <a:gd name="T105" fmla="*/ 989 h 1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787" h="1349">
                <a:moveTo>
                  <a:pt x="573" y="70"/>
                </a:moveTo>
                <a:cubicBezTo>
                  <a:pt x="569" y="74"/>
                  <a:pt x="565" y="78"/>
                  <a:pt x="561" y="82"/>
                </a:cubicBezTo>
                <a:cubicBezTo>
                  <a:pt x="556" y="85"/>
                  <a:pt x="552" y="88"/>
                  <a:pt x="548" y="92"/>
                </a:cubicBezTo>
                <a:cubicBezTo>
                  <a:pt x="537" y="102"/>
                  <a:pt x="527" y="112"/>
                  <a:pt x="517" y="123"/>
                </a:cubicBezTo>
                <a:cubicBezTo>
                  <a:pt x="494" y="144"/>
                  <a:pt x="472" y="163"/>
                  <a:pt x="450" y="183"/>
                </a:cubicBezTo>
                <a:cubicBezTo>
                  <a:pt x="415" y="213"/>
                  <a:pt x="379" y="245"/>
                  <a:pt x="342" y="280"/>
                </a:cubicBezTo>
                <a:cubicBezTo>
                  <a:pt x="387" y="230"/>
                  <a:pt x="436" y="183"/>
                  <a:pt x="486" y="135"/>
                </a:cubicBezTo>
                <a:cubicBezTo>
                  <a:pt x="495" y="127"/>
                  <a:pt x="500" y="115"/>
                  <a:pt x="500" y="103"/>
                </a:cubicBezTo>
                <a:cubicBezTo>
                  <a:pt x="500" y="92"/>
                  <a:pt x="496" y="81"/>
                  <a:pt x="488" y="72"/>
                </a:cubicBezTo>
                <a:cubicBezTo>
                  <a:pt x="471" y="54"/>
                  <a:pt x="442" y="53"/>
                  <a:pt x="424" y="70"/>
                </a:cubicBezTo>
                <a:cubicBezTo>
                  <a:pt x="345" y="144"/>
                  <a:pt x="270" y="218"/>
                  <a:pt x="206" y="304"/>
                </a:cubicBezTo>
                <a:cubicBezTo>
                  <a:pt x="200" y="312"/>
                  <a:pt x="185" y="328"/>
                  <a:pt x="170" y="344"/>
                </a:cubicBezTo>
                <a:cubicBezTo>
                  <a:pt x="98" y="420"/>
                  <a:pt x="0" y="524"/>
                  <a:pt x="52" y="605"/>
                </a:cubicBezTo>
                <a:cubicBezTo>
                  <a:pt x="60" y="617"/>
                  <a:pt x="74" y="625"/>
                  <a:pt x="89" y="626"/>
                </a:cubicBezTo>
                <a:cubicBezTo>
                  <a:pt x="136" y="627"/>
                  <a:pt x="166" y="586"/>
                  <a:pt x="186" y="558"/>
                </a:cubicBezTo>
                <a:cubicBezTo>
                  <a:pt x="190" y="552"/>
                  <a:pt x="194" y="547"/>
                  <a:pt x="197" y="544"/>
                </a:cubicBezTo>
                <a:cubicBezTo>
                  <a:pt x="216" y="522"/>
                  <a:pt x="237" y="501"/>
                  <a:pt x="259" y="479"/>
                </a:cubicBezTo>
                <a:cubicBezTo>
                  <a:pt x="211" y="547"/>
                  <a:pt x="167" y="621"/>
                  <a:pt x="143" y="698"/>
                </a:cubicBezTo>
                <a:cubicBezTo>
                  <a:pt x="142" y="703"/>
                  <a:pt x="138" y="712"/>
                  <a:pt x="134" y="720"/>
                </a:cubicBezTo>
                <a:cubicBezTo>
                  <a:pt x="122" y="746"/>
                  <a:pt x="105" y="785"/>
                  <a:pt x="105" y="822"/>
                </a:cubicBezTo>
                <a:cubicBezTo>
                  <a:pt x="105" y="847"/>
                  <a:pt x="113" y="872"/>
                  <a:pt x="136" y="890"/>
                </a:cubicBezTo>
                <a:cubicBezTo>
                  <a:pt x="151" y="901"/>
                  <a:pt x="168" y="905"/>
                  <a:pt x="187" y="901"/>
                </a:cubicBezTo>
                <a:cubicBezTo>
                  <a:pt x="191" y="900"/>
                  <a:pt x="196" y="899"/>
                  <a:pt x="200" y="897"/>
                </a:cubicBezTo>
                <a:cubicBezTo>
                  <a:pt x="204" y="903"/>
                  <a:pt x="208" y="908"/>
                  <a:pt x="214" y="912"/>
                </a:cubicBezTo>
                <a:cubicBezTo>
                  <a:pt x="229" y="924"/>
                  <a:pt x="247" y="929"/>
                  <a:pt x="267" y="926"/>
                </a:cubicBezTo>
                <a:cubicBezTo>
                  <a:pt x="273" y="925"/>
                  <a:pt x="280" y="924"/>
                  <a:pt x="287" y="921"/>
                </a:cubicBezTo>
                <a:cubicBezTo>
                  <a:pt x="274" y="955"/>
                  <a:pt x="262" y="989"/>
                  <a:pt x="251" y="1024"/>
                </a:cubicBezTo>
                <a:cubicBezTo>
                  <a:pt x="251" y="1024"/>
                  <a:pt x="244" y="1044"/>
                  <a:pt x="244" y="1044"/>
                </a:cubicBezTo>
                <a:cubicBezTo>
                  <a:pt x="233" y="1075"/>
                  <a:pt x="219" y="1115"/>
                  <a:pt x="219" y="1151"/>
                </a:cubicBezTo>
                <a:cubicBezTo>
                  <a:pt x="219" y="1168"/>
                  <a:pt x="222" y="1184"/>
                  <a:pt x="230" y="1199"/>
                </a:cubicBezTo>
                <a:cubicBezTo>
                  <a:pt x="236" y="1209"/>
                  <a:pt x="246" y="1216"/>
                  <a:pt x="258" y="1219"/>
                </a:cubicBezTo>
                <a:cubicBezTo>
                  <a:pt x="270" y="1222"/>
                  <a:pt x="282" y="1220"/>
                  <a:pt x="293" y="1214"/>
                </a:cubicBezTo>
                <a:cubicBezTo>
                  <a:pt x="310" y="1203"/>
                  <a:pt x="326" y="1188"/>
                  <a:pt x="340" y="1172"/>
                </a:cubicBezTo>
                <a:cubicBezTo>
                  <a:pt x="340" y="1180"/>
                  <a:pt x="342" y="1188"/>
                  <a:pt x="345" y="1196"/>
                </a:cubicBezTo>
                <a:cubicBezTo>
                  <a:pt x="353" y="1216"/>
                  <a:pt x="374" y="1228"/>
                  <a:pt x="396" y="1223"/>
                </a:cubicBezTo>
                <a:cubicBezTo>
                  <a:pt x="447" y="1213"/>
                  <a:pt x="481" y="1156"/>
                  <a:pt x="506" y="1115"/>
                </a:cubicBezTo>
                <a:cubicBezTo>
                  <a:pt x="506" y="1115"/>
                  <a:pt x="508" y="1112"/>
                  <a:pt x="508" y="1111"/>
                </a:cubicBezTo>
                <a:cubicBezTo>
                  <a:pt x="514" y="1118"/>
                  <a:pt x="521" y="1124"/>
                  <a:pt x="529" y="1127"/>
                </a:cubicBezTo>
                <a:cubicBezTo>
                  <a:pt x="526" y="1142"/>
                  <a:pt x="524" y="1156"/>
                  <a:pt x="524" y="1169"/>
                </a:cubicBezTo>
                <a:cubicBezTo>
                  <a:pt x="524" y="1195"/>
                  <a:pt x="531" y="1216"/>
                  <a:pt x="549" y="1231"/>
                </a:cubicBezTo>
                <a:cubicBezTo>
                  <a:pt x="560" y="1241"/>
                  <a:pt x="575" y="1244"/>
                  <a:pt x="590" y="1241"/>
                </a:cubicBezTo>
                <a:cubicBezTo>
                  <a:pt x="649" y="1225"/>
                  <a:pt x="694" y="1167"/>
                  <a:pt x="727" y="1124"/>
                </a:cubicBezTo>
                <a:cubicBezTo>
                  <a:pt x="740" y="1107"/>
                  <a:pt x="740" y="1107"/>
                  <a:pt x="740" y="1107"/>
                </a:cubicBezTo>
                <a:cubicBezTo>
                  <a:pt x="763" y="1079"/>
                  <a:pt x="784" y="1050"/>
                  <a:pt x="806" y="1021"/>
                </a:cubicBezTo>
                <a:cubicBezTo>
                  <a:pt x="790" y="1064"/>
                  <a:pt x="778" y="1106"/>
                  <a:pt x="778" y="1142"/>
                </a:cubicBezTo>
                <a:cubicBezTo>
                  <a:pt x="778" y="1166"/>
                  <a:pt x="783" y="1187"/>
                  <a:pt x="796" y="1204"/>
                </a:cubicBezTo>
                <a:cubicBezTo>
                  <a:pt x="807" y="1217"/>
                  <a:pt x="824" y="1223"/>
                  <a:pt x="840" y="1220"/>
                </a:cubicBezTo>
                <a:cubicBezTo>
                  <a:pt x="883" y="1212"/>
                  <a:pt x="917" y="1176"/>
                  <a:pt x="944" y="1141"/>
                </a:cubicBezTo>
                <a:cubicBezTo>
                  <a:pt x="944" y="1156"/>
                  <a:pt x="947" y="1169"/>
                  <a:pt x="952" y="1181"/>
                </a:cubicBezTo>
                <a:cubicBezTo>
                  <a:pt x="959" y="1199"/>
                  <a:pt x="977" y="1210"/>
                  <a:pt x="997" y="1208"/>
                </a:cubicBezTo>
                <a:cubicBezTo>
                  <a:pt x="1015" y="1207"/>
                  <a:pt x="1032" y="1200"/>
                  <a:pt x="1046" y="1190"/>
                </a:cubicBezTo>
                <a:cubicBezTo>
                  <a:pt x="1051" y="1191"/>
                  <a:pt x="1056" y="1191"/>
                  <a:pt x="1062" y="1191"/>
                </a:cubicBezTo>
                <a:cubicBezTo>
                  <a:pt x="1075" y="1190"/>
                  <a:pt x="1088" y="1186"/>
                  <a:pt x="1100" y="1180"/>
                </a:cubicBezTo>
                <a:cubicBezTo>
                  <a:pt x="1103" y="1199"/>
                  <a:pt x="1112" y="1215"/>
                  <a:pt x="1129" y="1226"/>
                </a:cubicBezTo>
                <a:cubicBezTo>
                  <a:pt x="1146" y="1237"/>
                  <a:pt x="1163" y="1238"/>
                  <a:pt x="1180" y="1233"/>
                </a:cubicBezTo>
                <a:cubicBezTo>
                  <a:pt x="1182" y="1239"/>
                  <a:pt x="1185" y="1244"/>
                  <a:pt x="1190" y="1248"/>
                </a:cubicBezTo>
                <a:cubicBezTo>
                  <a:pt x="1200" y="1258"/>
                  <a:pt x="1214" y="1262"/>
                  <a:pt x="1228" y="1260"/>
                </a:cubicBezTo>
                <a:cubicBezTo>
                  <a:pt x="1275" y="1253"/>
                  <a:pt x="1308" y="1210"/>
                  <a:pt x="1331" y="1179"/>
                </a:cubicBezTo>
                <a:cubicBezTo>
                  <a:pt x="1331" y="1179"/>
                  <a:pt x="1332" y="1179"/>
                  <a:pt x="1332" y="1179"/>
                </a:cubicBezTo>
                <a:cubicBezTo>
                  <a:pt x="1333" y="1181"/>
                  <a:pt x="1334" y="1183"/>
                  <a:pt x="1335" y="1185"/>
                </a:cubicBezTo>
                <a:cubicBezTo>
                  <a:pt x="1339" y="1190"/>
                  <a:pt x="1343" y="1194"/>
                  <a:pt x="1349" y="1198"/>
                </a:cubicBezTo>
                <a:cubicBezTo>
                  <a:pt x="1343" y="1218"/>
                  <a:pt x="1339" y="1238"/>
                  <a:pt x="1339" y="1258"/>
                </a:cubicBezTo>
                <a:cubicBezTo>
                  <a:pt x="1339" y="1259"/>
                  <a:pt x="1339" y="1260"/>
                  <a:pt x="1339" y="1262"/>
                </a:cubicBezTo>
                <a:cubicBezTo>
                  <a:pt x="1340" y="1284"/>
                  <a:pt x="1357" y="1303"/>
                  <a:pt x="1379" y="1305"/>
                </a:cubicBezTo>
                <a:cubicBezTo>
                  <a:pt x="1426" y="1311"/>
                  <a:pt x="1465" y="1273"/>
                  <a:pt x="1506" y="1222"/>
                </a:cubicBezTo>
                <a:cubicBezTo>
                  <a:pt x="1508" y="1232"/>
                  <a:pt x="1513" y="1240"/>
                  <a:pt x="1521" y="1247"/>
                </a:cubicBezTo>
                <a:cubicBezTo>
                  <a:pt x="1532" y="1256"/>
                  <a:pt x="1547" y="1259"/>
                  <a:pt x="1561" y="1256"/>
                </a:cubicBezTo>
                <a:cubicBezTo>
                  <a:pt x="1597" y="1246"/>
                  <a:pt x="1622" y="1213"/>
                  <a:pt x="1639" y="1189"/>
                </a:cubicBezTo>
                <a:cubicBezTo>
                  <a:pt x="1648" y="1177"/>
                  <a:pt x="1648" y="1177"/>
                  <a:pt x="1648" y="1177"/>
                </a:cubicBezTo>
                <a:cubicBezTo>
                  <a:pt x="1673" y="1147"/>
                  <a:pt x="1698" y="1117"/>
                  <a:pt x="1722" y="1088"/>
                </a:cubicBezTo>
                <a:cubicBezTo>
                  <a:pt x="1722" y="1089"/>
                  <a:pt x="1721" y="1091"/>
                  <a:pt x="1721" y="1092"/>
                </a:cubicBezTo>
                <a:cubicBezTo>
                  <a:pt x="1707" y="1126"/>
                  <a:pt x="1690" y="1166"/>
                  <a:pt x="1690" y="1203"/>
                </a:cubicBezTo>
                <a:cubicBezTo>
                  <a:pt x="1690" y="1217"/>
                  <a:pt x="1692" y="1230"/>
                  <a:pt x="1698" y="1243"/>
                </a:cubicBezTo>
                <a:cubicBezTo>
                  <a:pt x="1703" y="1255"/>
                  <a:pt x="1713" y="1264"/>
                  <a:pt x="1726" y="1268"/>
                </a:cubicBezTo>
                <a:cubicBezTo>
                  <a:pt x="1738" y="1272"/>
                  <a:pt x="1752" y="1270"/>
                  <a:pt x="1763" y="1263"/>
                </a:cubicBezTo>
                <a:cubicBezTo>
                  <a:pt x="1784" y="1249"/>
                  <a:pt x="1803" y="1231"/>
                  <a:pt x="1821" y="1211"/>
                </a:cubicBezTo>
                <a:cubicBezTo>
                  <a:pt x="1823" y="1212"/>
                  <a:pt x="1826" y="1212"/>
                  <a:pt x="1829" y="1213"/>
                </a:cubicBezTo>
                <a:cubicBezTo>
                  <a:pt x="1862" y="1216"/>
                  <a:pt x="1889" y="1196"/>
                  <a:pt x="1912" y="1176"/>
                </a:cubicBezTo>
                <a:cubicBezTo>
                  <a:pt x="1913" y="1183"/>
                  <a:pt x="1916" y="1190"/>
                  <a:pt x="1921" y="1196"/>
                </a:cubicBezTo>
                <a:cubicBezTo>
                  <a:pt x="1933" y="1210"/>
                  <a:pt x="1952" y="1216"/>
                  <a:pt x="1969" y="1210"/>
                </a:cubicBezTo>
                <a:cubicBezTo>
                  <a:pt x="1992" y="1203"/>
                  <a:pt x="2012" y="1188"/>
                  <a:pt x="2029" y="1172"/>
                </a:cubicBezTo>
                <a:cubicBezTo>
                  <a:pt x="2038" y="1184"/>
                  <a:pt x="2052" y="1191"/>
                  <a:pt x="2067" y="1190"/>
                </a:cubicBezTo>
                <a:cubicBezTo>
                  <a:pt x="2072" y="1190"/>
                  <a:pt x="2078" y="1189"/>
                  <a:pt x="2083" y="1188"/>
                </a:cubicBezTo>
                <a:cubicBezTo>
                  <a:pt x="2080" y="1196"/>
                  <a:pt x="2078" y="1204"/>
                  <a:pt x="2077" y="1212"/>
                </a:cubicBezTo>
                <a:cubicBezTo>
                  <a:pt x="2077" y="1214"/>
                  <a:pt x="2077" y="1215"/>
                  <a:pt x="2077" y="1216"/>
                </a:cubicBezTo>
                <a:cubicBezTo>
                  <a:pt x="2077" y="1231"/>
                  <a:pt x="2084" y="1245"/>
                  <a:pt x="2096" y="1253"/>
                </a:cubicBezTo>
                <a:cubicBezTo>
                  <a:pt x="2110" y="1263"/>
                  <a:pt x="2127" y="1264"/>
                  <a:pt x="2142" y="1257"/>
                </a:cubicBezTo>
                <a:cubicBezTo>
                  <a:pt x="2157" y="1249"/>
                  <a:pt x="2171" y="1240"/>
                  <a:pt x="2183" y="1229"/>
                </a:cubicBezTo>
                <a:cubicBezTo>
                  <a:pt x="2181" y="1233"/>
                  <a:pt x="2180" y="1237"/>
                  <a:pt x="2179" y="1241"/>
                </a:cubicBezTo>
                <a:cubicBezTo>
                  <a:pt x="2178" y="1245"/>
                  <a:pt x="2177" y="1249"/>
                  <a:pt x="2177" y="1253"/>
                </a:cubicBezTo>
                <a:cubicBezTo>
                  <a:pt x="2177" y="1264"/>
                  <a:pt x="2182" y="1276"/>
                  <a:pt x="2190" y="1284"/>
                </a:cubicBezTo>
                <a:cubicBezTo>
                  <a:pt x="2201" y="1296"/>
                  <a:pt x="2218" y="1300"/>
                  <a:pt x="2233" y="1296"/>
                </a:cubicBezTo>
                <a:cubicBezTo>
                  <a:pt x="2235" y="1296"/>
                  <a:pt x="2237" y="1295"/>
                  <a:pt x="2239" y="1295"/>
                </a:cubicBezTo>
                <a:cubicBezTo>
                  <a:pt x="2239" y="1297"/>
                  <a:pt x="2240" y="1300"/>
                  <a:pt x="2242" y="1303"/>
                </a:cubicBezTo>
                <a:cubicBezTo>
                  <a:pt x="2250" y="1317"/>
                  <a:pt x="2264" y="1325"/>
                  <a:pt x="2280" y="1326"/>
                </a:cubicBezTo>
                <a:cubicBezTo>
                  <a:pt x="2319" y="1326"/>
                  <a:pt x="2357" y="1304"/>
                  <a:pt x="2397" y="1269"/>
                </a:cubicBezTo>
                <a:cubicBezTo>
                  <a:pt x="2397" y="1281"/>
                  <a:pt x="2402" y="1292"/>
                  <a:pt x="2411" y="1301"/>
                </a:cubicBezTo>
                <a:cubicBezTo>
                  <a:pt x="2428" y="1316"/>
                  <a:pt x="2454" y="1316"/>
                  <a:pt x="2471" y="1301"/>
                </a:cubicBezTo>
                <a:cubicBezTo>
                  <a:pt x="2472" y="1301"/>
                  <a:pt x="2473" y="1300"/>
                  <a:pt x="2473" y="1300"/>
                </a:cubicBezTo>
                <a:cubicBezTo>
                  <a:pt x="2473" y="1311"/>
                  <a:pt x="2477" y="1322"/>
                  <a:pt x="2485" y="1330"/>
                </a:cubicBezTo>
                <a:cubicBezTo>
                  <a:pt x="2502" y="1348"/>
                  <a:pt x="2530" y="1349"/>
                  <a:pt x="2548" y="1333"/>
                </a:cubicBezTo>
                <a:cubicBezTo>
                  <a:pt x="2570" y="1313"/>
                  <a:pt x="2570" y="1313"/>
                  <a:pt x="2570" y="1313"/>
                </a:cubicBezTo>
                <a:cubicBezTo>
                  <a:pt x="2595" y="1290"/>
                  <a:pt x="2628" y="1260"/>
                  <a:pt x="2660" y="1239"/>
                </a:cubicBezTo>
                <a:cubicBezTo>
                  <a:pt x="2675" y="1254"/>
                  <a:pt x="2698" y="1258"/>
                  <a:pt x="2716" y="1247"/>
                </a:cubicBezTo>
                <a:cubicBezTo>
                  <a:pt x="2744" y="1230"/>
                  <a:pt x="2762" y="1203"/>
                  <a:pt x="2763" y="1174"/>
                </a:cubicBezTo>
                <a:cubicBezTo>
                  <a:pt x="2763" y="1174"/>
                  <a:pt x="2763" y="1173"/>
                  <a:pt x="2763" y="1172"/>
                </a:cubicBezTo>
                <a:cubicBezTo>
                  <a:pt x="2763" y="1160"/>
                  <a:pt x="2759" y="1149"/>
                  <a:pt x="2751" y="1140"/>
                </a:cubicBezTo>
                <a:cubicBezTo>
                  <a:pt x="2743" y="1132"/>
                  <a:pt x="2732" y="1127"/>
                  <a:pt x="2721" y="1127"/>
                </a:cubicBezTo>
                <a:cubicBezTo>
                  <a:pt x="2741" y="1097"/>
                  <a:pt x="2759" y="1065"/>
                  <a:pt x="2766" y="1032"/>
                </a:cubicBezTo>
                <a:cubicBezTo>
                  <a:pt x="2766" y="1029"/>
                  <a:pt x="2767" y="1025"/>
                  <a:pt x="2767" y="1022"/>
                </a:cubicBezTo>
                <a:cubicBezTo>
                  <a:pt x="2767" y="1011"/>
                  <a:pt x="2763" y="1001"/>
                  <a:pt x="2755" y="992"/>
                </a:cubicBezTo>
                <a:cubicBezTo>
                  <a:pt x="2747" y="984"/>
                  <a:pt x="2737" y="979"/>
                  <a:pt x="2725" y="978"/>
                </a:cubicBezTo>
                <a:cubicBezTo>
                  <a:pt x="2729" y="967"/>
                  <a:pt x="2731" y="956"/>
                  <a:pt x="2731" y="945"/>
                </a:cubicBezTo>
                <a:cubicBezTo>
                  <a:pt x="2731" y="944"/>
                  <a:pt x="2731" y="942"/>
                  <a:pt x="2731" y="940"/>
                </a:cubicBezTo>
                <a:cubicBezTo>
                  <a:pt x="2731" y="928"/>
                  <a:pt x="2725" y="917"/>
                  <a:pt x="2716" y="909"/>
                </a:cubicBezTo>
                <a:cubicBezTo>
                  <a:pt x="2716" y="909"/>
                  <a:pt x="2716" y="909"/>
                  <a:pt x="2715" y="909"/>
                </a:cubicBezTo>
                <a:cubicBezTo>
                  <a:pt x="2737" y="885"/>
                  <a:pt x="2758" y="862"/>
                  <a:pt x="2777" y="837"/>
                </a:cubicBezTo>
                <a:cubicBezTo>
                  <a:pt x="2784" y="829"/>
                  <a:pt x="2787" y="819"/>
                  <a:pt x="2787" y="809"/>
                </a:cubicBezTo>
                <a:cubicBezTo>
                  <a:pt x="2787" y="797"/>
                  <a:pt x="2783" y="785"/>
                  <a:pt x="2774" y="777"/>
                </a:cubicBezTo>
                <a:cubicBezTo>
                  <a:pt x="2757" y="760"/>
                  <a:pt x="2731" y="760"/>
                  <a:pt x="2713" y="775"/>
                </a:cubicBezTo>
                <a:cubicBezTo>
                  <a:pt x="2663" y="818"/>
                  <a:pt x="2609" y="858"/>
                  <a:pt x="2556" y="896"/>
                </a:cubicBezTo>
                <a:cubicBezTo>
                  <a:pt x="2552" y="899"/>
                  <a:pt x="2548" y="902"/>
                  <a:pt x="2544" y="905"/>
                </a:cubicBezTo>
                <a:cubicBezTo>
                  <a:pt x="2595" y="839"/>
                  <a:pt x="2648" y="771"/>
                  <a:pt x="2709" y="715"/>
                </a:cubicBezTo>
                <a:cubicBezTo>
                  <a:pt x="2722" y="704"/>
                  <a:pt x="2735" y="693"/>
                  <a:pt x="2748" y="682"/>
                </a:cubicBezTo>
                <a:cubicBezTo>
                  <a:pt x="2759" y="673"/>
                  <a:pt x="2764" y="660"/>
                  <a:pt x="2764" y="647"/>
                </a:cubicBezTo>
                <a:cubicBezTo>
                  <a:pt x="2764" y="637"/>
                  <a:pt x="2761" y="627"/>
                  <a:pt x="2754" y="619"/>
                </a:cubicBezTo>
                <a:cubicBezTo>
                  <a:pt x="2738" y="600"/>
                  <a:pt x="2711" y="597"/>
                  <a:pt x="2691" y="612"/>
                </a:cubicBezTo>
                <a:cubicBezTo>
                  <a:pt x="2691" y="612"/>
                  <a:pt x="2690" y="613"/>
                  <a:pt x="2690" y="613"/>
                </a:cubicBezTo>
                <a:cubicBezTo>
                  <a:pt x="2690" y="613"/>
                  <a:pt x="2690" y="613"/>
                  <a:pt x="2690" y="613"/>
                </a:cubicBezTo>
                <a:cubicBezTo>
                  <a:pt x="2690" y="614"/>
                  <a:pt x="2689" y="614"/>
                  <a:pt x="2689" y="614"/>
                </a:cubicBezTo>
                <a:cubicBezTo>
                  <a:pt x="2684" y="618"/>
                  <a:pt x="2678" y="623"/>
                  <a:pt x="2673" y="627"/>
                </a:cubicBezTo>
                <a:cubicBezTo>
                  <a:pt x="2677" y="621"/>
                  <a:pt x="2679" y="614"/>
                  <a:pt x="2679" y="606"/>
                </a:cubicBezTo>
                <a:cubicBezTo>
                  <a:pt x="2679" y="598"/>
                  <a:pt x="2676" y="589"/>
                  <a:pt x="2671" y="582"/>
                </a:cubicBezTo>
                <a:cubicBezTo>
                  <a:pt x="2662" y="568"/>
                  <a:pt x="2647" y="561"/>
                  <a:pt x="2631" y="562"/>
                </a:cubicBezTo>
                <a:cubicBezTo>
                  <a:pt x="2645" y="551"/>
                  <a:pt x="2660" y="542"/>
                  <a:pt x="2674" y="533"/>
                </a:cubicBezTo>
                <a:cubicBezTo>
                  <a:pt x="2688" y="524"/>
                  <a:pt x="2696" y="509"/>
                  <a:pt x="2696" y="494"/>
                </a:cubicBezTo>
                <a:cubicBezTo>
                  <a:pt x="2696" y="486"/>
                  <a:pt x="2694" y="478"/>
                  <a:pt x="2689" y="471"/>
                </a:cubicBezTo>
                <a:cubicBezTo>
                  <a:pt x="2676" y="450"/>
                  <a:pt x="2649" y="443"/>
                  <a:pt x="2628" y="456"/>
                </a:cubicBezTo>
                <a:cubicBezTo>
                  <a:pt x="2628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7" y="456"/>
                  <a:pt x="2627" y="456"/>
                  <a:pt x="2627" y="456"/>
                </a:cubicBezTo>
                <a:cubicBezTo>
                  <a:pt x="2624" y="458"/>
                  <a:pt x="2620" y="460"/>
                  <a:pt x="2617" y="462"/>
                </a:cubicBezTo>
                <a:cubicBezTo>
                  <a:pt x="2625" y="456"/>
                  <a:pt x="2632" y="450"/>
                  <a:pt x="2640" y="443"/>
                </a:cubicBezTo>
                <a:cubicBezTo>
                  <a:pt x="2650" y="435"/>
                  <a:pt x="2656" y="422"/>
                  <a:pt x="2656" y="409"/>
                </a:cubicBezTo>
                <a:cubicBezTo>
                  <a:pt x="2656" y="400"/>
                  <a:pt x="2654" y="392"/>
                  <a:pt x="2649" y="384"/>
                </a:cubicBezTo>
                <a:cubicBezTo>
                  <a:pt x="2644" y="376"/>
                  <a:pt x="2636" y="371"/>
                  <a:pt x="2628" y="367"/>
                </a:cubicBezTo>
                <a:cubicBezTo>
                  <a:pt x="2633" y="364"/>
                  <a:pt x="2638" y="360"/>
                  <a:pt x="2643" y="357"/>
                </a:cubicBezTo>
                <a:cubicBezTo>
                  <a:pt x="2643" y="357"/>
                  <a:pt x="2642" y="357"/>
                  <a:pt x="2642" y="358"/>
                </a:cubicBezTo>
                <a:cubicBezTo>
                  <a:pt x="2643" y="357"/>
                  <a:pt x="2644" y="357"/>
                  <a:pt x="2644" y="356"/>
                </a:cubicBezTo>
                <a:cubicBezTo>
                  <a:pt x="2657" y="348"/>
                  <a:pt x="2663" y="334"/>
                  <a:pt x="2663" y="320"/>
                </a:cubicBezTo>
                <a:cubicBezTo>
                  <a:pt x="2663" y="311"/>
                  <a:pt x="2661" y="302"/>
                  <a:pt x="2656" y="294"/>
                </a:cubicBezTo>
                <a:cubicBezTo>
                  <a:pt x="2642" y="274"/>
                  <a:pt x="2614" y="269"/>
                  <a:pt x="2594" y="282"/>
                </a:cubicBezTo>
                <a:cubicBezTo>
                  <a:pt x="2593" y="282"/>
                  <a:pt x="2593" y="283"/>
                  <a:pt x="2592" y="283"/>
                </a:cubicBezTo>
                <a:cubicBezTo>
                  <a:pt x="2572" y="298"/>
                  <a:pt x="2547" y="309"/>
                  <a:pt x="2521" y="321"/>
                </a:cubicBezTo>
                <a:cubicBezTo>
                  <a:pt x="2516" y="323"/>
                  <a:pt x="2512" y="325"/>
                  <a:pt x="2508" y="327"/>
                </a:cubicBezTo>
                <a:cubicBezTo>
                  <a:pt x="2524" y="315"/>
                  <a:pt x="2540" y="302"/>
                  <a:pt x="2553" y="287"/>
                </a:cubicBezTo>
                <a:cubicBezTo>
                  <a:pt x="2561" y="278"/>
                  <a:pt x="2566" y="267"/>
                  <a:pt x="2566" y="256"/>
                </a:cubicBezTo>
                <a:cubicBezTo>
                  <a:pt x="2566" y="249"/>
                  <a:pt x="2564" y="241"/>
                  <a:pt x="2560" y="234"/>
                </a:cubicBezTo>
                <a:cubicBezTo>
                  <a:pt x="2550" y="217"/>
                  <a:pt x="2531" y="208"/>
                  <a:pt x="2512" y="212"/>
                </a:cubicBezTo>
                <a:cubicBezTo>
                  <a:pt x="2484" y="218"/>
                  <a:pt x="2457" y="232"/>
                  <a:pt x="2431" y="249"/>
                </a:cubicBezTo>
                <a:cubicBezTo>
                  <a:pt x="2436" y="242"/>
                  <a:pt x="2438" y="234"/>
                  <a:pt x="2438" y="226"/>
                </a:cubicBezTo>
                <a:cubicBezTo>
                  <a:pt x="2438" y="218"/>
                  <a:pt x="2436" y="210"/>
                  <a:pt x="2432" y="203"/>
                </a:cubicBezTo>
                <a:cubicBezTo>
                  <a:pt x="2421" y="184"/>
                  <a:pt x="2399" y="176"/>
                  <a:pt x="2378" y="183"/>
                </a:cubicBezTo>
                <a:cubicBezTo>
                  <a:pt x="2301" y="211"/>
                  <a:pt x="2231" y="266"/>
                  <a:pt x="2175" y="310"/>
                </a:cubicBezTo>
                <a:cubicBezTo>
                  <a:pt x="2086" y="380"/>
                  <a:pt x="2003" y="462"/>
                  <a:pt x="1913" y="568"/>
                </a:cubicBezTo>
                <a:cubicBezTo>
                  <a:pt x="1982" y="478"/>
                  <a:pt x="2056" y="390"/>
                  <a:pt x="2141" y="311"/>
                </a:cubicBezTo>
                <a:cubicBezTo>
                  <a:pt x="2148" y="305"/>
                  <a:pt x="2159" y="296"/>
                  <a:pt x="2172" y="286"/>
                </a:cubicBezTo>
                <a:cubicBezTo>
                  <a:pt x="2213" y="255"/>
                  <a:pt x="2259" y="219"/>
                  <a:pt x="2270" y="177"/>
                </a:cubicBezTo>
                <a:cubicBezTo>
                  <a:pt x="2271" y="174"/>
                  <a:pt x="2271" y="170"/>
                  <a:pt x="2271" y="166"/>
                </a:cubicBezTo>
                <a:cubicBezTo>
                  <a:pt x="2271" y="154"/>
                  <a:pt x="2266" y="142"/>
                  <a:pt x="2257" y="133"/>
                </a:cubicBezTo>
                <a:cubicBezTo>
                  <a:pt x="2246" y="122"/>
                  <a:pt x="2228" y="118"/>
                  <a:pt x="2213" y="123"/>
                </a:cubicBezTo>
                <a:cubicBezTo>
                  <a:pt x="2201" y="127"/>
                  <a:pt x="2189" y="132"/>
                  <a:pt x="2177" y="138"/>
                </a:cubicBezTo>
                <a:cubicBezTo>
                  <a:pt x="2175" y="136"/>
                  <a:pt x="2173" y="135"/>
                  <a:pt x="2170" y="135"/>
                </a:cubicBezTo>
                <a:cubicBezTo>
                  <a:pt x="2126" y="119"/>
                  <a:pt x="2074" y="143"/>
                  <a:pt x="2019" y="176"/>
                </a:cubicBezTo>
                <a:cubicBezTo>
                  <a:pt x="2025" y="160"/>
                  <a:pt x="2029" y="145"/>
                  <a:pt x="2029" y="130"/>
                </a:cubicBezTo>
                <a:cubicBezTo>
                  <a:pt x="2029" y="126"/>
                  <a:pt x="2028" y="122"/>
                  <a:pt x="2028" y="119"/>
                </a:cubicBezTo>
                <a:cubicBezTo>
                  <a:pt x="2025" y="98"/>
                  <a:pt x="2009" y="82"/>
                  <a:pt x="1988" y="80"/>
                </a:cubicBezTo>
                <a:cubicBezTo>
                  <a:pt x="1970" y="78"/>
                  <a:pt x="1952" y="81"/>
                  <a:pt x="1934" y="86"/>
                </a:cubicBezTo>
                <a:cubicBezTo>
                  <a:pt x="1934" y="86"/>
                  <a:pt x="1934" y="86"/>
                  <a:pt x="1934" y="86"/>
                </a:cubicBezTo>
                <a:cubicBezTo>
                  <a:pt x="1918" y="69"/>
                  <a:pt x="1890" y="68"/>
                  <a:pt x="1872" y="84"/>
                </a:cubicBezTo>
                <a:cubicBezTo>
                  <a:pt x="1866" y="88"/>
                  <a:pt x="1861" y="94"/>
                  <a:pt x="1856" y="99"/>
                </a:cubicBezTo>
                <a:cubicBezTo>
                  <a:pt x="1845" y="108"/>
                  <a:pt x="1833" y="117"/>
                  <a:pt x="1821" y="126"/>
                </a:cubicBezTo>
                <a:cubicBezTo>
                  <a:pt x="1823" y="121"/>
                  <a:pt x="1824" y="115"/>
                  <a:pt x="1825" y="109"/>
                </a:cubicBezTo>
                <a:cubicBezTo>
                  <a:pt x="1825" y="107"/>
                  <a:pt x="1825" y="105"/>
                  <a:pt x="1825" y="102"/>
                </a:cubicBezTo>
                <a:cubicBezTo>
                  <a:pt x="1825" y="90"/>
                  <a:pt x="1821" y="79"/>
                  <a:pt x="1812" y="70"/>
                </a:cubicBezTo>
                <a:cubicBezTo>
                  <a:pt x="1802" y="60"/>
                  <a:pt x="1787" y="56"/>
                  <a:pt x="1773" y="58"/>
                </a:cubicBezTo>
                <a:cubicBezTo>
                  <a:pt x="1714" y="68"/>
                  <a:pt x="1657" y="106"/>
                  <a:pt x="1611" y="136"/>
                </a:cubicBezTo>
                <a:cubicBezTo>
                  <a:pt x="1611" y="136"/>
                  <a:pt x="1610" y="137"/>
                  <a:pt x="1610" y="137"/>
                </a:cubicBezTo>
                <a:cubicBezTo>
                  <a:pt x="1610" y="135"/>
                  <a:pt x="1610" y="134"/>
                  <a:pt x="1610" y="132"/>
                </a:cubicBezTo>
                <a:cubicBezTo>
                  <a:pt x="1610" y="124"/>
                  <a:pt x="1608" y="116"/>
                  <a:pt x="1603" y="109"/>
                </a:cubicBezTo>
                <a:cubicBezTo>
                  <a:pt x="1593" y="91"/>
                  <a:pt x="1571" y="83"/>
                  <a:pt x="1551" y="89"/>
                </a:cubicBezTo>
                <a:cubicBezTo>
                  <a:pt x="1495" y="108"/>
                  <a:pt x="1446" y="151"/>
                  <a:pt x="1403" y="190"/>
                </a:cubicBezTo>
                <a:cubicBezTo>
                  <a:pt x="1405" y="183"/>
                  <a:pt x="1407" y="176"/>
                  <a:pt x="1408" y="169"/>
                </a:cubicBezTo>
                <a:cubicBezTo>
                  <a:pt x="1408" y="167"/>
                  <a:pt x="1408" y="165"/>
                  <a:pt x="1408" y="163"/>
                </a:cubicBezTo>
                <a:cubicBezTo>
                  <a:pt x="1408" y="162"/>
                  <a:pt x="1408" y="160"/>
                  <a:pt x="1408" y="159"/>
                </a:cubicBezTo>
                <a:cubicBezTo>
                  <a:pt x="1429" y="143"/>
                  <a:pt x="1450" y="127"/>
                  <a:pt x="1470" y="110"/>
                </a:cubicBezTo>
                <a:cubicBezTo>
                  <a:pt x="1481" y="101"/>
                  <a:pt x="1486" y="88"/>
                  <a:pt x="1486" y="76"/>
                </a:cubicBezTo>
                <a:cubicBezTo>
                  <a:pt x="1486" y="69"/>
                  <a:pt x="1485" y="62"/>
                  <a:pt x="1482" y="56"/>
                </a:cubicBezTo>
                <a:cubicBezTo>
                  <a:pt x="1472" y="37"/>
                  <a:pt x="1452" y="27"/>
                  <a:pt x="1431" y="32"/>
                </a:cubicBezTo>
                <a:cubicBezTo>
                  <a:pt x="1397" y="39"/>
                  <a:pt x="1365" y="56"/>
                  <a:pt x="1334" y="77"/>
                </a:cubicBezTo>
                <a:cubicBezTo>
                  <a:pt x="1321" y="43"/>
                  <a:pt x="1293" y="22"/>
                  <a:pt x="1254" y="17"/>
                </a:cubicBezTo>
                <a:cubicBezTo>
                  <a:pt x="1228" y="13"/>
                  <a:pt x="1202" y="17"/>
                  <a:pt x="1180" y="21"/>
                </a:cubicBezTo>
                <a:cubicBezTo>
                  <a:pt x="1084" y="39"/>
                  <a:pt x="1001" y="92"/>
                  <a:pt x="927" y="156"/>
                </a:cubicBezTo>
                <a:cubicBezTo>
                  <a:pt x="926" y="153"/>
                  <a:pt x="924" y="151"/>
                  <a:pt x="922" y="148"/>
                </a:cubicBezTo>
                <a:cubicBezTo>
                  <a:pt x="911" y="134"/>
                  <a:pt x="892" y="128"/>
                  <a:pt x="874" y="133"/>
                </a:cubicBezTo>
                <a:cubicBezTo>
                  <a:pt x="800" y="155"/>
                  <a:pt x="699" y="288"/>
                  <a:pt x="540" y="502"/>
                </a:cubicBezTo>
                <a:cubicBezTo>
                  <a:pt x="538" y="506"/>
                  <a:pt x="535" y="509"/>
                  <a:pt x="533" y="512"/>
                </a:cubicBezTo>
                <a:cubicBezTo>
                  <a:pt x="510" y="542"/>
                  <a:pt x="487" y="573"/>
                  <a:pt x="466" y="603"/>
                </a:cubicBezTo>
                <a:cubicBezTo>
                  <a:pt x="430" y="651"/>
                  <a:pt x="394" y="696"/>
                  <a:pt x="363" y="734"/>
                </a:cubicBezTo>
                <a:cubicBezTo>
                  <a:pt x="342" y="758"/>
                  <a:pt x="325" y="777"/>
                  <a:pt x="311" y="791"/>
                </a:cubicBezTo>
                <a:cubicBezTo>
                  <a:pt x="353" y="736"/>
                  <a:pt x="406" y="656"/>
                  <a:pt x="474" y="545"/>
                </a:cubicBezTo>
                <a:cubicBezTo>
                  <a:pt x="490" y="519"/>
                  <a:pt x="505" y="495"/>
                  <a:pt x="509" y="489"/>
                </a:cubicBezTo>
                <a:cubicBezTo>
                  <a:pt x="576" y="398"/>
                  <a:pt x="634" y="324"/>
                  <a:pt x="705" y="260"/>
                </a:cubicBezTo>
                <a:cubicBezTo>
                  <a:pt x="717" y="249"/>
                  <a:pt x="717" y="249"/>
                  <a:pt x="717" y="249"/>
                </a:cubicBezTo>
                <a:cubicBezTo>
                  <a:pt x="739" y="231"/>
                  <a:pt x="763" y="210"/>
                  <a:pt x="778" y="182"/>
                </a:cubicBezTo>
                <a:cubicBezTo>
                  <a:pt x="782" y="175"/>
                  <a:pt x="784" y="167"/>
                  <a:pt x="784" y="160"/>
                </a:cubicBezTo>
                <a:cubicBezTo>
                  <a:pt x="784" y="148"/>
                  <a:pt x="779" y="136"/>
                  <a:pt x="770" y="127"/>
                </a:cubicBezTo>
                <a:cubicBezTo>
                  <a:pt x="755" y="113"/>
                  <a:pt x="732" y="111"/>
                  <a:pt x="715" y="122"/>
                </a:cubicBezTo>
                <a:cubicBezTo>
                  <a:pt x="605" y="192"/>
                  <a:pt x="514" y="303"/>
                  <a:pt x="433" y="402"/>
                </a:cubicBezTo>
                <a:cubicBezTo>
                  <a:pt x="420" y="418"/>
                  <a:pt x="420" y="418"/>
                  <a:pt x="420" y="418"/>
                </a:cubicBezTo>
                <a:cubicBezTo>
                  <a:pt x="376" y="472"/>
                  <a:pt x="332" y="529"/>
                  <a:pt x="293" y="590"/>
                </a:cubicBezTo>
                <a:cubicBezTo>
                  <a:pt x="327" y="536"/>
                  <a:pt x="367" y="484"/>
                  <a:pt x="404" y="437"/>
                </a:cubicBezTo>
                <a:cubicBezTo>
                  <a:pt x="433" y="400"/>
                  <a:pt x="459" y="360"/>
                  <a:pt x="484" y="321"/>
                </a:cubicBezTo>
                <a:cubicBezTo>
                  <a:pt x="515" y="272"/>
                  <a:pt x="545" y="226"/>
                  <a:pt x="580" y="187"/>
                </a:cubicBezTo>
                <a:cubicBezTo>
                  <a:pt x="592" y="177"/>
                  <a:pt x="603" y="166"/>
                  <a:pt x="615" y="155"/>
                </a:cubicBezTo>
                <a:cubicBezTo>
                  <a:pt x="625" y="150"/>
                  <a:pt x="640" y="146"/>
                  <a:pt x="651" y="143"/>
                </a:cubicBezTo>
                <a:cubicBezTo>
                  <a:pt x="687" y="134"/>
                  <a:pt x="732" y="122"/>
                  <a:pt x="753" y="82"/>
                </a:cubicBezTo>
                <a:cubicBezTo>
                  <a:pt x="756" y="76"/>
                  <a:pt x="758" y="69"/>
                  <a:pt x="758" y="62"/>
                </a:cubicBezTo>
                <a:cubicBezTo>
                  <a:pt x="758" y="56"/>
                  <a:pt x="757" y="50"/>
                  <a:pt x="754" y="44"/>
                </a:cubicBezTo>
                <a:cubicBezTo>
                  <a:pt x="749" y="32"/>
                  <a:pt x="739" y="23"/>
                  <a:pt x="726" y="19"/>
                </a:cubicBezTo>
                <a:cubicBezTo>
                  <a:pt x="669" y="0"/>
                  <a:pt x="594" y="50"/>
                  <a:pt x="573" y="70"/>
                </a:cubicBezTo>
                <a:close/>
                <a:moveTo>
                  <a:pt x="1117" y="136"/>
                </a:moveTo>
                <a:cubicBezTo>
                  <a:pt x="1109" y="140"/>
                  <a:pt x="1102" y="144"/>
                  <a:pt x="1095" y="149"/>
                </a:cubicBezTo>
                <a:cubicBezTo>
                  <a:pt x="1094" y="149"/>
                  <a:pt x="1094" y="148"/>
                  <a:pt x="1093" y="148"/>
                </a:cubicBezTo>
                <a:cubicBezTo>
                  <a:pt x="1101" y="143"/>
                  <a:pt x="1109" y="139"/>
                  <a:pt x="1117" y="136"/>
                </a:cubicBezTo>
                <a:close/>
                <a:moveTo>
                  <a:pt x="1249" y="107"/>
                </a:moveTo>
                <a:cubicBezTo>
                  <a:pt x="1250" y="108"/>
                  <a:pt x="1250" y="108"/>
                  <a:pt x="1250" y="108"/>
                </a:cubicBezTo>
                <a:cubicBezTo>
                  <a:pt x="1250" y="108"/>
                  <a:pt x="1250" y="109"/>
                  <a:pt x="1250" y="110"/>
                </a:cubicBezTo>
                <a:cubicBezTo>
                  <a:pt x="1250" y="115"/>
                  <a:pt x="1249" y="125"/>
                  <a:pt x="1240" y="146"/>
                </a:cubicBezTo>
                <a:cubicBezTo>
                  <a:pt x="1239" y="137"/>
                  <a:pt x="1236" y="128"/>
                  <a:pt x="1230" y="120"/>
                </a:cubicBezTo>
                <a:cubicBezTo>
                  <a:pt x="1225" y="114"/>
                  <a:pt x="1218" y="110"/>
                  <a:pt x="1211" y="107"/>
                </a:cubicBezTo>
                <a:cubicBezTo>
                  <a:pt x="1237" y="104"/>
                  <a:pt x="1246" y="105"/>
                  <a:pt x="1249" y="107"/>
                </a:cubicBezTo>
                <a:close/>
                <a:moveTo>
                  <a:pt x="590" y="586"/>
                </a:moveTo>
                <a:cubicBezTo>
                  <a:pt x="580" y="605"/>
                  <a:pt x="569" y="624"/>
                  <a:pt x="559" y="643"/>
                </a:cubicBezTo>
                <a:cubicBezTo>
                  <a:pt x="543" y="673"/>
                  <a:pt x="543" y="673"/>
                  <a:pt x="543" y="673"/>
                </a:cubicBezTo>
                <a:cubicBezTo>
                  <a:pt x="527" y="702"/>
                  <a:pt x="509" y="735"/>
                  <a:pt x="494" y="771"/>
                </a:cubicBezTo>
                <a:cubicBezTo>
                  <a:pt x="473" y="803"/>
                  <a:pt x="452" y="836"/>
                  <a:pt x="432" y="869"/>
                </a:cubicBezTo>
                <a:cubicBezTo>
                  <a:pt x="409" y="905"/>
                  <a:pt x="385" y="942"/>
                  <a:pt x="361" y="979"/>
                </a:cubicBezTo>
                <a:cubicBezTo>
                  <a:pt x="395" y="888"/>
                  <a:pt x="440" y="801"/>
                  <a:pt x="496" y="717"/>
                </a:cubicBezTo>
                <a:cubicBezTo>
                  <a:pt x="510" y="695"/>
                  <a:pt x="526" y="674"/>
                  <a:pt x="541" y="652"/>
                </a:cubicBezTo>
                <a:cubicBezTo>
                  <a:pt x="557" y="631"/>
                  <a:pt x="573" y="609"/>
                  <a:pt x="590" y="586"/>
                </a:cubicBezTo>
                <a:close/>
                <a:moveTo>
                  <a:pt x="665" y="689"/>
                </a:moveTo>
                <a:cubicBezTo>
                  <a:pt x="675" y="674"/>
                  <a:pt x="684" y="659"/>
                  <a:pt x="694" y="645"/>
                </a:cubicBezTo>
                <a:cubicBezTo>
                  <a:pt x="667" y="690"/>
                  <a:pt x="642" y="734"/>
                  <a:pt x="620" y="775"/>
                </a:cubicBezTo>
                <a:cubicBezTo>
                  <a:pt x="615" y="779"/>
                  <a:pt x="611" y="783"/>
                  <a:pt x="606" y="787"/>
                </a:cubicBezTo>
                <a:cubicBezTo>
                  <a:pt x="625" y="755"/>
                  <a:pt x="645" y="722"/>
                  <a:pt x="665" y="689"/>
                </a:cubicBezTo>
                <a:close/>
                <a:moveTo>
                  <a:pt x="636" y="1095"/>
                </a:moveTo>
                <a:cubicBezTo>
                  <a:pt x="635" y="1096"/>
                  <a:pt x="634" y="1097"/>
                  <a:pt x="633" y="1098"/>
                </a:cubicBezTo>
                <a:cubicBezTo>
                  <a:pt x="633" y="1098"/>
                  <a:pt x="633" y="1097"/>
                  <a:pt x="633" y="1097"/>
                </a:cubicBezTo>
                <a:cubicBezTo>
                  <a:pt x="634" y="1096"/>
                  <a:pt x="635" y="1095"/>
                  <a:pt x="636" y="1095"/>
                </a:cubicBezTo>
                <a:close/>
                <a:moveTo>
                  <a:pt x="1275" y="453"/>
                </a:moveTo>
                <a:cubicBezTo>
                  <a:pt x="1244" y="495"/>
                  <a:pt x="1217" y="535"/>
                  <a:pt x="1196" y="569"/>
                </a:cubicBezTo>
                <a:cubicBezTo>
                  <a:pt x="1154" y="636"/>
                  <a:pt x="1115" y="711"/>
                  <a:pt x="1074" y="800"/>
                </a:cubicBezTo>
                <a:cubicBezTo>
                  <a:pt x="1066" y="811"/>
                  <a:pt x="1059" y="823"/>
                  <a:pt x="1051" y="834"/>
                </a:cubicBezTo>
                <a:cubicBezTo>
                  <a:pt x="1004" y="903"/>
                  <a:pt x="956" y="975"/>
                  <a:pt x="905" y="1042"/>
                </a:cubicBezTo>
                <a:cubicBezTo>
                  <a:pt x="891" y="1061"/>
                  <a:pt x="891" y="1061"/>
                  <a:pt x="891" y="1061"/>
                </a:cubicBezTo>
                <a:cubicBezTo>
                  <a:pt x="889" y="1064"/>
                  <a:pt x="886" y="1068"/>
                  <a:pt x="882" y="1073"/>
                </a:cubicBezTo>
                <a:cubicBezTo>
                  <a:pt x="893" y="1042"/>
                  <a:pt x="906" y="1011"/>
                  <a:pt x="916" y="988"/>
                </a:cubicBezTo>
                <a:cubicBezTo>
                  <a:pt x="926" y="964"/>
                  <a:pt x="926" y="964"/>
                  <a:pt x="926" y="964"/>
                </a:cubicBezTo>
                <a:cubicBezTo>
                  <a:pt x="974" y="842"/>
                  <a:pt x="1042" y="721"/>
                  <a:pt x="1129" y="605"/>
                </a:cubicBezTo>
                <a:cubicBezTo>
                  <a:pt x="1145" y="584"/>
                  <a:pt x="1162" y="563"/>
                  <a:pt x="1179" y="542"/>
                </a:cubicBezTo>
                <a:cubicBezTo>
                  <a:pt x="1210" y="511"/>
                  <a:pt x="1242" y="482"/>
                  <a:pt x="1275" y="453"/>
                </a:cubicBezTo>
                <a:close/>
                <a:moveTo>
                  <a:pt x="1253" y="701"/>
                </a:moveTo>
                <a:cubicBezTo>
                  <a:pt x="1290" y="652"/>
                  <a:pt x="1332" y="597"/>
                  <a:pt x="1378" y="541"/>
                </a:cubicBezTo>
                <a:cubicBezTo>
                  <a:pt x="1360" y="567"/>
                  <a:pt x="1341" y="594"/>
                  <a:pt x="1322" y="623"/>
                </a:cubicBezTo>
                <a:cubicBezTo>
                  <a:pt x="1282" y="683"/>
                  <a:pt x="1244" y="745"/>
                  <a:pt x="1207" y="805"/>
                </a:cubicBezTo>
                <a:cubicBezTo>
                  <a:pt x="1198" y="820"/>
                  <a:pt x="1188" y="836"/>
                  <a:pt x="1179" y="851"/>
                </a:cubicBezTo>
                <a:cubicBezTo>
                  <a:pt x="1190" y="819"/>
                  <a:pt x="1202" y="787"/>
                  <a:pt x="1214" y="755"/>
                </a:cubicBezTo>
                <a:cubicBezTo>
                  <a:pt x="1227" y="737"/>
                  <a:pt x="1240" y="719"/>
                  <a:pt x="1253" y="701"/>
                </a:cubicBezTo>
                <a:close/>
                <a:moveTo>
                  <a:pt x="1852" y="240"/>
                </a:moveTo>
                <a:cubicBezTo>
                  <a:pt x="1872" y="226"/>
                  <a:pt x="1872" y="226"/>
                  <a:pt x="1872" y="226"/>
                </a:cubicBezTo>
                <a:cubicBezTo>
                  <a:pt x="1874" y="224"/>
                  <a:pt x="1877" y="222"/>
                  <a:pt x="1880" y="220"/>
                </a:cubicBezTo>
                <a:cubicBezTo>
                  <a:pt x="1866" y="236"/>
                  <a:pt x="1852" y="251"/>
                  <a:pt x="1839" y="264"/>
                </a:cubicBezTo>
                <a:cubicBezTo>
                  <a:pt x="1825" y="279"/>
                  <a:pt x="1813" y="292"/>
                  <a:pt x="1805" y="302"/>
                </a:cubicBezTo>
                <a:cubicBezTo>
                  <a:pt x="1788" y="323"/>
                  <a:pt x="1771" y="345"/>
                  <a:pt x="1753" y="367"/>
                </a:cubicBezTo>
                <a:cubicBezTo>
                  <a:pt x="1683" y="431"/>
                  <a:pt x="1622" y="502"/>
                  <a:pt x="1572" y="578"/>
                </a:cubicBezTo>
                <a:cubicBezTo>
                  <a:pt x="1555" y="603"/>
                  <a:pt x="1539" y="629"/>
                  <a:pt x="1525" y="656"/>
                </a:cubicBezTo>
                <a:cubicBezTo>
                  <a:pt x="1506" y="680"/>
                  <a:pt x="1487" y="704"/>
                  <a:pt x="1469" y="729"/>
                </a:cubicBezTo>
                <a:cubicBezTo>
                  <a:pt x="1449" y="756"/>
                  <a:pt x="1429" y="783"/>
                  <a:pt x="1410" y="811"/>
                </a:cubicBezTo>
                <a:cubicBezTo>
                  <a:pt x="1419" y="788"/>
                  <a:pt x="1428" y="766"/>
                  <a:pt x="1438" y="743"/>
                </a:cubicBezTo>
                <a:cubicBezTo>
                  <a:pt x="1444" y="735"/>
                  <a:pt x="1450" y="727"/>
                  <a:pt x="1455" y="719"/>
                </a:cubicBezTo>
                <a:cubicBezTo>
                  <a:pt x="1549" y="587"/>
                  <a:pt x="1647" y="462"/>
                  <a:pt x="1749" y="349"/>
                </a:cubicBezTo>
                <a:cubicBezTo>
                  <a:pt x="1749" y="349"/>
                  <a:pt x="1797" y="294"/>
                  <a:pt x="1797" y="294"/>
                </a:cubicBezTo>
                <a:cubicBezTo>
                  <a:pt x="1807" y="281"/>
                  <a:pt x="1818" y="269"/>
                  <a:pt x="1829" y="257"/>
                </a:cubicBezTo>
                <a:cubicBezTo>
                  <a:pt x="1837" y="251"/>
                  <a:pt x="1844" y="245"/>
                  <a:pt x="1852" y="240"/>
                </a:cubicBezTo>
                <a:close/>
                <a:moveTo>
                  <a:pt x="1894" y="365"/>
                </a:moveTo>
                <a:cubicBezTo>
                  <a:pt x="1808" y="450"/>
                  <a:pt x="1732" y="541"/>
                  <a:pt x="1666" y="637"/>
                </a:cubicBezTo>
                <a:cubicBezTo>
                  <a:pt x="1654" y="654"/>
                  <a:pt x="1643" y="672"/>
                  <a:pt x="1632" y="689"/>
                </a:cubicBezTo>
                <a:cubicBezTo>
                  <a:pt x="1613" y="709"/>
                  <a:pt x="1595" y="729"/>
                  <a:pt x="1577" y="748"/>
                </a:cubicBezTo>
                <a:cubicBezTo>
                  <a:pt x="1584" y="734"/>
                  <a:pt x="1592" y="720"/>
                  <a:pt x="1600" y="706"/>
                </a:cubicBezTo>
                <a:cubicBezTo>
                  <a:pt x="1674" y="609"/>
                  <a:pt x="1749" y="515"/>
                  <a:pt x="1818" y="429"/>
                </a:cubicBezTo>
                <a:cubicBezTo>
                  <a:pt x="1842" y="407"/>
                  <a:pt x="1868" y="386"/>
                  <a:pt x="1894" y="365"/>
                </a:cubicBezTo>
                <a:close/>
                <a:moveTo>
                  <a:pt x="2264" y="375"/>
                </a:moveTo>
                <a:cubicBezTo>
                  <a:pt x="2282" y="361"/>
                  <a:pt x="2301" y="348"/>
                  <a:pt x="2321" y="335"/>
                </a:cubicBezTo>
                <a:cubicBezTo>
                  <a:pt x="2335" y="325"/>
                  <a:pt x="2350" y="315"/>
                  <a:pt x="2364" y="305"/>
                </a:cubicBezTo>
                <a:cubicBezTo>
                  <a:pt x="2357" y="312"/>
                  <a:pt x="2349" y="320"/>
                  <a:pt x="2342" y="327"/>
                </a:cubicBezTo>
                <a:cubicBezTo>
                  <a:pt x="2336" y="331"/>
                  <a:pt x="2329" y="335"/>
                  <a:pt x="2323" y="340"/>
                </a:cubicBezTo>
                <a:cubicBezTo>
                  <a:pt x="2134" y="479"/>
                  <a:pt x="1989" y="622"/>
                  <a:pt x="1879" y="775"/>
                </a:cubicBezTo>
                <a:cubicBezTo>
                  <a:pt x="1873" y="785"/>
                  <a:pt x="1866" y="795"/>
                  <a:pt x="1859" y="805"/>
                </a:cubicBezTo>
                <a:cubicBezTo>
                  <a:pt x="1837" y="827"/>
                  <a:pt x="1816" y="850"/>
                  <a:pt x="1794" y="873"/>
                </a:cubicBezTo>
                <a:cubicBezTo>
                  <a:pt x="1822" y="832"/>
                  <a:pt x="1852" y="791"/>
                  <a:pt x="1883" y="751"/>
                </a:cubicBezTo>
                <a:cubicBezTo>
                  <a:pt x="1979" y="634"/>
                  <a:pt x="2107" y="491"/>
                  <a:pt x="2264" y="375"/>
                </a:cubicBezTo>
                <a:close/>
                <a:moveTo>
                  <a:pt x="1932" y="859"/>
                </a:moveTo>
                <a:cubicBezTo>
                  <a:pt x="2029" y="762"/>
                  <a:pt x="2029" y="762"/>
                  <a:pt x="2029" y="762"/>
                </a:cubicBezTo>
                <a:cubicBezTo>
                  <a:pt x="2033" y="757"/>
                  <a:pt x="2038" y="752"/>
                  <a:pt x="2043" y="748"/>
                </a:cubicBezTo>
                <a:cubicBezTo>
                  <a:pt x="2009" y="799"/>
                  <a:pt x="1977" y="852"/>
                  <a:pt x="1946" y="903"/>
                </a:cubicBezTo>
                <a:cubicBezTo>
                  <a:pt x="1923" y="943"/>
                  <a:pt x="1923" y="943"/>
                  <a:pt x="1923" y="943"/>
                </a:cubicBezTo>
                <a:cubicBezTo>
                  <a:pt x="1914" y="958"/>
                  <a:pt x="1903" y="973"/>
                  <a:pt x="1893" y="989"/>
                </a:cubicBezTo>
                <a:cubicBezTo>
                  <a:pt x="1871" y="1013"/>
                  <a:pt x="1849" y="1037"/>
                  <a:pt x="1829" y="1060"/>
                </a:cubicBezTo>
                <a:cubicBezTo>
                  <a:pt x="1856" y="989"/>
                  <a:pt x="1889" y="923"/>
                  <a:pt x="1929" y="862"/>
                </a:cubicBezTo>
                <a:cubicBezTo>
                  <a:pt x="1930" y="861"/>
                  <a:pt x="1931" y="860"/>
                  <a:pt x="1932" y="859"/>
                </a:cubicBezTo>
                <a:close/>
              </a:path>
            </a:pathLst>
          </a:custGeom>
          <a:solidFill>
            <a:srgbClr val="FFCC99"/>
          </a:solidFill>
          <a:ln>
            <a:noFill/>
          </a:ln>
        </p:spPr>
        <p:txBody>
          <a:bodyPr/>
          <a:lstStyle/>
          <a:p>
            <a:pPr defTabSz="1218072"/>
            <a:endParaRPr lang="zh-CN" altLang="en-US" sz="2398">
              <a:solidFill>
                <a:srgbClr val="5F5F5F"/>
              </a:solidFill>
            </a:endParaRPr>
          </a:p>
        </p:txBody>
      </p:sp>
      <p:sp>
        <p:nvSpPr>
          <p:cNvPr id="13" name="五角星 7"/>
          <p:cNvSpPr/>
          <p:nvPr/>
        </p:nvSpPr>
        <p:spPr>
          <a:xfrm rot="19938392">
            <a:off x="7743324" y="5347255"/>
            <a:ext cx="364447" cy="486379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14" name="五角星 8"/>
          <p:cNvSpPr/>
          <p:nvPr/>
        </p:nvSpPr>
        <p:spPr>
          <a:xfrm rot="19967404">
            <a:off x="8076637" y="1113008"/>
            <a:ext cx="457969" cy="611191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16" name="五角星 9"/>
          <p:cNvSpPr/>
          <p:nvPr/>
        </p:nvSpPr>
        <p:spPr>
          <a:xfrm>
            <a:off x="6341611" y="4647392"/>
            <a:ext cx="253202" cy="337916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17" name="五角星 10"/>
          <p:cNvSpPr/>
          <p:nvPr/>
        </p:nvSpPr>
        <p:spPr>
          <a:xfrm>
            <a:off x="8119448" y="4643499"/>
            <a:ext cx="186173" cy="248461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18" name="五角星 11"/>
          <p:cNvSpPr/>
          <p:nvPr/>
        </p:nvSpPr>
        <p:spPr>
          <a:xfrm>
            <a:off x="8632414" y="4967956"/>
            <a:ext cx="93086" cy="124229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solidFill>
            <a:srgbClr val="FFFF00"/>
          </a:solidFill>
          <a:ln w="12700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19" name="五角星 12"/>
          <p:cNvSpPr/>
          <p:nvPr/>
        </p:nvSpPr>
        <p:spPr>
          <a:xfrm rot="19922997">
            <a:off x="8313492" y="4134023"/>
            <a:ext cx="143666" cy="191732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pic>
        <p:nvPicPr>
          <p:cNvPr id="20" name="Picture 5" descr="C:\Users\Administrator\Desktop\小鸟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568" y="2243172"/>
            <a:ext cx="834105" cy="118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图片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0" r="8347"/>
          <a:stretch>
            <a:fillRect/>
          </a:stretch>
        </p:blipFill>
        <p:spPr>
          <a:xfrm flipH="1">
            <a:off x="448917" y="-59138"/>
            <a:ext cx="2015470" cy="1970456"/>
          </a:xfrm>
          <a:prstGeom prst="rect">
            <a:avLst/>
          </a:prstGeom>
        </p:spPr>
      </p:pic>
      <p:pic>
        <p:nvPicPr>
          <p:cNvPr id="26" name="图片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0" r="8347"/>
          <a:stretch>
            <a:fillRect/>
          </a:stretch>
        </p:blipFill>
        <p:spPr>
          <a:xfrm flipH="1">
            <a:off x="455915" y="-36529"/>
            <a:ext cx="2015470" cy="1970456"/>
          </a:xfrm>
          <a:prstGeom prst="rect">
            <a:avLst/>
          </a:prstGeom>
        </p:spPr>
      </p:pic>
      <p:sp>
        <p:nvSpPr>
          <p:cNvPr id="27" name="五角星 8"/>
          <p:cNvSpPr/>
          <p:nvPr/>
        </p:nvSpPr>
        <p:spPr>
          <a:xfrm rot="19967404">
            <a:off x="8069640" y="1189834"/>
            <a:ext cx="457969" cy="611191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28" name="五角星 12"/>
          <p:cNvSpPr/>
          <p:nvPr/>
        </p:nvSpPr>
        <p:spPr>
          <a:xfrm rot="19922997">
            <a:off x="8306495" y="4210849"/>
            <a:ext cx="143666" cy="191732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pic>
        <p:nvPicPr>
          <p:cNvPr id="29" name="Picture 5" descr="C:\Users\Administrator\Desktop\小鸟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5324" y="1368278"/>
            <a:ext cx="834105" cy="118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图片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0" r="8347"/>
          <a:stretch>
            <a:fillRect/>
          </a:stretch>
        </p:blipFill>
        <p:spPr>
          <a:xfrm flipH="1">
            <a:off x="448918" y="40297"/>
            <a:ext cx="2015470" cy="1970456"/>
          </a:xfrm>
          <a:prstGeom prst="rect">
            <a:avLst/>
          </a:prstGeom>
        </p:spPr>
      </p:pic>
      <p:sp>
        <p:nvSpPr>
          <p:cNvPr id="35" name="五角星 7"/>
          <p:cNvSpPr/>
          <p:nvPr/>
        </p:nvSpPr>
        <p:spPr>
          <a:xfrm rot="19938392">
            <a:off x="7689209" y="5342234"/>
            <a:ext cx="364447" cy="486379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36" name="五角星 10"/>
          <p:cNvSpPr/>
          <p:nvPr/>
        </p:nvSpPr>
        <p:spPr>
          <a:xfrm>
            <a:off x="8065333" y="4638478"/>
            <a:ext cx="186173" cy="248461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37" name="五角星 8"/>
          <p:cNvSpPr/>
          <p:nvPr/>
        </p:nvSpPr>
        <p:spPr>
          <a:xfrm rot="19967404">
            <a:off x="8015526" y="1184813"/>
            <a:ext cx="457969" cy="611191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sp>
        <p:nvSpPr>
          <p:cNvPr id="38" name="五角星 12"/>
          <p:cNvSpPr/>
          <p:nvPr/>
        </p:nvSpPr>
        <p:spPr>
          <a:xfrm rot="19922997">
            <a:off x="8252380" y="4205828"/>
            <a:ext cx="143666" cy="191732"/>
          </a:xfrm>
          <a:prstGeom prst="star5">
            <a:avLst>
              <a:gd name="adj" fmla="val 23926"/>
              <a:gd name="hf" fmla="val 105146"/>
              <a:gd name="vf" fmla="val 110557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804D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55" tIns="45678" rIns="91355" bIns="45678" rtlCol="0" anchor="ctr"/>
          <a:lstStyle/>
          <a:p>
            <a:pPr algn="ctr" defTabSz="1218072"/>
            <a:endParaRPr lang="zh-CN" altLang="en-US" sz="2398" dirty="0">
              <a:solidFill>
                <a:prstClr val="white"/>
              </a:solidFill>
            </a:endParaRPr>
          </a:p>
        </p:txBody>
      </p:sp>
      <p:pic>
        <p:nvPicPr>
          <p:cNvPr id="39" name="Picture 5" descr="C:\Users\Administrator\Desktop\小鸟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650" y="3349183"/>
            <a:ext cx="834105" cy="118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图片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0" r="8347"/>
          <a:stretch>
            <a:fillRect/>
          </a:stretch>
        </p:blipFill>
        <p:spPr>
          <a:xfrm flipH="1">
            <a:off x="394803" y="35276"/>
            <a:ext cx="2015470" cy="1970456"/>
          </a:xfrm>
          <a:prstGeom prst="rect">
            <a:avLst/>
          </a:prstGeom>
        </p:spPr>
      </p:pic>
      <p:pic>
        <p:nvPicPr>
          <p:cNvPr id="46" name="图片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3" y="2054158"/>
            <a:ext cx="1098759" cy="1771045"/>
          </a:xfrm>
          <a:prstGeom prst="rect">
            <a:avLst/>
          </a:prstGeom>
        </p:spPr>
      </p:pic>
      <p:pic>
        <p:nvPicPr>
          <p:cNvPr id="48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" y="3878769"/>
            <a:ext cx="1224530" cy="1633412"/>
          </a:xfrm>
          <a:prstGeom prst="rect">
            <a:avLst/>
          </a:prstGeom>
        </p:spPr>
      </p:pic>
      <p:sp>
        <p:nvSpPr>
          <p:cNvPr id="40" name="矩形 17"/>
          <p:cNvSpPr/>
          <p:nvPr/>
        </p:nvSpPr>
        <p:spPr bwMode="auto">
          <a:xfrm>
            <a:off x="2362200" y="609600"/>
            <a:ext cx="4800599" cy="550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vi-VN" altLang="zh-CN" sz="26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Bước </a:t>
            </a:r>
            <a:r>
              <a:rPr lang="en-US" altLang="zh-CN" sz="26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vi-VN" altLang="zh-CN" sz="2600" b="1" dirty="0">
                <a:solidFill>
                  <a:srgbClr val="0070C0"/>
                </a:solidFill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: CHỈNH SỬA BÀI VIẾT</a:t>
            </a:r>
            <a:endParaRPr lang="zh-CN" altLang="en-US" sz="2600" b="1" dirty="0">
              <a:solidFill>
                <a:srgbClr val="0070C0"/>
              </a:solidFill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642013" y="1495430"/>
            <a:ext cx="9043325" cy="1461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- Đọc lại </a:t>
            </a: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bài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. </a:t>
            </a: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Nhắc </a:t>
            </a: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lại yêu cầu của kiểu bài.</a:t>
            </a:r>
          </a:p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. </a:t>
            </a:r>
            <a:endParaRPr lang="en-US" sz="2800" dirty="0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</p:txBody>
      </p:sp>
      <p:sp>
        <p:nvSpPr>
          <p:cNvPr id="51" name="Rectangle 50"/>
          <p:cNvSpPr>
            <a:spLocks noChangeArrowheads="1"/>
          </p:cNvSpPr>
          <p:nvPr/>
        </p:nvSpPr>
        <p:spPr bwMode="auto">
          <a:xfrm>
            <a:off x="621212" y="2226400"/>
            <a:ext cx="8370388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+</a:t>
            </a: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Kể </a:t>
            </a: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về một trải nghiệm đáng nhớ của bản thân.</a:t>
            </a:r>
          </a:p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+</a:t>
            </a: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 </a:t>
            </a: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Thời gian, địa điểm diễn ra câu chuyện</a:t>
            </a: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.</a:t>
            </a:r>
            <a:endParaRPr lang="en-US" sz="2800" dirty="0" smtClean="0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en-US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+</a:t>
            </a: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 </a:t>
            </a: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Người kể: sử dụng ngôi kể thứ nhất (xưng “tôi).</a:t>
            </a:r>
          </a:p>
          <a:p>
            <a:pPr marL="457200" algn="just">
              <a:lnSpc>
                <a:spcPct val="150000"/>
              </a:lnSpc>
              <a:spcBef>
                <a:spcPts val="600"/>
              </a:spcBef>
            </a:pP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+</a:t>
            </a: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 </a:t>
            </a: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Cảm xúc của bản thân…</a:t>
            </a:r>
          </a:p>
          <a:p>
            <a:pPr marL="914400" indent="-457200" algn="just">
              <a:lnSpc>
                <a:spcPct val="150000"/>
              </a:lnSpc>
              <a:spcBef>
                <a:spcPts val="600"/>
              </a:spcBef>
              <a:buFontTx/>
              <a:buChar char="-"/>
            </a:pPr>
            <a:r>
              <a:rPr lang="vi-VN" sz="2800" dirty="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Sửa </a:t>
            </a: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lại bài viết (nếu cần</a:t>
            </a:r>
            <a:r>
              <a:rPr lang="vi-VN" sz="280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). </a:t>
            </a:r>
            <a:r>
              <a:rPr lang="vi-VN" sz="2800" smtClean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Dựa </a:t>
            </a:r>
            <a:r>
              <a:rPr lang="vi-VN" sz="2800" dirty="0">
                <a:solidFill>
                  <a:srgbClr val="000000"/>
                </a:solidFill>
                <a:latin typeface="Times New Roman" pitchFamily="16" charset="0"/>
                <a:cs typeface="Calibri" charset="0"/>
              </a:rPr>
              <a:t>vào yêu cầu của bài và dựa vào phiếu tìm ý để sửa.</a:t>
            </a:r>
            <a:endParaRPr lang="en-US" sz="2800" dirty="0">
              <a:solidFill>
                <a:srgbClr val="000000"/>
              </a:solidFill>
              <a:latin typeface="Times New Roman" pitchFamily="16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4352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5.55556E-7 0.01204 C -0.01007 0.01328 -0.01875 0.01667 -0.02865 0.01791 C -0.03871 0.02192 -0.04809 0.02254 -0.05868 0.02378 C -0.15174 0.02192 -0.15347 0.03273 -0.20625 0.01451 C -0.2118 0.00957 -0.21302 0.00556 -0.21805 -0.00155 C -0.22604 -0.01236 -0.23455 -0.02378 -0.24566 -0.0278 C -0.27448 -0.05374 -0.34062 -0.04324 -0.36146 -0.04386 C -0.36996 -0.04664 -0.37865 -0.04787 -0.38733 -0.05065 C -0.39288 -0.0525 -0.39774 -0.05528 -0.4033 -0.05652 C -0.41094 -0.06053 -0.41944 -0.06486 -0.4276 -0.06671 C -0.44028 -0.07536 -0.4533 -0.08215 -0.46701 -0.0874 C -0.47187 -0.08926 -0.47587 -0.09265 -0.48038 -0.09543 C -0.49097 -0.10099 -0.50347 -0.10562 -0.51476 -0.10809 C -0.5408 -0.10686 -0.56597 -0.10562 -0.59184 -0.10655 C -0.60347 -0.11211 -0.61528 -0.11643 -0.62621 -0.12415 C -0.63108 -0.12755 -0.63611 -0.13095 -0.64149 -0.13311 C -0.65191 -0.14145 -0.63958 -0.13249 -0.64983 -0.13743 C -0.65434 -0.14021 -0.65868 -0.14392 -0.66337 -0.1467 C -0.66805 -0.14948 -0.66493 -0.14639 -0.6691 -0.14917 C -0.67691 -0.15411 -0.6849 -0.15936 -0.6934 -0.16276 C -0.70087 -0.16955 -0.7092 -0.17635 -0.71771 -0.18098 C -0.72413 -0.18994 -0.7342 -0.19426 -0.73941 -0.20507 C -0.74062 -0.20754 -0.74201 -0.20939 -0.74271 -0.21186 C -0.7434 -0.21372 -0.74358 -0.21588 -0.74444 -0.21773 C -0.74653 -0.22236 -0.74983 -0.22576 -0.75208 -0.23039 C -0.75694 -0.23997 -0.76094 -0.24583 -0.76701 -0.25417 " pathEditMode="relative" rAng="0" ptsTypes="AAAAAAAAAAAAAAAAAAAAAAAAAA">
                                      <p:cBhvr>
                                        <p:cTn id="35" dur="6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400" y="-1230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6" presetClass="emph" presetSubtype="0" repeatCount="2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0.01204 C -0.01003 0.01319 -0.01875 0.01666 -0.02865 0.01782 C -0.03867 0.02199 -0.04805 0.02245 -0.05872 0.02384 C -0.15169 0.02199 -0.15352 0.03264 -0.20625 0.01458 C -0.21185 0.00949 -0.21302 0.00555 -0.2181 -0.00162 C -0.22604 -0.0125 -0.2345 -0.02384 -0.2457 -0.02778 C -0.27448 -0.05394 -0.34062 -0.04329 -0.36146 -0.04375 C -0.36992 -0.04653 -0.37865 -0.04792 -0.38737 -0.05093 C -0.39284 -0.05255 -0.39779 -0.05533 -0.40325 -0.05671 C -0.41094 -0.06065 -0.4194 -0.06482 -0.4276 -0.0669 C -0.44023 -0.07546 -0.45325 -0.08218 -0.46706 -0.08773 C -0.47187 -0.08935 -0.47591 -0.09259 -0.48034 -0.09537 C -0.49102 -0.10116 -0.50352 -0.10556 -0.51471 -0.1081 C -0.54075 -0.10718 -0.56602 -0.10556 -0.5918 -0.10648 C -0.60352 -0.11204 -0.61523 -0.11644 -0.62617 -0.12408 C -0.63112 -0.12755 -0.63607 -0.13102 -0.64154 -0.1331 C -0.65195 -0.14144 -0.63958 -0.13241 -0.64987 -0.1375 C -0.6543 -0.14028 -0.65872 -0.14398 -0.66341 -0.14676 C -0.6681 -0.14954 -0.66497 -0.1463 -0.66914 -0.14908 C -0.67695 -0.15417 -0.6849 -0.15926 -0.69336 -0.16273 C -0.70091 -0.16945 -0.70924 -0.17639 -0.71771 -0.18125 C -0.72409 -0.19005 -0.73424 -0.19421 -0.73945 -0.20509 C -0.74062 -0.20764 -0.74206 -0.20949 -0.74271 -0.21181 C -0.74336 -0.21366 -0.74362 -0.21597 -0.7444 -0.21783 C -0.74648 -0.22246 -0.74987 -0.2257 -0.75208 -0.23033 C -0.7569 -0.24005 -0.76094 -0.24584 -0.76706 -0.25417 " pathEditMode="relative" rAng="0" ptsTypes="AAAAAAAAAAAAAAAAAAAAAAAAAA">
                                      <p:cBhvr>
                                        <p:cTn id="58" dur="6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59" y="-1266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6" presetClass="emph" presetSubtype="0" repeatCount="2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000"/>
                            </p:stCondLst>
                            <p:childTnLst>
                              <p:par>
                                <p:cTn id="8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0.01203 C -0.01002 0.01319 -0.01875 0.01666 -0.02864 0.01782 C -0.03867 0.02199 -0.04804 0.02245 -0.05872 0.02384 C -0.15169 0.02199 -0.15351 0.03264 -0.20625 0.01458 C -0.21185 0.00949 -0.21302 0.00555 -0.2181 -0.00162 C -0.22604 -0.01227 -0.2345 -0.02385 -0.2457 -0.02778 C -0.27448 -0.05371 -0.34062 -0.04329 -0.36145 -0.04375 C -0.36992 -0.04653 -0.37864 -0.04792 -0.38737 -0.0507 C -0.39284 -0.05255 -0.39778 -0.05533 -0.40325 -0.05648 C -0.41093 -0.06042 -0.4194 -0.06482 -0.4276 -0.06667 C -0.44023 -0.07547 -0.45325 -0.08218 -0.46705 -0.0875 C -0.47187 -0.08935 -0.47591 -0.0926 -0.48034 -0.09537 C -0.49101 -0.10093 -0.50351 -0.10556 -0.51471 -0.1081 C -0.54075 -0.10695 -0.56601 -0.10556 -0.59179 -0.10648 C -0.60351 -0.11204 -0.61523 -0.11644 -0.62617 -0.12408 C -0.63112 -0.12755 -0.63606 -0.13102 -0.64153 -0.1331 C -0.65195 -0.14144 -0.63958 -0.13241 -0.64987 -0.1375 C -0.65429 -0.14028 -0.65872 -0.14398 -0.66341 -0.14676 C -0.6681 -0.14954 -0.66497 -0.1463 -0.66914 -0.14908 C -0.67695 -0.15417 -0.68489 -0.15926 -0.69336 -0.16273 C -0.70091 -0.16945 -0.70924 -0.17639 -0.7177 -0.18102 C -0.72409 -0.19005 -0.73424 -0.19422 -0.73945 -0.2051 C -0.74062 -0.20764 -0.74205 -0.20949 -0.7427 -0.21181 C -0.74336 -0.21366 -0.74362 -0.21598 -0.7444 -0.21783 C -0.74648 -0.22246 -0.74987 -0.2257 -0.75208 -0.23033 C -0.7569 -0.24005 -0.76093 -0.24584 -0.76705 -0.25417 " pathEditMode="relative" rAng="0" ptsTypes="AAAAAAAAAAAAAAAAAAAAAAAAAA">
                                      <p:cBhvr>
                                        <p:cTn id="89" dur="6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59" y="-1266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6" presetClass="emph" presetSubtype="0" repeatCount="2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4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4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9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4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4" dur="500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6" grpId="0" animBg="1"/>
      <p:bldP spid="17" grpId="0" animBg="1"/>
      <p:bldP spid="17" grpId="1" animBg="1"/>
      <p:bldP spid="18" grpId="0" animBg="1"/>
      <p:bldP spid="19" grpId="0" animBg="1"/>
      <p:bldP spid="19" grpId="1" animBg="1"/>
      <p:bldP spid="27" grpId="0" animBg="1"/>
      <p:bldP spid="27" grpId="1" animBg="1"/>
      <p:bldP spid="28" grpId="0" animBg="1"/>
      <p:bldP spid="28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 ( </a:t>
            </a:r>
            <a:r>
              <a:rPr lang="en-US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sgk</a:t>
            </a:r>
            <a:r>
              <a:rPr lang="en-US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/ 23) </a:t>
            </a:r>
            <a:endParaRPr lang="en-US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istrator\Pictures\hs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74" y="3349336"/>
            <a:ext cx="8763001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71373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1451</Words>
  <Application>Microsoft Office PowerPoint</Application>
  <PresentationFormat>On-screen Show (4:3)</PresentationFormat>
  <Paragraphs>152</Paragraphs>
  <Slides>31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</vt:lpstr>
      <vt:lpstr>PowerPoint Presentation</vt:lpstr>
      <vt:lpstr>PowerPoint Presentation</vt:lpstr>
      <vt:lpstr>PowerPoint Presentation</vt:lpstr>
      <vt:lpstr>PowerPoint Presentation</vt:lpstr>
      <vt:lpstr>Em hiểu các câu sau như thế nào?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B3. Viết bài HS làm bài vào giấy KT ( vở làm văn) </vt:lpstr>
      <vt:lpstr>PowerPoint Presentation</vt:lpstr>
      <vt:lpstr>CÙNG NHAU THAM KHẢO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Hướng dẫn các hoạt động tiếp theo: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AdminTH</dc:creator>
  <cp:lastModifiedBy>andongnhi</cp:lastModifiedBy>
  <cp:revision>46</cp:revision>
  <dcterms:created xsi:type="dcterms:W3CDTF">2021-06-27T15:34:41Z</dcterms:created>
  <dcterms:modified xsi:type="dcterms:W3CDTF">2024-02-19T16:27:56Z</dcterms:modified>
</cp:coreProperties>
</file>