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6" r:id="rId2"/>
    <p:sldId id="258" r:id="rId3"/>
    <p:sldId id="287" r:id="rId4"/>
    <p:sldId id="260" r:id="rId5"/>
    <p:sldId id="288" r:id="rId6"/>
    <p:sldId id="257" r:id="rId7"/>
    <p:sldId id="259" r:id="rId8"/>
    <p:sldId id="289" r:id="rId9"/>
    <p:sldId id="261" r:id="rId10"/>
    <p:sldId id="280" r:id="rId11"/>
    <p:sldId id="283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E1B5"/>
    <a:srgbClr val="B3FA5C"/>
    <a:srgbClr val="33FD63"/>
    <a:srgbClr val="4DFA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48" autoAdjust="0"/>
    <p:restoredTop sz="94660"/>
  </p:normalViewPr>
  <p:slideViewPr>
    <p:cSldViewPr snapToGrid="0">
      <p:cViewPr varScale="1">
        <p:scale>
          <a:sx n="78" d="100"/>
          <a:sy n="78" d="100"/>
        </p:scale>
        <p:origin x="64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BCE63-EAB9-47B4-A819-77CAE49B2569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771B1-5CC2-4E9D-A37A-9DB93DE911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2187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BCE63-EAB9-47B4-A819-77CAE49B2569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771B1-5CC2-4E9D-A37A-9DB93DE911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044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BCE63-EAB9-47B4-A819-77CAE49B2569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771B1-5CC2-4E9D-A37A-9DB93DE911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1098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BCE63-EAB9-47B4-A819-77CAE49B2569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771B1-5CC2-4E9D-A37A-9DB93DE911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097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BCE63-EAB9-47B4-A819-77CAE49B2569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771B1-5CC2-4E9D-A37A-9DB93DE911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3294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BCE63-EAB9-47B4-A819-77CAE49B2569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771B1-5CC2-4E9D-A37A-9DB93DE911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724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BCE63-EAB9-47B4-A819-77CAE49B2569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771B1-5CC2-4E9D-A37A-9DB93DE911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600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BCE63-EAB9-47B4-A819-77CAE49B2569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771B1-5CC2-4E9D-A37A-9DB93DE911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674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BCE63-EAB9-47B4-A819-77CAE49B2569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771B1-5CC2-4E9D-A37A-9DB93DE911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7543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BCE63-EAB9-47B4-A819-77CAE49B2569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771B1-5CC2-4E9D-A37A-9DB93DE911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30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BCE63-EAB9-47B4-A819-77CAE49B2569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771B1-5CC2-4E9D-A37A-9DB93DE911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307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FBCE63-EAB9-47B4-A819-77CAE49B2569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F771B1-5CC2-4E9D-A37A-9DB93DE911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240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566975" y="1560425"/>
            <a:ext cx="9372788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n-US" sz="8800" b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en-US" sz="6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ÔN TẬP CHƯƠNG V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5946" y="4832092"/>
            <a:ext cx="3802115" cy="184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2098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3339" y="0"/>
            <a:ext cx="471302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vi-VN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+mj-lt"/>
              </a:rPr>
              <a:t>I. HỆ THỐNG KIẾN THỨC:</a:t>
            </a:r>
            <a:endParaRPr lang="en-US" sz="28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  <a:latin typeface="+mj-l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4344" y="3044659"/>
            <a:ext cx="193183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vi-VN" sz="360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C00000"/>
                </a:solidFill>
                <a:latin typeface="+mj-lt"/>
              </a:rPr>
              <a:t>TẾ BÀO</a:t>
            </a:r>
            <a:endParaRPr lang="en-US" sz="3600" b="1" cap="none" spc="0" dirty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C00000"/>
              </a:solidFill>
              <a:effectLst/>
              <a:latin typeface="+mj-lt"/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1886754" y="1355501"/>
            <a:ext cx="723095" cy="191159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2586375" y="708584"/>
            <a:ext cx="1238650" cy="646917"/>
          </a:xfrm>
          <a:prstGeom prst="rect">
            <a:avLst/>
          </a:prstGeom>
          <a:solidFill>
            <a:srgbClr val="B3FA5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000" dirty="0">
                <a:solidFill>
                  <a:schemeClr val="tx1"/>
                </a:solidFill>
                <a:latin typeface="+mj-lt"/>
              </a:rPr>
              <a:t>Khái niệm</a:t>
            </a:r>
            <a:endParaRPr lang="en-US" sz="20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1886754" y="2126227"/>
            <a:ext cx="723095" cy="116840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1854558" y="3190502"/>
            <a:ext cx="719203" cy="11936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3846905" y="798238"/>
            <a:ext cx="1080245" cy="27298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1874821" y="3310621"/>
            <a:ext cx="698940" cy="144464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1858936" y="3273562"/>
            <a:ext cx="642459" cy="263486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>
            <a:endCxn id="80" idx="1"/>
          </p:cNvCxnSpPr>
          <p:nvPr/>
        </p:nvCxnSpPr>
        <p:spPr>
          <a:xfrm>
            <a:off x="3871596" y="1772583"/>
            <a:ext cx="1043616" cy="5264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 flipV="1">
            <a:off x="3838393" y="2481177"/>
            <a:ext cx="1031084" cy="76337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>
            <a:cxnSpLocks/>
            <a:endCxn id="90" idx="1"/>
          </p:cNvCxnSpPr>
          <p:nvPr/>
        </p:nvCxnSpPr>
        <p:spPr>
          <a:xfrm>
            <a:off x="3819782" y="3312596"/>
            <a:ext cx="1055932" cy="59772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cxnSpLocks/>
            <a:endCxn id="97" idx="1"/>
          </p:cNvCxnSpPr>
          <p:nvPr/>
        </p:nvCxnSpPr>
        <p:spPr>
          <a:xfrm>
            <a:off x="3839294" y="3368709"/>
            <a:ext cx="1019844" cy="194736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ectangle 76"/>
          <p:cNvSpPr/>
          <p:nvPr/>
        </p:nvSpPr>
        <p:spPr>
          <a:xfrm>
            <a:off x="4927150" y="205553"/>
            <a:ext cx="6981631" cy="129881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spcAft>
                <a:spcPts val="3300"/>
              </a:spcAft>
            </a:pPr>
            <a:r>
              <a:rPr lang="vi-VN" sz="2800" dirty="0">
                <a:solidFill>
                  <a:srgbClr val="7030A0"/>
                </a:solidFill>
                <a:latin typeface="+mj-lt"/>
                <a:ea typeface="Arial" panose="020B0604020202020204" pitchFamily="34" charset="0"/>
              </a:rPr>
              <a:t>Tế bào là đơn vị cấu trúc và chức năng của mọi cơ thể sống</a:t>
            </a:r>
            <a:endParaRPr lang="en-US" sz="2800" dirty="0">
              <a:solidFill>
                <a:srgbClr val="7030A0"/>
              </a:solidFill>
              <a:effectLst/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4915212" y="1527004"/>
            <a:ext cx="6983457" cy="59644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17000"/>
              </a:lnSpc>
              <a:spcAft>
                <a:spcPts val="2100"/>
              </a:spcAft>
            </a:pPr>
            <a:r>
              <a:rPr lang="vi-VN" sz="2800" dirty="0">
                <a:solidFill>
                  <a:srgbClr val="7030A0"/>
                </a:solidFill>
                <a:latin typeface="+mj-lt"/>
                <a:ea typeface="Arial" panose="020B0604020202020204" pitchFamily="34" charset="0"/>
              </a:rPr>
              <a:t>Tế bào có hình dạng và kích thước đa dạng</a:t>
            </a:r>
            <a:endParaRPr lang="en-US" sz="2800" dirty="0">
              <a:solidFill>
                <a:srgbClr val="7030A0"/>
              </a:solidFill>
              <a:effectLst/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4888088" y="2169921"/>
            <a:ext cx="7049888" cy="114364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lang="vi-VN" sz="2800">
                <a:solidFill>
                  <a:srgbClr val="FF0000"/>
                </a:solidFill>
                <a:latin typeface="+mj-lt"/>
                <a:ea typeface="Arial" panose="020B0604020202020204" pitchFamily="34" charset="0"/>
              </a:rPr>
              <a:t>Màng </a:t>
            </a:r>
            <a:r>
              <a:rPr lang="vi-VN" sz="2800" dirty="0">
                <a:solidFill>
                  <a:srgbClr val="FF0000"/>
                </a:solidFill>
                <a:latin typeface="+mj-lt"/>
                <a:ea typeface="Arial" panose="020B0604020202020204" pitchFamily="34" charset="0"/>
              </a:rPr>
              <a:t>tế bào</a:t>
            </a:r>
            <a:r>
              <a:rPr lang="en-US" sz="2800" dirty="0">
                <a:solidFill>
                  <a:srgbClr val="FF0000"/>
                </a:solidFill>
                <a:latin typeface="+mj-lt"/>
                <a:ea typeface="Arial" panose="020B0604020202020204" pitchFamily="34" charset="0"/>
              </a:rPr>
              <a:t>:</a:t>
            </a:r>
            <a:r>
              <a:rPr lang="vi-VN" sz="2800" dirty="0">
                <a:solidFill>
                  <a:srgbClr val="FF0000"/>
                </a:solidFill>
                <a:latin typeface="+mj-lt"/>
                <a:ea typeface="Arial" panose="020B0604020202020204" pitchFamily="34" charset="0"/>
              </a:rPr>
              <a:t> </a:t>
            </a:r>
            <a:r>
              <a:rPr lang="vi-VN" sz="2800" dirty="0">
                <a:solidFill>
                  <a:srgbClr val="7030A0"/>
                </a:solidFill>
                <a:latin typeface="+mj-lt"/>
                <a:ea typeface="Arial" panose="020B0604020202020204" pitchFamily="34" charset="0"/>
              </a:rPr>
              <a:t>bảo vệ và kiểm soát các chất đi vào và đi ra khỏi tế bào.</a:t>
            </a:r>
            <a:endParaRPr lang="en-US" sz="2800" dirty="0">
              <a:solidFill>
                <a:srgbClr val="7030A0"/>
              </a:solidFill>
              <a:effectLst/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90" name="Rectangle 89"/>
          <p:cNvSpPr/>
          <p:nvPr/>
        </p:nvSpPr>
        <p:spPr>
          <a:xfrm>
            <a:off x="4875714" y="3360039"/>
            <a:ext cx="7091103" cy="110055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17000"/>
              </a:lnSpc>
              <a:spcAft>
                <a:spcPts val="1000"/>
              </a:spcAft>
            </a:pPr>
            <a:r>
              <a:rPr lang="vi-VN" sz="2800" dirty="0">
                <a:solidFill>
                  <a:srgbClr val="FF0000"/>
                </a:solidFill>
                <a:latin typeface="+mj-lt"/>
                <a:ea typeface="Arial" panose="020B0604020202020204" pitchFamily="34" charset="0"/>
              </a:rPr>
              <a:t>Chất tế bào</a:t>
            </a:r>
            <a:r>
              <a:rPr lang="en-US" sz="2800" dirty="0">
                <a:solidFill>
                  <a:srgbClr val="FF0000"/>
                </a:solidFill>
                <a:latin typeface="+mj-lt"/>
                <a:ea typeface="Arial" panose="020B0604020202020204" pitchFamily="34" charset="0"/>
              </a:rPr>
              <a:t>:</a:t>
            </a:r>
            <a:r>
              <a:rPr lang="vi-VN" sz="2800" dirty="0">
                <a:solidFill>
                  <a:srgbClr val="FF0000"/>
                </a:solidFill>
                <a:latin typeface="+mj-lt"/>
                <a:ea typeface="Arial" panose="020B0604020202020204" pitchFamily="34" charset="0"/>
              </a:rPr>
              <a:t> </a:t>
            </a:r>
            <a:r>
              <a:rPr lang="vi-VN" sz="2800" dirty="0">
                <a:latin typeface="+mj-lt"/>
                <a:ea typeface="Arial" panose="020B0604020202020204" pitchFamily="34" charset="0"/>
              </a:rPr>
              <a:t>chứa các bào quan, là nơi diễn ra các hoạt động sống của tế bào.</a:t>
            </a:r>
            <a:endParaRPr lang="en-US" sz="2800" dirty="0">
              <a:effectLst/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97" name="Rectangle 96"/>
          <p:cNvSpPr/>
          <p:nvPr/>
        </p:nvSpPr>
        <p:spPr>
          <a:xfrm>
            <a:off x="4859138" y="4530510"/>
            <a:ext cx="7127191" cy="157113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17000"/>
              </a:lnSpc>
              <a:spcAft>
                <a:spcPts val="2700"/>
              </a:spcAft>
            </a:pPr>
            <a:r>
              <a:rPr lang="vi-VN" sz="2800" dirty="0">
                <a:solidFill>
                  <a:srgbClr val="FF0000"/>
                </a:solidFill>
                <a:latin typeface="+mj-lt"/>
                <a:ea typeface="Arial" panose="020B0604020202020204" pitchFamily="34" charset="0"/>
              </a:rPr>
              <a:t>Nhân tế bào (hoặc vùng nhân)</a:t>
            </a:r>
            <a:r>
              <a:rPr lang="en-US" sz="2800" dirty="0">
                <a:solidFill>
                  <a:srgbClr val="FF0000"/>
                </a:solidFill>
                <a:latin typeface="+mj-lt"/>
                <a:ea typeface="Arial" panose="020B0604020202020204" pitchFamily="34" charset="0"/>
              </a:rPr>
              <a:t>:</a:t>
            </a:r>
            <a:r>
              <a:rPr lang="vi-VN" sz="2800" dirty="0">
                <a:solidFill>
                  <a:srgbClr val="FF0000"/>
                </a:solidFill>
                <a:latin typeface="+mj-lt"/>
                <a:ea typeface="Arial" panose="020B0604020202020204" pitchFamily="34" charset="0"/>
              </a:rPr>
              <a:t> </a:t>
            </a:r>
            <a:r>
              <a:rPr lang="vi-VN" sz="2800" dirty="0">
                <a:solidFill>
                  <a:srgbClr val="0070C0"/>
                </a:solidFill>
                <a:latin typeface="+mj-lt"/>
                <a:ea typeface="Arial" panose="020B0604020202020204" pitchFamily="34" charset="0"/>
              </a:rPr>
              <a:t>chứa vật chất di truyền, điều khiển mọi hoạt động sống của tế bào.</a:t>
            </a:r>
            <a:endParaRPr lang="en-US" sz="2800" dirty="0">
              <a:solidFill>
                <a:srgbClr val="0070C0"/>
              </a:solidFill>
              <a:effectLst/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C69AE1AE-CFD3-2D27-5F9C-44D2C4405BFB}"/>
              </a:ext>
            </a:extLst>
          </p:cNvPr>
          <p:cNvSpPr/>
          <p:nvPr/>
        </p:nvSpPr>
        <p:spPr>
          <a:xfrm>
            <a:off x="2564556" y="1695931"/>
            <a:ext cx="1282350" cy="907953"/>
          </a:xfrm>
          <a:prstGeom prst="rect">
            <a:avLst/>
          </a:prstGeom>
          <a:solidFill>
            <a:srgbClr val="B3FA5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000">
                <a:solidFill>
                  <a:schemeClr val="tx1"/>
                </a:solidFill>
                <a:latin typeface="+mj-lt"/>
              </a:rPr>
              <a:t>Kích thước và hình dạng</a:t>
            </a:r>
            <a:endParaRPr lang="en-US" sz="2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780703CE-9D8A-0409-6A6A-FEABFD87DF2D}"/>
              </a:ext>
            </a:extLst>
          </p:cNvPr>
          <p:cNvSpPr/>
          <p:nvPr/>
        </p:nvSpPr>
        <p:spPr>
          <a:xfrm>
            <a:off x="2581132" y="2789438"/>
            <a:ext cx="1238650" cy="907953"/>
          </a:xfrm>
          <a:prstGeom prst="rect">
            <a:avLst/>
          </a:prstGeom>
          <a:solidFill>
            <a:srgbClr val="B3FA5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000">
                <a:solidFill>
                  <a:schemeClr val="tx1"/>
                </a:solidFill>
                <a:latin typeface="+mj-lt"/>
              </a:rPr>
              <a:t>Cấu tạo và chức năng</a:t>
            </a:r>
            <a:endParaRPr lang="en-US" sz="2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BC95DC40-A839-49DF-1C9D-0E63CCB363BF}"/>
              </a:ext>
            </a:extLst>
          </p:cNvPr>
          <p:cNvSpPr/>
          <p:nvPr/>
        </p:nvSpPr>
        <p:spPr>
          <a:xfrm>
            <a:off x="2592939" y="4363153"/>
            <a:ext cx="1238650" cy="722666"/>
          </a:xfrm>
          <a:prstGeom prst="rect">
            <a:avLst/>
          </a:prstGeom>
          <a:solidFill>
            <a:srgbClr val="B3FA5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000">
                <a:solidFill>
                  <a:schemeClr val="tx1"/>
                </a:solidFill>
                <a:latin typeface="+mj-lt"/>
              </a:rPr>
              <a:t>Phân loại</a:t>
            </a:r>
            <a:endParaRPr lang="en-US" sz="2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DE7B0E43-73CF-DE6C-E762-3ACD6F822197}"/>
              </a:ext>
            </a:extLst>
          </p:cNvPr>
          <p:cNvSpPr/>
          <p:nvPr/>
        </p:nvSpPr>
        <p:spPr>
          <a:xfrm>
            <a:off x="2564556" y="5385292"/>
            <a:ext cx="1238650" cy="1236029"/>
          </a:xfrm>
          <a:prstGeom prst="rect">
            <a:avLst/>
          </a:prstGeom>
          <a:solidFill>
            <a:srgbClr val="B3FA5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000">
                <a:solidFill>
                  <a:schemeClr val="tx1"/>
                </a:solidFill>
                <a:latin typeface="+mj-lt"/>
              </a:rPr>
              <a:t>Sự lớn lên và sinh sản của tế bào</a:t>
            </a:r>
            <a:endParaRPr lang="en-US" sz="2000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78685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 animBg="1"/>
      <p:bldP spid="77" grpId="0" animBg="1"/>
      <p:bldP spid="80" grpId="0" animBg="1"/>
      <p:bldP spid="84" grpId="0" animBg="1"/>
      <p:bldP spid="90" grpId="0" animBg="1"/>
      <p:bldP spid="97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7831667" cy="1325563"/>
          </a:xfrm>
        </p:spPr>
        <p:txBody>
          <a:bodyPr>
            <a:normAutofit fontScale="90000"/>
          </a:bodyPr>
          <a:lstStyle/>
          <a:p>
            <a:r>
              <a:rPr lang="vi-VN" sz="4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I</a:t>
            </a:r>
            <a:r>
              <a:rPr lang="vi-VN" sz="4800" b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. </a:t>
            </a:r>
            <a:r>
              <a:rPr lang="vi-VN" b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HỆ THỐNG </a:t>
            </a:r>
            <a:r>
              <a:rPr lang="vi-VN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KIẾN THỨC:</a:t>
            </a:r>
            <a:br>
              <a:rPr lang="en-US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4924678"/>
            <a:ext cx="6172199" cy="1226884"/>
          </a:xfrm>
        </p:spPr>
        <p:txBody>
          <a:bodyPr>
            <a:normAutofit lnSpcReduction="10000"/>
          </a:bodyPr>
          <a:lstStyle/>
          <a:p>
            <a:r>
              <a:rPr lang="vi-VN" dirty="0">
                <a:solidFill>
                  <a:srgbClr val="FF0000"/>
                </a:solidFill>
                <a:ea typeface="Arial" panose="020B0604020202020204" pitchFamily="34" charset="0"/>
              </a:rPr>
              <a:t>Sự lớn lên và sinh sản của tế bào là cơ sở cho sự lớn lên và sinh sản của sinh vật</a:t>
            </a:r>
            <a:endParaRPr lang="en-US" dirty="0">
              <a:solidFill>
                <a:srgbClr val="FF0000"/>
              </a:solidFill>
              <a:ea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181600" y="3448257"/>
            <a:ext cx="709423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err="1">
                <a:solidFill>
                  <a:srgbClr val="0315B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Tế</a:t>
            </a:r>
            <a:r>
              <a:rPr lang="en-US" sz="2800" b="1" dirty="0">
                <a:solidFill>
                  <a:srgbClr val="0315B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315B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bào</a:t>
            </a:r>
            <a:r>
              <a:rPr lang="en-US" sz="2800" b="1" dirty="0">
                <a:solidFill>
                  <a:srgbClr val="0315B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315B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800" b="1" dirty="0">
                <a:solidFill>
                  <a:srgbClr val="0315B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315B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2800" b="1" dirty="0">
                <a:solidFill>
                  <a:srgbClr val="0315B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dirty="0" err="1">
                <a:solidFill>
                  <a:srgbClr val="0315B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800" dirty="0">
                <a:solidFill>
                  <a:srgbClr val="0315B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315B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hoàn</a:t>
            </a:r>
            <a:r>
              <a:rPr lang="en-US" sz="2800" dirty="0">
                <a:solidFill>
                  <a:srgbClr val="0315B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315B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chỉnh</a:t>
            </a:r>
            <a:r>
              <a:rPr lang="en-US" sz="2800" dirty="0">
                <a:solidFill>
                  <a:srgbClr val="0315B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rgbClr val="0315B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dirty="0">
                <a:solidFill>
                  <a:srgbClr val="0315B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315B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màng</a:t>
            </a:r>
            <a:r>
              <a:rPr lang="en-US" sz="2800" dirty="0">
                <a:solidFill>
                  <a:srgbClr val="0315B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315B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800" dirty="0">
                <a:solidFill>
                  <a:srgbClr val="0315B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315B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bao</a:t>
            </a:r>
            <a:r>
              <a:rPr lang="en-US" sz="2800" dirty="0">
                <a:solidFill>
                  <a:srgbClr val="0315B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315B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bọc</a:t>
            </a:r>
            <a:r>
              <a:rPr lang="en-US" sz="2800" dirty="0">
                <a:solidFill>
                  <a:srgbClr val="0315B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5181600" y="2238403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800" b="1" dirty="0" err="1">
                <a:solidFill>
                  <a:srgbClr val="0315B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Tế</a:t>
            </a:r>
            <a:r>
              <a:rPr lang="en-US" sz="2800" b="1" dirty="0">
                <a:solidFill>
                  <a:srgbClr val="0315B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315B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bào</a:t>
            </a:r>
            <a:r>
              <a:rPr lang="en-US" sz="2800" b="1" dirty="0">
                <a:solidFill>
                  <a:srgbClr val="0315B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315B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800" b="1" dirty="0">
                <a:solidFill>
                  <a:srgbClr val="0315B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315B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sơ</a:t>
            </a:r>
            <a:r>
              <a:rPr lang="en-US" sz="2800" b="1" dirty="0">
                <a:solidFill>
                  <a:srgbClr val="0315B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dirty="0" err="1">
                <a:solidFill>
                  <a:srgbClr val="0315B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800" dirty="0">
                <a:solidFill>
                  <a:srgbClr val="0315B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315B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chưa</a:t>
            </a:r>
            <a:r>
              <a:rPr lang="en-US" sz="2800" dirty="0">
                <a:solidFill>
                  <a:srgbClr val="0315B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315B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hoàn</a:t>
            </a:r>
            <a:r>
              <a:rPr lang="en-US" sz="2800" dirty="0">
                <a:solidFill>
                  <a:srgbClr val="0315B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315B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chỉnh</a:t>
            </a:r>
            <a:r>
              <a:rPr lang="vi-VN" sz="2800" dirty="0">
                <a:solidFill>
                  <a:srgbClr val="0315B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(vùng nhân) </a:t>
            </a:r>
            <a:r>
              <a:rPr lang="en-US" sz="2800" dirty="0" err="1">
                <a:solidFill>
                  <a:srgbClr val="0315B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800" dirty="0">
                <a:solidFill>
                  <a:srgbClr val="0315B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315B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dirty="0">
                <a:solidFill>
                  <a:srgbClr val="0315B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315B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màng</a:t>
            </a:r>
            <a:r>
              <a:rPr lang="en-US" sz="2800" dirty="0">
                <a:solidFill>
                  <a:srgbClr val="0315B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315B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vi-VN" sz="2800" dirty="0">
                <a:solidFill>
                  <a:srgbClr val="0315B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/>
          </a:p>
        </p:txBody>
      </p:sp>
      <p:sp>
        <p:nvSpPr>
          <p:cNvPr id="6" name="Rectangle 5"/>
          <p:cNvSpPr/>
          <p:nvPr/>
        </p:nvSpPr>
        <p:spPr>
          <a:xfrm>
            <a:off x="203201" y="4283389"/>
            <a:ext cx="11599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vi-VN" sz="280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C00000"/>
                </a:solidFill>
              </a:rPr>
              <a:t>TẾ</a:t>
            </a:r>
            <a:endParaRPr lang="en-US" sz="2800" b="1" dirty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C00000"/>
              </a:solidFill>
            </a:endParaRPr>
          </a:p>
          <a:p>
            <a:pPr algn="ctr"/>
            <a:r>
              <a:rPr lang="vi-VN" sz="280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C00000"/>
                </a:solidFill>
              </a:rPr>
              <a:t> BÀO</a:t>
            </a:r>
            <a:endParaRPr lang="en-US" sz="2800" b="1" dirty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C00000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1575579" y="3632200"/>
            <a:ext cx="761221" cy="7701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1612923" y="4495800"/>
            <a:ext cx="723877" cy="7416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4445000" y="2768600"/>
            <a:ext cx="609600" cy="4239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4457723" y="3192510"/>
            <a:ext cx="723877" cy="5074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4324730" y="5237496"/>
            <a:ext cx="85687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12">
            <a:extLst>
              <a:ext uri="{FF2B5EF4-FFF2-40B4-BE49-F238E27FC236}">
                <a16:creationId xmlns:a16="http://schemas.microsoft.com/office/drawing/2014/main" id="{5B1C7FAC-837A-9051-E5ED-2E47429774C2}"/>
              </a:ext>
            </a:extLst>
          </p:cNvPr>
          <p:cNvSpPr/>
          <p:nvPr/>
        </p:nvSpPr>
        <p:spPr>
          <a:xfrm>
            <a:off x="2336800" y="2619221"/>
            <a:ext cx="1981200" cy="1325563"/>
          </a:xfrm>
          <a:prstGeom prst="rect">
            <a:avLst/>
          </a:prstGeom>
          <a:solidFill>
            <a:srgbClr val="B3FA5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600">
                <a:solidFill>
                  <a:schemeClr val="tx1"/>
                </a:solidFill>
                <a:latin typeface="+mj-lt"/>
              </a:rPr>
              <a:t>Phân loại</a:t>
            </a:r>
            <a:endParaRPr lang="en-US" sz="3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Rectangle 12">
            <a:extLst>
              <a:ext uri="{FF2B5EF4-FFF2-40B4-BE49-F238E27FC236}">
                <a16:creationId xmlns:a16="http://schemas.microsoft.com/office/drawing/2014/main" id="{6F0AFEB4-2FD6-7C40-8C1D-EA05B8429CCB}"/>
              </a:ext>
            </a:extLst>
          </p:cNvPr>
          <p:cNvSpPr/>
          <p:nvPr/>
        </p:nvSpPr>
        <p:spPr>
          <a:xfrm>
            <a:off x="2336799" y="4495800"/>
            <a:ext cx="1981199" cy="1390492"/>
          </a:xfrm>
          <a:prstGeom prst="rect">
            <a:avLst/>
          </a:prstGeom>
          <a:solidFill>
            <a:srgbClr val="B3FA5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800">
                <a:solidFill>
                  <a:schemeClr val="tx1"/>
                </a:solidFill>
                <a:latin typeface="+mj-lt"/>
              </a:rPr>
              <a:t>Sự lớn lên và sinh sản của tế bào</a:t>
            </a:r>
            <a:endParaRPr lang="en-US" sz="2800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98058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  <p:bldP spid="9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5769793"/>
              </p:ext>
            </p:extLst>
          </p:nvPr>
        </p:nvGraphicFramePr>
        <p:xfrm>
          <a:off x="1143000" y="2090872"/>
          <a:ext cx="7628467" cy="45823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6284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82350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+mj-lt"/>
                        <a:buNone/>
                        <a:tabLst>
                          <a:tab pos="118110" algn="l"/>
                        </a:tabLst>
                      </a:pPr>
                      <a:r>
                        <a:rPr lang="vi-VN" sz="2800" u="none" strike="noStrik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Quan sát hình ảnh bên và trả lời các câu hỏi sau:</a:t>
                      </a:r>
                      <a:endParaRPr lang="en-US" sz="2800" u="none" strike="noStrike" spc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+mj-lt"/>
                        <a:buNone/>
                        <a:tabLst>
                          <a:tab pos="293370" algn="l"/>
                        </a:tabLst>
                      </a:pPr>
                      <a:r>
                        <a:rPr lang="vi-VN" sz="2800" u="none" strike="noStrik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a. Thành phần nào là màng tế bào?</a:t>
                      </a:r>
                      <a:endParaRPr lang="en-US" sz="2800" u="none" strike="noStrike" spc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152400" algn="l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48690" algn="l"/>
                          <a:tab pos="1757680" algn="l"/>
                          <a:tab pos="2741930" algn="l"/>
                        </a:tabLst>
                      </a:pPr>
                      <a:r>
                        <a:rPr lang="vi-VN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A.(l)	       B. (2)	C.(3)	      D. (4)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+mj-lt"/>
                        <a:buNone/>
                        <a:tabLst>
                          <a:tab pos="309245" algn="l"/>
                        </a:tabLst>
                      </a:pPr>
                      <a:r>
                        <a:rPr lang="vi-VN" sz="2800" u="none" strike="noStrik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b. Thành phần nào có chức năng điểu khiển hoạt động của tế bào?</a:t>
                      </a:r>
                      <a:endParaRPr lang="en-US" sz="2800" u="none" strike="noStrike" spc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152400" algn="l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48690" algn="l"/>
                          <a:tab pos="1757680" algn="l"/>
                          <a:tab pos="2741930" algn="l"/>
                        </a:tabLst>
                      </a:pPr>
                      <a:r>
                        <a:rPr lang="vi-VN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A.(l)	       B. (2)	C.(3)	      D. (4)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>
                          <a:srgbClr val="000000"/>
                        </a:buClr>
                        <a:buSzPts val="1000"/>
                        <a:buFont typeface="+mj-lt"/>
                        <a:buNone/>
                        <a:tabLst>
                          <a:tab pos="147320" algn="l"/>
                        </a:tabLst>
                        <a:defRPr/>
                      </a:pPr>
                      <a:r>
                        <a:rPr lang="en-US" sz="28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vi-VN" sz="28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071938" y="294481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495592" y="896857"/>
            <a:ext cx="263405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vi-VN" sz="3600" b="1" u="sng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+mj-lt"/>
              </a:rPr>
              <a:t>II</a:t>
            </a:r>
            <a:r>
              <a:rPr lang="vi-VN" sz="3600" b="1" u="sng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+mj-lt"/>
              </a:rPr>
              <a:t>. BÀI TẬP</a:t>
            </a:r>
            <a:endParaRPr lang="en-US" sz="3600" b="1" u="sng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  <a:latin typeface="+mj-lt"/>
            </a:endParaRPr>
          </a:p>
        </p:txBody>
      </p:sp>
      <p:pic>
        <p:nvPicPr>
          <p:cNvPr id="7" name="Shape 1489"/>
          <p:cNvPicPr/>
          <p:nvPr/>
        </p:nvPicPr>
        <p:blipFill>
          <a:blip r:embed="rId2"/>
          <a:stretch/>
        </p:blipFill>
        <p:spPr>
          <a:xfrm>
            <a:off x="8673492" y="121697"/>
            <a:ext cx="2715407" cy="3370801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9174922" y="121697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vi-V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(4)</a:t>
            </a:r>
            <a:endParaRPr lang="en-US" b="1" dirty="0"/>
          </a:p>
        </p:txBody>
      </p:sp>
      <p:sp>
        <p:nvSpPr>
          <p:cNvPr id="9" name="Oval 8"/>
          <p:cNvSpPr/>
          <p:nvPr/>
        </p:nvSpPr>
        <p:spPr>
          <a:xfrm>
            <a:off x="1150475" y="3492498"/>
            <a:ext cx="402824" cy="47830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3750734" y="5289628"/>
            <a:ext cx="454848" cy="47830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934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0045" y="989883"/>
            <a:ext cx="10980174" cy="959908"/>
          </a:xfrm>
        </p:spPr>
        <p:txBody>
          <a:bodyPr/>
          <a:lstStyle/>
          <a:p>
            <a:pPr lvl="0"/>
            <a:r>
              <a:rPr lang="vi-VN">
                <a:latin typeface="Times New Roman" panose="02020603050405020304" pitchFamily="18" charset="0"/>
                <a:cs typeface="Times New Roman" panose="02020603050405020304" pitchFamily="18" charset="0"/>
              </a:rPr>
              <a:t>Sự </a:t>
            </a:r>
            <a:r>
              <a:rPr lang="vi-V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sinh sản của tế bào động vật và tế bào thực vật khác nhau ở điểm nào</a:t>
            </a:r>
            <a:r>
              <a:rPr lang="vi-VN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en-US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vi-VN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57045" y="2145443"/>
            <a:ext cx="10705690" cy="12698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45000"/>
              </a:lnSpc>
              <a:spcAft>
                <a:spcPts val="500"/>
              </a:spcAft>
              <a:buClr>
                <a:srgbClr val="000000"/>
              </a:buClr>
              <a:buSzPts val="1000"/>
              <a:tabLst>
                <a:tab pos="147320" algn="l"/>
              </a:tabLst>
              <a:defRPr/>
            </a:pP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Tế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bào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vi-VN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chất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tế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bào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phân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chia→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vách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ngăn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tế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bào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mới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tách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rời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nhau</a:t>
            </a:r>
            <a:endParaRPr lang="en-US" sz="28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57045" y="3703310"/>
            <a:ext cx="10853174" cy="645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45000"/>
              </a:lnSpc>
              <a:spcAft>
                <a:spcPts val="500"/>
              </a:spcAft>
              <a:buClr>
                <a:srgbClr val="000000"/>
              </a:buClr>
              <a:buSzPts val="1000"/>
              <a:tabLst>
                <a:tab pos="147320" algn="l"/>
              </a:tabLst>
              <a:defRPr/>
            </a:pP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Tế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bào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eo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thắt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tế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bào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mới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tách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rời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nhau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94780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hape 1571"/>
          <p:cNvPicPr/>
          <p:nvPr/>
        </p:nvPicPr>
        <p:blipFill>
          <a:blip r:embed="rId2"/>
          <a:stretch/>
        </p:blipFill>
        <p:spPr>
          <a:xfrm>
            <a:off x="2724320" y="814195"/>
            <a:ext cx="9275421" cy="226663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98602" y="814195"/>
            <a:ext cx="3015176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tabLst>
                <a:tab pos="-2063115" algn="l"/>
              </a:tabLst>
            </a:pPr>
            <a:r>
              <a:rPr lang="vi-VN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Cho bảng sau:</a:t>
            </a:r>
            <a:endParaRPr lang="en-US" sz="2400" b="1" dirty="0"/>
          </a:p>
        </p:txBody>
      </p:sp>
      <p:sp>
        <p:nvSpPr>
          <p:cNvPr id="6" name="Rectangle 5"/>
          <p:cNvSpPr/>
          <p:nvPr/>
        </p:nvSpPr>
        <p:spPr>
          <a:xfrm>
            <a:off x="803422" y="3041766"/>
            <a:ext cx="6935111" cy="33137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spcAft>
                <a:spcPts val="400"/>
              </a:spcAft>
            </a:pPr>
            <a:r>
              <a:rPr lang="vi-VN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Hãy cho biết trong các tế bào (1), (2), (3):</a:t>
            </a:r>
            <a:endParaRPr lang="en-US" sz="28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40000"/>
              </a:lnSpc>
              <a:spcAft>
                <a:spcPts val="400"/>
              </a:spcAft>
              <a:buClr>
                <a:srgbClr val="000000"/>
              </a:buClr>
              <a:buSzPts val="1000"/>
              <a:tabLst>
                <a:tab pos="387985" algn="l"/>
              </a:tabLst>
            </a:pPr>
            <a:r>
              <a:rPr lang="vi-VN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a. Tế bào nào là tế bào nhân sơ?                       </a:t>
            </a:r>
            <a:endParaRPr lang="vi-VN" sz="2800" b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40000"/>
              </a:lnSpc>
              <a:spcAft>
                <a:spcPts val="400"/>
              </a:spcAft>
              <a:buClr>
                <a:srgbClr val="000000"/>
              </a:buClr>
              <a:buSzPts val="1000"/>
              <a:tabLst>
                <a:tab pos="387985" algn="l"/>
              </a:tabLst>
            </a:pPr>
            <a:r>
              <a:rPr lang="vi-VN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b. Tế bào nào là tế bào nhân thực?</a:t>
            </a:r>
            <a:r>
              <a:rPr lang="vi-VN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</a:t>
            </a:r>
            <a:endParaRPr 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>
              <a:lnSpc>
                <a:spcPct val="140000"/>
              </a:lnSpc>
              <a:spcBef>
                <a:spcPts val="0"/>
              </a:spcBef>
              <a:spcAft>
                <a:spcPts val="400"/>
              </a:spcAft>
              <a:buClr>
                <a:srgbClr val="000000"/>
              </a:buClr>
              <a:buSzPts val="1000"/>
              <a:tabLst>
                <a:tab pos="387985" algn="l"/>
              </a:tabLst>
            </a:pPr>
            <a:r>
              <a:rPr lang="vi-VN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c. Tế bào nào là tế bào động vật?</a:t>
            </a:r>
            <a:r>
              <a:rPr lang="vi-VN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</a:t>
            </a:r>
            <a:endParaRPr lang="vi-VN" sz="2800" b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>
              <a:lnSpc>
                <a:spcPct val="140000"/>
              </a:lnSpc>
              <a:spcBef>
                <a:spcPts val="0"/>
              </a:spcBef>
              <a:spcAft>
                <a:spcPts val="400"/>
              </a:spcAft>
              <a:buClr>
                <a:srgbClr val="000000"/>
              </a:buClr>
              <a:buSzPts val="1000"/>
              <a:tabLst>
                <a:tab pos="387985" algn="l"/>
              </a:tabLst>
            </a:pPr>
            <a:r>
              <a:rPr lang="vi-VN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d. Tế bào nào là tế bào thực vật?</a:t>
            </a:r>
            <a:r>
              <a:rPr lang="vi-VN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</a:t>
            </a:r>
            <a:endParaRPr 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738533" y="3755716"/>
            <a:ext cx="878918" cy="6288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spcAft>
                <a:spcPts val="400"/>
              </a:spcAft>
              <a:buClr>
                <a:srgbClr val="000000"/>
              </a:buClr>
              <a:buSzPts val="1000"/>
              <a:tabLst>
                <a:tab pos="387985" algn="l"/>
              </a:tabLst>
            </a:pPr>
            <a:r>
              <a:rPr lang="vi-V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(1)</a:t>
            </a:r>
          </a:p>
        </p:txBody>
      </p:sp>
      <p:sp>
        <p:nvSpPr>
          <p:cNvPr id="3" name="Rectangle 2"/>
          <p:cNvSpPr/>
          <p:nvPr/>
        </p:nvSpPr>
        <p:spPr>
          <a:xfrm>
            <a:off x="7738988" y="4382705"/>
            <a:ext cx="1204176" cy="6288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40000"/>
              </a:lnSpc>
              <a:spcAft>
                <a:spcPts val="400"/>
              </a:spcAft>
              <a:buClr>
                <a:srgbClr val="000000"/>
              </a:buClr>
              <a:buSzPts val="1000"/>
              <a:tabLst>
                <a:tab pos="387985" algn="l"/>
              </a:tabLst>
            </a:pPr>
            <a:r>
              <a:rPr lang="vi-V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(2), (3)</a:t>
            </a:r>
            <a:endParaRPr 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875665" y="4987969"/>
            <a:ext cx="604653" cy="6955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lvl="0">
              <a:lnSpc>
                <a:spcPct val="140000"/>
              </a:lnSpc>
              <a:spcBef>
                <a:spcPts val="0"/>
              </a:spcBef>
              <a:spcAft>
                <a:spcPts val="400"/>
              </a:spcAft>
              <a:buClr>
                <a:srgbClr val="000000"/>
              </a:buClr>
              <a:buSzPts val="1000"/>
              <a:tabLst>
                <a:tab pos="387985" algn="l"/>
              </a:tabLst>
            </a:pPr>
            <a:r>
              <a:rPr lang="vi-V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(2)</a:t>
            </a:r>
            <a:endParaRPr lang="vi-VN" sz="2800" b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875665" y="5638584"/>
            <a:ext cx="604653" cy="6288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lvl="0">
              <a:lnSpc>
                <a:spcPct val="140000"/>
              </a:lnSpc>
              <a:spcBef>
                <a:spcPts val="0"/>
              </a:spcBef>
              <a:spcAft>
                <a:spcPts val="400"/>
              </a:spcAft>
              <a:buClr>
                <a:srgbClr val="000000"/>
              </a:buClr>
              <a:buSzPts val="1000"/>
              <a:tabLst>
                <a:tab pos="387985" algn="l"/>
              </a:tabLst>
            </a:pPr>
            <a:r>
              <a:rPr lang="vi-V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(3)</a:t>
            </a:r>
            <a:endParaRPr 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2068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677" y="3784600"/>
            <a:ext cx="8436056" cy="307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40677" y="600764"/>
            <a:ext cx="12051323" cy="310854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5572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5572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5572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5572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5572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5572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5572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5572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5572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57213" algn="l"/>
              </a:tabLst>
            </a:pPr>
            <a:r>
              <a:rPr lang="vi-VN" sz="2800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3</a:t>
            </a:r>
            <a:r>
              <a:rPr kumimoji="0" lang="vi-VN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.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Hãy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quan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sát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các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thành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ph</a:t>
            </a:r>
            <a:r>
              <a:rPr lang="vi-VN" sz="2800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ầ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n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cấu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tạo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của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ba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tế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bào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để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hoàn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thành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các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yêu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cầu</a:t>
            </a:r>
            <a:r>
              <a:rPr lang="vi-V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sau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:</a:t>
            </a:r>
            <a:endParaRPr kumimoji="0" 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57213" algn="l"/>
              </a:tabLst>
            </a:pPr>
            <a:r>
              <a:rPr kumimoji="0" lang="vi-VN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a.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Gọi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tên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các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thành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ph</a:t>
            </a:r>
            <a:r>
              <a:rPr lang="vi-VN" sz="2800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ầ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n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cấu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tạo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tương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ứng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với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số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từ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(1 )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đến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(5).</a:t>
            </a:r>
            <a:endParaRPr kumimoji="0" 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57213" algn="l"/>
              </a:tabLst>
            </a:pPr>
            <a:r>
              <a:rPr kumimoji="0" lang="vi-VN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b.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Đặt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tên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cho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các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tế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bào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kumimoji="0" 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(A), (B), 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(C)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và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cho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biết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tại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sao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em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lại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đặt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tên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như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vậy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?</a:t>
            </a:r>
            <a:endParaRPr kumimoji="0" 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57213" algn="l"/>
              </a:tabLst>
            </a:pPr>
            <a:r>
              <a:rPr lang="vi-VN" sz="2800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c.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Các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thành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ph</a:t>
            </a:r>
            <a:r>
              <a:rPr lang="vi-VN" sz="2800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ầ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n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nào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chỉ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có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trong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tế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bào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(C)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mà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không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có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trong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tế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bào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(B).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Nêu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chức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năng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các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thành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phẩn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này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.</a:t>
            </a:r>
            <a:endParaRPr kumimoji="0" 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57213" algn="l"/>
              </a:tabLst>
            </a:pPr>
            <a:r>
              <a:rPr kumimoji="0" lang="vi-VN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d.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Nêu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hai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chức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năng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chính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của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màng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tế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bào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.</a:t>
            </a:r>
            <a:endParaRPr kumimoji="0" 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93073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1"/>
            <a:ext cx="9135533" cy="2294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177800" y="2294467"/>
            <a:ext cx="11734800" cy="416780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R="0" lvl="0" algn="just">
              <a:spcBef>
                <a:spcPts val="0"/>
              </a:spcBef>
              <a:spcAft>
                <a:spcPts val="50"/>
              </a:spcAft>
              <a:buClr>
                <a:srgbClr val="000000"/>
              </a:buClr>
              <a:buSzPts val="1100"/>
              <a:tabLst>
                <a:tab pos="534670" algn="l"/>
              </a:tabLst>
            </a:pP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a) (1 )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màng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tế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bào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, (2)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chất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tế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bào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, (3)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vùng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nhân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, (4)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nhân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, (5)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lục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lạp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.</a:t>
            </a:r>
          </a:p>
          <a:p>
            <a:pPr lvl="0">
              <a:buClr>
                <a:srgbClr val="000000"/>
              </a:buClr>
              <a:buSzPts val="1100"/>
              <a:tabLst>
                <a:tab pos="706755" algn="l"/>
              </a:tabLst>
            </a:pPr>
            <a:r>
              <a:rPr lang="vi-VN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b. 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(A)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Tế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bào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nhân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s</a:t>
            </a:r>
            <a:r>
              <a:rPr lang="vi-VN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ơ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vì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có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vùng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nhân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, </a:t>
            </a:r>
            <a:endParaRPr lang="vi-VN" sz="2800" dirty="0">
              <a:solidFill>
                <a:srgbClr val="7030A0"/>
              </a:solidFill>
              <a:latin typeface="Times New Roman" panose="02020603050405020304" pitchFamily="18" charset="0"/>
              <a:ea typeface="Arial Unicode MS" panose="020B0604020202020204" pitchFamily="34" charset="-128"/>
              <a:cs typeface="Times New Roman" panose="02020603050405020304" pitchFamily="18" charset="0"/>
            </a:endParaRPr>
          </a:p>
          <a:p>
            <a:pPr lvl="0">
              <a:buClr>
                <a:srgbClr val="000000"/>
              </a:buClr>
              <a:buSzPts val="1100"/>
              <a:tabLst>
                <a:tab pos="706755" algn="l"/>
              </a:tabLst>
            </a:pP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(B)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Tế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bào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động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vật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vì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có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nhân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và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không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có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lục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lạp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, </a:t>
            </a:r>
            <a:endParaRPr lang="vi-VN" sz="2800" dirty="0">
              <a:solidFill>
                <a:srgbClr val="7030A0"/>
              </a:solidFill>
              <a:latin typeface="Times New Roman" panose="02020603050405020304" pitchFamily="18" charset="0"/>
              <a:ea typeface="Arial Unicode MS" panose="020B0604020202020204" pitchFamily="34" charset="-128"/>
              <a:cs typeface="Times New Roman" panose="02020603050405020304" pitchFamily="18" charset="0"/>
            </a:endParaRPr>
          </a:p>
          <a:p>
            <a:pPr lvl="0">
              <a:buClr>
                <a:srgbClr val="000000"/>
              </a:buClr>
              <a:buSzPts val="1100"/>
              <a:tabLst>
                <a:tab pos="706755" algn="l"/>
              </a:tabLst>
            </a:pP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(C)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Tế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bào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thực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vật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vì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có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nhân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và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có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lục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lạp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.</a:t>
            </a:r>
          </a:p>
          <a:p>
            <a:pPr lvl="0">
              <a:buClr>
                <a:srgbClr val="000000"/>
              </a:buClr>
              <a:buSzPts val="1100"/>
              <a:tabLst>
                <a:tab pos="706755" algn="l"/>
              </a:tabLst>
            </a:pPr>
            <a:r>
              <a:rPr lang="vi-VN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c.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Thành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phần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chỉ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có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trong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tế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bào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(C)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mà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không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có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trong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tế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bào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(B)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là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lục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lạp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Lục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lạp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thực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hiện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chức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năng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quang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hợp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để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tổng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hợp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các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chất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cho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tế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bào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.</a:t>
            </a:r>
          </a:p>
          <a:p>
            <a:pPr lvl="0">
              <a:buClr>
                <a:srgbClr val="000000"/>
              </a:buClr>
              <a:buSzPts val="1100"/>
              <a:tabLst>
                <a:tab pos="709930" algn="l"/>
              </a:tabLst>
            </a:pPr>
            <a:r>
              <a:rPr lang="vi-VN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d.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Hai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chức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năng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chính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của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màng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tế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bào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là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bảo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vệ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và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kiểm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soát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các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chất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đi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vào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và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đi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ra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khỏi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tế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bào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.</a:t>
            </a:r>
            <a:endParaRPr lang="vi-VN" sz="2800" dirty="0">
              <a:solidFill>
                <a:srgbClr val="7030A0"/>
              </a:solidFill>
              <a:latin typeface="Times New Roman" panose="02020603050405020304" pitchFamily="18" charset="0"/>
              <a:ea typeface="Arial Unicode MS" panose="020B0604020202020204" pitchFamily="34" charset="-128"/>
              <a:cs typeface="Times New Roman" panose="02020603050405020304" pitchFamily="18" charset="0"/>
            </a:endParaRPr>
          </a:p>
          <a:p>
            <a:pPr lvl="0">
              <a:buClr>
                <a:srgbClr val="000000"/>
              </a:buClr>
              <a:buSzPts val="1100"/>
              <a:tabLst>
                <a:tab pos="709930" algn="l"/>
              </a:tabLst>
            </a:pPr>
            <a:endParaRPr lang="vi-VN" sz="2000" u="none" strike="noStrike" spc="0" dirty="0">
              <a:solidFill>
                <a:srgbClr val="7030A0"/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  <a:cs typeface="Times New Roman" panose="02020603050405020304" pitchFamily="18" charset="0"/>
            </a:endParaRPr>
          </a:p>
          <a:p>
            <a:pPr lvl="0">
              <a:buClr>
                <a:srgbClr val="000000"/>
              </a:buClr>
              <a:buSzPts val="1100"/>
              <a:tabLst>
                <a:tab pos="709930" algn="l"/>
              </a:tabLst>
            </a:pPr>
            <a:endParaRPr lang="en-US" sz="2000" u="none" strike="noStrike" spc="0" dirty="0">
              <a:solidFill>
                <a:srgbClr val="7030A0"/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9230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-51755"/>
            <a:ext cx="4711546" cy="6093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lvl="0">
              <a:lnSpc>
                <a:spcPct val="140000"/>
              </a:lnSpc>
              <a:spcBef>
                <a:spcPts val="0"/>
              </a:spcBef>
              <a:spcAft>
                <a:spcPts val="700"/>
              </a:spcAft>
              <a:buClr>
                <a:srgbClr val="000000"/>
              </a:buClr>
              <a:buSzPts val="1000"/>
              <a:tabLst>
                <a:tab pos="984885" algn="l"/>
              </a:tabLst>
            </a:pPr>
            <a:r>
              <a:rPr lang="vi-VN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Hoàn thành bảng theo mẫu sau:</a:t>
            </a:r>
            <a:endParaRPr lang="en-US" sz="2400" b="1" u="none" strike="noStrike" spc="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3933300"/>
              </p:ext>
            </p:extLst>
          </p:nvPr>
        </p:nvGraphicFramePr>
        <p:xfrm>
          <a:off x="430799" y="716648"/>
          <a:ext cx="8431847" cy="596550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564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537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584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6322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91330">
                <a:tc>
                  <a:txBody>
                    <a:bodyPr/>
                    <a:lstStyle/>
                    <a:p>
                      <a:pPr marL="0" marR="0" indent="25400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2400" dirty="0">
                          <a:solidFill>
                            <a:srgbClr val="C00000"/>
                          </a:solidFill>
                          <a:effectLst/>
                          <a:latin typeface="+mj-lt"/>
                        </a:rPr>
                        <a:t>Cấu trúc</a:t>
                      </a:r>
                      <a:endParaRPr lang="en-US" sz="2400" dirty="0">
                        <a:solidFill>
                          <a:srgbClr val="C00000"/>
                        </a:solidFill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2400" dirty="0">
                          <a:solidFill>
                            <a:srgbClr val="C00000"/>
                          </a:solidFill>
                          <a:effectLst/>
                          <a:latin typeface="+mj-lt"/>
                        </a:rPr>
                        <a:t>Tế bào động vật</a:t>
                      </a:r>
                      <a:endParaRPr lang="en-US" sz="2400" dirty="0">
                        <a:solidFill>
                          <a:srgbClr val="C00000"/>
                        </a:solidFill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2400" dirty="0">
                          <a:solidFill>
                            <a:srgbClr val="C00000"/>
                          </a:solidFill>
                          <a:effectLst/>
                          <a:latin typeface="+mj-lt"/>
                        </a:rPr>
                        <a:t>Tế bào thực vật</a:t>
                      </a:r>
                      <a:endParaRPr lang="en-US" sz="2400" dirty="0">
                        <a:solidFill>
                          <a:srgbClr val="C00000"/>
                        </a:solidFill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2400" dirty="0">
                          <a:solidFill>
                            <a:srgbClr val="C00000"/>
                          </a:solidFill>
                          <a:effectLst/>
                          <a:latin typeface="+mj-lt"/>
                        </a:rPr>
                        <a:t>Chức năng</a:t>
                      </a:r>
                      <a:endParaRPr lang="en-US" sz="2400" dirty="0">
                        <a:solidFill>
                          <a:srgbClr val="C00000"/>
                        </a:solidFill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84429">
                <a:tc>
                  <a:txBody>
                    <a:bodyPr/>
                    <a:lstStyle/>
                    <a:p>
                      <a:pPr marL="0" marR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2400" dirty="0">
                          <a:solidFill>
                            <a:srgbClr val="C00000"/>
                          </a:solidFill>
                          <a:effectLst/>
                          <a:latin typeface="+mj-lt"/>
                        </a:rPr>
                        <a:t>Màng tế bào</a:t>
                      </a:r>
                      <a:endParaRPr lang="en-US" sz="2400" dirty="0">
                        <a:solidFill>
                          <a:srgbClr val="C00000"/>
                        </a:solidFill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2400" dirty="0">
                          <a:effectLst/>
                          <a:latin typeface="+mj-lt"/>
                          <a:ea typeface="+mn-ea"/>
                        </a:rPr>
                        <a:t>có</a:t>
                      </a:r>
                      <a:endParaRPr lang="en-US" sz="2400" dirty="0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2400" dirty="0">
                          <a:effectLst/>
                          <a:latin typeface="+mj-lt"/>
                          <a:ea typeface="+mn-ea"/>
                        </a:rPr>
                        <a:t>có</a:t>
                      </a:r>
                      <a:endParaRPr lang="en-US" sz="2400" dirty="0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2400" dirty="0">
                          <a:effectLst/>
                          <a:latin typeface="+mj-lt"/>
                        </a:rPr>
                        <a:t>Bảo vệ và kiểm soát các chất đi vào và đi ra khỏi tế bào.</a:t>
                      </a:r>
                      <a:endParaRPr lang="en-US" sz="2400" dirty="0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9916">
                <a:tc>
                  <a:txBody>
                    <a:bodyPr/>
                    <a:lstStyle/>
                    <a:p>
                      <a:pPr marL="0" marR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2400" dirty="0">
                          <a:solidFill>
                            <a:srgbClr val="C00000"/>
                          </a:solidFill>
                          <a:effectLst/>
                          <a:latin typeface="+mj-lt"/>
                        </a:rPr>
                        <a:t>Chất tế bào</a:t>
                      </a:r>
                      <a:endParaRPr lang="en-US" sz="2400" dirty="0">
                        <a:solidFill>
                          <a:srgbClr val="C00000"/>
                        </a:solidFill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2400">
                          <a:effectLst/>
                          <a:latin typeface="+mj-lt"/>
                        </a:rPr>
                        <a:t>?</a:t>
                      </a:r>
                      <a:endParaRPr lang="en-US" sz="2400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2400">
                          <a:effectLst/>
                          <a:latin typeface="+mj-lt"/>
                        </a:rPr>
                        <a:t>?</a:t>
                      </a:r>
                      <a:endParaRPr lang="en-US" sz="2400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2400">
                          <a:effectLst/>
                          <a:latin typeface="+mj-lt"/>
                        </a:rPr>
                        <a:t>?</a:t>
                      </a:r>
                      <a:endParaRPr lang="en-US" sz="2400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9916">
                <a:tc>
                  <a:txBody>
                    <a:bodyPr/>
                    <a:lstStyle/>
                    <a:p>
                      <a:pPr marL="0" marR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2400" dirty="0">
                          <a:solidFill>
                            <a:srgbClr val="C00000"/>
                          </a:solidFill>
                          <a:effectLst/>
                          <a:latin typeface="+mj-lt"/>
                        </a:rPr>
                        <a:t>Nhân tế bào</a:t>
                      </a:r>
                      <a:endParaRPr lang="en-US" sz="2400" dirty="0">
                        <a:solidFill>
                          <a:srgbClr val="C00000"/>
                        </a:solidFill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2400">
                          <a:effectLst/>
                          <a:latin typeface="+mj-lt"/>
                        </a:rPr>
                        <a:t>?</a:t>
                      </a:r>
                      <a:endParaRPr lang="en-US" sz="2400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2400">
                          <a:effectLst/>
                          <a:latin typeface="+mj-lt"/>
                        </a:rPr>
                        <a:t>?</a:t>
                      </a:r>
                      <a:endParaRPr lang="en-US" sz="2400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2400">
                          <a:effectLst/>
                          <a:latin typeface="+mj-lt"/>
                        </a:rPr>
                        <a:t>?</a:t>
                      </a:r>
                      <a:endParaRPr lang="en-US" sz="2400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9916">
                <a:tc>
                  <a:txBody>
                    <a:bodyPr/>
                    <a:lstStyle/>
                    <a:p>
                      <a:pPr marL="0" marR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2400" dirty="0">
                          <a:solidFill>
                            <a:srgbClr val="C00000"/>
                          </a:solidFill>
                          <a:effectLst/>
                          <a:latin typeface="+mj-lt"/>
                        </a:rPr>
                        <a:t>Lục lạp</a:t>
                      </a:r>
                      <a:endParaRPr lang="en-US" sz="2400" dirty="0">
                        <a:solidFill>
                          <a:srgbClr val="C00000"/>
                        </a:solidFill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2400">
                          <a:effectLst/>
                          <a:latin typeface="+mj-lt"/>
                        </a:rPr>
                        <a:t>?</a:t>
                      </a:r>
                      <a:endParaRPr lang="en-US" sz="2400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2400">
                          <a:effectLst/>
                          <a:latin typeface="+mj-lt"/>
                        </a:rPr>
                        <a:t>?</a:t>
                      </a:r>
                      <a:endParaRPr lang="en-US" sz="2400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2400" dirty="0">
                          <a:effectLst/>
                          <a:latin typeface="+mj-lt"/>
                        </a:rPr>
                        <a:t>?</a:t>
                      </a:r>
                      <a:endParaRPr lang="en-US" sz="2400" dirty="0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768472"/>
              </p:ext>
            </p:extLst>
          </p:nvPr>
        </p:nvGraphicFramePr>
        <p:xfrm>
          <a:off x="140677" y="716647"/>
          <a:ext cx="11830928" cy="59655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510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948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518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9331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4392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Cấu</a:t>
                      </a:r>
                      <a:r>
                        <a:rPr lang="en-US" sz="24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trúc</a:t>
                      </a:r>
                      <a:endParaRPr lang="en-US" sz="2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17780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vi-VN" sz="24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ế</a:t>
                      </a:r>
                      <a:r>
                        <a:rPr lang="en-US" sz="24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bào</a:t>
                      </a:r>
                      <a:r>
                        <a:rPr lang="en-US" sz="24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động</a:t>
                      </a:r>
                      <a:r>
                        <a:rPr lang="en-US" sz="24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vật</a:t>
                      </a:r>
                      <a:endParaRPr lang="en-US" sz="2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19050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vi-VN" sz="24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ế</a:t>
                      </a:r>
                      <a:r>
                        <a:rPr lang="en-US" sz="24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bào</a:t>
                      </a:r>
                      <a:r>
                        <a:rPr lang="en-US" sz="24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thực</a:t>
                      </a:r>
                      <a:r>
                        <a:rPr lang="en-US" sz="24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vật</a:t>
                      </a:r>
                      <a:endParaRPr lang="en-US" sz="2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Chức</a:t>
                      </a:r>
                      <a:r>
                        <a:rPr lang="en-US" sz="24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năng</a:t>
                      </a:r>
                      <a:endParaRPr lang="en-US" sz="2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0275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Màng</a:t>
                      </a:r>
                      <a:r>
                        <a:rPr lang="en-US" sz="24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tế</a:t>
                      </a:r>
                      <a:r>
                        <a:rPr lang="en-US" sz="24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bào</a:t>
                      </a:r>
                      <a:endParaRPr lang="en-US" sz="2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Có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Có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Bảo vệ và kiểm soát các chất đi vào và đi ra khỏi tế bào.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8688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Chất</a:t>
                      </a:r>
                      <a:r>
                        <a:rPr lang="en-US" sz="24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tế</a:t>
                      </a:r>
                      <a:r>
                        <a:rPr lang="en-US" sz="24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bào</a:t>
                      </a:r>
                      <a:endParaRPr lang="en-US" sz="2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Có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Có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Là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n</a:t>
                      </a:r>
                      <a:r>
                        <a:rPr lang="vi-VN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ơ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diễn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các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hoạt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động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sống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của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tế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bào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0275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Nhân</a:t>
                      </a:r>
                      <a:r>
                        <a:rPr lang="en-US" sz="24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tế</a:t>
                      </a:r>
                      <a:r>
                        <a:rPr lang="en-US" sz="24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bào</a:t>
                      </a:r>
                      <a:endParaRPr lang="en-US" sz="2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Có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Có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Điểu khiển mọi hoạt động sống của tế bào.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2919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Lục</a:t>
                      </a:r>
                      <a:r>
                        <a:rPr lang="en-US" sz="24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lạp</a:t>
                      </a:r>
                      <a:endParaRPr lang="en-US" sz="2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2400" dirty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không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Có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Thực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hiện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chức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năng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quang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hợp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3616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44129" y="432619"/>
            <a:ext cx="1050813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III. CÂU HỎI TRẮC NGHIỆM TRONG SÁCH BÀI TẬP:</a:t>
            </a:r>
            <a:endParaRPr lang="en-US" sz="32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337EA9-3BD9-F282-80BE-8FB2A9D3295B}"/>
              </a:ext>
            </a:extLst>
          </p:cNvPr>
          <p:cNvSpPr txBox="1">
            <a:spLocks/>
          </p:cNvSpPr>
          <p:nvPr/>
        </p:nvSpPr>
        <p:spPr>
          <a:xfrm>
            <a:off x="0" y="1322945"/>
            <a:ext cx="10980174" cy="9599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vi-VN" sz="4000">
                <a:latin typeface="Times New Roman" panose="02020603050405020304" pitchFamily="18" charset="0"/>
                <a:cs typeface="Times New Roman" panose="02020603050405020304" pitchFamily="18" charset="0"/>
              </a:rPr>
              <a:t>HS làm bài 17.1; 17.2; 17.5; 17.6; 17.6</a:t>
            </a:r>
            <a:endParaRPr lang="vi-VN" sz="40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95342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22178" y="407104"/>
            <a:ext cx="462819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u="sng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HƯỚNG DẪN HỌC BÀI</a:t>
            </a:r>
            <a:endParaRPr lang="en-US" sz="3200" b="1" u="sng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6" descr="Learn premium ico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691" y="1203019"/>
            <a:ext cx="487534" cy="487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1178996" y="1262120"/>
            <a:ext cx="681462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noProof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Ôn lại toàn bộ kiến thức đã học.</a:t>
            </a:r>
            <a:endParaRPr lang="vi-VN" sz="3200" noProof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 descr="Learn premium ico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178" y="2260366"/>
            <a:ext cx="487534" cy="487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1171147" y="2211746"/>
            <a:ext cx="81851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noProof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Đọc trước bài 22: CƠ THỂ SINH VẬT</a:t>
            </a:r>
            <a:endParaRPr lang="vi-VN" sz="3200" noProof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801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255</TotalTime>
  <Words>900</Words>
  <Application>Microsoft Office PowerPoint</Application>
  <PresentationFormat>Màn hình rộng</PresentationFormat>
  <Paragraphs>101</Paragraphs>
  <Slides>11</Slides>
  <Notes>0</Notes>
  <HiddenSlides>0</HiddenSlides>
  <MMClips>0</MMClips>
  <ScaleCrop>false</ScaleCrop>
  <HeadingPairs>
    <vt:vector size="6" baseType="variant">
      <vt:variant>
        <vt:lpstr>Phông được Dùng</vt:lpstr>
      </vt:variant>
      <vt:variant>
        <vt:i4>4</vt:i4>
      </vt:variant>
      <vt:variant>
        <vt:lpstr>Chủ đề</vt:lpstr>
      </vt:variant>
      <vt:variant>
        <vt:i4>1</vt:i4>
      </vt:variant>
      <vt:variant>
        <vt:lpstr>Tiêu đề Bản chiếu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Office Theme</vt:lpstr>
      <vt:lpstr>Bản trình bày PowerPoint</vt:lpstr>
      <vt:lpstr>Bản trình bày PowerPoint</vt:lpstr>
      <vt:lpstr>I. HỆ THỐNG KIẾN THỨC: 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NQC</dc:creator>
  <cp:lastModifiedBy>Thu Nguyen</cp:lastModifiedBy>
  <cp:revision>36</cp:revision>
  <dcterms:created xsi:type="dcterms:W3CDTF">2021-11-27T03:37:57Z</dcterms:created>
  <dcterms:modified xsi:type="dcterms:W3CDTF">2024-02-20T16:41:03Z</dcterms:modified>
</cp:coreProperties>
</file>