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02" r:id="rId4"/>
    <p:sldId id="350" r:id="rId5"/>
    <p:sldId id="393" r:id="rId6"/>
    <p:sldId id="380" r:id="rId7"/>
    <p:sldId id="381" r:id="rId8"/>
    <p:sldId id="382" r:id="rId9"/>
    <p:sldId id="383" r:id="rId10"/>
    <p:sldId id="384" r:id="rId11"/>
    <p:sldId id="385" r:id="rId12"/>
    <p:sldId id="387" r:id="rId13"/>
    <p:sldId id="389" r:id="rId14"/>
    <p:sldId id="390" r:id="rId15"/>
    <p:sldId id="391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C5D3FF"/>
    <a:srgbClr val="97FFFF"/>
    <a:srgbClr val="C0E6EA"/>
    <a:srgbClr val="62C8CE"/>
    <a:srgbClr val="0FB7BD"/>
    <a:srgbClr val="F16649"/>
    <a:srgbClr val="E8F6F8"/>
    <a:srgbClr val="05A0B8"/>
    <a:srgbClr val="7192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5" autoAdjust="0"/>
    <p:restoredTop sz="94620"/>
  </p:normalViewPr>
  <p:slideViewPr>
    <p:cSldViewPr snapToGrid="0" showGuides="1">
      <p:cViewPr varScale="1">
        <p:scale>
          <a:sx n="107" d="100"/>
          <a:sy n="107" d="100"/>
        </p:scale>
        <p:origin x="138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91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994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032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763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04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96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97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5490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8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102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7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724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10/13/2023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6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408" y="18288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489781" y="1830786"/>
            <a:ext cx="11212437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1. E</a:t>
            </a:r>
            <a:r>
              <a:rPr lang="en-US" sz="3600" dirty="0">
                <a:solidFill>
                  <a:srgbClr val="C00000"/>
                </a:solidFill>
              </a:rPr>
              <a:t>ng</a:t>
            </a:r>
            <a:r>
              <a:rPr lang="en-US" sz="3600" dirty="0"/>
              <a:t>l</a:t>
            </a:r>
            <a:r>
              <a:rPr lang="en-US" sz="3600" dirty="0">
                <a:solidFill>
                  <a:srgbClr val="C00000"/>
                </a:solidFill>
              </a:rPr>
              <a:t>ish</a:t>
            </a:r>
            <a:r>
              <a:rPr lang="en-US" sz="3600" dirty="0"/>
              <a:t>					4. s</a:t>
            </a:r>
            <a:r>
              <a:rPr lang="en-US" sz="3600" dirty="0">
                <a:solidFill>
                  <a:srgbClr val="C00000"/>
                </a:solidFill>
              </a:rPr>
              <a:t>po</a:t>
            </a:r>
            <a:r>
              <a:rPr lang="en-US" sz="3600" dirty="0"/>
              <a:t>r</a:t>
            </a:r>
            <a:r>
              <a:rPr lang="en-US" sz="3600" dirty="0">
                <a:solidFill>
                  <a:srgbClr val="C00000"/>
                </a:solidFill>
              </a:rPr>
              <a:t>ts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2. h</a:t>
            </a:r>
            <a:r>
              <a:rPr lang="en-VN" sz="3600" dirty="0">
                <a:solidFill>
                  <a:srgbClr val="C00000"/>
                </a:solidFill>
              </a:rPr>
              <a:t>ome</a:t>
            </a:r>
            <a:r>
              <a:rPr lang="en-US" sz="3600" dirty="0"/>
              <a:t>w</a:t>
            </a:r>
            <a:r>
              <a:rPr lang="en-US" sz="3600" dirty="0">
                <a:solidFill>
                  <a:srgbClr val="C00000"/>
                </a:solidFill>
              </a:rPr>
              <a:t>ork</a:t>
            </a:r>
            <a:r>
              <a:rPr lang="en-US" sz="3600" dirty="0"/>
              <a:t>				5. b</a:t>
            </a:r>
            <a:r>
              <a:rPr lang="en-US" sz="3600" dirty="0">
                <a:solidFill>
                  <a:srgbClr val="C00000"/>
                </a:solidFill>
              </a:rPr>
              <a:t>ad</a:t>
            </a:r>
            <a:r>
              <a:rPr lang="en-US" sz="3600" dirty="0"/>
              <a:t>m</a:t>
            </a:r>
            <a:r>
              <a:rPr lang="en-US" sz="3600" dirty="0">
                <a:solidFill>
                  <a:srgbClr val="C00000"/>
                </a:solidFill>
              </a:rPr>
              <a:t>into</a:t>
            </a:r>
            <a:r>
              <a:rPr lang="en-US" sz="3600" dirty="0"/>
              <a:t>n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3. l</a:t>
            </a:r>
            <a:r>
              <a:rPr lang="en-US" sz="3600" dirty="0">
                <a:solidFill>
                  <a:srgbClr val="C00000"/>
                </a:solidFill>
              </a:rPr>
              <a:t>unc</a:t>
            </a:r>
            <a:r>
              <a:rPr lang="en-US" sz="3600" dirty="0"/>
              <a:t>h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words.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28462ED-AF4F-DB14-2BC1-0E218EB2B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870815"/>
              </p:ext>
            </p:extLst>
          </p:nvPr>
        </p:nvGraphicFramePr>
        <p:xfrm>
          <a:off x="1943100" y="4571177"/>
          <a:ext cx="8128000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77195147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7141222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290676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87874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Study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47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s</a:t>
                      </a:r>
                      <a:r>
                        <a:rPr lang="en-VN" sz="3200" smtClean="0"/>
                        <a:t>ports</a:t>
                      </a:r>
                      <a:endParaRPr lang="en-VN" sz="3200" dirty="0"/>
                    </a:p>
                    <a:p>
                      <a:pPr algn="ctr"/>
                      <a:r>
                        <a:rPr lang="en-US" sz="3200" smtClean="0"/>
                        <a:t>b</a:t>
                      </a:r>
                      <a:r>
                        <a:rPr lang="en-VN" sz="3200" smtClean="0"/>
                        <a:t>adminton</a:t>
                      </a:r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/>
                        <a:t>h</a:t>
                      </a:r>
                      <a:r>
                        <a:rPr lang="en-VN" sz="3200" smtClean="0"/>
                        <a:t>omework</a:t>
                      </a:r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/>
                        <a:t>l</a:t>
                      </a:r>
                      <a:r>
                        <a:rPr lang="en-VN" sz="3200" smtClean="0"/>
                        <a:t>unch</a:t>
                      </a:r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smtClean="0"/>
                        <a:t>E</a:t>
                      </a:r>
                      <a:r>
                        <a:rPr lang="en-VN" sz="3200" smtClean="0"/>
                        <a:t>nglish</a:t>
                      </a:r>
                      <a:endParaRPr lang="en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90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55839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Solve the crossword puzzle.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3C5B56-0969-BD8E-F560-2B5CC8428C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39" t="3573"/>
          <a:stretch/>
        </p:blipFill>
        <p:spPr>
          <a:xfrm>
            <a:off x="6917990" y="1095570"/>
            <a:ext cx="4231551" cy="576278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416" r="8030"/>
          <a:stretch/>
        </p:blipFill>
        <p:spPr>
          <a:xfrm>
            <a:off x="341300" y="1541302"/>
            <a:ext cx="5768770" cy="51764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81554" y="1915053"/>
            <a:ext cx="516488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smtClean="0"/>
              <a:t>F</a:t>
            </a:r>
          </a:p>
          <a:p>
            <a:pPr algn="ctr"/>
            <a:r>
              <a:rPr lang="en-GB" sz="4000" smtClean="0"/>
              <a:t>R</a:t>
            </a:r>
          </a:p>
          <a:p>
            <a:pPr algn="ctr"/>
            <a:r>
              <a:rPr lang="en-GB" sz="4000" smtClean="0"/>
              <a:t>I</a:t>
            </a:r>
          </a:p>
          <a:p>
            <a:pPr algn="ctr"/>
            <a:r>
              <a:rPr lang="en-GB" sz="4000" smtClean="0"/>
              <a:t>E</a:t>
            </a:r>
          </a:p>
          <a:p>
            <a:pPr algn="ctr"/>
            <a:r>
              <a:rPr lang="en-GB" sz="4000" smtClean="0"/>
              <a:t>N</a:t>
            </a:r>
          </a:p>
          <a:p>
            <a:pPr algn="ctr"/>
            <a:r>
              <a:rPr lang="en-GB" sz="4000" smtClean="0"/>
              <a:t>D</a:t>
            </a:r>
          </a:p>
          <a:p>
            <a:pPr algn="ctr"/>
            <a:r>
              <a:rPr lang="en-GB" sz="4000" smtClean="0"/>
              <a:t>L</a:t>
            </a:r>
          </a:p>
          <a:p>
            <a:pPr algn="ctr"/>
            <a:r>
              <a:rPr lang="en-GB" sz="4000"/>
              <a:t>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37892" y="1913384"/>
            <a:ext cx="51648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smtClean="0"/>
              <a:t>K</a:t>
            </a:r>
          </a:p>
          <a:p>
            <a:pPr algn="ctr"/>
            <a:r>
              <a:rPr lang="en-GB" sz="4000" smtClean="0"/>
              <a:t>I</a:t>
            </a:r>
          </a:p>
          <a:p>
            <a:pPr algn="ctr"/>
            <a:r>
              <a:rPr lang="en-GB" sz="4000" smtClean="0"/>
              <a:t>T</a:t>
            </a:r>
          </a:p>
          <a:p>
            <a:pPr algn="ctr"/>
            <a:r>
              <a:rPr lang="en-GB" sz="4000" smtClean="0"/>
              <a:t>C</a:t>
            </a:r>
          </a:p>
          <a:p>
            <a:pPr algn="ctr"/>
            <a:r>
              <a:rPr lang="en-GB" sz="4000" smtClean="0"/>
              <a:t>H</a:t>
            </a:r>
          </a:p>
          <a:p>
            <a:pPr algn="ctr"/>
            <a:r>
              <a:rPr lang="en-GB" sz="4000" smtClean="0"/>
              <a:t>E</a:t>
            </a:r>
          </a:p>
          <a:p>
            <a:pPr algn="ctr"/>
            <a:r>
              <a:rPr lang="en-GB" sz="4000"/>
              <a:t>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51606" y="2530606"/>
            <a:ext cx="48122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000" smtClean="0"/>
              <a:t>E</a:t>
            </a:r>
          </a:p>
          <a:p>
            <a:pPr algn="ctr"/>
            <a:r>
              <a:rPr lang="en-GB" sz="4000" smtClean="0"/>
              <a:t>A</a:t>
            </a:r>
          </a:p>
          <a:p>
            <a:pPr algn="ctr"/>
            <a:r>
              <a:rPr lang="en-GB" sz="4000" smtClean="0"/>
              <a:t>R</a:t>
            </a:r>
          </a:p>
          <a:p>
            <a:pPr algn="ctr"/>
            <a:r>
              <a:rPr lang="en-GB" sz="4000"/>
              <a:t>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87577" y="2530606"/>
            <a:ext cx="40863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smtClean="0"/>
              <a:t>C        E   A   T        V</a:t>
            </a:r>
            <a:endParaRPr lang="en-GB" sz="4000"/>
          </a:p>
        </p:txBody>
      </p:sp>
      <p:sp>
        <p:nvSpPr>
          <p:cNvPr id="20" name="TextBox 19"/>
          <p:cNvSpPr txBox="1"/>
          <p:nvPr/>
        </p:nvSpPr>
        <p:spPr>
          <a:xfrm>
            <a:off x="639687" y="3743811"/>
            <a:ext cx="30251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smtClean="0"/>
              <a:t> C   H       E   K</a:t>
            </a:r>
            <a:endParaRPr lang="en-GB" sz="4000"/>
          </a:p>
        </p:txBody>
      </p:sp>
    </p:spTree>
    <p:extLst>
      <p:ext uri="{BB962C8B-B14F-4D97-AF65-F5344CB8AC3E}">
        <p14:creationId xmlns:p14="http://schemas.microsoft.com/office/powerpoint/2010/main" val="5387885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7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the picture of a classroom. Choose the best answer A, B, or C.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F23C2A-104F-907F-83CB-A4421E3E6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047" y="2056777"/>
            <a:ext cx="5699598" cy="442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749469-2C1C-119C-5FAF-F4C3E414F40E}"/>
              </a:ext>
            </a:extLst>
          </p:cNvPr>
          <p:cNvSpPr txBox="1"/>
          <p:nvPr/>
        </p:nvSpPr>
        <p:spPr>
          <a:xfrm>
            <a:off x="186593" y="2056777"/>
            <a:ext cx="61614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70C0"/>
                </a:solidFill>
              </a:rPr>
              <a:t>1. </a:t>
            </a:r>
            <a:r>
              <a:rPr lang="en-US" sz="3400" dirty="0"/>
              <a:t>There is a blackboard and a clock _____ the wall. </a:t>
            </a:r>
          </a:p>
          <a:p>
            <a:r>
              <a:rPr lang="en-US" sz="3400" b="1" smtClean="0">
                <a:solidFill>
                  <a:srgbClr val="0070C0"/>
                </a:solidFill>
              </a:rPr>
              <a:t>A. </a:t>
            </a:r>
            <a:r>
              <a:rPr lang="en-US" sz="3400" smtClean="0"/>
              <a:t>i</a:t>
            </a:r>
            <a:r>
              <a:rPr lang="en-US" sz="3400" smtClean="0"/>
              <a:t>n		</a:t>
            </a:r>
            <a:r>
              <a:rPr lang="en-US" sz="3400" b="1" smtClean="0">
                <a:solidFill>
                  <a:srgbClr val="0070C0"/>
                </a:solidFill>
              </a:rPr>
              <a:t>B</a:t>
            </a:r>
            <a:r>
              <a:rPr lang="en-US" sz="3400" b="1">
                <a:solidFill>
                  <a:srgbClr val="0070C0"/>
                </a:solidFill>
              </a:rPr>
              <a:t>.</a:t>
            </a:r>
            <a:r>
              <a:rPr lang="en-US" sz="3400"/>
              <a:t> </a:t>
            </a:r>
            <a:r>
              <a:rPr lang="en-US" sz="3400" smtClean="0"/>
              <a:t>on		</a:t>
            </a:r>
            <a:r>
              <a:rPr lang="en-US" sz="3400" b="1" smtClean="0">
                <a:solidFill>
                  <a:srgbClr val="0070C0"/>
                </a:solidFill>
              </a:rPr>
              <a:t>C</a:t>
            </a:r>
            <a:r>
              <a:rPr lang="en-US" sz="3400" b="1">
                <a:solidFill>
                  <a:srgbClr val="0070C0"/>
                </a:solidFill>
              </a:rPr>
              <a:t>. </a:t>
            </a:r>
            <a:r>
              <a:rPr lang="en-US" sz="3400" smtClean="0"/>
              <a:t>behind</a:t>
            </a:r>
          </a:p>
          <a:p>
            <a:r>
              <a:rPr lang="en-US" sz="3400" smtClean="0"/>
              <a:t> </a:t>
            </a:r>
            <a:endParaRPr lang="en-US" sz="3400" dirty="0"/>
          </a:p>
          <a:p>
            <a:r>
              <a:rPr lang="en-US" sz="3400" b="1" dirty="0">
                <a:solidFill>
                  <a:srgbClr val="0070C0"/>
                </a:solidFill>
              </a:rPr>
              <a:t>2. </a:t>
            </a:r>
            <a:r>
              <a:rPr lang="en-US" sz="3400" dirty="0"/>
              <a:t>A vase of flowers is on the ____ desk</a:t>
            </a:r>
            <a:r>
              <a:rPr lang="en-US" sz="3400"/>
              <a:t>. </a:t>
            </a:r>
            <a:endParaRPr lang="en-US" sz="3400" smtClean="0"/>
          </a:p>
          <a:p>
            <a:r>
              <a:rPr lang="en-US" sz="3400" b="1" smtClean="0">
                <a:solidFill>
                  <a:srgbClr val="0070C0"/>
                </a:solidFill>
              </a:rPr>
              <a:t>A</a:t>
            </a:r>
            <a:r>
              <a:rPr lang="en-US" sz="3400" b="1" dirty="0">
                <a:solidFill>
                  <a:srgbClr val="0070C0"/>
                </a:solidFill>
              </a:rPr>
              <a:t>. </a:t>
            </a:r>
            <a:r>
              <a:rPr lang="en-US" sz="3400"/>
              <a:t>teacher’s    </a:t>
            </a:r>
            <a:r>
              <a:rPr lang="en-US" sz="3400" smtClean="0"/>
              <a:t>		</a:t>
            </a:r>
            <a:r>
              <a:rPr lang="en-US" sz="3400" b="1" smtClean="0">
                <a:solidFill>
                  <a:srgbClr val="0070C0"/>
                </a:solidFill>
              </a:rPr>
              <a:t>B</a:t>
            </a:r>
            <a:r>
              <a:rPr lang="en-US" sz="3400" b="1" dirty="0">
                <a:solidFill>
                  <a:srgbClr val="0070C0"/>
                </a:solidFill>
              </a:rPr>
              <a:t>. </a:t>
            </a:r>
            <a:r>
              <a:rPr lang="en-US" sz="3400" dirty="0"/>
              <a:t>teachers </a:t>
            </a:r>
          </a:p>
          <a:p>
            <a:r>
              <a:rPr lang="en-US" sz="3400" b="1" smtClean="0">
                <a:solidFill>
                  <a:srgbClr val="0070C0"/>
                </a:solidFill>
              </a:rPr>
              <a:t>C</a:t>
            </a:r>
            <a:r>
              <a:rPr lang="en-US" sz="3400" b="1" dirty="0">
                <a:solidFill>
                  <a:srgbClr val="0070C0"/>
                </a:solidFill>
              </a:rPr>
              <a:t>. </a:t>
            </a:r>
            <a:r>
              <a:rPr lang="en-US" sz="3400" dirty="0"/>
              <a:t>teacher'</a:t>
            </a:r>
            <a:endParaRPr lang="en-VN" sz="34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998B0DB-423B-2315-B54C-0966071965D8}"/>
              </a:ext>
            </a:extLst>
          </p:cNvPr>
          <p:cNvSpPr/>
          <p:nvPr/>
        </p:nvSpPr>
        <p:spPr>
          <a:xfrm>
            <a:off x="1933442" y="3150961"/>
            <a:ext cx="607533" cy="5857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3C53B96-46C7-45DF-A506-7EC821A89EF5}"/>
              </a:ext>
            </a:extLst>
          </p:cNvPr>
          <p:cNvSpPr/>
          <p:nvPr/>
        </p:nvSpPr>
        <p:spPr>
          <a:xfrm>
            <a:off x="141939" y="5212058"/>
            <a:ext cx="596430" cy="6093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3083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the picture of a classroom. Choose the best answer A, B, or C.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749469-2C1C-119C-5FAF-F4C3E414F40E}"/>
              </a:ext>
            </a:extLst>
          </p:cNvPr>
          <p:cNvSpPr txBox="1"/>
          <p:nvPr/>
        </p:nvSpPr>
        <p:spPr>
          <a:xfrm>
            <a:off x="177800" y="2199020"/>
            <a:ext cx="60999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3. </a:t>
            </a:r>
            <a:r>
              <a:rPr lang="en-US" sz="3200" dirty="0"/>
              <a:t>A boy and three girls are _____ the classroom</a:t>
            </a:r>
            <a:r>
              <a:rPr lang="en-US" sz="3200"/>
              <a:t>. </a:t>
            </a:r>
            <a:endParaRPr lang="en-US" sz="3200" smtClean="0"/>
          </a:p>
          <a:p>
            <a:r>
              <a:rPr lang="en-US" sz="3200" b="1" smtClean="0">
                <a:solidFill>
                  <a:srgbClr val="0070C0"/>
                </a:solidFill>
              </a:rPr>
              <a:t>A</a:t>
            </a:r>
            <a:r>
              <a:rPr lang="en-US" sz="3200" b="1">
                <a:solidFill>
                  <a:srgbClr val="0070C0"/>
                </a:solidFill>
              </a:rPr>
              <a:t>. </a:t>
            </a:r>
            <a:r>
              <a:rPr lang="en-US" sz="3200" smtClean="0"/>
              <a:t>in		</a:t>
            </a:r>
            <a:r>
              <a:rPr lang="en-US" sz="3200" b="1" smtClean="0">
                <a:solidFill>
                  <a:srgbClr val="0070C0"/>
                </a:solidFill>
              </a:rPr>
              <a:t>B</a:t>
            </a:r>
            <a:r>
              <a:rPr lang="en-US" sz="3200" b="1">
                <a:solidFill>
                  <a:srgbClr val="0070C0"/>
                </a:solidFill>
              </a:rPr>
              <a:t>. </a:t>
            </a:r>
            <a:r>
              <a:rPr lang="en-US" sz="3200" smtClean="0"/>
              <a:t>on		</a:t>
            </a:r>
            <a:r>
              <a:rPr lang="en-US" sz="3200" b="1" smtClean="0">
                <a:solidFill>
                  <a:srgbClr val="0070C0"/>
                </a:solidFill>
              </a:rPr>
              <a:t>C</a:t>
            </a:r>
            <a:r>
              <a:rPr lang="en-US" sz="3200" b="1" dirty="0">
                <a:solidFill>
                  <a:srgbClr val="0070C0"/>
                </a:solidFill>
              </a:rPr>
              <a:t>. </a:t>
            </a:r>
            <a:r>
              <a:rPr lang="en-US" sz="3200" dirty="0"/>
              <a:t>in front </a:t>
            </a:r>
            <a:r>
              <a:rPr lang="en-US" sz="3200"/>
              <a:t>of </a:t>
            </a:r>
            <a:endParaRPr lang="en-US" sz="3200" smtClean="0"/>
          </a:p>
          <a:p>
            <a:endParaRPr lang="en-US" sz="3200" dirty="0"/>
          </a:p>
          <a:p>
            <a:r>
              <a:rPr lang="en-US" sz="3200" b="1" dirty="0">
                <a:solidFill>
                  <a:srgbClr val="0070C0"/>
                </a:solidFill>
              </a:rPr>
              <a:t>4. </a:t>
            </a:r>
            <a:r>
              <a:rPr lang="en-US" sz="3200" dirty="0"/>
              <a:t>The window is ____ the big door. </a:t>
            </a:r>
          </a:p>
          <a:p>
            <a:r>
              <a:rPr lang="en-US" sz="3200" b="1" smtClean="0">
                <a:solidFill>
                  <a:srgbClr val="0070C0"/>
                </a:solidFill>
              </a:rPr>
              <a:t>A. </a:t>
            </a:r>
            <a:r>
              <a:rPr lang="en-US" sz="3200" smtClean="0"/>
              <a:t>behind       		</a:t>
            </a:r>
            <a:r>
              <a:rPr lang="en-US" sz="3200" b="1" smtClean="0">
                <a:solidFill>
                  <a:srgbClr val="0070C0"/>
                </a:solidFill>
              </a:rPr>
              <a:t>B</a:t>
            </a:r>
            <a:r>
              <a:rPr lang="en-US" sz="3200" b="1" dirty="0">
                <a:solidFill>
                  <a:srgbClr val="0070C0"/>
                </a:solidFill>
              </a:rPr>
              <a:t>. </a:t>
            </a:r>
            <a:r>
              <a:rPr lang="en-US" sz="3200" dirty="0"/>
              <a:t>next </a:t>
            </a:r>
            <a:r>
              <a:rPr lang="en-US" sz="3200"/>
              <a:t>to </a:t>
            </a:r>
            <a:endParaRPr lang="en-US" sz="3200" smtClean="0"/>
          </a:p>
          <a:p>
            <a:r>
              <a:rPr lang="en-US" sz="3200" b="1" smtClean="0">
                <a:solidFill>
                  <a:srgbClr val="0070C0"/>
                </a:solidFill>
              </a:rPr>
              <a:t>C</a:t>
            </a:r>
            <a:r>
              <a:rPr lang="en-US" sz="3200" b="1" dirty="0">
                <a:solidFill>
                  <a:srgbClr val="0070C0"/>
                </a:solidFill>
              </a:rPr>
              <a:t>. </a:t>
            </a:r>
            <a:r>
              <a:rPr lang="en-US" sz="3200" dirty="0"/>
              <a:t>under</a:t>
            </a:r>
            <a:endParaRPr lang="en-VN" sz="32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998B0DB-423B-2315-B54C-0966071965D8}"/>
              </a:ext>
            </a:extLst>
          </p:cNvPr>
          <p:cNvSpPr/>
          <p:nvPr/>
        </p:nvSpPr>
        <p:spPr>
          <a:xfrm>
            <a:off x="107461" y="3196342"/>
            <a:ext cx="575355" cy="56073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3C53B96-46C7-45DF-A506-7EC821A89EF5}"/>
              </a:ext>
            </a:extLst>
          </p:cNvPr>
          <p:cNvSpPr/>
          <p:nvPr/>
        </p:nvSpPr>
        <p:spPr>
          <a:xfrm>
            <a:off x="3777500" y="4683016"/>
            <a:ext cx="586226" cy="59897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8F23C2A-104F-907F-83CB-A4421E3E6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047" y="2056777"/>
            <a:ext cx="5699598" cy="442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537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Look at the picture of a classroom. Choose the best answer A, B, or C.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749469-2C1C-119C-5FAF-F4C3E414F40E}"/>
              </a:ext>
            </a:extLst>
          </p:cNvPr>
          <p:cNvSpPr txBox="1"/>
          <p:nvPr/>
        </p:nvSpPr>
        <p:spPr>
          <a:xfrm>
            <a:off x="302459" y="2743280"/>
            <a:ext cx="59576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5. </a:t>
            </a:r>
            <a:r>
              <a:rPr lang="en-US" sz="3600" dirty="0"/>
              <a:t>A girl ______ her book now. </a:t>
            </a:r>
          </a:p>
          <a:p>
            <a:r>
              <a:rPr lang="en-US" sz="3600" b="1" smtClean="0">
                <a:solidFill>
                  <a:srgbClr val="0070C0"/>
                </a:solidFill>
              </a:rPr>
              <a:t>A. </a:t>
            </a:r>
            <a:r>
              <a:rPr lang="en-US" sz="3600" smtClean="0"/>
              <a:t>reads     </a:t>
            </a:r>
          </a:p>
          <a:p>
            <a:r>
              <a:rPr lang="en-US" sz="3600" b="1" smtClean="0">
                <a:solidFill>
                  <a:srgbClr val="0070C0"/>
                </a:solidFill>
              </a:rPr>
              <a:t>B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  <a:r>
              <a:rPr lang="en-US" sz="3600" dirty="0"/>
              <a:t>reading </a:t>
            </a:r>
          </a:p>
          <a:p>
            <a:r>
              <a:rPr lang="en-US" sz="3600" b="1" smtClean="0">
                <a:solidFill>
                  <a:srgbClr val="0070C0"/>
                </a:solidFill>
              </a:rPr>
              <a:t>C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  <a:r>
              <a:rPr lang="en-US" sz="3600" dirty="0"/>
              <a:t>is reading</a:t>
            </a:r>
            <a:endParaRPr lang="en-VN" sz="36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998B0DB-423B-2315-B54C-0966071965D8}"/>
              </a:ext>
            </a:extLst>
          </p:cNvPr>
          <p:cNvSpPr/>
          <p:nvPr/>
        </p:nvSpPr>
        <p:spPr>
          <a:xfrm>
            <a:off x="302459" y="4496371"/>
            <a:ext cx="561811" cy="5552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8F23C2A-104F-907F-83CB-A4421E3E6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047" y="2056777"/>
            <a:ext cx="5699598" cy="442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174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869130" y="1167259"/>
            <a:ext cx="1032778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present simple or the present continuous form of the verbs in brackets.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292197" y="1259913"/>
            <a:ext cx="524148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344982" y="1157273"/>
            <a:ext cx="4140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6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749469-2C1C-119C-5FAF-F4C3E414F40E}"/>
              </a:ext>
            </a:extLst>
          </p:cNvPr>
          <p:cNvSpPr txBox="1"/>
          <p:nvPr/>
        </p:nvSpPr>
        <p:spPr>
          <a:xfrm>
            <a:off x="292197" y="2325878"/>
            <a:ext cx="11722003" cy="40318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70C0"/>
                </a:solidFill>
              </a:rPr>
              <a:t>1. </a:t>
            </a:r>
            <a:r>
              <a:rPr lang="en-US" sz="3600" smtClean="0"/>
              <a:t>We </a:t>
            </a:r>
            <a:r>
              <a:rPr lang="en-US" sz="3600" dirty="0"/>
              <a:t>can't go out now. It (rain) </a:t>
            </a:r>
            <a:r>
              <a:rPr lang="en-US" sz="3600"/>
              <a:t>__________. </a:t>
            </a:r>
            <a:endParaRPr lang="en-US" sz="3600" smtClean="0"/>
          </a:p>
          <a:p>
            <a:endParaRPr lang="en-US" sz="1000" dirty="0"/>
          </a:p>
          <a:p>
            <a:r>
              <a:rPr lang="en-US" sz="3600" b="1" dirty="0">
                <a:solidFill>
                  <a:srgbClr val="0070C0"/>
                </a:solidFill>
              </a:rPr>
              <a:t>2. </a:t>
            </a:r>
            <a:r>
              <a:rPr lang="en-US" sz="3600" dirty="0"/>
              <a:t>What time ____ you (have) _____ breakfast every </a:t>
            </a:r>
            <a:r>
              <a:rPr lang="en-US" sz="3600"/>
              <a:t>day</a:t>
            </a:r>
            <a:r>
              <a:rPr lang="en-US" sz="3600" smtClean="0"/>
              <a:t>?</a:t>
            </a:r>
          </a:p>
          <a:p>
            <a:endParaRPr lang="en-US" sz="1000" smtClean="0"/>
          </a:p>
          <a:p>
            <a:r>
              <a:rPr lang="en-US" sz="3600" b="1" smtClean="0">
                <a:solidFill>
                  <a:srgbClr val="0070C0"/>
                </a:solidFill>
              </a:rPr>
              <a:t>3</a:t>
            </a:r>
            <a:r>
              <a:rPr lang="en-US" sz="3600" b="1" dirty="0">
                <a:solidFill>
                  <a:srgbClr val="0070C0"/>
                </a:solidFill>
              </a:rPr>
              <a:t>.</a:t>
            </a:r>
            <a:r>
              <a:rPr lang="en-US" sz="3600" dirty="0"/>
              <a:t> – ___ she (study) ________ English now? – No, she isn’t</a:t>
            </a:r>
            <a:r>
              <a:rPr lang="en-US" sz="3600"/>
              <a:t>. </a:t>
            </a:r>
            <a:endParaRPr lang="en-US" sz="3600" smtClean="0"/>
          </a:p>
          <a:p>
            <a:endParaRPr lang="en-US" sz="1000" dirty="0"/>
          </a:p>
          <a:p>
            <a:r>
              <a:rPr lang="en-US" sz="3600" b="1" dirty="0">
                <a:solidFill>
                  <a:srgbClr val="0070C0"/>
                </a:solidFill>
              </a:rPr>
              <a:t>4. </a:t>
            </a:r>
            <a:r>
              <a:rPr lang="en-US" sz="3600" dirty="0"/>
              <a:t>My dog (like) ____ my bed very much</a:t>
            </a:r>
            <a:r>
              <a:rPr lang="en-US" sz="3600"/>
              <a:t>. </a:t>
            </a:r>
            <a:endParaRPr lang="en-US" sz="3600" smtClean="0"/>
          </a:p>
          <a:p>
            <a:endParaRPr lang="en-US" sz="1000" dirty="0"/>
          </a:p>
          <a:p>
            <a:r>
              <a:rPr lang="en-US" sz="3600" b="1" dirty="0">
                <a:solidFill>
                  <a:srgbClr val="0070C0"/>
                </a:solidFill>
              </a:rPr>
              <a:t>5. </a:t>
            </a:r>
            <a:r>
              <a:rPr lang="en-US" sz="3600" dirty="0"/>
              <a:t>My mother (not cook) ___________ now. She (read) __________ a book.</a:t>
            </a:r>
            <a:endParaRPr lang="en-VN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50961A-04A0-E3D8-E944-EB40027B64C4}"/>
              </a:ext>
            </a:extLst>
          </p:cNvPr>
          <p:cNvSpPr txBox="1"/>
          <p:nvPr/>
        </p:nvSpPr>
        <p:spPr>
          <a:xfrm>
            <a:off x="6391541" y="2338510"/>
            <a:ext cx="19736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is raining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DDC828-D1F6-554D-2708-433EA1FD952A}"/>
              </a:ext>
            </a:extLst>
          </p:cNvPr>
          <p:cNvSpPr txBox="1"/>
          <p:nvPr/>
        </p:nvSpPr>
        <p:spPr>
          <a:xfrm>
            <a:off x="2991566" y="3033936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do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519134-3689-BC7C-EA4D-40B4234CC6BD}"/>
              </a:ext>
            </a:extLst>
          </p:cNvPr>
          <p:cNvSpPr txBox="1"/>
          <p:nvPr/>
        </p:nvSpPr>
        <p:spPr>
          <a:xfrm>
            <a:off x="6007100" y="3045319"/>
            <a:ext cx="1151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have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AE66D7-D731-DC8E-CA59-4DE8F8BCA088}"/>
              </a:ext>
            </a:extLst>
          </p:cNvPr>
          <p:cNvSpPr txBox="1"/>
          <p:nvPr/>
        </p:nvSpPr>
        <p:spPr>
          <a:xfrm>
            <a:off x="1292087" y="3695483"/>
            <a:ext cx="580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Is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A96D76-BB64-68B4-A010-A14498280B32}"/>
              </a:ext>
            </a:extLst>
          </p:cNvPr>
          <p:cNvSpPr txBox="1"/>
          <p:nvPr/>
        </p:nvSpPr>
        <p:spPr>
          <a:xfrm>
            <a:off x="4057857" y="3772912"/>
            <a:ext cx="1949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studying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23C344-D7A7-BD7E-4A4C-AD7EC738716B}"/>
              </a:ext>
            </a:extLst>
          </p:cNvPr>
          <p:cNvSpPr txBox="1"/>
          <p:nvPr/>
        </p:nvSpPr>
        <p:spPr>
          <a:xfrm>
            <a:off x="3292025" y="4465498"/>
            <a:ext cx="1100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likes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C09BFF-C17D-4CE1-5E0E-3AE62D938B3F}"/>
              </a:ext>
            </a:extLst>
          </p:cNvPr>
          <p:cNvSpPr txBox="1"/>
          <p:nvPr/>
        </p:nvSpPr>
        <p:spPr>
          <a:xfrm>
            <a:off x="4962637" y="5138684"/>
            <a:ext cx="2637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isn’t cooking</a:t>
            </a:r>
            <a:endParaRPr lang="en-VN" sz="36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65F317-6BC4-1183-6CE2-E2677E7019B1}"/>
              </a:ext>
            </a:extLst>
          </p:cNvPr>
          <p:cNvSpPr txBox="1"/>
          <p:nvPr/>
        </p:nvSpPr>
        <p:spPr>
          <a:xfrm>
            <a:off x="487067" y="5713194"/>
            <a:ext cx="217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is reading</a:t>
            </a:r>
            <a:endParaRPr lang="en-VN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1530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029791"/>
            <a:ext cx="114456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Pronunciation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Vocabulary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smtClean="0"/>
              <a:t>Grammar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6330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8673" y="11864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7066" y="2109596"/>
            <a:ext cx="8654695" cy="837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/>
              <a:t>Prepare for Review 1 - Lesson 2: Skills.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550" y="3415606"/>
            <a:ext cx="2767596" cy="276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03" y="0"/>
            <a:ext cx="9095102" cy="6858000"/>
          </a:xfrm>
        </p:spPr>
      </p:pic>
      <p:grpSp>
        <p:nvGrpSpPr>
          <p:cNvPr id="16" name="Group 15"/>
          <p:cNvGrpSpPr/>
          <p:nvPr/>
        </p:nvGrpSpPr>
        <p:grpSpPr>
          <a:xfrm>
            <a:off x="2949901" y="3510328"/>
            <a:ext cx="6869145" cy="1877988"/>
            <a:chOff x="2949901" y="3510328"/>
            <a:chExt cx="6869145" cy="187798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79C85B-8CF1-467C-90E2-2EFA7DD634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6820" y="3510790"/>
              <a:ext cx="1327361" cy="1877072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A8DCC60-7CC6-4BB5-93C9-B6ABD7122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9901" y="3510330"/>
              <a:ext cx="1319185" cy="1877986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953C47D-F5F3-4C8B-95AB-CB1D25CCA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7236" y="3514195"/>
              <a:ext cx="1323683" cy="1870317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3DF6CF5-0997-49BE-A637-2641803BF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9934" y="3510328"/>
              <a:ext cx="1329112" cy="1877988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0B541C0-B76C-43AB-9EAF-B49801DFF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8654" y="3510329"/>
              <a:ext cx="1329112" cy="1877986"/>
            </a:xfrm>
            <a:prstGeom prst="rect">
              <a:avLst/>
            </a:prstGeom>
            <a:noFill/>
            <a:ln>
              <a:noFill/>
            </a:ln>
            <a:effectLst>
              <a:outerShdw blurRad="342900" dir="13500000" sy="23000" kx="1200000" algn="br" rotWithShape="0">
                <a:prstClr val="black">
                  <a:alpha val="15000"/>
                </a:prstClr>
              </a:outerShdw>
            </a:effectLst>
            <a:scene3d>
              <a:camera prst="perspectiveRight">
                <a:rot lat="0" lon="20099996" rev="0"/>
              </a:camera>
              <a:lightRig rig="threePt" dir="t"/>
            </a:scene3d>
            <a:sp3d extrusionH="254000"/>
          </p:spPr>
        </p:pic>
      </p:grpSp>
      <p:sp>
        <p:nvSpPr>
          <p:cNvPr id="15" name="Rectangle 14"/>
          <p:cNvSpPr/>
          <p:nvPr/>
        </p:nvSpPr>
        <p:spPr>
          <a:xfrm>
            <a:off x="2949901" y="5654655"/>
            <a:ext cx="65297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latin typeface="Calibri" panose="020F0502020204030204" pitchFamily="34" charset="0"/>
              </a:rPr>
              <a:t>Website: </a:t>
            </a:r>
            <a:r>
              <a:rPr lang="en-GB" sz="2000" b="1" i="1" dirty="0" err="1">
                <a:latin typeface="Calibri" panose="020F0502020204030204" pitchFamily="34" charset="0"/>
              </a:rPr>
              <a:t>hoclieu.vn</a:t>
            </a:r>
            <a:endParaRPr lang="en-GB" sz="2000" dirty="0"/>
          </a:p>
          <a:p>
            <a:pPr algn="ctr"/>
            <a:r>
              <a:rPr lang="en-GB" sz="2000" b="1" dirty="0" err="1">
                <a:latin typeface="Calibri" panose="020F0502020204030204" pitchFamily="34" charset="0"/>
              </a:rPr>
              <a:t>Fanpage</a:t>
            </a:r>
            <a:r>
              <a:rPr lang="en-GB" sz="2000" b="1" dirty="0">
                <a:latin typeface="Calibri" panose="020F0502020204030204" pitchFamily="34" charset="0"/>
              </a:rPr>
              <a:t>: </a:t>
            </a:r>
            <a:r>
              <a:rPr lang="en-GB" sz="2000" b="1" i="1" dirty="0" err="1">
                <a:latin typeface="Calibri" panose="020F0502020204030204" pitchFamily="34" charset="0"/>
              </a:rPr>
              <a:t>facebook.com</a:t>
            </a:r>
            <a:r>
              <a:rPr lang="en-GB" sz="2000" b="1" i="1" dirty="0">
                <a:latin typeface="Calibri" panose="020F0502020204030204" pitchFamily="34" charset="0"/>
              </a:rPr>
              <a:t>/</a:t>
            </a:r>
            <a:r>
              <a:rPr lang="en-GB" sz="20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2000" b="1" i="1" dirty="0">
                <a:latin typeface="Calibri" panose="020F0502020204030204" pitchFamily="34" charset="0"/>
              </a:rPr>
              <a:t>/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47D5F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F266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731211" y="1877379"/>
            <a:ext cx="4938004" cy="625641"/>
          </a:xfrm>
          <a:prstGeom prst="roundRect">
            <a:avLst>
              <a:gd name="adj" fmla="val 42661"/>
            </a:avLst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244276" y="1897811"/>
            <a:ext cx="3911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chemeClr val="bg1"/>
                </a:solidFill>
              </a:rPr>
              <a:t>LESSON</a:t>
            </a:r>
            <a:r>
              <a:rPr lang="en-US" sz="3200" b="1" smtClean="0">
                <a:solidFill>
                  <a:schemeClr val="bg1"/>
                </a:solidFill>
              </a:rPr>
              <a:t> 1: LANGUAGE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62855" y="132929"/>
            <a:ext cx="21058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17125" y="139847"/>
            <a:ext cx="65211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UNITS 1 – 2 – 3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43706" y="113518"/>
            <a:ext cx="730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117125" y="1723542"/>
            <a:ext cx="1061174" cy="941618"/>
            <a:chOff x="2066408" y="3458139"/>
            <a:chExt cx="994505" cy="94161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018" y="3458139"/>
              <a:ext cx="990895" cy="941618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408" y="3554648"/>
              <a:ext cx="990895" cy="801149"/>
            </a:xfrm>
            <a:prstGeom prst="rect">
              <a:avLst/>
            </a:prstGeom>
          </p:spPr>
        </p:pic>
      </p:grpSp>
      <p:pic>
        <p:nvPicPr>
          <p:cNvPr id="1030" name="Picture 6" descr="Ilustración De Un Niños Felices En El Aula Ilustraciones Svg, Vectoriales,  Clip Art Vectorizado Libre De Derechos. Image 14892476.">
            <a:extLst>
              <a:ext uri="{FF2B5EF4-FFF2-40B4-BE49-F238E27FC236}">
                <a16:creationId xmlns:a16="http://schemas.microsoft.com/office/drawing/2014/main" id="{0844E342-FCA9-9F57-325C-53ED591E5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951" y="3064597"/>
            <a:ext cx="8551337" cy="395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bg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54319" y="2178118"/>
            <a:ext cx="1913520" cy="61760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PRONUNCIATION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VOCABULARY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731925" y="4816638"/>
            <a:ext cx="1835914" cy="601447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</a:rPr>
              <a:t>GRAMMAR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56750" y="1158931"/>
            <a:ext cx="5755112" cy="515583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Memory game: Complete the chart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56750" y="1855176"/>
            <a:ext cx="5755112" cy="1268671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1: Choose the word whose underlined part is pronounced diﬀerently. 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2: Write the names of school things and furniture in the house which begin with /b/ and /p/.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56750" y="3299840"/>
            <a:ext cx="5743692" cy="984619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  <a:cs typeface="Calibri" panose="020F0502020204030204" pitchFamily="34" charset="0"/>
              </a:rPr>
              <a:t>Task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3: Complete the words.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4: Solve the crossword puzzle.</a:t>
            </a:r>
            <a:endParaRPr lang="en-US" b="0" dirty="0">
              <a:effectLst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106004" cy="768965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/>
          <p:nvPr/>
        </p:nvCxnSpPr>
        <p:spPr>
          <a:xfrm rot="10800000" flipV="1">
            <a:off x="1582828" y="2492214"/>
            <a:ext cx="1067201" cy="1000595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144807" cy="1028397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926304"/>
            <a:ext cx="1835914" cy="604154"/>
          </a:xfrm>
          <a:prstGeom prst="roundRect">
            <a:avLst/>
          </a:prstGeom>
          <a:solidFill>
            <a:srgbClr val="05A0B8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CONSOLIDATION</a:t>
            </a:r>
            <a:endParaRPr lang="en-GB" b="1" dirty="0">
              <a:solidFill>
                <a:schemeClr val="bg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117362"/>
            <a:ext cx="1144807" cy="808942"/>
          </a:xfrm>
          <a:prstGeom prst="curvedConnector2">
            <a:avLst/>
          </a:prstGeom>
          <a:ln w="57150">
            <a:solidFill>
              <a:srgbClr val="F1664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1062" y="4460451"/>
            <a:ext cx="5740800" cy="1499246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mtClean="0">
                <a:solidFill>
                  <a:schemeClr val="tx1"/>
                </a:solidFill>
              </a:rPr>
              <a:t>Task </a:t>
            </a:r>
            <a:r>
              <a:rPr lang="en-GB" dirty="0">
                <a:solidFill>
                  <a:schemeClr val="tx1"/>
                </a:solidFill>
              </a:rPr>
              <a:t>5: Look at the picture of a classroom. Choose the best answer A, B, or 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</a:rPr>
              <a:t>Task 6: Complete the sentences with the present simple or the present continuous form of the verbs in brackets.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3564976" y="251696"/>
            <a:ext cx="5438347" cy="625641"/>
          </a:xfrm>
          <a:prstGeom prst="roundRect">
            <a:avLst>
              <a:gd name="adj" fmla="val 42661"/>
            </a:avLst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4151494" y="296030"/>
            <a:ext cx="5099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bg1"/>
                </a:solidFill>
              </a:rPr>
              <a:t>LESSON 1: LANGUAGE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2937828" y="97859"/>
            <a:ext cx="994505" cy="941618"/>
            <a:chOff x="2066408" y="3458139"/>
            <a:chExt cx="994505" cy="94161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0018" y="3458139"/>
              <a:ext cx="990895" cy="941618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6408" y="3554648"/>
              <a:ext cx="990895" cy="801149"/>
            </a:xfrm>
            <a:prstGeom prst="rect">
              <a:avLst/>
            </a:prstGeom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97338F7-84C2-6AC6-B75B-3A6F4EB76776}"/>
              </a:ext>
            </a:extLst>
          </p:cNvPr>
          <p:cNvSpPr/>
          <p:nvPr/>
        </p:nvSpPr>
        <p:spPr>
          <a:xfrm>
            <a:off x="5556750" y="6135690"/>
            <a:ext cx="5740800" cy="684962"/>
          </a:xfrm>
          <a:prstGeom prst="rect">
            <a:avLst/>
          </a:prstGeom>
          <a:solidFill>
            <a:srgbClr val="C0E6EA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512809-24F3-0412-7015-87281BB80E6E}"/>
              </a:ext>
            </a:extLst>
          </p:cNvPr>
          <p:cNvSpPr txBox="1"/>
          <p:nvPr/>
        </p:nvSpPr>
        <p:spPr>
          <a:xfrm>
            <a:off x="531980" y="4360594"/>
            <a:ext cx="1640247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VN" sz="3200" dirty="0"/>
              <a:t>2 teams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2656020" y="1426293"/>
            <a:ext cx="59655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MEMORY GAME</a:t>
            </a:r>
          </a:p>
        </p:txBody>
      </p:sp>
      <p:pic>
        <p:nvPicPr>
          <p:cNvPr id="14" name="Graphic 13" descr="Users with solid fill">
            <a:extLst>
              <a:ext uri="{FF2B5EF4-FFF2-40B4-BE49-F238E27FC236}">
                <a16:creationId xmlns:a16="http://schemas.microsoft.com/office/drawing/2014/main" id="{1576E5F9-329F-510B-ED84-BB12BFA484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23614" y="2787491"/>
            <a:ext cx="1856978" cy="18569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3002046" y="4360594"/>
            <a:ext cx="5273507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/>
              <a:t>Run to the board to complete the chart</a:t>
            </a:r>
            <a:endParaRPr lang="en-VN" sz="3200" dirty="0"/>
          </a:p>
        </p:txBody>
      </p:sp>
      <p:pic>
        <p:nvPicPr>
          <p:cNvPr id="6" name="Graphic 5" descr="Pencil with solid fill">
            <a:extLst>
              <a:ext uri="{FF2B5EF4-FFF2-40B4-BE49-F238E27FC236}">
                <a16:creationId xmlns:a16="http://schemas.microsoft.com/office/drawing/2014/main" id="{3EA0531C-2DE5-6A20-E5D8-F106E38397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140325" y="3277286"/>
            <a:ext cx="914400" cy="914400"/>
          </a:xfrm>
          <a:prstGeom prst="rect">
            <a:avLst/>
          </a:prstGeom>
        </p:spPr>
      </p:pic>
      <p:pic>
        <p:nvPicPr>
          <p:cNvPr id="9" name="Graphic 8" descr="Trophy with solid fill">
            <a:extLst>
              <a:ext uri="{FF2B5EF4-FFF2-40B4-BE49-F238E27FC236}">
                <a16:creationId xmlns:a16="http://schemas.microsoft.com/office/drawing/2014/main" id="{292AFC78-21E7-3F99-AADE-A51FA975D62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0068570" y="3258780"/>
            <a:ext cx="914400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F862F0F-A808-D74E-ED64-89631296B51F}"/>
              </a:ext>
            </a:extLst>
          </p:cNvPr>
          <p:cNvSpPr txBox="1"/>
          <p:nvPr/>
        </p:nvSpPr>
        <p:spPr>
          <a:xfrm>
            <a:off x="8815388" y="4360594"/>
            <a:ext cx="3198812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dirty="0"/>
              <a:t>Group with more correct answers</a:t>
            </a:r>
            <a:endParaRPr lang="en-VN" sz="3200" dirty="0"/>
          </a:p>
        </p:txBody>
      </p:sp>
      <p:pic>
        <p:nvPicPr>
          <p:cNvPr id="4" name="Graphic 3" descr="Puzzle pieces with solid fill">
            <a:extLst>
              <a:ext uri="{FF2B5EF4-FFF2-40B4-BE49-F238E27FC236}">
                <a16:creationId xmlns:a16="http://schemas.microsoft.com/office/drawing/2014/main" id="{02D5DA38-4D63-E3F6-9557-A1F0A31606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275553" y="137478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1221;p40">
            <a:extLst>
              <a:ext uri="{FF2B5EF4-FFF2-40B4-BE49-F238E27FC236}">
                <a16:creationId xmlns:a16="http://schemas.microsoft.com/office/drawing/2014/main" id="{E80D73D9-9030-C6AC-4EA5-638C98BC961E}"/>
              </a:ext>
            </a:extLst>
          </p:cNvPr>
          <p:cNvSpPr/>
          <p:nvPr/>
        </p:nvSpPr>
        <p:spPr>
          <a:xfrm>
            <a:off x="1884266" y="3904748"/>
            <a:ext cx="81018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roup 18"/>
          <p:cNvGrpSpPr/>
          <p:nvPr/>
        </p:nvGrpSpPr>
        <p:grpSpPr>
          <a:xfrm>
            <a:off x="7620" y="-7620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grpSp>
        <p:nvGrpSpPr>
          <p:cNvPr id="10" name="Google Shape;1326;p42">
            <a:extLst>
              <a:ext uri="{FF2B5EF4-FFF2-40B4-BE49-F238E27FC236}">
                <a16:creationId xmlns:a16="http://schemas.microsoft.com/office/drawing/2014/main" id="{510EC867-B2AC-2E7F-C2A7-6DD9C83E7FFC}"/>
              </a:ext>
            </a:extLst>
          </p:cNvPr>
          <p:cNvGrpSpPr/>
          <p:nvPr/>
        </p:nvGrpSpPr>
        <p:grpSpPr>
          <a:xfrm>
            <a:off x="255692" y="3555517"/>
            <a:ext cx="1765436" cy="698463"/>
            <a:chOff x="1690075" y="1628700"/>
            <a:chExt cx="1309500" cy="457075"/>
          </a:xfrm>
        </p:grpSpPr>
        <p:sp>
          <p:nvSpPr>
            <p:cNvPr id="11" name="Google Shape;1327;p42">
              <a:extLst>
                <a:ext uri="{FF2B5EF4-FFF2-40B4-BE49-F238E27FC236}">
                  <a16:creationId xmlns:a16="http://schemas.microsoft.com/office/drawing/2014/main" id="{A8E329DF-21FB-BE0B-A678-FFBF49D728C8}"/>
                </a:ext>
              </a:extLst>
            </p:cNvPr>
            <p:cNvSpPr/>
            <p:nvPr/>
          </p:nvSpPr>
          <p:spPr>
            <a:xfrm>
              <a:off x="1690075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A6D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3000" b="1" kern="0">
                  <a:solidFill>
                    <a:srgbClr val="000000"/>
                  </a:solidFill>
                  <a:cs typeface="Arial"/>
                  <a:sym typeface="Arial"/>
                </a:rPr>
                <a:t>Unit </a:t>
              </a:r>
              <a:r>
                <a:rPr lang="en-US" sz="3000" b="1" kern="0" smtClean="0">
                  <a:solidFill>
                    <a:srgbClr val="000000"/>
                  </a:solidFill>
                  <a:cs typeface="Arial"/>
                  <a:sym typeface="Arial"/>
                </a:rPr>
                <a:t>1-2-3</a:t>
              </a:r>
              <a:endParaRPr sz="30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328;p42">
              <a:extLst>
                <a:ext uri="{FF2B5EF4-FFF2-40B4-BE49-F238E27FC236}">
                  <a16:creationId xmlns:a16="http://schemas.microsoft.com/office/drawing/2014/main" id="{BC5F0A07-395D-AF7C-A83B-77B534AFD076}"/>
                </a:ext>
              </a:extLst>
            </p:cNvPr>
            <p:cNvSpPr/>
            <p:nvPr/>
          </p:nvSpPr>
          <p:spPr>
            <a:xfrm>
              <a:off x="1690075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" name="Google Shape;1331;p42">
            <a:extLst>
              <a:ext uri="{FF2B5EF4-FFF2-40B4-BE49-F238E27FC236}">
                <a16:creationId xmlns:a16="http://schemas.microsoft.com/office/drawing/2014/main" id="{33470B56-1B06-3187-1C9E-8B44958B5CA2}"/>
              </a:ext>
            </a:extLst>
          </p:cNvPr>
          <p:cNvGrpSpPr/>
          <p:nvPr/>
        </p:nvGrpSpPr>
        <p:grpSpPr>
          <a:xfrm>
            <a:off x="2694461" y="1471754"/>
            <a:ext cx="2122088" cy="761083"/>
            <a:chOff x="3917262" y="1628700"/>
            <a:chExt cx="1309501" cy="457075"/>
          </a:xfrm>
        </p:grpSpPr>
        <p:sp>
          <p:nvSpPr>
            <p:cNvPr id="18" name="Google Shape;1332;p42">
              <a:extLst>
                <a:ext uri="{FF2B5EF4-FFF2-40B4-BE49-F238E27FC236}">
                  <a16:creationId xmlns:a16="http://schemas.microsoft.com/office/drawing/2014/main" id="{6D26DC8E-DE7A-F333-46B1-FA1E5F20D3C9}"/>
                </a:ext>
              </a:extLst>
            </p:cNvPr>
            <p:cNvSpPr/>
            <p:nvPr/>
          </p:nvSpPr>
          <p:spPr>
            <a:xfrm>
              <a:off x="3917262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500" b="1" kern="0" dirty="0">
                  <a:solidFill>
                    <a:srgbClr val="000000"/>
                  </a:solidFill>
                  <a:cs typeface="Arial"/>
                  <a:sym typeface="Arial"/>
                </a:rPr>
                <a:t>Pronunciation</a:t>
              </a:r>
              <a:endParaRPr sz="25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1333;p42">
              <a:extLst>
                <a:ext uri="{FF2B5EF4-FFF2-40B4-BE49-F238E27FC236}">
                  <a16:creationId xmlns:a16="http://schemas.microsoft.com/office/drawing/2014/main" id="{8A94BAD1-D4E2-0E64-C858-2F85D5B5E2AF}"/>
                </a:ext>
              </a:extLst>
            </p:cNvPr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" name="Google Shape;1331;p42">
            <a:extLst>
              <a:ext uri="{FF2B5EF4-FFF2-40B4-BE49-F238E27FC236}">
                <a16:creationId xmlns:a16="http://schemas.microsoft.com/office/drawing/2014/main" id="{660458E0-E831-12E5-20F2-DADE513672D3}"/>
              </a:ext>
            </a:extLst>
          </p:cNvPr>
          <p:cNvGrpSpPr/>
          <p:nvPr/>
        </p:nvGrpSpPr>
        <p:grpSpPr>
          <a:xfrm>
            <a:off x="2694455" y="3532891"/>
            <a:ext cx="2122088" cy="761083"/>
            <a:chOff x="3917262" y="1628700"/>
            <a:chExt cx="1309501" cy="457075"/>
          </a:xfrm>
        </p:grpSpPr>
        <p:sp>
          <p:nvSpPr>
            <p:cNvPr id="23" name="Google Shape;1332;p42">
              <a:extLst>
                <a:ext uri="{FF2B5EF4-FFF2-40B4-BE49-F238E27FC236}">
                  <a16:creationId xmlns:a16="http://schemas.microsoft.com/office/drawing/2014/main" id="{190DE36C-FB8C-315D-08C5-5C2C0A54E9DC}"/>
                </a:ext>
              </a:extLst>
            </p:cNvPr>
            <p:cNvSpPr/>
            <p:nvPr/>
          </p:nvSpPr>
          <p:spPr>
            <a:xfrm>
              <a:off x="3917262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500" b="1" kern="0" dirty="0">
                  <a:solidFill>
                    <a:srgbClr val="000000"/>
                  </a:solidFill>
                  <a:cs typeface="Arial"/>
                  <a:sym typeface="Arial"/>
                </a:rPr>
                <a:t>Vocabulary</a:t>
              </a:r>
              <a:endParaRPr sz="25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1333;p42">
              <a:extLst>
                <a:ext uri="{FF2B5EF4-FFF2-40B4-BE49-F238E27FC236}">
                  <a16:creationId xmlns:a16="http://schemas.microsoft.com/office/drawing/2014/main" id="{1D436B95-D8A3-440B-8A60-0D8B913A68EE}"/>
                </a:ext>
              </a:extLst>
            </p:cNvPr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5" name="Google Shape;1331;p42">
            <a:extLst>
              <a:ext uri="{FF2B5EF4-FFF2-40B4-BE49-F238E27FC236}">
                <a16:creationId xmlns:a16="http://schemas.microsoft.com/office/drawing/2014/main" id="{1E3220C9-1878-E183-9041-4BA5EC2DEC97}"/>
              </a:ext>
            </a:extLst>
          </p:cNvPr>
          <p:cNvGrpSpPr/>
          <p:nvPr/>
        </p:nvGrpSpPr>
        <p:grpSpPr>
          <a:xfrm>
            <a:off x="2694455" y="5442953"/>
            <a:ext cx="2122088" cy="761083"/>
            <a:chOff x="3917262" y="1628700"/>
            <a:chExt cx="1309501" cy="457075"/>
          </a:xfrm>
        </p:grpSpPr>
        <p:sp>
          <p:nvSpPr>
            <p:cNvPr id="26" name="Google Shape;1332;p42">
              <a:extLst>
                <a:ext uri="{FF2B5EF4-FFF2-40B4-BE49-F238E27FC236}">
                  <a16:creationId xmlns:a16="http://schemas.microsoft.com/office/drawing/2014/main" id="{90283462-07C8-56AF-096A-DB56E5436D0A}"/>
                </a:ext>
              </a:extLst>
            </p:cNvPr>
            <p:cNvSpPr/>
            <p:nvPr/>
          </p:nvSpPr>
          <p:spPr>
            <a:xfrm>
              <a:off x="3917262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FEB8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</a:pPr>
              <a:r>
                <a:rPr lang="en-US" sz="2500" b="1" kern="0" dirty="0">
                  <a:solidFill>
                    <a:srgbClr val="000000"/>
                  </a:solidFill>
                  <a:cs typeface="Arial"/>
                  <a:sym typeface="Arial"/>
                </a:rPr>
                <a:t>Grammar</a:t>
              </a:r>
              <a:endParaRPr sz="2500" b="1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1333;p42">
              <a:extLst>
                <a:ext uri="{FF2B5EF4-FFF2-40B4-BE49-F238E27FC236}">
                  <a16:creationId xmlns:a16="http://schemas.microsoft.com/office/drawing/2014/main" id="{C7F78455-C37B-4AFC-B733-30C9F8772459}"/>
                </a:ext>
              </a:extLst>
            </p:cNvPr>
            <p:cNvSpPr/>
            <p:nvPr/>
          </p:nvSpPr>
          <p:spPr>
            <a:xfrm>
              <a:off x="3917263" y="1628700"/>
              <a:ext cx="1309500" cy="457075"/>
            </a:xfrm>
            <a:custGeom>
              <a:avLst/>
              <a:gdLst/>
              <a:ahLst/>
              <a:cxnLst/>
              <a:rect l="l" t="t" r="r" b="b"/>
              <a:pathLst>
                <a:path w="41777" h="18283" extrusionOk="0">
                  <a:moveTo>
                    <a:pt x="31789" y="1291"/>
                  </a:moveTo>
                  <a:cubicBezTo>
                    <a:pt x="31974" y="1291"/>
                    <a:pt x="32159" y="1291"/>
                    <a:pt x="32343" y="1293"/>
                  </a:cubicBezTo>
                  <a:cubicBezTo>
                    <a:pt x="33959" y="1309"/>
                    <a:pt x="35586" y="1386"/>
                    <a:pt x="37170" y="1726"/>
                  </a:cubicBezTo>
                  <a:cubicBezTo>
                    <a:pt x="37989" y="1901"/>
                    <a:pt x="38650" y="2440"/>
                    <a:pt x="39116" y="3162"/>
                  </a:cubicBezTo>
                  <a:cubicBezTo>
                    <a:pt x="40148" y="4757"/>
                    <a:pt x="40208" y="6161"/>
                    <a:pt x="40214" y="7773"/>
                  </a:cubicBezTo>
                  <a:cubicBezTo>
                    <a:pt x="40214" y="8849"/>
                    <a:pt x="40393" y="9964"/>
                    <a:pt x="40164" y="10987"/>
                  </a:cubicBezTo>
                  <a:cubicBezTo>
                    <a:pt x="39940" y="11993"/>
                    <a:pt x="40151" y="13111"/>
                    <a:pt x="39513" y="14010"/>
                  </a:cubicBezTo>
                  <a:cubicBezTo>
                    <a:pt x="38667" y="15207"/>
                    <a:pt x="37409" y="15600"/>
                    <a:pt x="36022" y="15741"/>
                  </a:cubicBezTo>
                  <a:cubicBezTo>
                    <a:pt x="34725" y="15871"/>
                    <a:pt x="33416" y="15788"/>
                    <a:pt x="32122" y="16087"/>
                  </a:cubicBezTo>
                  <a:cubicBezTo>
                    <a:pt x="31980" y="16120"/>
                    <a:pt x="31827" y="16129"/>
                    <a:pt x="31668" y="16129"/>
                  </a:cubicBezTo>
                  <a:cubicBezTo>
                    <a:pt x="31493" y="16129"/>
                    <a:pt x="31310" y="16118"/>
                    <a:pt x="31129" y="16118"/>
                  </a:cubicBezTo>
                  <a:cubicBezTo>
                    <a:pt x="30994" y="16118"/>
                    <a:pt x="30860" y="16124"/>
                    <a:pt x="30729" y="16144"/>
                  </a:cubicBezTo>
                  <a:cubicBezTo>
                    <a:pt x="30311" y="16207"/>
                    <a:pt x="29948" y="16542"/>
                    <a:pt x="29523" y="16542"/>
                  </a:cubicBezTo>
                  <a:cubicBezTo>
                    <a:pt x="29426" y="16542"/>
                    <a:pt x="29326" y="16524"/>
                    <a:pt x="29221" y="16482"/>
                  </a:cubicBezTo>
                  <a:cubicBezTo>
                    <a:pt x="28967" y="16379"/>
                    <a:pt x="28715" y="16344"/>
                    <a:pt x="28465" y="16344"/>
                  </a:cubicBezTo>
                  <a:cubicBezTo>
                    <a:pt x="28082" y="16344"/>
                    <a:pt x="27700" y="16427"/>
                    <a:pt x="27312" y="16479"/>
                  </a:cubicBezTo>
                  <a:cubicBezTo>
                    <a:pt x="26701" y="16562"/>
                    <a:pt x="26078" y="16669"/>
                    <a:pt x="25466" y="16669"/>
                  </a:cubicBezTo>
                  <a:cubicBezTo>
                    <a:pt x="25330" y="16669"/>
                    <a:pt x="25194" y="16664"/>
                    <a:pt x="25059" y="16652"/>
                  </a:cubicBezTo>
                  <a:cubicBezTo>
                    <a:pt x="24942" y="16641"/>
                    <a:pt x="24826" y="16637"/>
                    <a:pt x="24710" y="16637"/>
                  </a:cubicBezTo>
                  <a:cubicBezTo>
                    <a:pt x="24140" y="16637"/>
                    <a:pt x="23584" y="16742"/>
                    <a:pt x="23016" y="16742"/>
                  </a:cubicBezTo>
                  <a:cubicBezTo>
                    <a:pt x="22981" y="16742"/>
                    <a:pt x="22947" y="16742"/>
                    <a:pt x="22912" y="16741"/>
                  </a:cubicBezTo>
                  <a:cubicBezTo>
                    <a:pt x="22534" y="16732"/>
                    <a:pt x="22150" y="16709"/>
                    <a:pt x="21768" y="16709"/>
                  </a:cubicBezTo>
                  <a:cubicBezTo>
                    <a:pt x="21114" y="16709"/>
                    <a:pt x="20463" y="16775"/>
                    <a:pt x="19847" y="17083"/>
                  </a:cubicBezTo>
                  <a:cubicBezTo>
                    <a:pt x="19808" y="17102"/>
                    <a:pt x="19773" y="17110"/>
                    <a:pt x="19741" y="17110"/>
                  </a:cubicBezTo>
                  <a:cubicBezTo>
                    <a:pt x="19686" y="17110"/>
                    <a:pt x="19643" y="17084"/>
                    <a:pt x="19618" y="17040"/>
                  </a:cubicBezTo>
                  <a:cubicBezTo>
                    <a:pt x="19526" y="16877"/>
                    <a:pt x="19419" y="16829"/>
                    <a:pt x="19309" y="16829"/>
                  </a:cubicBezTo>
                  <a:cubicBezTo>
                    <a:pt x="19150" y="16829"/>
                    <a:pt x="18983" y="16929"/>
                    <a:pt x="18840" y="16929"/>
                  </a:cubicBezTo>
                  <a:cubicBezTo>
                    <a:pt x="18818" y="16929"/>
                    <a:pt x="18797" y="16927"/>
                    <a:pt x="18777" y="16921"/>
                  </a:cubicBezTo>
                  <a:cubicBezTo>
                    <a:pt x="18579" y="16871"/>
                    <a:pt x="18381" y="16855"/>
                    <a:pt x="18181" y="16855"/>
                  </a:cubicBezTo>
                  <a:cubicBezTo>
                    <a:pt x="17779" y="16855"/>
                    <a:pt x="17374" y="16923"/>
                    <a:pt x="16974" y="16923"/>
                  </a:cubicBezTo>
                  <a:cubicBezTo>
                    <a:pt x="16675" y="16923"/>
                    <a:pt x="16379" y="16885"/>
                    <a:pt x="16090" y="16751"/>
                  </a:cubicBezTo>
                  <a:cubicBezTo>
                    <a:pt x="15987" y="16702"/>
                    <a:pt x="15883" y="16685"/>
                    <a:pt x="15780" y="16685"/>
                  </a:cubicBezTo>
                  <a:cubicBezTo>
                    <a:pt x="15539" y="16685"/>
                    <a:pt x="15297" y="16777"/>
                    <a:pt x="15051" y="16777"/>
                  </a:cubicBezTo>
                  <a:cubicBezTo>
                    <a:pt x="15036" y="16777"/>
                    <a:pt x="15021" y="16777"/>
                    <a:pt x="15007" y="16776"/>
                  </a:cubicBezTo>
                  <a:cubicBezTo>
                    <a:pt x="13871" y="16721"/>
                    <a:pt x="12734" y="16616"/>
                    <a:pt x="11596" y="16599"/>
                  </a:cubicBezTo>
                  <a:cubicBezTo>
                    <a:pt x="11446" y="16597"/>
                    <a:pt x="11273" y="16587"/>
                    <a:pt x="11107" y="16587"/>
                  </a:cubicBezTo>
                  <a:cubicBezTo>
                    <a:pt x="10878" y="16587"/>
                    <a:pt x="10659" y="16606"/>
                    <a:pt x="10524" y="16693"/>
                  </a:cubicBezTo>
                  <a:cubicBezTo>
                    <a:pt x="10408" y="16767"/>
                    <a:pt x="10300" y="16795"/>
                    <a:pt x="10197" y="16795"/>
                  </a:cubicBezTo>
                  <a:cubicBezTo>
                    <a:pt x="9896" y="16795"/>
                    <a:pt x="9641" y="16556"/>
                    <a:pt x="9366" y="16556"/>
                  </a:cubicBezTo>
                  <a:cubicBezTo>
                    <a:pt x="9302" y="16556"/>
                    <a:pt x="9237" y="16569"/>
                    <a:pt x="9169" y="16602"/>
                  </a:cubicBezTo>
                  <a:cubicBezTo>
                    <a:pt x="9140" y="16450"/>
                    <a:pt x="9085" y="16409"/>
                    <a:pt x="9017" y="16409"/>
                  </a:cubicBezTo>
                  <a:cubicBezTo>
                    <a:pt x="8938" y="16409"/>
                    <a:pt x="8841" y="16464"/>
                    <a:pt x="8747" y="16464"/>
                  </a:cubicBezTo>
                  <a:cubicBezTo>
                    <a:pt x="8743" y="16464"/>
                    <a:pt x="8738" y="16464"/>
                    <a:pt x="8733" y="16464"/>
                  </a:cubicBezTo>
                  <a:cubicBezTo>
                    <a:pt x="8714" y="16462"/>
                    <a:pt x="8695" y="16462"/>
                    <a:pt x="8676" y="16462"/>
                  </a:cubicBezTo>
                  <a:cubicBezTo>
                    <a:pt x="8438" y="16462"/>
                    <a:pt x="8183" y="16543"/>
                    <a:pt x="7941" y="16543"/>
                  </a:cubicBezTo>
                  <a:cubicBezTo>
                    <a:pt x="7720" y="16543"/>
                    <a:pt x="7511" y="16475"/>
                    <a:pt x="7337" y="16218"/>
                  </a:cubicBezTo>
                  <a:cubicBezTo>
                    <a:pt x="7322" y="16195"/>
                    <a:pt x="7270" y="16183"/>
                    <a:pt x="7221" y="16183"/>
                  </a:cubicBezTo>
                  <a:cubicBezTo>
                    <a:pt x="7194" y="16183"/>
                    <a:pt x="7168" y="16186"/>
                    <a:pt x="7149" y="16194"/>
                  </a:cubicBezTo>
                  <a:cubicBezTo>
                    <a:pt x="6932" y="16278"/>
                    <a:pt x="6721" y="16312"/>
                    <a:pt x="6514" y="16312"/>
                  </a:cubicBezTo>
                  <a:cubicBezTo>
                    <a:pt x="6050" y="16312"/>
                    <a:pt x="5608" y="16138"/>
                    <a:pt x="5162" y="15959"/>
                  </a:cubicBezTo>
                  <a:cubicBezTo>
                    <a:pt x="5025" y="15904"/>
                    <a:pt x="4862" y="15862"/>
                    <a:pt x="4711" y="15862"/>
                  </a:cubicBezTo>
                  <a:cubicBezTo>
                    <a:pt x="4664" y="15862"/>
                    <a:pt x="4618" y="15866"/>
                    <a:pt x="4575" y="15875"/>
                  </a:cubicBezTo>
                  <a:cubicBezTo>
                    <a:pt x="4445" y="15902"/>
                    <a:pt x="4324" y="15915"/>
                    <a:pt x="4211" y="15915"/>
                  </a:cubicBezTo>
                  <a:cubicBezTo>
                    <a:pt x="3396" y="15915"/>
                    <a:pt x="3006" y="15252"/>
                    <a:pt x="2470" y="14678"/>
                  </a:cubicBezTo>
                  <a:cubicBezTo>
                    <a:pt x="1414" y="13545"/>
                    <a:pt x="1477" y="12151"/>
                    <a:pt x="1224" y="10801"/>
                  </a:cubicBezTo>
                  <a:cubicBezTo>
                    <a:pt x="1009" y="9647"/>
                    <a:pt x="1240" y="8565"/>
                    <a:pt x="1383" y="7443"/>
                  </a:cubicBezTo>
                  <a:cubicBezTo>
                    <a:pt x="1468" y="6768"/>
                    <a:pt x="1515" y="6107"/>
                    <a:pt x="1720" y="5447"/>
                  </a:cubicBezTo>
                  <a:cubicBezTo>
                    <a:pt x="2026" y="4460"/>
                    <a:pt x="2603" y="3787"/>
                    <a:pt x="3489" y="3230"/>
                  </a:cubicBezTo>
                  <a:cubicBezTo>
                    <a:pt x="4713" y="2462"/>
                    <a:pt x="6001" y="2368"/>
                    <a:pt x="7377" y="2307"/>
                  </a:cubicBezTo>
                  <a:cubicBezTo>
                    <a:pt x="7843" y="2286"/>
                    <a:pt x="8402" y="2179"/>
                    <a:pt x="8910" y="2065"/>
                  </a:cubicBezTo>
                  <a:cubicBezTo>
                    <a:pt x="9991" y="1823"/>
                    <a:pt x="11114" y="1755"/>
                    <a:pt x="12224" y="1658"/>
                  </a:cubicBezTo>
                  <a:cubicBezTo>
                    <a:pt x="13237" y="1571"/>
                    <a:pt x="14284" y="1673"/>
                    <a:pt x="15269" y="1546"/>
                  </a:cubicBezTo>
                  <a:cubicBezTo>
                    <a:pt x="16647" y="1368"/>
                    <a:pt x="18024" y="1558"/>
                    <a:pt x="19406" y="1337"/>
                  </a:cubicBezTo>
                  <a:cubicBezTo>
                    <a:pt x="19586" y="1308"/>
                    <a:pt x="19778" y="1298"/>
                    <a:pt x="19978" y="1298"/>
                  </a:cubicBezTo>
                  <a:cubicBezTo>
                    <a:pt x="20455" y="1298"/>
                    <a:pt x="20972" y="1359"/>
                    <a:pt x="21455" y="1382"/>
                  </a:cubicBezTo>
                  <a:cubicBezTo>
                    <a:pt x="22531" y="1436"/>
                    <a:pt x="23610" y="1468"/>
                    <a:pt x="24688" y="1468"/>
                  </a:cubicBezTo>
                  <a:cubicBezTo>
                    <a:pt x="25296" y="1468"/>
                    <a:pt x="25903" y="1458"/>
                    <a:pt x="26510" y="1435"/>
                  </a:cubicBezTo>
                  <a:cubicBezTo>
                    <a:pt x="28269" y="1370"/>
                    <a:pt x="30029" y="1291"/>
                    <a:pt x="31789" y="1291"/>
                  </a:cubicBezTo>
                  <a:close/>
                  <a:moveTo>
                    <a:pt x="33366" y="1"/>
                  </a:moveTo>
                  <a:cubicBezTo>
                    <a:pt x="33266" y="1"/>
                    <a:pt x="33167" y="5"/>
                    <a:pt x="33066" y="16"/>
                  </a:cubicBezTo>
                  <a:cubicBezTo>
                    <a:pt x="32700" y="54"/>
                    <a:pt x="32331" y="62"/>
                    <a:pt x="31961" y="62"/>
                  </a:cubicBezTo>
                  <a:cubicBezTo>
                    <a:pt x="31645" y="62"/>
                    <a:pt x="31328" y="56"/>
                    <a:pt x="31012" y="56"/>
                  </a:cubicBezTo>
                  <a:cubicBezTo>
                    <a:pt x="30932" y="56"/>
                    <a:pt x="30852" y="56"/>
                    <a:pt x="30772" y="57"/>
                  </a:cubicBezTo>
                  <a:cubicBezTo>
                    <a:pt x="29856" y="68"/>
                    <a:pt x="28939" y="57"/>
                    <a:pt x="28024" y="103"/>
                  </a:cubicBezTo>
                  <a:cubicBezTo>
                    <a:pt x="27336" y="137"/>
                    <a:pt x="26634" y="316"/>
                    <a:pt x="25957" y="316"/>
                  </a:cubicBezTo>
                  <a:cubicBezTo>
                    <a:pt x="25806" y="316"/>
                    <a:pt x="25656" y="307"/>
                    <a:pt x="25508" y="286"/>
                  </a:cubicBezTo>
                  <a:cubicBezTo>
                    <a:pt x="24545" y="148"/>
                    <a:pt x="23576" y="191"/>
                    <a:pt x="22630" y="171"/>
                  </a:cubicBezTo>
                  <a:cubicBezTo>
                    <a:pt x="22114" y="161"/>
                    <a:pt x="21590" y="90"/>
                    <a:pt x="21062" y="90"/>
                  </a:cubicBezTo>
                  <a:cubicBezTo>
                    <a:pt x="20801" y="90"/>
                    <a:pt x="20540" y="107"/>
                    <a:pt x="20278" y="158"/>
                  </a:cubicBezTo>
                  <a:cubicBezTo>
                    <a:pt x="20070" y="198"/>
                    <a:pt x="19859" y="210"/>
                    <a:pt x="19646" y="210"/>
                  </a:cubicBezTo>
                  <a:cubicBezTo>
                    <a:pt x="19322" y="210"/>
                    <a:pt x="18993" y="181"/>
                    <a:pt x="18664" y="181"/>
                  </a:cubicBezTo>
                  <a:cubicBezTo>
                    <a:pt x="18452" y="181"/>
                    <a:pt x="18239" y="193"/>
                    <a:pt x="18028" y="232"/>
                  </a:cubicBezTo>
                  <a:cubicBezTo>
                    <a:pt x="17432" y="341"/>
                    <a:pt x="16798" y="409"/>
                    <a:pt x="16195" y="409"/>
                  </a:cubicBezTo>
                  <a:cubicBezTo>
                    <a:pt x="15835" y="409"/>
                    <a:pt x="15487" y="385"/>
                    <a:pt x="15162" y="331"/>
                  </a:cubicBezTo>
                  <a:cubicBezTo>
                    <a:pt x="14931" y="293"/>
                    <a:pt x="14705" y="278"/>
                    <a:pt x="14481" y="278"/>
                  </a:cubicBezTo>
                  <a:cubicBezTo>
                    <a:pt x="13635" y="278"/>
                    <a:pt x="12829" y="493"/>
                    <a:pt x="11989" y="493"/>
                  </a:cubicBezTo>
                  <a:cubicBezTo>
                    <a:pt x="11870" y="493"/>
                    <a:pt x="11750" y="489"/>
                    <a:pt x="11630" y="479"/>
                  </a:cubicBezTo>
                  <a:cubicBezTo>
                    <a:pt x="11485" y="467"/>
                    <a:pt x="11340" y="461"/>
                    <a:pt x="11194" y="461"/>
                  </a:cubicBezTo>
                  <a:cubicBezTo>
                    <a:pt x="10036" y="461"/>
                    <a:pt x="8838" y="806"/>
                    <a:pt x="7690" y="1092"/>
                  </a:cubicBezTo>
                  <a:cubicBezTo>
                    <a:pt x="6745" y="1327"/>
                    <a:pt x="5786" y="1114"/>
                    <a:pt x="4948" y="1395"/>
                  </a:cubicBezTo>
                  <a:cubicBezTo>
                    <a:pt x="4894" y="1391"/>
                    <a:pt x="4840" y="1390"/>
                    <a:pt x="4788" y="1390"/>
                  </a:cubicBezTo>
                  <a:cubicBezTo>
                    <a:pt x="3957" y="1390"/>
                    <a:pt x="3269" y="1784"/>
                    <a:pt x="2716" y="2146"/>
                  </a:cubicBezTo>
                  <a:cubicBezTo>
                    <a:pt x="1880" y="2692"/>
                    <a:pt x="967" y="3343"/>
                    <a:pt x="615" y="4388"/>
                  </a:cubicBezTo>
                  <a:cubicBezTo>
                    <a:pt x="363" y="5137"/>
                    <a:pt x="119" y="5891"/>
                    <a:pt x="60" y="6700"/>
                  </a:cubicBezTo>
                  <a:cubicBezTo>
                    <a:pt x="0" y="7520"/>
                    <a:pt x="164" y="8324"/>
                    <a:pt x="115" y="9148"/>
                  </a:cubicBezTo>
                  <a:cubicBezTo>
                    <a:pt x="72" y="9871"/>
                    <a:pt x="85" y="10649"/>
                    <a:pt x="230" y="11351"/>
                  </a:cubicBezTo>
                  <a:cubicBezTo>
                    <a:pt x="352" y="11945"/>
                    <a:pt x="418" y="12557"/>
                    <a:pt x="573" y="13149"/>
                  </a:cubicBezTo>
                  <a:cubicBezTo>
                    <a:pt x="828" y="14118"/>
                    <a:pt x="1215" y="15029"/>
                    <a:pt x="1923" y="15736"/>
                  </a:cubicBezTo>
                  <a:cubicBezTo>
                    <a:pt x="2786" y="16598"/>
                    <a:pt x="3851" y="17143"/>
                    <a:pt x="5076" y="17282"/>
                  </a:cubicBezTo>
                  <a:cubicBezTo>
                    <a:pt x="6489" y="17442"/>
                    <a:pt x="7909" y="17580"/>
                    <a:pt x="9312" y="17754"/>
                  </a:cubicBezTo>
                  <a:cubicBezTo>
                    <a:pt x="10653" y="17922"/>
                    <a:pt x="12003" y="17823"/>
                    <a:pt x="13329" y="18060"/>
                  </a:cubicBezTo>
                  <a:cubicBezTo>
                    <a:pt x="13635" y="18115"/>
                    <a:pt x="13950" y="18126"/>
                    <a:pt x="14262" y="18134"/>
                  </a:cubicBezTo>
                  <a:cubicBezTo>
                    <a:pt x="15593" y="18174"/>
                    <a:pt x="16927" y="18091"/>
                    <a:pt x="18255" y="18264"/>
                  </a:cubicBezTo>
                  <a:cubicBezTo>
                    <a:pt x="18294" y="18269"/>
                    <a:pt x="18335" y="18272"/>
                    <a:pt x="18377" y="18272"/>
                  </a:cubicBezTo>
                  <a:cubicBezTo>
                    <a:pt x="18508" y="18272"/>
                    <a:pt x="18644" y="18237"/>
                    <a:pt x="18730" y="18098"/>
                  </a:cubicBezTo>
                  <a:cubicBezTo>
                    <a:pt x="18775" y="18025"/>
                    <a:pt x="18856" y="17949"/>
                    <a:pt x="18922" y="17949"/>
                  </a:cubicBezTo>
                  <a:cubicBezTo>
                    <a:pt x="18949" y="17949"/>
                    <a:pt x="18973" y="17962"/>
                    <a:pt x="18990" y="17993"/>
                  </a:cubicBezTo>
                  <a:cubicBezTo>
                    <a:pt x="19121" y="18222"/>
                    <a:pt x="19280" y="18283"/>
                    <a:pt x="19450" y="18283"/>
                  </a:cubicBezTo>
                  <a:cubicBezTo>
                    <a:pt x="19640" y="18283"/>
                    <a:pt x="19842" y="18207"/>
                    <a:pt x="20030" y="18207"/>
                  </a:cubicBezTo>
                  <a:cubicBezTo>
                    <a:pt x="20040" y="18207"/>
                    <a:pt x="20050" y="18207"/>
                    <a:pt x="20059" y="18207"/>
                  </a:cubicBezTo>
                  <a:cubicBezTo>
                    <a:pt x="20116" y="18210"/>
                    <a:pt x="20173" y="18213"/>
                    <a:pt x="20230" y="18213"/>
                  </a:cubicBezTo>
                  <a:cubicBezTo>
                    <a:pt x="20441" y="18213"/>
                    <a:pt x="20640" y="18173"/>
                    <a:pt x="20758" y="17933"/>
                  </a:cubicBezTo>
                  <a:cubicBezTo>
                    <a:pt x="20976" y="18104"/>
                    <a:pt x="21195" y="18163"/>
                    <a:pt x="21416" y="18163"/>
                  </a:cubicBezTo>
                  <a:cubicBezTo>
                    <a:pt x="21741" y="18163"/>
                    <a:pt x="22069" y="18035"/>
                    <a:pt x="22395" y="17955"/>
                  </a:cubicBezTo>
                  <a:cubicBezTo>
                    <a:pt x="22441" y="17944"/>
                    <a:pt x="22499" y="17924"/>
                    <a:pt x="22544" y="17924"/>
                  </a:cubicBezTo>
                  <a:cubicBezTo>
                    <a:pt x="22561" y="17924"/>
                    <a:pt x="22577" y="17927"/>
                    <a:pt x="22588" y="17935"/>
                  </a:cubicBezTo>
                  <a:cubicBezTo>
                    <a:pt x="22795" y="18076"/>
                    <a:pt x="23007" y="18118"/>
                    <a:pt x="23221" y="18118"/>
                  </a:cubicBezTo>
                  <a:cubicBezTo>
                    <a:pt x="23537" y="18118"/>
                    <a:pt x="23857" y="18026"/>
                    <a:pt x="24171" y="18026"/>
                  </a:cubicBezTo>
                  <a:cubicBezTo>
                    <a:pt x="24228" y="18026"/>
                    <a:pt x="24285" y="18029"/>
                    <a:pt x="24342" y="18036"/>
                  </a:cubicBezTo>
                  <a:cubicBezTo>
                    <a:pt x="24471" y="18053"/>
                    <a:pt x="24600" y="18060"/>
                    <a:pt x="24728" y="18060"/>
                  </a:cubicBezTo>
                  <a:cubicBezTo>
                    <a:pt x="25506" y="18060"/>
                    <a:pt x="26262" y="17802"/>
                    <a:pt x="27042" y="17802"/>
                  </a:cubicBezTo>
                  <a:cubicBezTo>
                    <a:pt x="27174" y="17802"/>
                    <a:pt x="27306" y="17809"/>
                    <a:pt x="27439" y="17826"/>
                  </a:cubicBezTo>
                  <a:cubicBezTo>
                    <a:pt x="27536" y="17839"/>
                    <a:pt x="27635" y="17844"/>
                    <a:pt x="27734" y="17844"/>
                  </a:cubicBezTo>
                  <a:cubicBezTo>
                    <a:pt x="28119" y="17844"/>
                    <a:pt x="28516" y="17765"/>
                    <a:pt x="28904" y="17732"/>
                  </a:cubicBezTo>
                  <a:cubicBezTo>
                    <a:pt x="29889" y="17648"/>
                    <a:pt x="30874" y="17572"/>
                    <a:pt x="31857" y="17467"/>
                  </a:cubicBezTo>
                  <a:cubicBezTo>
                    <a:pt x="32506" y="17398"/>
                    <a:pt x="33172" y="17202"/>
                    <a:pt x="33795" y="17202"/>
                  </a:cubicBezTo>
                  <a:cubicBezTo>
                    <a:pt x="33817" y="17202"/>
                    <a:pt x="33839" y="17202"/>
                    <a:pt x="33860" y="17202"/>
                  </a:cubicBezTo>
                  <a:cubicBezTo>
                    <a:pt x="33922" y="17204"/>
                    <a:pt x="33984" y="17204"/>
                    <a:pt x="34045" y="17204"/>
                  </a:cubicBezTo>
                  <a:cubicBezTo>
                    <a:pt x="34818" y="17204"/>
                    <a:pt x="35572" y="17104"/>
                    <a:pt x="36332" y="17045"/>
                  </a:cubicBezTo>
                  <a:cubicBezTo>
                    <a:pt x="36944" y="16998"/>
                    <a:pt x="37728" y="16983"/>
                    <a:pt x="38103" y="16614"/>
                  </a:cubicBezTo>
                  <a:cubicBezTo>
                    <a:pt x="38611" y="16114"/>
                    <a:pt x="39274" y="15948"/>
                    <a:pt x="39788" y="15489"/>
                  </a:cubicBezTo>
                  <a:cubicBezTo>
                    <a:pt x="40289" y="15042"/>
                    <a:pt x="40619" y="14495"/>
                    <a:pt x="40959" y="13971"/>
                  </a:cubicBezTo>
                  <a:cubicBezTo>
                    <a:pt x="41423" y="13258"/>
                    <a:pt x="41108" y="12313"/>
                    <a:pt x="41487" y="11504"/>
                  </a:cubicBezTo>
                  <a:cubicBezTo>
                    <a:pt x="41572" y="11321"/>
                    <a:pt x="41671" y="10862"/>
                    <a:pt x="41683" y="10505"/>
                  </a:cubicBezTo>
                  <a:cubicBezTo>
                    <a:pt x="41708" y="9851"/>
                    <a:pt x="41415" y="9215"/>
                    <a:pt x="41548" y="8584"/>
                  </a:cubicBezTo>
                  <a:cubicBezTo>
                    <a:pt x="41776" y="7498"/>
                    <a:pt x="41682" y="6447"/>
                    <a:pt x="41432" y="5383"/>
                  </a:cubicBezTo>
                  <a:cubicBezTo>
                    <a:pt x="41227" y="4511"/>
                    <a:pt x="41029" y="3644"/>
                    <a:pt x="40466" y="2913"/>
                  </a:cubicBezTo>
                  <a:cubicBezTo>
                    <a:pt x="40373" y="2792"/>
                    <a:pt x="40273" y="2653"/>
                    <a:pt x="40244" y="2508"/>
                  </a:cubicBezTo>
                  <a:cubicBezTo>
                    <a:pt x="40030" y="1463"/>
                    <a:pt x="39175" y="917"/>
                    <a:pt x="38351" y="663"/>
                  </a:cubicBezTo>
                  <a:cubicBezTo>
                    <a:pt x="37116" y="283"/>
                    <a:pt x="35785" y="149"/>
                    <a:pt x="34486" y="83"/>
                  </a:cubicBezTo>
                  <a:cubicBezTo>
                    <a:pt x="34120" y="65"/>
                    <a:pt x="33746" y="1"/>
                    <a:pt x="3336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" name="Google Shape;1324;p42">
            <a:extLst>
              <a:ext uri="{FF2B5EF4-FFF2-40B4-BE49-F238E27FC236}">
                <a16:creationId xmlns:a16="http://schemas.microsoft.com/office/drawing/2014/main" id="{A2F5D1CB-4287-4976-6DFB-82D1E747E19F}"/>
              </a:ext>
            </a:extLst>
          </p:cNvPr>
          <p:cNvSpPr/>
          <p:nvPr/>
        </p:nvSpPr>
        <p:spPr>
          <a:xfrm>
            <a:off x="5735431" y="986934"/>
            <a:ext cx="2122086" cy="7610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Sounds:</a:t>
            </a:r>
          </a:p>
          <a:p>
            <a:pPr algn="ctr"/>
            <a:r>
              <a:rPr lang="en-US" sz="2400">
                <a:solidFill>
                  <a:srgbClr val="0F0F0F"/>
                </a:solidFill>
              </a:rPr>
              <a:t>/ɑ:/ </a:t>
            </a: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and …..</a:t>
            </a:r>
          </a:p>
        </p:txBody>
      </p:sp>
      <p:sp>
        <p:nvSpPr>
          <p:cNvPr id="38" name="Google Shape;1324;p42">
            <a:extLst>
              <a:ext uri="{FF2B5EF4-FFF2-40B4-BE49-F238E27FC236}">
                <a16:creationId xmlns:a16="http://schemas.microsoft.com/office/drawing/2014/main" id="{A074F3BA-6FBE-6F35-4A6E-368526B2C9F1}"/>
              </a:ext>
            </a:extLst>
          </p:cNvPr>
          <p:cNvSpPr/>
          <p:nvPr/>
        </p:nvSpPr>
        <p:spPr>
          <a:xfrm>
            <a:off x="5735431" y="1765694"/>
            <a:ext cx="2122086" cy="7610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Sounds:</a:t>
            </a:r>
          </a:p>
          <a:p>
            <a:pPr algn="ctr"/>
            <a:r>
              <a:rPr lang="en-US" sz="2400" kern="0" smtClean="0">
                <a:solidFill>
                  <a:srgbClr val="000000"/>
                </a:solidFill>
                <a:cs typeface="Arial"/>
                <a:sym typeface="Arial"/>
              </a:rPr>
              <a:t>/s/and </a:t>
            </a:r>
            <a:r>
              <a:rPr lang="en-US" sz="2400" i="0" smtClean="0">
                <a:solidFill>
                  <a:srgbClr val="0F0F0F"/>
                </a:solidFill>
                <a:effectLst/>
              </a:rPr>
              <a:t>….. </a:t>
            </a:r>
            <a:endParaRPr lang="en-US" sz="22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1324;p42">
            <a:extLst>
              <a:ext uri="{FF2B5EF4-FFF2-40B4-BE49-F238E27FC236}">
                <a16:creationId xmlns:a16="http://schemas.microsoft.com/office/drawing/2014/main" id="{4A8F17BA-60B7-6C99-B4CF-238E16C019A5}"/>
              </a:ext>
            </a:extLst>
          </p:cNvPr>
          <p:cNvSpPr/>
          <p:nvPr/>
        </p:nvSpPr>
        <p:spPr>
          <a:xfrm>
            <a:off x="5735431" y="2515760"/>
            <a:ext cx="2122086" cy="7610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Sounds:</a:t>
            </a:r>
          </a:p>
          <a:p>
            <a:pPr algn="ctr"/>
            <a:r>
              <a:rPr lang="en-US" sz="2400" i="0" smtClean="0">
                <a:solidFill>
                  <a:srgbClr val="0F0F0F"/>
                </a:solidFill>
                <a:effectLst/>
              </a:rPr>
              <a:t>/b/ </a:t>
            </a:r>
            <a:r>
              <a:rPr lang="en-US" sz="2200" kern="0" dirty="0">
                <a:solidFill>
                  <a:srgbClr val="000000"/>
                </a:solidFill>
                <a:cs typeface="Arial"/>
                <a:sym typeface="Arial"/>
              </a:rPr>
              <a:t>and …..</a:t>
            </a:r>
          </a:p>
        </p:txBody>
      </p:sp>
      <p:sp>
        <p:nvSpPr>
          <p:cNvPr id="47" name="Google Shape;1324;p42">
            <a:extLst>
              <a:ext uri="{FF2B5EF4-FFF2-40B4-BE49-F238E27FC236}">
                <a16:creationId xmlns:a16="http://schemas.microsoft.com/office/drawing/2014/main" id="{C999124C-B913-304A-F28C-9AB5D3D31ED2}"/>
              </a:ext>
            </a:extLst>
          </p:cNvPr>
          <p:cNvSpPr/>
          <p:nvPr/>
        </p:nvSpPr>
        <p:spPr>
          <a:xfrm>
            <a:off x="5725235" y="3272920"/>
            <a:ext cx="4989337" cy="390483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School ………… and adjectives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1324;p42">
            <a:extLst>
              <a:ext uri="{FF2B5EF4-FFF2-40B4-BE49-F238E27FC236}">
                <a16:creationId xmlns:a16="http://schemas.microsoft.com/office/drawing/2014/main" id="{B83C1985-A2E3-6D19-4B1F-AD421B88B538}"/>
              </a:ext>
            </a:extLst>
          </p:cNvPr>
          <p:cNvSpPr/>
          <p:nvPr/>
        </p:nvSpPr>
        <p:spPr>
          <a:xfrm>
            <a:off x="5725235" y="3707870"/>
            <a:ext cx="5896589" cy="397690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Type of ….………, rooms and ..…….…... 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3" name="Google Shape;1324;p42">
            <a:extLst>
              <a:ext uri="{FF2B5EF4-FFF2-40B4-BE49-F238E27FC236}">
                <a16:creationId xmlns:a16="http://schemas.microsoft.com/office/drawing/2014/main" id="{6B898064-BDC1-3B2D-2323-3FA8D6CEF3D6}"/>
              </a:ext>
            </a:extLst>
          </p:cNvPr>
          <p:cNvSpPr/>
          <p:nvPr/>
        </p:nvSpPr>
        <p:spPr>
          <a:xfrm>
            <a:off x="5725232" y="4105561"/>
            <a:ext cx="5194839" cy="375726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Things and ..……..….…. at Tet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6" name="Google Shape;1324;p42">
            <a:extLst>
              <a:ext uri="{FF2B5EF4-FFF2-40B4-BE49-F238E27FC236}">
                <a16:creationId xmlns:a16="http://schemas.microsoft.com/office/drawing/2014/main" id="{CD57788C-3FF3-1A25-619F-168CB3BFDAD4}"/>
              </a:ext>
            </a:extLst>
          </p:cNvPr>
          <p:cNvSpPr/>
          <p:nvPr/>
        </p:nvSpPr>
        <p:spPr>
          <a:xfrm>
            <a:off x="5731214" y="4514232"/>
            <a:ext cx="4567518" cy="804402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……… parts and appearance, </a:t>
            </a:r>
            <a:b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</a:b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……………..… adjectives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9" name="Google Shape;1324;p42">
            <a:extLst>
              <a:ext uri="{FF2B5EF4-FFF2-40B4-BE49-F238E27FC236}">
                <a16:creationId xmlns:a16="http://schemas.microsoft.com/office/drawing/2014/main" id="{A7FB570D-F1B3-D6E6-DE3C-A512ED3396EA}"/>
              </a:ext>
            </a:extLst>
          </p:cNvPr>
          <p:cNvSpPr/>
          <p:nvPr/>
        </p:nvSpPr>
        <p:spPr>
          <a:xfrm>
            <a:off x="5704930" y="5321797"/>
            <a:ext cx="6412139" cy="367915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Present ..………… &amp; Adverbs of ……………….. 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2" name="Google Shape;1324;p42">
            <a:extLst>
              <a:ext uri="{FF2B5EF4-FFF2-40B4-BE49-F238E27FC236}">
                <a16:creationId xmlns:a16="http://schemas.microsoft.com/office/drawing/2014/main" id="{BA445611-7E65-B6D4-535B-51BE6880CC14}"/>
              </a:ext>
            </a:extLst>
          </p:cNvPr>
          <p:cNvSpPr/>
          <p:nvPr/>
        </p:nvSpPr>
        <p:spPr>
          <a:xfrm>
            <a:off x="5720687" y="5698038"/>
            <a:ext cx="6396381" cy="352030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Possessive case &amp; prepositions of …………</a:t>
            </a:r>
            <a:endParaRPr sz="2500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1324;p42">
            <a:extLst>
              <a:ext uri="{FF2B5EF4-FFF2-40B4-BE49-F238E27FC236}">
                <a16:creationId xmlns:a16="http://schemas.microsoft.com/office/drawing/2014/main" id="{44F7B200-CEEF-8F35-B22A-4A2B8A8964DD}"/>
              </a:ext>
            </a:extLst>
          </p:cNvPr>
          <p:cNvSpPr/>
          <p:nvPr/>
        </p:nvSpPr>
        <p:spPr>
          <a:xfrm>
            <a:off x="5718873" y="6058394"/>
            <a:ext cx="5649210" cy="367916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i="1" kern="0" dirty="0">
                <a:solidFill>
                  <a:srgbClr val="000000"/>
                </a:solidFill>
                <a:cs typeface="Arial"/>
                <a:sym typeface="Arial"/>
              </a:rPr>
              <a:t>Should / shouldn’t </a:t>
            </a:r>
            <a:r>
              <a:rPr lang="en-US" sz="2500" kern="0" dirty="0">
                <a:solidFill>
                  <a:srgbClr val="000000"/>
                </a:solidFill>
                <a:cs typeface="Arial"/>
                <a:sym typeface="Arial"/>
              </a:rPr>
              <a:t>for ………....</a:t>
            </a:r>
            <a:endParaRPr sz="2500" i="1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8" name="Google Shape;1324;p42">
            <a:extLst>
              <a:ext uri="{FF2B5EF4-FFF2-40B4-BE49-F238E27FC236}">
                <a16:creationId xmlns:a16="http://schemas.microsoft.com/office/drawing/2014/main" id="{20767EDE-BD23-4040-E64E-B5E348205410}"/>
              </a:ext>
            </a:extLst>
          </p:cNvPr>
          <p:cNvSpPr/>
          <p:nvPr/>
        </p:nvSpPr>
        <p:spPr>
          <a:xfrm>
            <a:off x="5731214" y="6444540"/>
            <a:ext cx="4567518" cy="391665"/>
          </a:xfrm>
          <a:custGeom>
            <a:avLst/>
            <a:gdLst/>
            <a:ahLst/>
            <a:cxnLst/>
            <a:rect l="l" t="t" r="r" b="b"/>
            <a:pathLst>
              <a:path w="41777" h="18283" extrusionOk="0">
                <a:moveTo>
                  <a:pt x="33366" y="1"/>
                </a:moveTo>
                <a:cubicBezTo>
                  <a:pt x="33266" y="1"/>
                  <a:pt x="33167" y="5"/>
                  <a:pt x="33066" y="16"/>
                </a:cubicBezTo>
                <a:cubicBezTo>
                  <a:pt x="32700" y="54"/>
                  <a:pt x="32331" y="62"/>
                  <a:pt x="31961" y="62"/>
                </a:cubicBezTo>
                <a:cubicBezTo>
                  <a:pt x="31645" y="62"/>
                  <a:pt x="31328" y="56"/>
                  <a:pt x="31012" y="56"/>
                </a:cubicBezTo>
                <a:cubicBezTo>
                  <a:pt x="30932" y="56"/>
                  <a:pt x="30852" y="56"/>
                  <a:pt x="30772" y="57"/>
                </a:cubicBezTo>
                <a:cubicBezTo>
                  <a:pt x="29856" y="68"/>
                  <a:pt x="28939" y="57"/>
                  <a:pt x="28024" y="103"/>
                </a:cubicBezTo>
                <a:cubicBezTo>
                  <a:pt x="27336" y="137"/>
                  <a:pt x="26634" y="316"/>
                  <a:pt x="25957" y="316"/>
                </a:cubicBezTo>
                <a:cubicBezTo>
                  <a:pt x="25806" y="316"/>
                  <a:pt x="25656" y="307"/>
                  <a:pt x="25508" y="286"/>
                </a:cubicBezTo>
                <a:cubicBezTo>
                  <a:pt x="24545" y="148"/>
                  <a:pt x="23576" y="191"/>
                  <a:pt x="22630" y="171"/>
                </a:cubicBezTo>
                <a:cubicBezTo>
                  <a:pt x="22114" y="161"/>
                  <a:pt x="21590" y="90"/>
                  <a:pt x="21062" y="90"/>
                </a:cubicBezTo>
                <a:cubicBezTo>
                  <a:pt x="20801" y="90"/>
                  <a:pt x="20540" y="107"/>
                  <a:pt x="20278" y="158"/>
                </a:cubicBezTo>
                <a:cubicBezTo>
                  <a:pt x="20070" y="198"/>
                  <a:pt x="19859" y="210"/>
                  <a:pt x="19646" y="210"/>
                </a:cubicBezTo>
                <a:cubicBezTo>
                  <a:pt x="19322" y="210"/>
                  <a:pt x="18993" y="181"/>
                  <a:pt x="18664" y="181"/>
                </a:cubicBezTo>
                <a:cubicBezTo>
                  <a:pt x="18452" y="181"/>
                  <a:pt x="18239" y="193"/>
                  <a:pt x="18028" y="232"/>
                </a:cubicBezTo>
                <a:cubicBezTo>
                  <a:pt x="17432" y="341"/>
                  <a:pt x="16798" y="409"/>
                  <a:pt x="16195" y="409"/>
                </a:cubicBezTo>
                <a:cubicBezTo>
                  <a:pt x="15835" y="409"/>
                  <a:pt x="15487" y="385"/>
                  <a:pt x="15162" y="331"/>
                </a:cubicBezTo>
                <a:cubicBezTo>
                  <a:pt x="14931" y="293"/>
                  <a:pt x="14705" y="278"/>
                  <a:pt x="14481" y="278"/>
                </a:cubicBezTo>
                <a:cubicBezTo>
                  <a:pt x="13635" y="278"/>
                  <a:pt x="12829" y="493"/>
                  <a:pt x="11989" y="493"/>
                </a:cubicBezTo>
                <a:cubicBezTo>
                  <a:pt x="11870" y="493"/>
                  <a:pt x="11750" y="489"/>
                  <a:pt x="11630" y="479"/>
                </a:cubicBezTo>
                <a:cubicBezTo>
                  <a:pt x="11485" y="467"/>
                  <a:pt x="11340" y="461"/>
                  <a:pt x="11194" y="461"/>
                </a:cubicBezTo>
                <a:cubicBezTo>
                  <a:pt x="10036" y="461"/>
                  <a:pt x="8838" y="806"/>
                  <a:pt x="7690" y="1092"/>
                </a:cubicBezTo>
                <a:cubicBezTo>
                  <a:pt x="6745" y="1327"/>
                  <a:pt x="5786" y="1114"/>
                  <a:pt x="4948" y="1395"/>
                </a:cubicBezTo>
                <a:cubicBezTo>
                  <a:pt x="4894" y="1391"/>
                  <a:pt x="4840" y="1390"/>
                  <a:pt x="4788" y="1390"/>
                </a:cubicBezTo>
                <a:cubicBezTo>
                  <a:pt x="3957" y="1390"/>
                  <a:pt x="3269" y="1784"/>
                  <a:pt x="2716" y="2146"/>
                </a:cubicBezTo>
                <a:cubicBezTo>
                  <a:pt x="1880" y="2692"/>
                  <a:pt x="967" y="3343"/>
                  <a:pt x="615" y="4388"/>
                </a:cubicBezTo>
                <a:cubicBezTo>
                  <a:pt x="363" y="5137"/>
                  <a:pt x="119" y="5891"/>
                  <a:pt x="60" y="6700"/>
                </a:cubicBezTo>
                <a:cubicBezTo>
                  <a:pt x="0" y="7520"/>
                  <a:pt x="164" y="8324"/>
                  <a:pt x="115" y="9148"/>
                </a:cubicBezTo>
                <a:cubicBezTo>
                  <a:pt x="72" y="9871"/>
                  <a:pt x="85" y="10649"/>
                  <a:pt x="230" y="11351"/>
                </a:cubicBezTo>
                <a:cubicBezTo>
                  <a:pt x="352" y="11945"/>
                  <a:pt x="418" y="12557"/>
                  <a:pt x="573" y="13149"/>
                </a:cubicBezTo>
                <a:cubicBezTo>
                  <a:pt x="828" y="14118"/>
                  <a:pt x="1215" y="15029"/>
                  <a:pt x="1923" y="15736"/>
                </a:cubicBezTo>
                <a:cubicBezTo>
                  <a:pt x="2786" y="16598"/>
                  <a:pt x="3851" y="17143"/>
                  <a:pt x="5076" y="17282"/>
                </a:cubicBezTo>
                <a:cubicBezTo>
                  <a:pt x="6489" y="17442"/>
                  <a:pt x="7909" y="17580"/>
                  <a:pt x="9312" y="17754"/>
                </a:cubicBezTo>
                <a:cubicBezTo>
                  <a:pt x="10653" y="17922"/>
                  <a:pt x="12003" y="17823"/>
                  <a:pt x="13329" y="18060"/>
                </a:cubicBezTo>
                <a:cubicBezTo>
                  <a:pt x="13635" y="18115"/>
                  <a:pt x="13950" y="18126"/>
                  <a:pt x="14262" y="18134"/>
                </a:cubicBezTo>
                <a:cubicBezTo>
                  <a:pt x="15593" y="18174"/>
                  <a:pt x="16927" y="18091"/>
                  <a:pt x="18255" y="18264"/>
                </a:cubicBezTo>
                <a:cubicBezTo>
                  <a:pt x="18294" y="18269"/>
                  <a:pt x="18335" y="18272"/>
                  <a:pt x="18377" y="18272"/>
                </a:cubicBezTo>
                <a:cubicBezTo>
                  <a:pt x="18508" y="18272"/>
                  <a:pt x="18644" y="18237"/>
                  <a:pt x="18730" y="18098"/>
                </a:cubicBezTo>
                <a:cubicBezTo>
                  <a:pt x="18775" y="18025"/>
                  <a:pt x="18856" y="17949"/>
                  <a:pt x="18922" y="17949"/>
                </a:cubicBezTo>
                <a:cubicBezTo>
                  <a:pt x="18949" y="17949"/>
                  <a:pt x="18973" y="17962"/>
                  <a:pt x="18990" y="17993"/>
                </a:cubicBezTo>
                <a:cubicBezTo>
                  <a:pt x="19121" y="18222"/>
                  <a:pt x="19280" y="18283"/>
                  <a:pt x="19450" y="18283"/>
                </a:cubicBezTo>
                <a:cubicBezTo>
                  <a:pt x="19640" y="18283"/>
                  <a:pt x="19842" y="18207"/>
                  <a:pt x="20030" y="18207"/>
                </a:cubicBezTo>
                <a:cubicBezTo>
                  <a:pt x="20040" y="18207"/>
                  <a:pt x="20050" y="18207"/>
                  <a:pt x="20059" y="18207"/>
                </a:cubicBezTo>
                <a:cubicBezTo>
                  <a:pt x="20116" y="18210"/>
                  <a:pt x="20173" y="18213"/>
                  <a:pt x="20230" y="18213"/>
                </a:cubicBezTo>
                <a:cubicBezTo>
                  <a:pt x="20441" y="18213"/>
                  <a:pt x="20640" y="18173"/>
                  <a:pt x="20758" y="17933"/>
                </a:cubicBezTo>
                <a:cubicBezTo>
                  <a:pt x="20976" y="18104"/>
                  <a:pt x="21195" y="18163"/>
                  <a:pt x="21416" y="18163"/>
                </a:cubicBezTo>
                <a:cubicBezTo>
                  <a:pt x="21741" y="18163"/>
                  <a:pt x="22069" y="18035"/>
                  <a:pt x="22395" y="17955"/>
                </a:cubicBezTo>
                <a:cubicBezTo>
                  <a:pt x="22441" y="17944"/>
                  <a:pt x="22499" y="17924"/>
                  <a:pt x="22544" y="17924"/>
                </a:cubicBezTo>
                <a:cubicBezTo>
                  <a:pt x="22561" y="17924"/>
                  <a:pt x="22577" y="17927"/>
                  <a:pt x="22588" y="17935"/>
                </a:cubicBezTo>
                <a:cubicBezTo>
                  <a:pt x="22795" y="18076"/>
                  <a:pt x="23007" y="18118"/>
                  <a:pt x="23221" y="18118"/>
                </a:cubicBezTo>
                <a:cubicBezTo>
                  <a:pt x="23537" y="18118"/>
                  <a:pt x="23857" y="18026"/>
                  <a:pt x="24171" y="18026"/>
                </a:cubicBezTo>
                <a:cubicBezTo>
                  <a:pt x="24228" y="18026"/>
                  <a:pt x="24285" y="18029"/>
                  <a:pt x="24342" y="18036"/>
                </a:cubicBezTo>
                <a:cubicBezTo>
                  <a:pt x="24471" y="18053"/>
                  <a:pt x="24600" y="18060"/>
                  <a:pt x="24728" y="18060"/>
                </a:cubicBezTo>
                <a:cubicBezTo>
                  <a:pt x="25506" y="18060"/>
                  <a:pt x="26262" y="17802"/>
                  <a:pt x="27042" y="17802"/>
                </a:cubicBezTo>
                <a:cubicBezTo>
                  <a:pt x="27174" y="17802"/>
                  <a:pt x="27306" y="17809"/>
                  <a:pt x="27439" y="17826"/>
                </a:cubicBezTo>
                <a:cubicBezTo>
                  <a:pt x="27536" y="17839"/>
                  <a:pt x="27635" y="17844"/>
                  <a:pt x="27734" y="17844"/>
                </a:cubicBezTo>
                <a:cubicBezTo>
                  <a:pt x="28119" y="17844"/>
                  <a:pt x="28516" y="17765"/>
                  <a:pt x="28904" y="17732"/>
                </a:cubicBezTo>
                <a:cubicBezTo>
                  <a:pt x="29889" y="17648"/>
                  <a:pt x="30874" y="17572"/>
                  <a:pt x="31857" y="17467"/>
                </a:cubicBezTo>
                <a:cubicBezTo>
                  <a:pt x="32506" y="17398"/>
                  <a:pt x="33172" y="17202"/>
                  <a:pt x="33795" y="17202"/>
                </a:cubicBezTo>
                <a:cubicBezTo>
                  <a:pt x="33817" y="17202"/>
                  <a:pt x="33839" y="17202"/>
                  <a:pt x="33860" y="17202"/>
                </a:cubicBezTo>
                <a:cubicBezTo>
                  <a:pt x="33922" y="17204"/>
                  <a:pt x="33984" y="17204"/>
                  <a:pt x="34045" y="17204"/>
                </a:cubicBezTo>
                <a:cubicBezTo>
                  <a:pt x="34818" y="17204"/>
                  <a:pt x="35572" y="17104"/>
                  <a:pt x="36332" y="17045"/>
                </a:cubicBezTo>
                <a:cubicBezTo>
                  <a:pt x="36944" y="16998"/>
                  <a:pt x="37728" y="16983"/>
                  <a:pt x="38103" y="16614"/>
                </a:cubicBezTo>
                <a:cubicBezTo>
                  <a:pt x="38611" y="16114"/>
                  <a:pt x="39274" y="15948"/>
                  <a:pt x="39788" y="15489"/>
                </a:cubicBezTo>
                <a:cubicBezTo>
                  <a:pt x="40289" y="15042"/>
                  <a:pt x="40619" y="14495"/>
                  <a:pt x="40959" y="13971"/>
                </a:cubicBezTo>
                <a:cubicBezTo>
                  <a:pt x="41423" y="13258"/>
                  <a:pt x="41108" y="12313"/>
                  <a:pt x="41487" y="11504"/>
                </a:cubicBezTo>
                <a:cubicBezTo>
                  <a:pt x="41572" y="11321"/>
                  <a:pt x="41671" y="10862"/>
                  <a:pt x="41683" y="10505"/>
                </a:cubicBezTo>
                <a:cubicBezTo>
                  <a:pt x="41708" y="9851"/>
                  <a:pt x="41415" y="9215"/>
                  <a:pt x="41548" y="8584"/>
                </a:cubicBezTo>
                <a:cubicBezTo>
                  <a:pt x="41776" y="7498"/>
                  <a:pt x="41682" y="6447"/>
                  <a:pt x="41432" y="5383"/>
                </a:cubicBezTo>
                <a:cubicBezTo>
                  <a:pt x="41227" y="4511"/>
                  <a:pt x="41029" y="3644"/>
                  <a:pt x="40466" y="2913"/>
                </a:cubicBezTo>
                <a:cubicBezTo>
                  <a:pt x="40373" y="2792"/>
                  <a:pt x="40273" y="2653"/>
                  <a:pt x="40244" y="2508"/>
                </a:cubicBezTo>
                <a:cubicBezTo>
                  <a:pt x="40030" y="1463"/>
                  <a:pt x="39175" y="917"/>
                  <a:pt x="38351" y="663"/>
                </a:cubicBezTo>
                <a:cubicBezTo>
                  <a:pt x="37116" y="283"/>
                  <a:pt x="35785" y="149"/>
                  <a:pt x="34486" y="83"/>
                </a:cubicBezTo>
                <a:cubicBezTo>
                  <a:pt x="34120" y="65"/>
                  <a:pt x="33746" y="1"/>
                  <a:pt x="33366" y="1"/>
                </a:cubicBezTo>
                <a:close/>
              </a:path>
            </a:pathLst>
          </a:custGeom>
          <a:solidFill>
            <a:srgbClr val="FED5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00" kern="0" smtClean="0">
                <a:solidFill>
                  <a:srgbClr val="000000"/>
                </a:solidFill>
                <a:cs typeface="Arial"/>
                <a:sym typeface="Arial"/>
              </a:rPr>
              <a:t>Present ………………..</a:t>
            </a:r>
            <a:endParaRPr sz="25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" name="Google Shape;1221;p40">
            <a:extLst>
              <a:ext uri="{FF2B5EF4-FFF2-40B4-BE49-F238E27FC236}">
                <a16:creationId xmlns:a16="http://schemas.microsoft.com/office/drawing/2014/main" id="{C194CB6A-87A1-355E-72C0-198571B4562E}"/>
              </a:ext>
            </a:extLst>
          </p:cNvPr>
          <p:cNvSpPr/>
          <p:nvPr/>
        </p:nvSpPr>
        <p:spPr>
          <a:xfrm rot="19145231">
            <a:off x="1076985" y="2835386"/>
            <a:ext cx="2019299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221;p40">
            <a:extLst>
              <a:ext uri="{FF2B5EF4-FFF2-40B4-BE49-F238E27FC236}">
                <a16:creationId xmlns:a16="http://schemas.microsoft.com/office/drawing/2014/main" id="{E48A3BB7-ED75-43E0-9E6E-5645E5B2C377}"/>
              </a:ext>
            </a:extLst>
          </p:cNvPr>
          <p:cNvSpPr/>
          <p:nvPr/>
        </p:nvSpPr>
        <p:spPr>
          <a:xfrm rot="2034405" flipV="1">
            <a:off x="1115486" y="4856692"/>
            <a:ext cx="206980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221;p40">
            <a:extLst>
              <a:ext uri="{FF2B5EF4-FFF2-40B4-BE49-F238E27FC236}">
                <a16:creationId xmlns:a16="http://schemas.microsoft.com/office/drawing/2014/main" id="{1A3EDDE4-123D-4F82-ACDD-D279A70E94AA}"/>
              </a:ext>
            </a:extLst>
          </p:cNvPr>
          <p:cNvSpPr/>
          <p:nvPr/>
        </p:nvSpPr>
        <p:spPr>
          <a:xfrm rot="20365531">
            <a:off x="4777519" y="1451573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221;p40">
            <a:extLst>
              <a:ext uri="{FF2B5EF4-FFF2-40B4-BE49-F238E27FC236}">
                <a16:creationId xmlns:a16="http://schemas.microsoft.com/office/drawing/2014/main" id="{13A3D66F-9DEC-A0AE-E360-0D996F383CD9}"/>
              </a:ext>
            </a:extLst>
          </p:cNvPr>
          <p:cNvSpPr/>
          <p:nvPr/>
        </p:nvSpPr>
        <p:spPr>
          <a:xfrm rot="188093">
            <a:off x="4841677" y="1938530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221;p40">
            <a:extLst>
              <a:ext uri="{FF2B5EF4-FFF2-40B4-BE49-F238E27FC236}">
                <a16:creationId xmlns:a16="http://schemas.microsoft.com/office/drawing/2014/main" id="{4CE2F36A-82BA-B8BF-ED46-04D65C7D7372}"/>
              </a:ext>
            </a:extLst>
          </p:cNvPr>
          <p:cNvSpPr/>
          <p:nvPr/>
        </p:nvSpPr>
        <p:spPr>
          <a:xfrm rot="2000784">
            <a:off x="4684313" y="2417857"/>
            <a:ext cx="1037399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221;p40">
            <a:extLst>
              <a:ext uri="{FF2B5EF4-FFF2-40B4-BE49-F238E27FC236}">
                <a16:creationId xmlns:a16="http://schemas.microsoft.com/office/drawing/2014/main" id="{AC852263-A94B-9E47-7959-F0994FE82315}"/>
              </a:ext>
            </a:extLst>
          </p:cNvPr>
          <p:cNvSpPr/>
          <p:nvPr/>
        </p:nvSpPr>
        <p:spPr>
          <a:xfrm rot="20860169">
            <a:off x="4811137" y="3541700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221;p40">
            <a:extLst>
              <a:ext uri="{FF2B5EF4-FFF2-40B4-BE49-F238E27FC236}">
                <a16:creationId xmlns:a16="http://schemas.microsoft.com/office/drawing/2014/main" id="{B11770D1-BBF6-F974-E5E8-67AAE89B6346}"/>
              </a:ext>
            </a:extLst>
          </p:cNvPr>
          <p:cNvSpPr/>
          <p:nvPr/>
        </p:nvSpPr>
        <p:spPr>
          <a:xfrm rot="213572">
            <a:off x="4826546" y="3846631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221;p40">
            <a:extLst>
              <a:ext uri="{FF2B5EF4-FFF2-40B4-BE49-F238E27FC236}">
                <a16:creationId xmlns:a16="http://schemas.microsoft.com/office/drawing/2014/main" id="{76A03119-22B3-D80A-D6EA-058FBF5D471E}"/>
              </a:ext>
            </a:extLst>
          </p:cNvPr>
          <p:cNvSpPr/>
          <p:nvPr/>
        </p:nvSpPr>
        <p:spPr>
          <a:xfrm rot="982045">
            <a:off x="4824791" y="4154911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221;p40">
            <a:extLst>
              <a:ext uri="{FF2B5EF4-FFF2-40B4-BE49-F238E27FC236}">
                <a16:creationId xmlns:a16="http://schemas.microsoft.com/office/drawing/2014/main" id="{7E0206DC-CCC0-8B90-6625-EE0B620AD009}"/>
              </a:ext>
            </a:extLst>
          </p:cNvPr>
          <p:cNvSpPr/>
          <p:nvPr/>
        </p:nvSpPr>
        <p:spPr>
          <a:xfrm rot="2093554">
            <a:off x="4607399" y="4462071"/>
            <a:ext cx="1255256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221;p40">
            <a:extLst>
              <a:ext uri="{FF2B5EF4-FFF2-40B4-BE49-F238E27FC236}">
                <a16:creationId xmlns:a16="http://schemas.microsoft.com/office/drawing/2014/main" id="{B3B8CE26-4511-5BFF-CF0E-F4830AFB75D4}"/>
              </a:ext>
            </a:extLst>
          </p:cNvPr>
          <p:cNvSpPr/>
          <p:nvPr/>
        </p:nvSpPr>
        <p:spPr>
          <a:xfrm rot="20859111">
            <a:off x="4846734" y="5583623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221;p40">
            <a:extLst>
              <a:ext uri="{FF2B5EF4-FFF2-40B4-BE49-F238E27FC236}">
                <a16:creationId xmlns:a16="http://schemas.microsoft.com/office/drawing/2014/main" id="{7E62F3ED-29EA-5882-B10A-88191861A370}"/>
              </a:ext>
            </a:extLst>
          </p:cNvPr>
          <p:cNvSpPr/>
          <p:nvPr/>
        </p:nvSpPr>
        <p:spPr>
          <a:xfrm>
            <a:off x="4816541" y="5847116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221;p40">
            <a:extLst>
              <a:ext uri="{FF2B5EF4-FFF2-40B4-BE49-F238E27FC236}">
                <a16:creationId xmlns:a16="http://schemas.microsoft.com/office/drawing/2014/main" id="{63C95372-960C-D5B7-FEC4-5D3C24F92EC2}"/>
              </a:ext>
            </a:extLst>
          </p:cNvPr>
          <p:cNvSpPr/>
          <p:nvPr/>
        </p:nvSpPr>
        <p:spPr>
          <a:xfrm rot="1029506">
            <a:off x="4823317" y="6057000"/>
            <a:ext cx="891767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221;p40">
            <a:extLst>
              <a:ext uri="{FF2B5EF4-FFF2-40B4-BE49-F238E27FC236}">
                <a16:creationId xmlns:a16="http://schemas.microsoft.com/office/drawing/2014/main" id="{FD87C99E-52FE-32C4-4A78-3885BACCB805}"/>
              </a:ext>
            </a:extLst>
          </p:cNvPr>
          <p:cNvSpPr/>
          <p:nvPr/>
        </p:nvSpPr>
        <p:spPr>
          <a:xfrm rot="1813610" flipV="1">
            <a:off x="4717828" y="6272930"/>
            <a:ext cx="971192" cy="45719"/>
          </a:xfrm>
          <a:custGeom>
            <a:avLst/>
            <a:gdLst/>
            <a:ahLst/>
            <a:cxnLst/>
            <a:rect l="l" t="t" r="r" b="b"/>
            <a:pathLst>
              <a:path w="32178" h="1720" extrusionOk="0">
                <a:moveTo>
                  <a:pt x="28413" y="0"/>
                </a:moveTo>
                <a:cubicBezTo>
                  <a:pt x="28030" y="0"/>
                  <a:pt x="27646" y="6"/>
                  <a:pt x="27263" y="14"/>
                </a:cubicBezTo>
                <a:cubicBezTo>
                  <a:pt x="26012" y="42"/>
                  <a:pt x="24778" y="206"/>
                  <a:pt x="23518" y="206"/>
                </a:cubicBezTo>
                <a:cubicBezTo>
                  <a:pt x="23403" y="206"/>
                  <a:pt x="23287" y="204"/>
                  <a:pt x="23171" y="201"/>
                </a:cubicBezTo>
                <a:cubicBezTo>
                  <a:pt x="23041" y="198"/>
                  <a:pt x="22910" y="196"/>
                  <a:pt x="22779" y="196"/>
                </a:cubicBezTo>
                <a:cubicBezTo>
                  <a:pt x="21609" y="196"/>
                  <a:pt x="20433" y="321"/>
                  <a:pt x="19254" y="343"/>
                </a:cubicBezTo>
                <a:cubicBezTo>
                  <a:pt x="18326" y="360"/>
                  <a:pt x="17370" y="356"/>
                  <a:pt x="16433" y="410"/>
                </a:cubicBezTo>
                <a:cubicBezTo>
                  <a:pt x="16104" y="429"/>
                  <a:pt x="15771" y="436"/>
                  <a:pt x="15436" y="436"/>
                </a:cubicBezTo>
                <a:cubicBezTo>
                  <a:pt x="14672" y="436"/>
                  <a:pt x="13895" y="401"/>
                  <a:pt x="13130" y="401"/>
                </a:cubicBezTo>
                <a:cubicBezTo>
                  <a:pt x="13013" y="401"/>
                  <a:pt x="12895" y="402"/>
                  <a:pt x="12779" y="404"/>
                </a:cubicBezTo>
                <a:cubicBezTo>
                  <a:pt x="12595" y="407"/>
                  <a:pt x="12411" y="408"/>
                  <a:pt x="12227" y="408"/>
                </a:cubicBezTo>
                <a:cubicBezTo>
                  <a:pt x="10919" y="408"/>
                  <a:pt x="9618" y="341"/>
                  <a:pt x="8313" y="339"/>
                </a:cubicBezTo>
                <a:cubicBezTo>
                  <a:pt x="8292" y="339"/>
                  <a:pt x="8272" y="339"/>
                  <a:pt x="8252" y="339"/>
                </a:cubicBezTo>
                <a:cubicBezTo>
                  <a:pt x="7289" y="339"/>
                  <a:pt x="6324" y="390"/>
                  <a:pt x="5360" y="390"/>
                </a:cubicBezTo>
                <a:cubicBezTo>
                  <a:pt x="5258" y="390"/>
                  <a:pt x="5155" y="389"/>
                  <a:pt x="5053" y="388"/>
                </a:cubicBezTo>
                <a:cubicBezTo>
                  <a:pt x="4068" y="376"/>
                  <a:pt x="3082" y="298"/>
                  <a:pt x="2098" y="249"/>
                </a:cubicBezTo>
                <a:cubicBezTo>
                  <a:pt x="2072" y="248"/>
                  <a:pt x="2046" y="247"/>
                  <a:pt x="2021" y="247"/>
                </a:cubicBezTo>
                <a:cubicBezTo>
                  <a:pt x="1527" y="247"/>
                  <a:pt x="1072" y="419"/>
                  <a:pt x="594" y="460"/>
                </a:cubicBezTo>
                <a:cubicBezTo>
                  <a:pt x="272" y="488"/>
                  <a:pt x="175" y="669"/>
                  <a:pt x="97" y="868"/>
                </a:cubicBezTo>
                <a:cubicBezTo>
                  <a:pt x="1" y="1117"/>
                  <a:pt x="283" y="1093"/>
                  <a:pt x="437" y="1172"/>
                </a:cubicBezTo>
                <a:cubicBezTo>
                  <a:pt x="1021" y="1475"/>
                  <a:pt x="1664" y="1497"/>
                  <a:pt x="2308" y="1497"/>
                </a:cubicBezTo>
                <a:cubicBezTo>
                  <a:pt x="2416" y="1497"/>
                  <a:pt x="2524" y="1496"/>
                  <a:pt x="2632" y="1496"/>
                </a:cubicBezTo>
                <a:cubicBezTo>
                  <a:pt x="2701" y="1496"/>
                  <a:pt x="2770" y="1496"/>
                  <a:pt x="2839" y="1497"/>
                </a:cubicBezTo>
                <a:cubicBezTo>
                  <a:pt x="2854" y="1497"/>
                  <a:pt x="2868" y="1497"/>
                  <a:pt x="2883" y="1497"/>
                </a:cubicBezTo>
                <a:cubicBezTo>
                  <a:pt x="3294" y="1497"/>
                  <a:pt x="3731" y="1436"/>
                  <a:pt x="4129" y="1436"/>
                </a:cubicBezTo>
                <a:cubicBezTo>
                  <a:pt x="4251" y="1436"/>
                  <a:pt x="4369" y="1442"/>
                  <a:pt x="4482" y="1457"/>
                </a:cubicBezTo>
                <a:cubicBezTo>
                  <a:pt x="4787" y="1498"/>
                  <a:pt x="5090" y="1509"/>
                  <a:pt x="5391" y="1509"/>
                </a:cubicBezTo>
                <a:cubicBezTo>
                  <a:pt x="5758" y="1509"/>
                  <a:pt x="6123" y="1492"/>
                  <a:pt x="6489" y="1492"/>
                </a:cubicBezTo>
                <a:cubicBezTo>
                  <a:pt x="6621" y="1492"/>
                  <a:pt x="6754" y="1495"/>
                  <a:pt x="6887" y="1501"/>
                </a:cubicBezTo>
                <a:cubicBezTo>
                  <a:pt x="6925" y="1502"/>
                  <a:pt x="6964" y="1503"/>
                  <a:pt x="7004" y="1503"/>
                </a:cubicBezTo>
                <a:cubicBezTo>
                  <a:pt x="7285" y="1503"/>
                  <a:pt x="7629" y="1467"/>
                  <a:pt x="7856" y="1467"/>
                </a:cubicBezTo>
                <a:cubicBezTo>
                  <a:pt x="7941" y="1467"/>
                  <a:pt x="8010" y="1472"/>
                  <a:pt x="8052" y="1486"/>
                </a:cubicBezTo>
                <a:cubicBezTo>
                  <a:pt x="8364" y="1591"/>
                  <a:pt x="8675" y="1609"/>
                  <a:pt x="8984" y="1609"/>
                </a:cubicBezTo>
                <a:cubicBezTo>
                  <a:pt x="9146" y="1609"/>
                  <a:pt x="9307" y="1604"/>
                  <a:pt x="9468" y="1604"/>
                </a:cubicBezTo>
                <a:cubicBezTo>
                  <a:pt x="9629" y="1604"/>
                  <a:pt x="9789" y="1609"/>
                  <a:pt x="9948" y="1629"/>
                </a:cubicBezTo>
                <a:cubicBezTo>
                  <a:pt x="10194" y="1660"/>
                  <a:pt x="10446" y="1670"/>
                  <a:pt x="10700" y="1670"/>
                </a:cubicBezTo>
                <a:cubicBezTo>
                  <a:pt x="11212" y="1670"/>
                  <a:pt x="11733" y="1628"/>
                  <a:pt x="12239" y="1628"/>
                </a:cubicBezTo>
                <a:cubicBezTo>
                  <a:pt x="12517" y="1628"/>
                  <a:pt x="12789" y="1641"/>
                  <a:pt x="13053" y="1680"/>
                </a:cubicBezTo>
                <a:cubicBezTo>
                  <a:pt x="13240" y="1708"/>
                  <a:pt x="13425" y="1719"/>
                  <a:pt x="13608" y="1719"/>
                </a:cubicBezTo>
                <a:cubicBezTo>
                  <a:pt x="14331" y="1719"/>
                  <a:pt x="15033" y="1546"/>
                  <a:pt x="15755" y="1546"/>
                </a:cubicBezTo>
                <a:cubicBezTo>
                  <a:pt x="16045" y="1546"/>
                  <a:pt x="16338" y="1574"/>
                  <a:pt x="16637" y="1652"/>
                </a:cubicBezTo>
                <a:cubicBezTo>
                  <a:pt x="16732" y="1677"/>
                  <a:pt x="16844" y="1686"/>
                  <a:pt x="16968" y="1686"/>
                </a:cubicBezTo>
                <a:cubicBezTo>
                  <a:pt x="17315" y="1686"/>
                  <a:pt x="17753" y="1614"/>
                  <a:pt x="18154" y="1614"/>
                </a:cubicBezTo>
                <a:cubicBezTo>
                  <a:pt x="18225" y="1614"/>
                  <a:pt x="18295" y="1616"/>
                  <a:pt x="18363" y="1622"/>
                </a:cubicBezTo>
                <a:cubicBezTo>
                  <a:pt x="18395" y="1624"/>
                  <a:pt x="18428" y="1625"/>
                  <a:pt x="18460" y="1625"/>
                </a:cubicBezTo>
                <a:cubicBezTo>
                  <a:pt x="18556" y="1625"/>
                  <a:pt x="18652" y="1616"/>
                  <a:pt x="18748" y="1612"/>
                </a:cubicBezTo>
                <a:cubicBezTo>
                  <a:pt x="20055" y="1556"/>
                  <a:pt x="21363" y="1447"/>
                  <a:pt x="22669" y="1447"/>
                </a:cubicBezTo>
                <a:cubicBezTo>
                  <a:pt x="22737" y="1447"/>
                  <a:pt x="22804" y="1448"/>
                  <a:pt x="22871" y="1448"/>
                </a:cubicBezTo>
                <a:cubicBezTo>
                  <a:pt x="22922" y="1449"/>
                  <a:pt x="22973" y="1449"/>
                  <a:pt x="23024" y="1449"/>
                </a:cubicBezTo>
                <a:cubicBezTo>
                  <a:pt x="24407" y="1449"/>
                  <a:pt x="25780" y="1310"/>
                  <a:pt x="27164" y="1299"/>
                </a:cubicBezTo>
                <a:cubicBezTo>
                  <a:pt x="27278" y="1298"/>
                  <a:pt x="27393" y="1298"/>
                  <a:pt x="27508" y="1298"/>
                </a:cubicBezTo>
                <a:cubicBezTo>
                  <a:pt x="28738" y="1298"/>
                  <a:pt x="29972" y="1347"/>
                  <a:pt x="31200" y="1350"/>
                </a:cubicBezTo>
                <a:cubicBezTo>
                  <a:pt x="31201" y="1350"/>
                  <a:pt x="31202" y="1350"/>
                  <a:pt x="31203" y="1350"/>
                </a:cubicBezTo>
                <a:cubicBezTo>
                  <a:pt x="31729" y="1350"/>
                  <a:pt x="31755" y="1074"/>
                  <a:pt x="31984" y="943"/>
                </a:cubicBezTo>
                <a:cubicBezTo>
                  <a:pt x="32178" y="833"/>
                  <a:pt x="32140" y="474"/>
                  <a:pt x="32007" y="268"/>
                </a:cubicBezTo>
                <a:cubicBezTo>
                  <a:pt x="31907" y="116"/>
                  <a:pt x="31755" y="53"/>
                  <a:pt x="31576" y="53"/>
                </a:cubicBezTo>
                <a:cubicBezTo>
                  <a:pt x="31461" y="53"/>
                  <a:pt x="31334" y="79"/>
                  <a:pt x="31203" y="124"/>
                </a:cubicBezTo>
                <a:cubicBezTo>
                  <a:pt x="31158" y="140"/>
                  <a:pt x="31109" y="146"/>
                  <a:pt x="31059" y="146"/>
                </a:cubicBezTo>
                <a:cubicBezTo>
                  <a:pt x="30913" y="146"/>
                  <a:pt x="30754" y="95"/>
                  <a:pt x="30606" y="83"/>
                </a:cubicBezTo>
                <a:cubicBezTo>
                  <a:pt x="29877" y="21"/>
                  <a:pt x="29146" y="0"/>
                  <a:pt x="2841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FC682-B7B8-A00E-FACC-7313DD802AEC}"/>
              </a:ext>
            </a:extLst>
          </p:cNvPr>
          <p:cNvSpPr txBox="1"/>
          <p:nvPr/>
        </p:nvSpPr>
        <p:spPr>
          <a:xfrm>
            <a:off x="7052465" y="1244173"/>
            <a:ext cx="6766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solidFill>
                  <a:srgbClr val="7030A0"/>
                </a:solidFill>
              </a:rPr>
              <a:t>/ʌ/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452F32-5AD7-B4CD-09B4-E26D2D95E6EB}"/>
              </a:ext>
            </a:extLst>
          </p:cNvPr>
          <p:cNvSpPr txBox="1"/>
          <p:nvPr/>
        </p:nvSpPr>
        <p:spPr>
          <a:xfrm>
            <a:off x="6998154" y="2011423"/>
            <a:ext cx="67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/z/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5B4151-F60A-9D68-3F7F-D38EB3FF0FD3}"/>
              </a:ext>
            </a:extLst>
          </p:cNvPr>
          <p:cNvSpPr txBox="1"/>
          <p:nvPr/>
        </p:nvSpPr>
        <p:spPr>
          <a:xfrm>
            <a:off x="6959155" y="2735835"/>
            <a:ext cx="6710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/p/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98775-41A4-08E4-644E-C839F15D60E0}"/>
              </a:ext>
            </a:extLst>
          </p:cNvPr>
          <p:cNvSpPr txBox="1"/>
          <p:nvPr/>
        </p:nvSpPr>
        <p:spPr>
          <a:xfrm>
            <a:off x="7225492" y="3190210"/>
            <a:ext cx="10195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things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FF1B621-9820-EE44-5F4D-1BCD733CBB51}"/>
              </a:ext>
            </a:extLst>
          </p:cNvPr>
          <p:cNvSpPr txBox="1"/>
          <p:nvPr/>
        </p:nvSpPr>
        <p:spPr>
          <a:xfrm>
            <a:off x="7344097" y="3635762"/>
            <a:ext cx="11290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house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5A09FA-2A42-8CF2-EBC7-3C335AAC879F}"/>
              </a:ext>
            </a:extLst>
          </p:cNvPr>
          <p:cNvSpPr txBox="1"/>
          <p:nvPr/>
        </p:nvSpPr>
        <p:spPr>
          <a:xfrm>
            <a:off x="9831391" y="3632946"/>
            <a:ext cx="14222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furniture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24A33D-F6B4-0EDD-5CBB-AAAE593BDD9C}"/>
              </a:ext>
            </a:extLst>
          </p:cNvPr>
          <p:cNvSpPr txBox="1"/>
          <p:nvPr/>
        </p:nvSpPr>
        <p:spPr>
          <a:xfrm>
            <a:off x="7974295" y="4019874"/>
            <a:ext cx="16995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7030A0"/>
                </a:solidFill>
              </a:rPr>
              <a:t>activities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3015F0-F332-6DF5-3AE2-473A9469ED03}"/>
              </a:ext>
            </a:extLst>
          </p:cNvPr>
          <p:cNvSpPr txBox="1"/>
          <p:nvPr/>
        </p:nvSpPr>
        <p:spPr>
          <a:xfrm>
            <a:off x="6116843" y="4483146"/>
            <a:ext cx="8813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Body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DCC127-CC8C-30B7-B135-56590DE6077D}"/>
              </a:ext>
            </a:extLst>
          </p:cNvPr>
          <p:cNvSpPr txBox="1"/>
          <p:nvPr/>
        </p:nvSpPr>
        <p:spPr>
          <a:xfrm>
            <a:off x="7294684" y="5217821"/>
            <a:ext cx="11164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simple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10E616-7717-01C0-E588-03373A6A68EE}"/>
              </a:ext>
            </a:extLst>
          </p:cNvPr>
          <p:cNvSpPr txBox="1"/>
          <p:nvPr/>
        </p:nvSpPr>
        <p:spPr>
          <a:xfrm>
            <a:off x="10682216" y="5590132"/>
            <a:ext cx="102840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place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8D993D5-CD38-7C84-DDE1-68FAC7A37DE6}"/>
              </a:ext>
            </a:extLst>
          </p:cNvPr>
          <p:cNvSpPr txBox="1"/>
          <p:nvPr/>
        </p:nvSpPr>
        <p:spPr>
          <a:xfrm>
            <a:off x="9459198" y="5977181"/>
            <a:ext cx="18001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solidFill>
                  <a:srgbClr val="7030A0"/>
                </a:solidFill>
              </a:rPr>
              <a:t>advice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A151D5-4E01-D031-31C8-715F0DB82556}"/>
              </a:ext>
            </a:extLst>
          </p:cNvPr>
          <p:cNvSpPr txBox="1"/>
          <p:nvPr/>
        </p:nvSpPr>
        <p:spPr>
          <a:xfrm>
            <a:off x="7694459" y="6359151"/>
            <a:ext cx="17225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continuous</a:t>
            </a:r>
            <a:endParaRPr lang="en-US" sz="2500" b="1" dirty="0">
              <a:solidFill>
                <a:srgbClr val="7030A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E3015F0-F332-6DF5-3AE2-473A9469ED03}"/>
              </a:ext>
            </a:extLst>
          </p:cNvPr>
          <p:cNvSpPr txBox="1"/>
          <p:nvPr/>
        </p:nvSpPr>
        <p:spPr>
          <a:xfrm>
            <a:off x="6557498" y="4870817"/>
            <a:ext cx="169111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7030A0"/>
                </a:solidFill>
              </a:rPr>
              <a:t>personality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7DCC127-CC8C-30B7-B135-56590DE6077D}"/>
              </a:ext>
            </a:extLst>
          </p:cNvPr>
          <p:cNvSpPr txBox="1"/>
          <p:nvPr/>
        </p:nvSpPr>
        <p:spPr>
          <a:xfrm>
            <a:off x="10148467" y="5227585"/>
            <a:ext cx="16333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smtClean="0">
                <a:solidFill>
                  <a:srgbClr val="7030A0"/>
                </a:solidFill>
              </a:rPr>
              <a:t>frequency</a:t>
            </a:r>
            <a:endParaRPr lang="en-US" sz="25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38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3" grpId="0"/>
      <p:bldP spid="14" grpId="0"/>
      <p:bldP spid="16" grpId="0"/>
      <p:bldP spid="21" grpId="0"/>
      <p:bldP spid="31" grpId="0"/>
      <p:bldP spid="32" grpId="0"/>
      <p:bldP spid="33" grpId="0"/>
      <p:bldP spid="57" grpId="0"/>
      <p:bldP spid="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539851" y="1963306"/>
            <a:ext cx="11212437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smtClean="0">
                <a:solidFill>
                  <a:srgbClr val="0070C0"/>
                </a:solidFill>
              </a:rPr>
              <a:t>1.</a:t>
            </a:r>
            <a:r>
              <a:rPr lang="en-US" sz="3600" smtClean="0"/>
              <a:t>	A</a:t>
            </a:r>
            <a:r>
              <a:rPr lang="en-US" sz="3600" dirty="0"/>
              <a:t>. ear</a:t>
            </a:r>
            <a:r>
              <a:rPr lang="en-US" sz="3600" u="sng" dirty="0"/>
              <a:t>s</a:t>
            </a:r>
            <a:r>
              <a:rPr lang="en-US" sz="3600" dirty="0"/>
              <a:t>			B. eye</a:t>
            </a:r>
            <a:r>
              <a:rPr lang="en-US" sz="3600" u="sng" dirty="0"/>
              <a:t>s</a:t>
            </a:r>
            <a:r>
              <a:rPr lang="en-US" sz="3600" dirty="0"/>
              <a:t>			C. lip</a:t>
            </a:r>
            <a:r>
              <a:rPr lang="en-US" sz="3600" u="sng" dirty="0"/>
              <a:t>s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2.</a:t>
            </a:r>
            <a:r>
              <a:rPr lang="en-US" sz="3600" dirty="0"/>
              <a:t>	A. c</a:t>
            </a:r>
            <a:r>
              <a:rPr lang="en-US" sz="3600" u="sng" dirty="0"/>
              <a:t>a</a:t>
            </a:r>
            <a:r>
              <a:rPr lang="en-US" sz="3600" dirty="0"/>
              <a:t>t			B. f</a:t>
            </a:r>
            <a:r>
              <a:rPr lang="en-US" sz="3600" u="sng" dirty="0"/>
              <a:t>a</a:t>
            </a:r>
            <a:r>
              <a:rPr lang="en-US" sz="3600" dirty="0"/>
              <a:t>ther			C. c</a:t>
            </a:r>
            <a:r>
              <a:rPr lang="en-US" sz="3600" u="sng" dirty="0"/>
              <a:t>a</a:t>
            </a:r>
            <a:r>
              <a:rPr lang="en-US" sz="3600" dirty="0"/>
              <a:t>lm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3.</a:t>
            </a:r>
            <a:r>
              <a:rPr lang="en-US" sz="3600" dirty="0"/>
              <a:t>	A. light</a:t>
            </a:r>
            <a:r>
              <a:rPr lang="en-US" sz="3600" u="sng" dirty="0"/>
              <a:t>s</a:t>
            </a:r>
            <a:r>
              <a:rPr lang="en-US" sz="3600" dirty="0"/>
              <a:t>			B. pencil</a:t>
            </a:r>
            <a:r>
              <a:rPr lang="en-US" sz="3600" u="sng" dirty="0"/>
              <a:t>s</a:t>
            </a:r>
            <a:r>
              <a:rPr lang="en-US" sz="3600" dirty="0"/>
              <a:t>			C. lamp</a:t>
            </a:r>
            <a:r>
              <a:rPr lang="en-US" sz="3600" u="sng" dirty="0"/>
              <a:t>s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4.</a:t>
            </a:r>
            <a:r>
              <a:rPr lang="en-US" sz="3600" dirty="0"/>
              <a:t>	A. notebook</a:t>
            </a:r>
            <a:r>
              <a:rPr lang="en-US" sz="3600" u="sng" dirty="0"/>
              <a:t>s</a:t>
            </a:r>
            <a:r>
              <a:rPr lang="en-US" sz="3600" dirty="0"/>
              <a:t>		B. ruler</a:t>
            </a:r>
            <a:r>
              <a:rPr lang="en-US" sz="3600" u="sng" dirty="0"/>
              <a:t>s</a:t>
            </a:r>
            <a:r>
              <a:rPr lang="en-US" sz="3600" dirty="0"/>
              <a:t>			C. room</a:t>
            </a:r>
            <a:r>
              <a:rPr lang="en-US" sz="3600" u="sng" dirty="0"/>
              <a:t>s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0070C0"/>
                </a:solidFill>
              </a:rPr>
              <a:t>5.</a:t>
            </a:r>
            <a:r>
              <a:rPr lang="en-US" sz="3600" dirty="0"/>
              <a:t>	A. br</a:t>
            </a:r>
            <a:r>
              <a:rPr lang="en-US" sz="3600" u="sng" dirty="0"/>
              <a:t>o</a:t>
            </a:r>
            <a:r>
              <a:rPr lang="en-US" sz="3600" dirty="0"/>
              <a:t>ther		B. h</a:t>
            </a:r>
            <a:r>
              <a:rPr lang="en-US" sz="3600" u="sng" dirty="0"/>
              <a:t>o</a:t>
            </a:r>
            <a:r>
              <a:rPr lang="en-US" sz="3600" dirty="0"/>
              <a:t>mework		C. m</a:t>
            </a:r>
            <a:r>
              <a:rPr lang="en-US" sz="3600" u="sng" dirty="0"/>
              <a:t>o</a:t>
            </a:r>
            <a:r>
              <a:rPr lang="en-US" sz="3600" dirty="0"/>
              <a:t>ther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989672" y="1244640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Choose the word whose underlined part is pronounced diﬀerently.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E1B82F8-DBC5-FB05-23D2-6A40B97E45D8}"/>
              </a:ext>
            </a:extLst>
          </p:cNvPr>
          <p:cNvSpPr/>
          <p:nvPr/>
        </p:nvSpPr>
        <p:spPr>
          <a:xfrm>
            <a:off x="8734199" y="2143593"/>
            <a:ext cx="589683" cy="6025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7BCB7D6-3DF1-EA03-A8CD-D38623873D76}"/>
              </a:ext>
            </a:extLst>
          </p:cNvPr>
          <p:cNvSpPr/>
          <p:nvPr/>
        </p:nvSpPr>
        <p:spPr>
          <a:xfrm>
            <a:off x="1418998" y="2998724"/>
            <a:ext cx="589683" cy="6025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9546763-4E39-3C24-12D8-C2D8E3E35B7D}"/>
              </a:ext>
            </a:extLst>
          </p:cNvPr>
          <p:cNvSpPr/>
          <p:nvPr/>
        </p:nvSpPr>
        <p:spPr>
          <a:xfrm>
            <a:off x="5046618" y="3807501"/>
            <a:ext cx="589683" cy="6025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17F8C8E-6D2E-D980-36F5-005E56466BDA}"/>
              </a:ext>
            </a:extLst>
          </p:cNvPr>
          <p:cNvSpPr/>
          <p:nvPr/>
        </p:nvSpPr>
        <p:spPr>
          <a:xfrm>
            <a:off x="1418998" y="4636645"/>
            <a:ext cx="589683" cy="6025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13EEADD-1DE8-9C21-21A0-973F65F9D5FC}"/>
              </a:ext>
            </a:extLst>
          </p:cNvPr>
          <p:cNvSpPr/>
          <p:nvPr/>
        </p:nvSpPr>
        <p:spPr>
          <a:xfrm>
            <a:off x="5046618" y="5490566"/>
            <a:ext cx="589683" cy="6025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45526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539852" y="2637372"/>
            <a:ext cx="7320471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smtClean="0"/>
              <a:t>- </a:t>
            </a:r>
            <a:r>
              <a:rPr lang="en-US" sz="3600" b="1" smtClean="0">
                <a:solidFill>
                  <a:srgbClr val="0070C0"/>
                </a:solidFill>
              </a:rPr>
              <a:t>/</a:t>
            </a:r>
            <a:r>
              <a:rPr lang="en-US" sz="3600" b="1" dirty="0">
                <a:solidFill>
                  <a:srgbClr val="0070C0"/>
                </a:solidFill>
              </a:rPr>
              <a:t>b/</a:t>
            </a:r>
            <a:r>
              <a:rPr lang="en-US" sz="3600" dirty="0"/>
              <a:t>: book</a:t>
            </a:r>
            <a:r>
              <a:rPr lang="en-US" sz="3600"/>
              <a:t>, </a:t>
            </a:r>
            <a:r>
              <a:rPr lang="en-US" sz="3600" smtClean="0"/>
              <a:t>___________________</a:t>
            </a:r>
          </a:p>
          <a:p>
            <a:pPr>
              <a:lnSpc>
                <a:spcPct val="150000"/>
              </a:lnSpc>
            </a:pPr>
            <a:endParaRPr lang="en-US" sz="3600" dirty="0"/>
          </a:p>
          <a:p>
            <a:pPr>
              <a:lnSpc>
                <a:spcPct val="150000"/>
              </a:lnSpc>
            </a:pPr>
            <a:r>
              <a:rPr lang="en-US" sz="3600" dirty="0"/>
              <a:t>- </a:t>
            </a:r>
            <a:r>
              <a:rPr lang="en-US" sz="3600" b="1" dirty="0">
                <a:solidFill>
                  <a:srgbClr val="0070C0"/>
                </a:solidFill>
              </a:rPr>
              <a:t>/p/</a:t>
            </a:r>
            <a:r>
              <a:rPr lang="en-US" sz="3600" dirty="0"/>
              <a:t>: pen</a:t>
            </a:r>
            <a:r>
              <a:rPr lang="en-US" sz="3600"/>
              <a:t>, </a:t>
            </a:r>
            <a:r>
              <a:rPr lang="en-US" sz="3600" smtClean="0"/>
              <a:t>____________________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128366"/>
            <a:ext cx="11074612" cy="95410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Write the names of school things and furniture in the house which begin with /b/ and /p/.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256328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115368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sp>
        <p:nvSpPr>
          <p:cNvPr id="4" name="TextBox 3"/>
          <p:cNvSpPr txBox="1"/>
          <p:nvPr/>
        </p:nvSpPr>
        <p:spPr>
          <a:xfrm>
            <a:off x="2813539" y="2858271"/>
            <a:ext cx="986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smtClean="0">
                <a:solidFill>
                  <a:srgbClr val="7030A0"/>
                </a:solidFill>
              </a:rPr>
              <a:t>bag,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19147" y="2859043"/>
            <a:ext cx="10134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smtClean="0">
                <a:solidFill>
                  <a:srgbClr val="7030A0"/>
                </a:solidFill>
              </a:rPr>
              <a:t>bed,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32186" y="4467263"/>
            <a:ext cx="1420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smtClean="0">
                <a:solidFill>
                  <a:srgbClr val="7030A0"/>
                </a:solidFill>
              </a:rPr>
              <a:t>pencil,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1188" y="4466491"/>
            <a:ext cx="1622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smtClean="0">
                <a:solidFill>
                  <a:srgbClr val="7030A0"/>
                </a:solidFill>
              </a:rPr>
              <a:t>picture,</a:t>
            </a:r>
            <a:endParaRPr lang="en-GB" sz="360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4560" y="4465718"/>
            <a:ext cx="1673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smtClean="0">
                <a:solidFill>
                  <a:srgbClr val="7030A0"/>
                </a:solidFill>
              </a:rPr>
              <a:t>posters,</a:t>
            </a:r>
            <a:endParaRPr lang="en-GB" sz="360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22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489781" y="1830786"/>
            <a:ext cx="11212437" cy="24994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1. E _ _ l _ _ _				4. s _ _ r _ _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2. h </a:t>
            </a:r>
            <a:r>
              <a:rPr lang="en-US" sz="3600" dirty="0"/>
              <a:t>_ _ _ w _ _ _			5. b _ _ m _ _ _ _ n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3. l _ _ _ h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words.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98846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34115"/>
            <a:ext cx="12192000" cy="1083309"/>
            <a:chOff x="7620" y="-7620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7620" y="-5876"/>
              <a:ext cx="12192000" cy="1081565"/>
            </a:xfrm>
            <a:prstGeom prst="round1Rect">
              <a:avLst/>
            </a:prstGeom>
            <a:solidFill>
              <a:srgbClr val="C0E6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7620" y="-7620"/>
              <a:ext cx="12109450" cy="996951"/>
            </a:xfrm>
            <a:prstGeom prst="round1Rect">
              <a:avLst/>
            </a:prstGeom>
            <a:solidFill>
              <a:srgbClr val="62C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7620" y="-7620"/>
              <a:ext cx="12014200" cy="914401"/>
            </a:xfrm>
            <a:prstGeom prst="round1Rect">
              <a:avLst/>
            </a:prstGeom>
            <a:solidFill>
              <a:srgbClr val="05A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778848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 - 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8BBDB9-79D8-283B-FABC-4630CC1ECCDB}"/>
              </a:ext>
            </a:extLst>
          </p:cNvPr>
          <p:cNvSpPr txBox="1"/>
          <p:nvPr/>
        </p:nvSpPr>
        <p:spPr>
          <a:xfrm>
            <a:off x="489781" y="1830786"/>
            <a:ext cx="11212437" cy="25853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1. E</a:t>
            </a:r>
            <a:r>
              <a:rPr lang="en-US" sz="3600" dirty="0">
                <a:solidFill>
                  <a:srgbClr val="C00000"/>
                </a:solidFill>
              </a:rPr>
              <a:t>ng</a:t>
            </a:r>
            <a:r>
              <a:rPr lang="en-US" sz="3600" dirty="0"/>
              <a:t>l</a:t>
            </a:r>
            <a:r>
              <a:rPr lang="en-US" sz="3600" dirty="0">
                <a:solidFill>
                  <a:srgbClr val="C00000"/>
                </a:solidFill>
              </a:rPr>
              <a:t>ish</a:t>
            </a:r>
            <a:r>
              <a:rPr lang="en-US" sz="3600" dirty="0"/>
              <a:t>					4. s</a:t>
            </a:r>
            <a:r>
              <a:rPr lang="en-US" sz="3600" dirty="0">
                <a:solidFill>
                  <a:srgbClr val="C00000"/>
                </a:solidFill>
              </a:rPr>
              <a:t>po</a:t>
            </a:r>
            <a:r>
              <a:rPr lang="en-US" sz="3600" dirty="0"/>
              <a:t>r</a:t>
            </a:r>
            <a:r>
              <a:rPr lang="en-US" sz="3600" dirty="0">
                <a:solidFill>
                  <a:srgbClr val="C00000"/>
                </a:solidFill>
              </a:rPr>
              <a:t>ts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2. h</a:t>
            </a:r>
            <a:r>
              <a:rPr lang="en-VN" sz="3600" dirty="0">
                <a:solidFill>
                  <a:srgbClr val="C00000"/>
                </a:solidFill>
              </a:rPr>
              <a:t>ome</a:t>
            </a:r>
            <a:r>
              <a:rPr lang="en-US" sz="3600" dirty="0"/>
              <a:t>w</a:t>
            </a:r>
            <a:r>
              <a:rPr lang="en-US" sz="3600" dirty="0">
                <a:solidFill>
                  <a:srgbClr val="C00000"/>
                </a:solidFill>
              </a:rPr>
              <a:t>ork</a:t>
            </a:r>
            <a:r>
              <a:rPr lang="en-US" sz="3600" dirty="0"/>
              <a:t>				5. b</a:t>
            </a:r>
            <a:r>
              <a:rPr lang="en-US" sz="3600" dirty="0">
                <a:solidFill>
                  <a:srgbClr val="C00000"/>
                </a:solidFill>
              </a:rPr>
              <a:t>ad</a:t>
            </a:r>
            <a:r>
              <a:rPr lang="en-US" sz="3600" dirty="0"/>
              <a:t>m</a:t>
            </a:r>
            <a:r>
              <a:rPr lang="en-US" sz="3600" dirty="0">
                <a:solidFill>
                  <a:srgbClr val="C00000"/>
                </a:solidFill>
              </a:rPr>
              <a:t>into</a:t>
            </a:r>
            <a:r>
              <a:rPr lang="en-US" sz="3600" dirty="0"/>
              <a:t>n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3. l</a:t>
            </a:r>
            <a:r>
              <a:rPr lang="en-US" sz="3600" dirty="0">
                <a:solidFill>
                  <a:srgbClr val="C00000"/>
                </a:solidFill>
              </a:rPr>
              <a:t>unc</a:t>
            </a:r>
            <a:r>
              <a:rPr lang="en-US" sz="3600" dirty="0"/>
              <a:t>h</a:t>
            </a:r>
            <a:endParaRPr lang="en-V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D9BFB-4D1E-BF11-D5F5-8FF320A4D28F}"/>
              </a:ext>
            </a:extLst>
          </p:cNvPr>
          <p:cNvSpPr txBox="1"/>
          <p:nvPr/>
        </p:nvSpPr>
        <p:spPr>
          <a:xfrm>
            <a:off x="1042458" y="1066577"/>
            <a:ext cx="1107461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words.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61C0FF1-A519-94E1-1B5D-1231E2AC4D2C}"/>
              </a:ext>
            </a:extLst>
          </p:cNvPr>
          <p:cNvSpPr/>
          <p:nvPr/>
        </p:nvSpPr>
        <p:spPr>
          <a:xfrm>
            <a:off x="487067" y="1038696"/>
            <a:ext cx="502606" cy="502606"/>
          </a:xfrm>
          <a:prstGeom prst="roundRect">
            <a:avLst/>
          </a:prstGeom>
          <a:solidFill>
            <a:srgbClr val="F166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2AFB81-ECA7-3AD4-6E2B-C488B9A8C372}"/>
              </a:ext>
            </a:extLst>
          </p:cNvPr>
          <p:cNvSpPr txBox="1"/>
          <p:nvPr/>
        </p:nvSpPr>
        <p:spPr>
          <a:xfrm>
            <a:off x="539852" y="9360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6F3656-268D-BF38-7854-9617973CACDC}"/>
              </a:ext>
            </a:extLst>
          </p:cNvPr>
          <p:cNvSpPr txBox="1"/>
          <p:nvPr/>
        </p:nvSpPr>
        <p:spPr>
          <a:xfrm>
            <a:off x="8004748" y="-7794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VN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28462ED-AF4F-DB14-2BC1-0E218EB2B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012557"/>
              </p:ext>
            </p:extLst>
          </p:nvPr>
        </p:nvGraphicFramePr>
        <p:xfrm>
          <a:off x="1943100" y="4571177"/>
          <a:ext cx="812800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77195147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7141222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290676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878749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Play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Have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3200" dirty="0"/>
                        <a:t>Study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470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N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N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390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3256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4292</TotalTime>
  <Words>654</Words>
  <Application>Microsoft Office PowerPoint</Application>
  <PresentationFormat>Widescreen</PresentationFormat>
  <Paragraphs>206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Myriad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390</cp:revision>
  <dcterms:created xsi:type="dcterms:W3CDTF">2020-12-09T02:04:09Z</dcterms:created>
  <dcterms:modified xsi:type="dcterms:W3CDTF">2023-10-13T09:58:23Z</dcterms:modified>
</cp:coreProperties>
</file>