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71" r:id="rId2"/>
    <p:sldId id="257" r:id="rId3"/>
    <p:sldId id="273" r:id="rId4"/>
    <p:sldId id="258" r:id="rId5"/>
    <p:sldId id="278" r:id="rId6"/>
    <p:sldId id="274" r:id="rId7"/>
    <p:sldId id="260" r:id="rId8"/>
    <p:sldId id="261" r:id="rId9"/>
    <p:sldId id="277" r:id="rId10"/>
    <p:sldId id="264" r:id="rId11"/>
    <p:sldId id="263" r:id="rId12"/>
    <p:sldId id="279" r:id="rId13"/>
    <p:sldId id="27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6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6649"/>
    <a:srgbClr val="0070C0"/>
    <a:srgbClr val="A6A6A6"/>
    <a:srgbClr val="C0E6EA"/>
    <a:srgbClr val="05A0B8"/>
    <a:srgbClr val="048DA4"/>
    <a:srgbClr val="008000"/>
    <a:srgbClr val="0FB7BD"/>
    <a:srgbClr val="A3E7FF"/>
    <a:srgbClr val="89E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1454" y="72"/>
      </p:cViewPr>
      <p:guideLst>
        <p:guide pos="36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Thiếu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9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Thiếu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982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446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651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16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69348"/>
            <a:ext cx="587409" cy="604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39262" y="69348"/>
            <a:ext cx="71353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sentences using the comparative or superlative form of the adjectives in brackets.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464434" y="1896626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939265" y="1890149"/>
            <a:ext cx="6585256" cy="897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2400" dirty="0"/>
              <a:t>The Moon is the </a:t>
            </a:r>
          </a:p>
          <a:p>
            <a:pPr>
              <a:lnSpc>
                <a:spcPct val="112000"/>
              </a:lnSpc>
            </a:pPr>
            <a:r>
              <a:rPr lang="en-US" sz="2400" dirty="0"/>
              <a:t>Earth in the solar system. (close)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464434" y="2911655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464433" y="3581135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939263" y="3572482"/>
            <a:ext cx="2757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Egypt is one of the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464433" y="4250615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939262" y="4241962"/>
            <a:ext cx="5810249" cy="897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2000"/>
              </a:lnSpc>
            </a:pPr>
            <a:r>
              <a:rPr lang="en-US" sz="2400" dirty="0"/>
              <a:t>V10 is a very fast robot. However, Q5 is even </a:t>
            </a:r>
          </a:p>
          <a:p>
            <a:pPr>
              <a:lnSpc>
                <a:spcPct val="112000"/>
              </a:lnSpc>
            </a:pPr>
            <a:r>
              <a:rPr lang="en-US" sz="2400" dirty="0"/>
              <a:t>than V10. (fast)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464433" y="528077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939264" y="5280774"/>
            <a:ext cx="3288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Nguyen Du is one of the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939264" y="2920308"/>
            <a:ext cx="12926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I’m a bit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55BC8F-F7DB-493A-9182-D35D357646EB}"/>
              </a:ext>
            </a:extLst>
          </p:cNvPr>
          <p:cNvSpPr txBox="1"/>
          <p:nvPr/>
        </p:nvSpPr>
        <p:spPr>
          <a:xfrm>
            <a:off x="3001681" y="1896626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natural object to the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077FF9-95E7-4683-A0B9-5107A9835060}"/>
              </a:ext>
            </a:extLst>
          </p:cNvPr>
          <p:cNvSpPr txBox="1"/>
          <p:nvPr/>
        </p:nvSpPr>
        <p:spPr>
          <a:xfrm>
            <a:off x="3001680" y="1897805"/>
            <a:ext cx="36482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closet</a:t>
            </a:r>
            <a:r>
              <a:rPr lang="en-US" sz="2400" dirty="0"/>
              <a:t> natural object to the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2ECA16-379D-46F3-9C5C-EA35079EDC9F}"/>
              </a:ext>
            </a:extLst>
          </p:cNvPr>
          <p:cNvSpPr txBox="1"/>
          <p:nvPr/>
        </p:nvSpPr>
        <p:spPr>
          <a:xfrm>
            <a:off x="2044776" y="2907556"/>
            <a:ext cx="47047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than my older brother.(tall)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7AFB8E0-3006-43D3-9DE0-FE19E9794BFE}"/>
              </a:ext>
            </a:extLst>
          </p:cNvPr>
          <p:cNvSpPr txBox="1"/>
          <p:nvPr/>
        </p:nvSpPr>
        <p:spPr>
          <a:xfrm>
            <a:off x="2044776" y="2906553"/>
            <a:ext cx="47047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taller</a:t>
            </a:r>
            <a:r>
              <a:rPr lang="en-US" sz="2400" dirty="0"/>
              <a:t> than my older brother.(tall)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476D3B-D27A-4982-B6E6-C9A8F380AABF}"/>
              </a:ext>
            </a:extLst>
          </p:cNvPr>
          <p:cNvSpPr txBox="1"/>
          <p:nvPr/>
        </p:nvSpPr>
        <p:spPr>
          <a:xfrm>
            <a:off x="3290896" y="3581135"/>
            <a:ext cx="48132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countries in the world. (old)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3BD173-C1E2-44C3-ABD4-D5A1B6CDC2B7}"/>
              </a:ext>
            </a:extLst>
          </p:cNvPr>
          <p:cNvSpPr txBox="1"/>
          <p:nvPr/>
        </p:nvSpPr>
        <p:spPr>
          <a:xfrm>
            <a:off x="3300728" y="3578391"/>
            <a:ext cx="48132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oldest</a:t>
            </a:r>
            <a:r>
              <a:rPr lang="en-US" sz="2400" dirty="0"/>
              <a:t> countries in the world. (old)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B2B0807-3EF7-4801-B967-9C7863AFEE8A}"/>
              </a:ext>
            </a:extLst>
          </p:cNvPr>
          <p:cNvSpPr txBox="1"/>
          <p:nvPr/>
        </p:nvSpPr>
        <p:spPr>
          <a:xfrm>
            <a:off x="6531702" y="4229042"/>
            <a:ext cx="12926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6E2B6CF-EC08-486D-AB8C-1C48B008BBB3}"/>
              </a:ext>
            </a:extLst>
          </p:cNvPr>
          <p:cNvSpPr txBox="1"/>
          <p:nvPr/>
        </p:nvSpPr>
        <p:spPr>
          <a:xfrm>
            <a:off x="6492374" y="4260447"/>
            <a:ext cx="9014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B050"/>
                </a:solidFill>
              </a:rPr>
              <a:t>faster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53B0035-49FF-43B2-8E48-7A0AA3476A0E}"/>
              </a:ext>
            </a:extLst>
          </p:cNvPr>
          <p:cNvSpPr txBox="1"/>
          <p:nvPr/>
        </p:nvSpPr>
        <p:spPr>
          <a:xfrm>
            <a:off x="3977149" y="5260156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Vietnamese poets. (great)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3F15C9A-F9AA-47D9-A638-84A7EE482F99}"/>
              </a:ext>
            </a:extLst>
          </p:cNvPr>
          <p:cNvSpPr txBox="1"/>
          <p:nvPr/>
        </p:nvSpPr>
        <p:spPr>
          <a:xfrm>
            <a:off x="3977149" y="5280773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greatest</a:t>
            </a:r>
            <a:r>
              <a:rPr lang="en-US" sz="2400" dirty="0"/>
              <a:t> Vietnamese poets. (great)</a:t>
            </a:r>
          </a:p>
        </p:txBody>
      </p:sp>
    </p:spTree>
    <p:extLst>
      <p:ext uri="{BB962C8B-B14F-4D97-AF65-F5344CB8AC3E}">
        <p14:creationId xmlns:p14="http://schemas.microsoft.com/office/powerpoint/2010/main" val="74102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0" grpId="0"/>
      <p:bldP spid="22" grpId="0"/>
      <p:bldP spid="23" grpId="0"/>
      <p:bldP spid="28" grpId="0"/>
      <p:bldP spid="29" grpId="0"/>
      <p:bldP spid="31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355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38671"/>
            <a:ext cx="587409" cy="55384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76982" y="180387"/>
            <a:ext cx="813133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Write </a:t>
            </a:r>
            <a:r>
              <a:rPr lang="en-US" sz="2600" b="1" i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2600" b="1" i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sz="2600" b="1" i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4218" y="1981543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29048" y="1975066"/>
            <a:ext cx="889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He is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78619" y="343201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3450" y="3423365"/>
            <a:ext cx="934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 have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85028" y="4182606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59858" y="4173953"/>
            <a:ext cx="4201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_______ car over there is mine.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85028" y="493319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59859" y="4933194"/>
            <a:ext cx="5450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_______ Earth goes around _______ Sun.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54218" y="270245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529048" y="2681430"/>
            <a:ext cx="3701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 the future, we will live on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2BCED66-57E6-479B-A53F-B79DF74FBC8E}"/>
              </a:ext>
            </a:extLst>
          </p:cNvPr>
          <p:cNvSpPr txBox="1"/>
          <p:nvPr/>
        </p:nvSpPr>
        <p:spPr>
          <a:xfrm>
            <a:off x="2202427" y="1970023"/>
            <a:ext cx="32938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robot designer.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0CA4056-E0F4-4BB7-8F8F-EA71BCBD35BB}"/>
              </a:ext>
            </a:extLst>
          </p:cNvPr>
          <p:cNvSpPr txBox="1"/>
          <p:nvPr/>
        </p:nvSpPr>
        <p:spPr>
          <a:xfrm>
            <a:off x="2202427" y="1981543"/>
            <a:ext cx="24482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</a:t>
            </a:r>
            <a:r>
              <a:rPr lang="en-US" sz="2400" dirty="0"/>
              <a:t> robot designer.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74225BB-CAAA-41F1-BF93-D6FBFB195DF1}"/>
              </a:ext>
            </a:extLst>
          </p:cNvPr>
          <p:cNvSpPr txBox="1"/>
          <p:nvPr/>
        </p:nvSpPr>
        <p:spPr>
          <a:xfrm>
            <a:off x="5062805" y="2699226"/>
            <a:ext cx="22720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Moon.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488007B-D1EF-4938-BCF1-48CC589CEB78}"/>
              </a:ext>
            </a:extLst>
          </p:cNvPr>
          <p:cNvSpPr txBox="1"/>
          <p:nvPr/>
        </p:nvSpPr>
        <p:spPr>
          <a:xfrm>
            <a:off x="5040259" y="2680497"/>
            <a:ext cx="16311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the</a:t>
            </a:r>
            <a:r>
              <a:rPr lang="en-US" sz="2400" dirty="0"/>
              <a:t> Moon.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A83EB7-89AE-4EF3-AF8F-A80FBAC3256D}"/>
              </a:ext>
            </a:extLst>
          </p:cNvPr>
          <p:cNvSpPr txBox="1"/>
          <p:nvPr/>
        </p:nvSpPr>
        <p:spPr>
          <a:xfrm>
            <a:off x="2349861" y="3414712"/>
            <a:ext cx="32053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old toy robot.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1711FB1-836A-40B2-B301-CD79161F0C37}"/>
              </a:ext>
            </a:extLst>
          </p:cNvPr>
          <p:cNvSpPr txBox="1"/>
          <p:nvPr/>
        </p:nvSpPr>
        <p:spPr>
          <a:xfrm>
            <a:off x="2349860" y="3423365"/>
            <a:ext cx="23499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an</a:t>
            </a:r>
            <a:r>
              <a:rPr lang="en-US" sz="2400" dirty="0"/>
              <a:t> old toy robot.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71FC6E4-30DC-4A50-BBA9-B14D4EDF093F}"/>
              </a:ext>
            </a:extLst>
          </p:cNvPr>
          <p:cNvSpPr txBox="1"/>
          <p:nvPr/>
        </p:nvSpPr>
        <p:spPr>
          <a:xfrm>
            <a:off x="1529048" y="4173952"/>
            <a:ext cx="4201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The</a:t>
            </a:r>
            <a:r>
              <a:rPr lang="en-US" sz="2400" dirty="0"/>
              <a:t> car over there is mine.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9186E48-005A-424D-AC2E-56C8E0142157}"/>
              </a:ext>
            </a:extLst>
          </p:cNvPr>
          <p:cNvSpPr txBox="1"/>
          <p:nvPr/>
        </p:nvSpPr>
        <p:spPr>
          <a:xfrm>
            <a:off x="1529048" y="4935348"/>
            <a:ext cx="4447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The</a:t>
            </a:r>
            <a:r>
              <a:rPr lang="en-US" sz="2400" dirty="0"/>
              <a:t> Earth goes around </a:t>
            </a:r>
            <a:r>
              <a:rPr lang="en-US" sz="2400" dirty="0">
                <a:solidFill>
                  <a:srgbClr val="00B050"/>
                </a:solidFill>
              </a:rPr>
              <a:t>the</a:t>
            </a:r>
            <a:r>
              <a:rPr lang="en-US" sz="2400" dirty="0"/>
              <a:t> Sun.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222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1" grpId="0"/>
      <p:bldP spid="22" grpId="0"/>
      <p:bldP spid="25" grpId="0"/>
      <p:bldP spid="26" grpId="0"/>
      <p:bldP spid="28" grpId="0"/>
      <p:bldP spid="29" grpId="0"/>
      <p:bldP spid="30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216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69662"/>
            <a:ext cx="587409" cy="6037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39262" y="69348"/>
            <a:ext cx="785219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Choose the correct option in brackets to complete each sentence.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728842" y="1698320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1203673" y="1691843"/>
            <a:ext cx="59352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If we (</a:t>
            </a:r>
            <a:r>
              <a:rPr lang="en-US" sz="2400" dirty="0">
                <a:solidFill>
                  <a:srgbClr val="F16649"/>
                </a:solidFill>
              </a:rPr>
              <a:t>protect</a:t>
            </a:r>
            <a:r>
              <a:rPr lang="en-US" sz="2400" dirty="0"/>
              <a:t> / </a:t>
            </a:r>
            <a:r>
              <a:rPr lang="en-US" sz="2400" dirty="0">
                <a:solidFill>
                  <a:srgbClr val="F16649"/>
                </a:solidFill>
              </a:rPr>
              <a:t>protected</a:t>
            </a:r>
            <a:r>
              <a:rPr lang="en-US" sz="2400" dirty="0"/>
              <a:t>) our forests, we will help our planet.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728841" y="2609411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728841" y="355013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1203671" y="3541485"/>
            <a:ext cx="57700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 (</a:t>
            </a:r>
            <a:r>
              <a:rPr lang="en-US" sz="2400" dirty="0">
                <a:solidFill>
                  <a:srgbClr val="F16649"/>
                </a:solidFill>
              </a:rPr>
              <a:t>will</a:t>
            </a:r>
            <a:r>
              <a:rPr lang="en-US" sz="2400" dirty="0"/>
              <a:t> / </a:t>
            </a:r>
            <a:r>
              <a:rPr lang="en-US" sz="2400" dirty="0">
                <a:solidFill>
                  <a:srgbClr val="F16649"/>
                </a:solidFill>
              </a:rPr>
              <a:t>might</a:t>
            </a:r>
            <a:r>
              <a:rPr lang="en-US" sz="2400" dirty="0"/>
              <a:t>) ﬂy to Ho Chi Minh City next Saturday, but I’m not sure yet.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728841" y="4466421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1203671" y="4457768"/>
            <a:ext cx="51861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If we continue to pollute the air, we will (</a:t>
            </a:r>
            <a:r>
              <a:rPr lang="en-US" sz="2400" dirty="0">
                <a:solidFill>
                  <a:srgbClr val="F16649"/>
                </a:solidFill>
              </a:rPr>
              <a:t>have</a:t>
            </a:r>
            <a:r>
              <a:rPr lang="en-US" sz="2400" dirty="0"/>
              <a:t> / </a:t>
            </a:r>
            <a:r>
              <a:rPr lang="en-US" sz="2400" dirty="0">
                <a:solidFill>
                  <a:srgbClr val="F16649"/>
                </a:solidFill>
              </a:rPr>
              <a:t>having</a:t>
            </a:r>
            <a:r>
              <a:rPr lang="en-US" sz="2400" dirty="0"/>
              <a:t>) breathing problems.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728841" y="5391127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1203672" y="5391127"/>
            <a:ext cx="5670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It’s very likely that they (</a:t>
            </a:r>
            <a:r>
              <a:rPr lang="en-US" sz="2400" dirty="0">
                <a:solidFill>
                  <a:srgbClr val="F16649"/>
                </a:solidFill>
              </a:rPr>
              <a:t>will</a:t>
            </a:r>
            <a:r>
              <a:rPr lang="en-US" sz="2400" dirty="0"/>
              <a:t> / </a:t>
            </a:r>
            <a:r>
              <a:rPr lang="en-US" sz="2400" dirty="0">
                <a:solidFill>
                  <a:srgbClr val="F16649"/>
                </a:solidFill>
              </a:rPr>
              <a:t>might</a:t>
            </a:r>
            <a:r>
              <a:rPr lang="en-US" sz="2400" dirty="0"/>
              <a:t>) be here by 10.30 p.m. tomorrow.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1203671" y="2618064"/>
            <a:ext cx="50208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I’m not sure what to do next weekend. I (</a:t>
            </a:r>
            <a:r>
              <a:rPr lang="en-US" sz="2400" dirty="0">
                <a:solidFill>
                  <a:srgbClr val="F16649"/>
                </a:solidFill>
              </a:rPr>
              <a:t>might</a:t>
            </a:r>
            <a:r>
              <a:rPr lang="en-US" sz="2400" dirty="0"/>
              <a:t> / </a:t>
            </a:r>
            <a:r>
              <a:rPr lang="en-US" sz="2400" dirty="0">
                <a:solidFill>
                  <a:srgbClr val="F16649"/>
                </a:solidFill>
              </a:rPr>
              <a:t>have to</a:t>
            </a:r>
            <a:r>
              <a:rPr lang="en-US" sz="2400" dirty="0"/>
              <a:t>) go to the cinema.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2E6732C-42B2-4DEC-A38E-2066A5B71779}"/>
              </a:ext>
            </a:extLst>
          </p:cNvPr>
          <p:cNvSpPr/>
          <p:nvPr/>
        </p:nvSpPr>
        <p:spPr>
          <a:xfrm>
            <a:off x="2024732" y="1735631"/>
            <a:ext cx="993772" cy="41682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2F3988B-471E-4D5C-ACEB-35C968DAE7E1}"/>
              </a:ext>
            </a:extLst>
          </p:cNvPr>
          <p:cNvSpPr/>
          <p:nvPr/>
        </p:nvSpPr>
        <p:spPr>
          <a:xfrm>
            <a:off x="1518014" y="3029546"/>
            <a:ext cx="782735" cy="41682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8750A99-0145-4092-ABBC-9299E103D186}"/>
              </a:ext>
            </a:extLst>
          </p:cNvPr>
          <p:cNvSpPr/>
          <p:nvPr/>
        </p:nvSpPr>
        <p:spPr>
          <a:xfrm>
            <a:off x="2170320" y="3572559"/>
            <a:ext cx="782735" cy="41682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1C2CA14-01ED-465B-9BFE-97FC1848AE2F}"/>
              </a:ext>
            </a:extLst>
          </p:cNvPr>
          <p:cNvSpPr/>
          <p:nvPr/>
        </p:nvSpPr>
        <p:spPr>
          <a:xfrm>
            <a:off x="1387585" y="4869427"/>
            <a:ext cx="637147" cy="41682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D6308E7A-943D-4A9A-A3CB-E59D400695BC}"/>
              </a:ext>
            </a:extLst>
          </p:cNvPr>
          <p:cNvSpPr/>
          <p:nvPr/>
        </p:nvSpPr>
        <p:spPr>
          <a:xfrm>
            <a:off x="4297935" y="5435971"/>
            <a:ext cx="500208" cy="41682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353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" y="19902"/>
            <a:ext cx="9095102" cy="680313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79C85B-8CF1-467C-90E2-2EFA7DD634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066" y="3490844"/>
            <a:ext cx="1327361" cy="1862055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DCC60-7CC6-4BB5-93C9-B6ABD7122B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47" y="3490392"/>
            <a:ext cx="1319185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53C47D-F5F3-4C8B-95AB-CB1D25CCA4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482" y="3494196"/>
            <a:ext cx="1323683" cy="185535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DF6CF5-0997-49BE-A637-2641803BF9F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180" y="3490390"/>
            <a:ext cx="1329112" cy="186296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B541C0-B76C-43AB-9EAF-B49801DFF8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00" y="3490391"/>
            <a:ext cx="1329112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-0.07878 -7.40741E-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-0.07878 -7.40741E-7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9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12" y="2515478"/>
            <a:ext cx="4377873" cy="8308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64" y="2542074"/>
            <a:ext cx="946337" cy="7776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05388" y="3580801"/>
            <a:ext cx="3474720" cy="25569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800" b="1">
                <a:solidFill>
                  <a:srgbClr val="048DA4"/>
                </a:solidFill>
              </a:rPr>
              <a:t>Pronunciation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800" b="1">
                <a:solidFill>
                  <a:srgbClr val="048DA4"/>
                </a:solidFill>
              </a:rPr>
              <a:t>Vocabulary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800" b="1">
                <a:solidFill>
                  <a:srgbClr val="048DA4"/>
                </a:solidFill>
              </a:rPr>
              <a:t>Grammar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28697" cy="22809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460" y="262890"/>
            <a:ext cx="40805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06240" y="727484"/>
            <a:ext cx="351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UNITS 10 – 11 – 12) </a:t>
            </a:r>
          </a:p>
        </p:txBody>
      </p:sp>
    </p:spTree>
    <p:extLst>
      <p:ext uri="{BB962C8B-B14F-4D97-AF65-F5344CB8AC3E}">
        <p14:creationId xmlns:p14="http://schemas.microsoft.com/office/powerpoint/2010/main" val="860456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500172" y="2123885"/>
            <a:ext cx="6969113" cy="2381630"/>
            <a:chOff x="760064" y="827862"/>
            <a:chExt cx="6969113" cy="2381630"/>
          </a:xfrm>
        </p:grpSpPr>
        <p:grpSp>
          <p:nvGrpSpPr>
            <p:cNvPr id="13" name="Group 12"/>
            <p:cNvGrpSpPr/>
            <p:nvPr/>
          </p:nvGrpSpPr>
          <p:grpSpPr>
            <a:xfrm>
              <a:off x="760064" y="827862"/>
              <a:ext cx="4996227" cy="1606886"/>
              <a:chOff x="2323295" y="1854855"/>
              <a:chExt cx="4996227" cy="1606886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2323295" y="1854855"/>
                <a:ext cx="4996227" cy="789114"/>
                <a:chOff x="2329399" y="1854855"/>
                <a:chExt cx="4996227" cy="789114"/>
              </a:xfrm>
            </p:grpSpPr>
            <p:pic>
              <p:nvPicPr>
                <p:cNvPr id="4" name="Picture 3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09822" y="1862902"/>
                  <a:ext cx="4115804" cy="781067"/>
                </a:xfrm>
                <a:prstGeom prst="rect">
                  <a:avLst/>
                </a:prstGeom>
              </p:spPr>
            </p:pic>
            <p:pic>
              <p:nvPicPr>
                <p:cNvPr id="5" name="Picture 4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29399" y="1854855"/>
                  <a:ext cx="946337" cy="777611"/>
                </a:xfrm>
                <a:prstGeom prst="rect">
                  <a:avLst/>
                </a:prstGeom>
              </p:spPr>
            </p:pic>
          </p:grpSp>
          <p:sp>
            <p:nvSpPr>
              <p:cNvPr id="6" name="TextBox 5"/>
              <p:cNvSpPr txBox="1"/>
              <p:nvPr/>
            </p:nvSpPr>
            <p:spPr>
              <a:xfrm>
                <a:off x="3203718" y="2815410"/>
                <a:ext cx="355717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84B1"/>
                    </a:solidFill>
                  </a:rPr>
                  <a:t>Pronunciation</a:t>
                </a:r>
              </a:p>
            </p:txBody>
          </p:sp>
        </p:grp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421" y="2501605"/>
              <a:ext cx="499767" cy="543017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1706401" y="2501606"/>
              <a:ext cx="60227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latin typeface="Arial" panose="020B0604020202020204" pitchFamily="34" charset="0"/>
                  <a:cs typeface="Arial" panose="020B0604020202020204" pitchFamily="34" charset="0"/>
                </a:rPr>
                <a:t>Circle the word with the diﬀerent stress pattern. Listen, check and Track repeat the words.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135963" y="3756523"/>
            <a:ext cx="563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a.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64537" y="4590365"/>
            <a:ext cx="563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b.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46509" y="4673113"/>
            <a:ext cx="60227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Listen and repeat the sentences, paying attention to the bold syllables and the tone in each sentence.</a:t>
            </a:r>
          </a:p>
        </p:txBody>
      </p:sp>
    </p:spTree>
    <p:extLst>
      <p:ext uri="{BB962C8B-B14F-4D97-AF65-F5344CB8AC3E}">
        <p14:creationId xmlns:p14="http://schemas.microsoft.com/office/powerpoint/2010/main" val="3886440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150209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4" y="0"/>
            <a:ext cx="606274" cy="65874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89147" y="273876"/>
            <a:ext cx="789255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Circle the word with the diﬀerent stress pattern. Listen, check and track repeat the words.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B8419B24-0E2B-4612-AB94-3780CB9F803B}"/>
              </a:ext>
            </a:extLst>
          </p:cNvPr>
          <p:cNvSpPr/>
          <p:nvPr/>
        </p:nvSpPr>
        <p:spPr>
          <a:xfrm rot="5400000">
            <a:off x="8533359" y="6317629"/>
            <a:ext cx="320040" cy="2286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EBA31DB-BB86-4A12-A34F-B6A1FCE3CF9C}"/>
              </a:ext>
            </a:extLst>
          </p:cNvPr>
          <p:cNvGrpSpPr/>
          <p:nvPr/>
        </p:nvGrpSpPr>
        <p:grpSpPr>
          <a:xfrm>
            <a:off x="8533359" y="6256792"/>
            <a:ext cx="274320" cy="344130"/>
            <a:chOff x="4575335" y="1253170"/>
            <a:chExt cx="274320" cy="344130"/>
          </a:xfrm>
          <a:solidFill>
            <a:schemeClr val="bg1"/>
          </a:solidFill>
        </p:grpSpPr>
        <p:sp>
          <p:nvSpPr>
            <p:cNvPr id="4" name="Minus Sign 3">
              <a:extLst>
                <a:ext uri="{FF2B5EF4-FFF2-40B4-BE49-F238E27FC236}">
                  <a16:creationId xmlns:a16="http://schemas.microsoft.com/office/drawing/2014/main" id="{5130862D-4E8C-41BF-BB6E-58D715F5368E}"/>
                </a:ext>
              </a:extLst>
            </p:cNvPr>
            <p:cNvSpPr/>
            <p:nvPr/>
          </p:nvSpPr>
          <p:spPr>
            <a:xfrm rot="16200000">
              <a:off x="4494710" y="1333796"/>
              <a:ext cx="344129" cy="182880"/>
            </a:xfrm>
            <a:prstGeom prst="mathMinu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Minus Sign 12">
              <a:extLst>
                <a:ext uri="{FF2B5EF4-FFF2-40B4-BE49-F238E27FC236}">
                  <a16:creationId xmlns:a16="http://schemas.microsoft.com/office/drawing/2014/main" id="{83161FAA-EA93-4D93-8B78-040431EBF618}"/>
                </a:ext>
              </a:extLst>
            </p:cNvPr>
            <p:cNvSpPr/>
            <p:nvPr/>
          </p:nvSpPr>
          <p:spPr>
            <a:xfrm rot="16200000">
              <a:off x="4586150" y="1333795"/>
              <a:ext cx="344129" cy="182880"/>
            </a:xfrm>
            <a:prstGeom prst="mathMinu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438968" y="1979030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38968" y="290344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38968" y="380824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38968" y="4737585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38968" y="5642390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105718" y="1969768"/>
            <a:ext cx="1518073" cy="470927"/>
            <a:chOff x="1490433" y="2168225"/>
            <a:chExt cx="1518073" cy="470927"/>
          </a:xfrm>
        </p:grpSpPr>
        <p:sp>
          <p:nvSpPr>
            <p:cNvPr id="21" name="TextBox 20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825712" y="2168225"/>
              <a:ext cx="11827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picture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166928" y="1974398"/>
            <a:ext cx="1709993" cy="470927"/>
            <a:chOff x="1490433" y="2168225"/>
            <a:chExt cx="1709993" cy="470927"/>
          </a:xfrm>
        </p:grpSpPr>
        <p:sp>
          <p:nvSpPr>
            <p:cNvPr id="28" name="TextBox 27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825712" y="2168225"/>
              <a:ext cx="1374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village</a:t>
              </a:r>
              <a:endParaRPr lang="en-US" sz="2400" u="sng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228138" y="1979030"/>
            <a:ext cx="1560787" cy="470927"/>
            <a:chOff x="1490433" y="2168225"/>
            <a:chExt cx="1560787" cy="470927"/>
          </a:xfrm>
        </p:grpSpPr>
        <p:sp>
          <p:nvSpPr>
            <p:cNvPr id="31" name="TextBox 30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825712" y="2168225"/>
              <a:ext cx="12255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reuse</a:t>
              </a:r>
              <a:endParaRPr lang="en-US" sz="2400" u="sng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2105718" y="2886863"/>
            <a:ext cx="1518073" cy="470927"/>
            <a:chOff x="1490433" y="2168225"/>
            <a:chExt cx="1518073" cy="470927"/>
          </a:xfrm>
        </p:grpSpPr>
        <p:sp>
          <p:nvSpPr>
            <p:cNvPr id="41" name="TextBox 40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825712" y="2168225"/>
              <a:ext cx="11827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robot</a:t>
              </a:r>
              <a:endParaRPr lang="en-US" sz="2400" u="sng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4166928" y="2891493"/>
            <a:ext cx="1709993" cy="470927"/>
            <a:chOff x="1490433" y="2168225"/>
            <a:chExt cx="1709993" cy="470927"/>
          </a:xfrm>
        </p:grpSpPr>
        <p:sp>
          <p:nvSpPr>
            <p:cNvPr id="39" name="TextBox 38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825712" y="2168225"/>
              <a:ext cx="1374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exam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228138" y="2896125"/>
            <a:ext cx="1709993" cy="470927"/>
            <a:chOff x="1490433" y="2168225"/>
            <a:chExt cx="1709993" cy="470927"/>
          </a:xfrm>
        </p:grpSpPr>
        <p:sp>
          <p:nvSpPr>
            <p:cNvPr id="37" name="TextBox 36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825712" y="2168225"/>
              <a:ext cx="1374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rubbish</a:t>
              </a:r>
              <a:endParaRPr lang="en-US" sz="2400" u="sng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2105718" y="3806126"/>
            <a:ext cx="1567259" cy="470927"/>
            <a:chOff x="1490433" y="2168225"/>
            <a:chExt cx="1567259" cy="470927"/>
          </a:xfrm>
        </p:grpSpPr>
        <p:sp>
          <p:nvSpPr>
            <p:cNvPr id="51" name="TextBox 50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825712" y="2168225"/>
              <a:ext cx="12319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control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166928" y="3810756"/>
            <a:ext cx="1477557" cy="470927"/>
            <a:chOff x="1490433" y="2168225"/>
            <a:chExt cx="1477557" cy="470927"/>
          </a:xfrm>
        </p:grpSpPr>
        <p:sp>
          <p:nvSpPr>
            <p:cNvPr id="49" name="TextBox 48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825712" y="2168225"/>
              <a:ext cx="11422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water</a:t>
              </a:r>
              <a:endParaRPr lang="en-US" sz="2400" u="sng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6228138" y="3815388"/>
            <a:ext cx="1313727" cy="470927"/>
            <a:chOff x="1490433" y="2168225"/>
            <a:chExt cx="1313727" cy="470927"/>
          </a:xfrm>
        </p:grpSpPr>
        <p:sp>
          <p:nvSpPr>
            <p:cNvPr id="47" name="TextBox 46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825712" y="2168225"/>
              <a:ext cx="9784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paper</a:t>
              </a:r>
              <a:endParaRPr lang="en-US" sz="2400" u="sng"/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2105718" y="4723221"/>
            <a:ext cx="1869987" cy="470927"/>
            <a:chOff x="1490433" y="2168225"/>
            <a:chExt cx="1869987" cy="470927"/>
          </a:xfrm>
        </p:grpSpPr>
        <p:sp>
          <p:nvSpPr>
            <p:cNvPr id="61" name="TextBox 60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825712" y="2168225"/>
              <a:ext cx="15347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mountain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4166928" y="4727851"/>
            <a:ext cx="1951723" cy="470927"/>
            <a:chOff x="1490433" y="2168225"/>
            <a:chExt cx="1951723" cy="470927"/>
          </a:xfrm>
        </p:grpSpPr>
        <p:sp>
          <p:nvSpPr>
            <p:cNvPr id="59" name="TextBox 58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1825711" y="2168225"/>
              <a:ext cx="1616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housework</a:t>
              </a:r>
              <a:endParaRPr lang="en-US" sz="2400" u="sng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6228138" y="4732483"/>
            <a:ext cx="1847225" cy="470927"/>
            <a:chOff x="1490433" y="2168225"/>
            <a:chExt cx="1847225" cy="470927"/>
          </a:xfrm>
        </p:grpSpPr>
        <p:sp>
          <p:nvSpPr>
            <p:cNvPr id="57" name="TextBox 56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825711" y="2168225"/>
              <a:ext cx="15119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reduce</a:t>
              </a:r>
              <a:endParaRPr lang="en-US" sz="2400" u="sng"/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2105718" y="5642484"/>
            <a:ext cx="1567259" cy="470927"/>
            <a:chOff x="1490433" y="2168225"/>
            <a:chExt cx="1567259" cy="470927"/>
          </a:xfrm>
        </p:grpSpPr>
        <p:sp>
          <p:nvSpPr>
            <p:cNvPr id="71" name="TextBox 70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1825712" y="2168225"/>
              <a:ext cx="12319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repair</a:t>
              </a:r>
              <a:endParaRPr lang="en-US" sz="2400" u="sng"/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4166928" y="5647114"/>
            <a:ext cx="1951724" cy="470927"/>
            <a:chOff x="1490433" y="2168225"/>
            <a:chExt cx="1951724" cy="470927"/>
          </a:xfrm>
        </p:grpSpPr>
        <p:sp>
          <p:nvSpPr>
            <p:cNvPr id="69" name="TextBox 68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825712" y="2168225"/>
              <a:ext cx="161644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bottle</a:t>
              </a:r>
              <a:endParaRPr lang="en-US" sz="2400" u="sng"/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6228138" y="5651746"/>
            <a:ext cx="1935361" cy="470927"/>
            <a:chOff x="1490433" y="2168225"/>
            <a:chExt cx="1935361" cy="470927"/>
          </a:xfrm>
        </p:grpSpPr>
        <p:sp>
          <p:nvSpPr>
            <p:cNvPr id="67" name="TextBox 66"/>
            <p:cNvSpPr txBox="1"/>
            <p:nvPr/>
          </p:nvSpPr>
          <p:spPr>
            <a:xfrm>
              <a:off x="1490433" y="217748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1825712" y="2168225"/>
              <a:ext cx="16000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doctor</a:t>
              </a:r>
              <a:endParaRPr lang="en-US" sz="2400" u="sng"/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646247" y="258604"/>
            <a:ext cx="5639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>
                <a:solidFill>
                  <a:srgbClr val="0070C0"/>
                </a:solidFill>
              </a:rPr>
              <a:t>a.</a:t>
            </a:r>
          </a:p>
        </p:txBody>
      </p:sp>
      <p:pic>
        <p:nvPicPr>
          <p:cNvPr id="2" name="B2_45">
            <a:hlinkClick r:id="" action="ppaction://media"/>
            <a:extLst>
              <a:ext uri="{FF2B5EF4-FFF2-40B4-BE49-F238E27FC236}">
                <a16:creationId xmlns:a16="http://schemas.microsoft.com/office/drawing/2014/main" id="{1F5C0A3C-9D14-424F-991E-ECCB357FDD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88925" y="720152"/>
            <a:ext cx="487363" cy="487363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76B56253-920E-4B05-9748-0F70AAF1B3A7}"/>
              </a:ext>
            </a:extLst>
          </p:cNvPr>
          <p:cNvSpPr/>
          <p:nvPr/>
        </p:nvSpPr>
        <p:spPr>
          <a:xfrm>
            <a:off x="6191299" y="1980179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0327172F-AF02-4D41-AD2D-3C58213A0CFC}"/>
              </a:ext>
            </a:extLst>
          </p:cNvPr>
          <p:cNvSpPr/>
          <p:nvPr/>
        </p:nvSpPr>
        <p:spPr>
          <a:xfrm>
            <a:off x="4107370" y="2914482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B6C768AF-F18B-42EA-885E-ACA6D294D960}"/>
              </a:ext>
            </a:extLst>
          </p:cNvPr>
          <p:cNvSpPr/>
          <p:nvPr/>
        </p:nvSpPr>
        <p:spPr>
          <a:xfrm>
            <a:off x="2044758" y="3826947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720355E2-455D-40A6-B57E-7BB393C814A9}"/>
              </a:ext>
            </a:extLst>
          </p:cNvPr>
          <p:cNvSpPr/>
          <p:nvPr/>
        </p:nvSpPr>
        <p:spPr>
          <a:xfrm>
            <a:off x="6168288" y="4750841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D46686F7-A3D3-43C3-9A25-3014656932B1}"/>
              </a:ext>
            </a:extLst>
          </p:cNvPr>
          <p:cNvSpPr/>
          <p:nvPr/>
        </p:nvSpPr>
        <p:spPr>
          <a:xfrm>
            <a:off x="2044758" y="5670399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872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3" grpId="1" animBg="1"/>
      <p:bldP spid="7" grpId="0" animBg="1"/>
      <p:bldP spid="73" grpId="0" animBg="1"/>
      <p:bldP spid="74" grpId="0" animBg="1"/>
      <p:bldP spid="75" grpId="0" animBg="1"/>
      <p:bldP spid="7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150209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4" y="0"/>
            <a:ext cx="606274" cy="65874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89147" y="273876"/>
            <a:ext cx="80116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repeat the sentences, paying attention to the bold syllables and the tone in each sentence.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B8419B24-0E2B-4612-AB94-3780CB9F803B}"/>
              </a:ext>
            </a:extLst>
          </p:cNvPr>
          <p:cNvSpPr/>
          <p:nvPr/>
        </p:nvSpPr>
        <p:spPr>
          <a:xfrm rot="5400000">
            <a:off x="8533359" y="6317629"/>
            <a:ext cx="320040" cy="2286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EBA31DB-BB86-4A12-A34F-B6A1FCE3CF9C}"/>
              </a:ext>
            </a:extLst>
          </p:cNvPr>
          <p:cNvGrpSpPr/>
          <p:nvPr/>
        </p:nvGrpSpPr>
        <p:grpSpPr>
          <a:xfrm>
            <a:off x="8533359" y="6256792"/>
            <a:ext cx="274320" cy="344130"/>
            <a:chOff x="4575335" y="1253170"/>
            <a:chExt cx="274320" cy="344130"/>
          </a:xfrm>
          <a:solidFill>
            <a:schemeClr val="bg1"/>
          </a:solidFill>
        </p:grpSpPr>
        <p:sp>
          <p:nvSpPr>
            <p:cNvPr id="4" name="Minus Sign 3">
              <a:extLst>
                <a:ext uri="{FF2B5EF4-FFF2-40B4-BE49-F238E27FC236}">
                  <a16:creationId xmlns:a16="http://schemas.microsoft.com/office/drawing/2014/main" id="{5130862D-4E8C-41BF-BB6E-58D715F5368E}"/>
                </a:ext>
              </a:extLst>
            </p:cNvPr>
            <p:cNvSpPr/>
            <p:nvPr/>
          </p:nvSpPr>
          <p:spPr>
            <a:xfrm rot="16200000">
              <a:off x="4494710" y="1333796"/>
              <a:ext cx="344129" cy="182880"/>
            </a:xfrm>
            <a:prstGeom prst="mathMinu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Minus Sign 12">
              <a:extLst>
                <a:ext uri="{FF2B5EF4-FFF2-40B4-BE49-F238E27FC236}">
                  <a16:creationId xmlns:a16="http://schemas.microsoft.com/office/drawing/2014/main" id="{83161FAA-EA93-4D93-8B78-040431EBF618}"/>
                </a:ext>
              </a:extLst>
            </p:cNvPr>
            <p:cNvSpPr/>
            <p:nvPr/>
          </p:nvSpPr>
          <p:spPr>
            <a:xfrm rot="16200000">
              <a:off x="4586150" y="1333795"/>
              <a:ext cx="344129" cy="182880"/>
            </a:xfrm>
            <a:prstGeom prst="mathMinu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970930" y="2518856"/>
            <a:ext cx="544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70930" y="3443270"/>
            <a:ext cx="544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70930" y="4348075"/>
            <a:ext cx="544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33128" y="2509594"/>
            <a:ext cx="70065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My </a:t>
            </a:r>
            <a:r>
              <a:rPr lang="en-US" sz="2800" b="1"/>
              <a:t>ro</a:t>
            </a:r>
            <a:r>
              <a:rPr lang="en-US" sz="2800"/>
              <a:t>bot </a:t>
            </a:r>
            <a:r>
              <a:rPr lang="en-US" sz="2800" b="1"/>
              <a:t>helped</a:t>
            </a:r>
            <a:r>
              <a:rPr lang="en-US" sz="2800"/>
              <a:t> me re</a:t>
            </a:r>
            <a:r>
              <a:rPr lang="en-US" sz="2800" b="1"/>
              <a:t>pair</a:t>
            </a:r>
            <a:r>
              <a:rPr lang="en-US" sz="2800"/>
              <a:t> the </a:t>
            </a:r>
            <a:r>
              <a:rPr lang="en-US" sz="2800" b="1"/>
              <a:t>bro</a:t>
            </a:r>
            <a:r>
              <a:rPr lang="en-US" sz="2800"/>
              <a:t>ken </a:t>
            </a:r>
            <a:r>
              <a:rPr lang="en-US" sz="2800" b="1"/>
              <a:t>coo</a:t>
            </a:r>
            <a:r>
              <a:rPr lang="en-US" sz="2800"/>
              <a:t>ker.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33128" y="3426689"/>
            <a:ext cx="70065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It’s </a:t>
            </a:r>
            <a:r>
              <a:rPr lang="en-US" sz="2800" b="1"/>
              <a:t>bet</a:t>
            </a:r>
            <a:r>
              <a:rPr lang="en-US" sz="2800"/>
              <a:t>ter to re</a:t>
            </a:r>
            <a:r>
              <a:rPr lang="en-US" sz="2800" b="1"/>
              <a:t>use</a:t>
            </a:r>
            <a:r>
              <a:rPr lang="en-US" sz="2800"/>
              <a:t> these </a:t>
            </a:r>
            <a:r>
              <a:rPr lang="en-US" sz="2800" b="1"/>
              <a:t>shop</a:t>
            </a:r>
            <a:r>
              <a:rPr lang="en-US" sz="2800"/>
              <a:t>ping </a:t>
            </a:r>
            <a:r>
              <a:rPr lang="en-US" sz="2800" b="1"/>
              <a:t>bags</a:t>
            </a:r>
            <a:r>
              <a:rPr lang="en-US" sz="2800"/>
              <a:t>.</a:t>
            </a:r>
            <a:endParaRPr lang="en-US" sz="2800" u="sng"/>
          </a:p>
        </p:txBody>
      </p:sp>
      <p:sp>
        <p:nvSpPr>
          <p:cNvPr id="52" name="TextBox 51"/>
          <p:cNvSpPr txBox="1"/>
          <p:nvPr/>
        </p:nvSpPr>
        <p:spPr>
          <a:xfrm>
            <a:off x="1433128" y="4345952"/>
            <a:ext cx="6098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My </a:t>
            </a:r>
            <a:r>
              <a:rPr lang="en-US" sz="2800" b="1"/>
              <a:t>fu</a:t>
            </a:r>
            <a:r>
              <a:rPr lang="en-US" sz="2800"/>
              <a:t>ture </a:t>
            </a:r>
            <a:r>
              <a:rPr lang="en-US" sz="2800" b="1"/>
              <a:t>house</a:t>
            </a:r>
            <a:r>
              <a:rPr lang="en-US" sz="2800"/>
              <a:t> will </a:t>
            </a:r>
            <a:r>
              <a:rPr lang="en-US" sz="2800" b="1"/>
              <a:t>have</a:t>
            </a:r>
            <a:r>
              <a:rPr lang="en-US" sz="2800"/>
              <a:t> </a:t>
            </a:r>
            <a:r>
              <a:rPr lang="en-US" sz="2800" b="1"/>
              <a:t>so</a:t>
            </a:r>
            <a:r>
              <a:rPr lang="en-US" sz="2800"/>
              <a:t>lar </a:t>
            </a:r>
            <a:r>
              <a:rPr lang="en-US" sz="2800" b="1"/>
              <a:t>en</a:t>
            </a:r>
            <a:r>
              <a:rPr lang="en-US" sz="2800"/>
              <a:t>ergy.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46247" y="258604"/>
            <a:ext cx="5639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>
                <a:solidFill>
                  <a:srgbClr val="0070C0"/>
                </a:solidFill>
              </a:rPr>
              <a:t>b.</a:t>
            </a:r>
          </a:p>
        </p:txBody>
      </p:sp>
      <p:pic>
        <p:nvPicPr>
          <p:cNvPr id="2" name="B2_46">
            <a:hlinkClick r:id="" action="ppaction://media"/>
            <a:extLst>
              <a:ext uri="{FF2B5EF4-FFF2-40B4-BE49-F238E27FC236}">
                <a16:creationId xmlns:a16="http://schemas.microsoft.com/office/drawing/2014/main" id="{DD0B675F-8B6E-4C2E-8718-EFE684ED88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89676" y="6893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368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15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500172" y="1492490"/>
            <a:ext cx="6244685" cy="3330095"/>
            <a:chOff x="760064" y="827862"/>
            <a:chExt cx="6244685" cy="3330095"/>
          </a:xfrm>
        </p:grpSpPr>
        <p:grpSp>
          <p:nvGrpSpPr>
            <p:cNvPr id="13" name="Group 12"/>
            <p:cNvGrpSpPr/>
            <p:nvPr/>
          </p:nvGrpSpPr>
          <p:grpSpPr>
            <a:xfrm>
              <a:off x="760064" y="827862"/>
              <a:ext cx="4996227" cy="1606886"/>
              <a:chOff x="2323295" y="1854855"/>
              <a:chExt cx="4996227" cy="1606886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2323295" y="1854855"/>
                <a:ext cx="4996227" cy="789114"/>
                <a:chOff x="2329399" y="1854855"/>
                <a:chExt cx="4996227" cy="789114"/>
              </a:xfrm>
            </p:grpSpPr>
            <p:pic>
              <p:nvPicPr>
                <p:cNvPr id="4" name="Picture 3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09822" y="1862902"/>
                  <a:ext cx="4115804" cy="781067"/>
                </a:xfrm>
                <a:prstGeom prst="rect">
                  <a:avLst/>
                </a:prstGeom>
              </p:spPr>
            </p:pic>
            <p:pic>
              <p:nvPicPr>
                <p:cNvPr id="5" name="Picture 4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29399" y="1854855"/>
                  <a:ext cx="946337" cy="777611"/>
                </a:xfrm>
                <a:prstGeom prst="rect">
                  <a:avLst/>
                </a:prstGeom>
              </p:spPr>
            </p:pic>
          </p:grpSp>
          <p:sp>
            <p:nvSpPr>
              <p:cNvPr id="6" name="TextBox 5"/>
              <p:cNvSpPr txBox="1"/>
              <p:nvPr/>
            </p:nvSpPr>
            <p:spPr>
              <a:xfrm>
                <a:off x="3203718" y="2815410"/>
                <a:ext cx="355717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rgbClr val="0084B1"/>
                    </a:solidFill>
                  </a:rPr>
                  <a:t>Vocabulary</a:t>
                </a:r>
              </a:p>
            </p:txBody>
          </p:sp>
        </p:grp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0235" y="2811222"/>
              <a:ext cx="420785" cy="417027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3935" y="3700757"/>
              <a:ext cx="432033" cy="457200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050610" y="2842274"/>
              <a:ext cx="495413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latin typeface="Arial" panose="020B0604020202020204" pitchFamily="34" charset="0"/>
                  <a:cs typeface="Arial" panose="020B0604020202020204" pitchFamily="34" charset="0"/>
                </a:rPr>
                <a:t>Complete each sentence with the correct form of the verbs from the box.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050611" y="3729302"/>
              <a:ext cx="44636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b="1">
                  <a:latin typeface="Arial" panose="020B0604020202020204" pitchFamily="34" charset="0"/>
                  <a:cs typeface="Arial" panose="020B0604020202020204" pitchFamily="34" charset="0"/>
                </a:rPr>
                <a:t>Choose the correct words.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8654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096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7313" y="28732"/>
            <a:ext cx="768513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each sentence with the correct form of the verbs from the box.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64434" y="2700859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108" name="Rounded Rectangle 107"/>
          <p:cNvSpPr/>
          <p:nvPr/>
        </p:nvSpPr>
        <p:spPr>
          <a:xfrm>
            <a:off x="1155432" y="1205345"/>
            <a:ext cx="6833136" cy="10702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TextBox 108"/>
          <p:cNvSpPr txBox="1"/>
          <p:nvPr/>
        </p:nvSpPr>
        <p:spPr>
          <a:xfrm>
            <a:off x="1358380" y="1304427"/>
            <a:ext cx="14949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surf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3944507" y="1320014"/>
            <a:ext cx="1505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reduce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199168" y="1304426"/>
            <a:ext cx="1480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reuse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1381273" y="1767339"/>
            <a:ext cx="1374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recycle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588774" y="1759470"/>
            <a:ext cx="2274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receive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939265" y="2694382"/>
            <a:ext cx="4606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How much household waste do we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464434" y="3341314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467226" y="4076970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942056" y="4068317"/>
            <a:ext cx="2646718" cy="1013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/>
              <a:t>I’m </a:t>
            </a:r>
          </a:p>
          <a:p>
            <a:pPr>
              <a:lnSpc>
                <a:spcPct val="130000"/>
              </a:lnSpc>
            </a:pPr>
            <a:r>
              <a:rPr lang="en-US" sz="2400" dirty="0"/>
              <a:t>Vietnamese music.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464434" y="5074735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939263" y="5066082"/>
            <a:ext cx="1666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We need to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464434" y="5780680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5.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939263" y="5774398"/>
            <a:ext cx="2295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 think we should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939264" y="3349967"/>
            <a:ext cx="273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My robot sends and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3BC35A7-0FC3-452D-9855-AC2F4C6C54A6}"/>
              </a:ext>
            </a:extLst>
          </p:cNvPr>
          <p:cNvSpPr txBox="1"/>
          <p:nvPr/>
        </p:nvSpPr>
        <p:spPr>
          <a:xfrm>
            <a:off x="5321709" y="2700859"/>
            <a:ext cx="27536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every day?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13BA73E-D847-46A1-B684-FC0F020BA239}"/>
              </a:ext>
            </a:extLst>
          </p:cNvPr>
          <p:cNvSpPr txBox="1"/>
          <p:nvPr/>
        </p:nvSpPr>
        <p:spPr>
          <a:xfrm>
            <a:off x="5321708" y="2700859"/>
            <a:ext cx="25762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recycle</a:t>
            </a:r>
            <a:r>
              <a:rPr lang="en-US" sz="2400" dirty="0"/>
              <a:t> every day?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7AC9C0A-DC5F-4518-B2F4-C21B928265E2}"/>
              </a:ext>
            </a:extLst>
          </p:cNvPr>
          <p:cNvSpPr txBox="1"/>
          <p:nvPr/>
        </p:nvSpPr>
        <p:spPr>
          <a:xfrm>
            <a:off x="3453835" y="3341314"/>
            <a:ext cx="31829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emails for me.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A8224B6-AE32-4532-8EA0-C4C3B9BB2EAE}"/>
              </a:ext>
            </a:extLst>
          </p:cNvPr>
          <p:cNvSpPr txBox="1"/>
          <p:nvPr/>
        </p:nvSpPr>
        <p:spPr>
          <a:xfrm>
            <a:off x="3505758" y="3344870"/>
            <a:ext cx="31829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receives</a:t>
            </a:r>
            <a:r>
              <a:rPr lang="en-US" sz="2400" dirty="0"/>
              <a:t> emails for me.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68FA0FF-6DFB-4936-B988-627ADA58F150}"/>
              </a:ext>
            </a:extLst>
          </p:cNvPr>
          <p:cNvSpPr txBox="1"/>
          <p:nvPr/>
        </p:nvSpPr>
        <p:spPr>
          <a:xfrm>
            <a:off x="1384339" y="4134258"/>
            <a:ext cx="6172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the internet to look for information 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D720CFC-BF01-40DA-B27B-9CE0A9192148}"/>
              </a:ext>
            </a:extLst>
          </p:cNvPr>
          <p:cNvSpPr txBox="1"/>
          <p:nvPr/>
        </p:nvSpPr>
        <p:spPr>
          <a:xfrm>
            <a:off x="1416886" y="4135204"/>
            <a:ext cx="6172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surfing</a:t>
            </a:r>
            <a:r>
              <a:rPr lang="en-US" sz="2400" dirty="0"/>
              <a:t> the internet to look for information 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4AE6938-CEEB-4EA4-9CE8-6615BA59D9D6}"/>
              </a:ext>
            </a:extLst>
          </p:cNvPr>
          <p:cNvSpPr txBox="1"/>
          <p:nvPr/>
        </p:nvSpPr>
        <p:spPr>
          <a:xfrm>
            <a:off x="2458778" y="5083817"/>
            <a:ext cx="51106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the amount of salt in our diet.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76F1E2B-3B7C-4462-8037-0644B2119176}"/>
              </a:ext>
            </a:extLst>
          </p:cNvPr>
          <p:cNvSpPr txBox="1"/>
          <p:nvPr/>
        </p:nvSpPr>
        <p:spPr>
          <a:xfrm>
            <a:off x="2458778" y="5078997"/>
            <a:ext cx="51106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reduce</a:t>
            </a:r>
            <a:r>
              <a:rPr lang="en-US" sz="2400" dirty="0"/>
              <a:t> the amount of salt in our diet.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B10EECD-5677-4D50-B7BD-0DBBD190DB7C}"/>
              </a:ext>
            </a:extLst>
          </p:cNvPr>
          <p:cNvSpPr txBox="1"/>
          <p:nvPr/>
        </p:nvSpPr>
        <p:spPr>
          <a:xfrm>
            <a:off x="3109451" y="5774397"/>
            <a:ext cx="34486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_______ these envelopes.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EC4ABBB-10DE-4AC0-8728-6CB99F2FBABE}"/>
              </a:ext>
            </a:extLst>
          </p:cNvPr>
          <p:cNvSpPr txBox="1"/>
          <p:nvPr/>
        </p:nvSpPr>
        <p:spPr>
          <a:xfrm>
            <a:off x="3147447" y="5779410"/>
            <a:ext cx="30696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reuse</a:t>
            </a:r>
            <a:r>
              <a:rPr lang="en-US" sz="2400" dirty="0"/>
              <a:t> these envelopes.</a:t>
            </a:r>
          </a:p>
        </p:txBody>
      </p:sp>
    </p:spTree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11" dur="indefinite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0" dur="indefinite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29" dur="indefinite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38" dur="indefinite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indefinite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"/>
                                      </p:to>
                                    </p:set>
                                    <p:animEffect filter="image" prLst="opacity: 0.2">
                                      <p:cBhvr rctx="IE">
                                        <p:cTn id="47" dur="indefinite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/>
      <p:bldP spid="110" grpId="0"/>
      <p:bldP spid="111" grpId="0"/>
      <p:bldP spid="107" grpId="0"/>
      <p:bldP spid="60" grpId="0"/>
      <p:bldP spid="27" grpId="0"/>
      <p:bldP spid="28" grpId="0"/>
      <p:bldP spid="30" grpId="0"/>
      <p:bldP spid="31" grpId="0"/>
      <p:bldP spid="33" grpId="0"/>
      <p:bldP spid="34" grpId="0"/>
      <p:bldP spid="36" grpId="0"/>
      <p:bldP spid="37" grpId="0"/>
      <p:bldP spid="39" grpId="0"/>
      <p:bldP spid="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802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3" y="185825"/>
            <a:ext cx="818676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Choose the correct words.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4119" y="2039846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08949" y="2033369"/>
            <a:ext cx="82424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He didn’t understand her </a:t>
            </a:r>
            <a:r>
              <a:rPr lang="en-US" sz="2400" b="1">
                <a:solidFill>
                  <a:srgbClr val="F16649"/>
                </a:solidFill>
              </a:rPr>
              <a:t>feels</a:t>
            </a:r>
            <a:r>
              <a:rPr lang="en-US" sz="2400"/>
              <a:t> / </a:t>
            </a:r>
            <a:r>
              <a:rPr lang="en-US" sz="2400" b="1">
                <a:solidFill>
                  <a:srgbClr val="F16649"/>
                </a:solidFill>
              </a:rPr>
              <a:t>feelings</a:t>
            </a:r>
            <a:r>
              <a:rPr lang="en-US" sz="2400"/>
              <a:t>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4119" y="2790471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6911" y="3603246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11741" y="3594593"/>
            <a:ext cx="7431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Home robots can </a:t>
            </a:r>
            <a:r>
              <a:rPr lang="en-US" sz="2400" b="1">
                <a:solidFill>
                  <a:srgbClr val="F16649"/>
                </a:solidFill>
              </a:rPr>
              <a:t>do</a:t>
            </a:r>
            <a:r>
              <a:rPr lang="en-US" sz="2400"/>
              <a:t> / </a:t>
            </a:r>
            <a:r>
              <a:rPr lang="en-US" sz="2400" b="1">
                <a:solidFill>
                  <a:srgbClr val="F16649"/>
                </a:solidFill>
              </a:rPr>
              <a:t>make</a:t>
            </a:r>
            <a:r>
              <a:rPr lang="en-US" sz="2400"/>
              <a:t> meals for us.</a:t>
            </a:r>
            <a:endParaRPr lang="en-US" sz="2400" dirty="0"/>
          </a:p>
        </p:txBody>
      </p:sp>
      <p:sp>
        <p:nvSpPr>
          <p:cNvPr id="29" name="TextBox 28"/>
          <p:cNvSpPr txBox="1"/>
          <p:nvPr/>
        </p:nvSpPr>
        <p:spPr>
          <a:xfrm>
            <a:off x="734119" y="4402705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208948" y="4394052"/>
            <a:ext cx="7785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It’s your turn to </a:t>
            </a:r>
            <a:r>
              <a:rPr lang="en-US" sz="2400" b="1">
                <a:solidFill>
                  <a:srgbClr val="F16649"/>
                </a:solidFill>
              </a:rPr>
              <a:t>make</a:t>
            </a:r>
            <a:r>
              <a:rPr lang="en-US" sz="2400"/>
              <a:t> / </a:t>
            </a:r>
            <a:r>
              <a:rPr lang="en-US" sz="2400" b="1">
                <a:solidFill>
                  <a:srgbClr val="F16649"/>
                </a:solidFill>
              </a:rPr>
              <a:t>do</a:t>
            </a:r>
            <a:r>
              <a:rPr lang="en-US" sz="2400"/>
              <a:t> the dishes, Nick!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08949" y="2799124"/>
            <a:ext cx="8086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A robot works as a </a:t>
            </a:r>
            <a:r>
              <a:rPr lang="en-US" sz="2400" b="1">
                <a:solidFill>
                  <a:srgbClr val="F16649"/>
                </a:solidFill>
              </a:rPr>
              <a:t>watch</a:t>
            </a:r>
            <a:r>
              <a:rPr lang="en-US" sz="2400"/>
              <a:t> / </a:t>
            </a:r>
            <a:r>
              <a:rPr lang="en-US" sz="2400" b="1">
                <a:solidFill>
                  <a:srgbClr val="F16649"/>
                </a:solidFill>
              </a:rPr>
              <a:t>guard</a:t>
            </a:r>
            <a:r>
              <a:rPr lang="en-US" sz="2400"/>
              <a:t> to keep their house safe.</a:t>
            </a:r>
            <a:endParaRPr lang="en-US" sz="2400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3C0E9B2-A40E-4A60-88F4-0C2A3F245374}"/>
              </a:ext>
            </a:extLst>
          </p:cNvPr>
          <p:cNvSpPr/>
          <p:nvPr/>
        </p:nvSpPr>
        <p:spPr>
          <a:xfrm>
            <a:off x="5279923" y="2039846"/>
            <a:ext cx="1042219" cy="41682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67ECB99-6CED-4A1D-B077-A812792E541A}"/>
              </a:ext>
            </a:extLst>
          </p:cNvPr>
          <p:cNvSpPr/>
          <p:nvPr/>
        </p:nvSpPr>
        <p:spPr>
          <a:xfrm>
            <a:off x="4621160" y="2827113"/>
            <a:ext cx="845575" cy="41682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09B7FD2-E420-4B52-BBA9-0C06C0262C07}"/>
              </a:ext>
            </a:extLst>
          </p:cNvPr>
          <p:cNvSpPr/>
          <p:nvPr/>
        </p:nvSpPr>
        <p:spPr>
          <a:xfrm>
            <a:off x="4035545" y="3625667"/>
            <a:ext cx="752766" cy="41682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DB0B40E-3069-426C-86BC-A8D580BB391F}"/>
              </a:ext>
            </a:extLst>
          </p:cNvPr>
          <p:cNvSpPr/>
          <p:nvPr/>
        </p:nvSpPr>
        <p:spPr>
          <a:xfrm>
            <a:off x="4195617" y="4402705"/>
            <a:ext cx="425543" cy="41682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35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460676" y="1492490"/>
            <a:ext cx="6222649" cy="4423679"/>
            <a:chOff x="1500172" y="1492490"/>
            <a:chExt cx="6222649" cy="4423679"/>
          </a:xfrm>
        </p:grpSpPr>
        <p:grpSp>
          <p:nvGrpSpPr>
            <p:cNvPr id="2" name="Group 1"/>
            <p:cNvGrpSpPr/>
            <p:nvPr/>
          </p:nvGrpSpPr>
          <p:grpSpPr>
            <a:xfrm>
              <a:off x="1500172" y="1492490"/>
              <a:ext cx="6222649" cy="3432175"/>
              <a:chOff x="760064" y="827862"/>
              <a:chExt cx="6222649" cy="3432175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760064" y="827862"/>
                <a:ext cx="4996227" cy="1606886"/>
                <a:chOff x="2323295" y="1854855"/>
                <a:chExt cx="4996227" cy="1606886"/>
              </a:xfrm>
            </p:grpSpPr>
            <p:grpSp>
              <p:nvGrpSpPr>
                <p:cNvPr id="12" name="Group 11"/>
                <p:cNvGrpSpPr/>
                <p:nvPr/>
              </p:nvGrpSpPr>
              <p:grpSpPr>
                <a:xfrm>
                  <a:off x="2323295" y="1854855"/>
                  <a:ext cx="4996227" cy="789114"/>
                  <a:chOff x="2329399" y="1854855"/>
                  <a:chExt cx="4996227" cy="789114"/>
                </a:xfrm>
              </p:grpSpPr>
              <p:pic>
                <p:nvPicPr>
                  <p:cNvPr id="4" name="Picture 3"/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209822" y="1862902"/>
                    <a:ext cx="4115804" cy="781067"/>
                  </a:xfrm>
                  <a:prstGeom prst="rect">
                    <a:avLst/>
                  </a:prstGeom>
                </p:spPr>
              </p:pic>
              <p:pic>
                <p:nvPicPr>
                  <p:cNvPr id="5" name="Picture 4"/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329399" y="1854855"/>
                    <a:ext cx="946337" cy="777611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6" name="TextBox 5"/>
                <p:cNvSpPr txBox="1"/>
                <p:nvPr/>
              </p:nvSpPr>
              <p:spPr>
                <a:xfrm>
                  <a:off x="3203718" y="2815410"/>
                  <a:ext cx="3557176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3600" b="1">
                      <a:solidFill>
                        <a:srgbClr val="0084B1"/>
                      </a:solidFill>
                    </a:rPr>
                    <a:t>Grammar</a:t>
                  </a:r>
                </a:p>
              </p:txBody>
            </p:sp>
          </p:grpSp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7674" y="2747881"/>
                <a:ext cx="424916" cy="437174"/>
              </a:xfrm>
              <a:prstGeom prst="rect">
                <a:avLst/>
              </a:prstGeom>
            </p:spPr>
          </p:pic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46916" y="3841050"/>
                <a:ext cx="444381" cy="418987"/>
              </a:xfrm>
              <a:prstGeom prst="rect">
                <a:avLst/>
              </a:prstGeom>
            </p:spPr>
          </p:pic>
          <p:sp>
            <p:nvSpPr>
              <p:cNvPr id="20" name="TextBox 19"/>
              <p:cNvSpPr txBox="1"/>
              <p:nvPr/>
            </p:nvSpPr>
            <p:spPr>
              <a:xfrm>
                <a:off x="1491296" y="2665793"/>
                <a:ext cx="549141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>
                    <a:latin typeface="Arial" panose="020B0604020202020204" pitchFamily="34" charset="0"/>
                    <a:cs typeface="Arial" panose="020B0604020202020204" pitchFamily="34" charset="0"/>
                  </a:rPr>
                  <a:t>Complete sentences using the comparative or superlative form of the adjectives in brackets.</a:t>
                </a: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1491298" y="3858115"/>
                <a:ext cx="414433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000" b="1">
                    <a:latin typeface="Arial" panose="020B0604020202020204" pitchFamily="34" charset="0"/>
                    <a:cs typeface="Arial" panose="020B0604020202020204" pitchFamily="34" charset="0"/>
                  </a:rPr>
                  <a:t>Write </a:t>
                </a:r>
                <a:r>
                  <a:rPr lang="en-US" sz="2000" b="1" i="1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000" b="1">
                    <a:latin typeface="Arial" panose="020B0604020202020204" pitchFamily="34" charset="0"/>
                    <a:cs typeface="Arial" panose="020B0604020202020204" pitchFamily="34" charset="0"/>
                  </a:rPr>
                  <a:t> / </a:t>
                </a:r>
                <a:r>
                  <a:rPr lang="en-US" sz="2000" b="1" i="1">
                    <a:latin typeface="Arial" panose="020B0604020202020204" pitchFamily="34" charset="0"/>
                    <a:cs typeface="Arial" panose="020B0604020202020204" pitchFamily="34" charset="0"/>
                  </a:rPr>
                  <a:t>an</a:t>
                </a:r>
                <a:r>
                  <a:rPr lang="en-US" sz="2000" b="1">
                    <a:latin typeface="Arial" panose="020B0604020202020204" pitchFamily="34" charset="0"/>
                    <a:cs typeface="Arial" panose="020B0604020202020204" pitchFamily="34" charset="0"/>
                  </a:rPr>
                  <a:t> or </a:t>
                </a:r>
                <a:r>
                  <a:rPr lang="en-US" sz="2000" b="1" i="1">
                    <a:latin typeface="Arial" panose="020B0604020202020204" pitchFamily="34" charset="0"/>
                    <a:cs typeface="Arial" panose="020B0604020202020204" pitchFamily="34" charset="0"/>
                  </a:rPr>
                  <a:t>the</a:t>
                </a:r>
                <a:r>
                  <a:rPr lang="en-US" sz="2000" b="1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p:grp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4695" y="5323422"/>
              <a:ext cx="407663" cy="418987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2240717" y="5208283"/>
              <a:ext cx="493126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latin typeface="Arial" panose="020B0604020202020204" pitchFamily="34" charset="0"/>
                  <a:cs typeface="Arial" panose="020B0604020202020204" pitchFamily="34" charset="0"/>
                </a:rPr>
                <a:t>Choose the correct option in brackets to complete each sentence.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99657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1368</TotalTime>
  <Words>743</Words>
  <Application>Microsoft Office PowerPoint</Application>
  <PresentationFormat>On-screen Show (4:3)</PresentationFormat>
  <Paragraphs>157</Paragraphs>
  <Slides>13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Lenovo</cp:lastModifiedBy>
  <cp:revision>57</cp:revision>
  <dcterms:created xsi:type="dcterms:W3CDTF">2020-12-09T02:04:09Z</dcterms:created>
  <dcterms:modified xsi:type="dcterms:W3CDTF">2021-08-02T05:08:31Z</dcterms:modified>
</cp:coreProperties>
</file>