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331" r:id="rId2"/>
    <p:sldId id="256" r:id="rId3"/>
    <p:sldId id="302" r:id="rId4"/>
    <p:sldId id="279" r:id="rId5"/>
    <p:sldId id="276" r:id="rId6"/>
    <p:sldId id="298" r:id="rId7"/>
    <p:sldId id="327" r:id="rId8"/>
    <p:sldId id="325" r:id="rId9"/>
    <p:sldId id="313" r:id="rId10"/>
    <p:sldId id="314" r:id="rId11"/>
    <p:sldId id="330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7192A9"/>
    <a:srgbClr val="EF4B66"/>
    <a:srgbClr val="FBCDCD"/>
    <a:srgbClr val="F7A5A5"/>
    <a:srgbClr val="F37D91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45" autoAdjust="0"/>
    <p:restoredTop sz="94677"/>
  </p:normalViewPr>
  <p:slideViewPr>
    <p:cSldViewPr snapToGrid="0" showGuides="1">
      <p:cViewPr varScale="1">
        <p:scale>
          <a:sx n="109" d="100"/>
          <a:sy n="109" d="100"/>
        </p:scale>
        <p:origin x="7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4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64467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576198" y="2040275"/>
            <a:ext cx="106061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</a:t>
            </a:r>
            <a:r>
              <a:rPr lang="en-US" sz="3200" dirty="0" smtClean="0"/>
              <a:t>learned </a:t>
            </a:r>
            <a:r>
              <a:rPr lang="en-US" sz="3200" dirty="0"/>
              <a:t>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 smtClean="0"/>
              <a:t>Review vocabulary related </a:t>
            </a:r>
            <a:r>
              <a:rPr lang="en-US" sz="3200" smtClean="0"/>
              <a:t>to communication technology</a:t>
            </a:r>
            <a:endParaRPr lang="en-US" sz="3200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smtClean="0"/>
              <a:t>Review prepositions of place and time and possessive pronouns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87726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27890" y="2220848"/>
            <a:ext cx="8149852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Do exercises in the workbook.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571196" y="1720816"/>
            <a:ext cx="5687104" cy="770007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684" y="1526043"/>
            <a:ext cx="1186998" cy="1127969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161098" y="1885570"/>
            <a:ext cx="5077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</a:t>
            </a:r>
            <a:r>
              <a:rPr lang="en-US" sz="2400" b="1">
                <a:solidFill>
                  <a:schemeClr val="bg1"/>
                </a:solidFill>
              </a:rPr>
              <a:t>LOOKING </a:t>
            </a:r>
            <a:r>
              <a:rPr lang="en-US" sz="2400" b="1" smtClean="0">
                <a:solidFill>
                  <a:schemeClr val="bg1"/>
                </a:solidFill>
              </a:rPr>
              <a:t>BACK &amp; PROJECT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6861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COMMUNICATION IN THE FUTURE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93485" y="109060"/>
            <a:ext cx="793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pic>
        <p:nvPicPr>
          <p:cNvPr id="7170" name="Picture 2" descr="The Future of Communication | Psychology Today">
            <a:extLst>
              <a:ext uri="{FF2B5EF4-FFF2-40B4-BE49-F238E27FC236}">
                <a16:creationId xmlns:a16="http://schemas.microsoft.com/office/drawing/2014/main" id="{D984113D-4AF8-9CBF-5602-C0C398846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100" y="2818766"/>
            <a:ext cx="6606905" cy="345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15580" y="2232538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48751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GRAMMAR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599233" y="5090339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PROJECT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Revision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88839" y="1931276"/>
            <a:ext cx="5740800" cy="110227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1: Circle the correct option to complete each sentence below.  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Fill in each gap with a word from the box to complete the passage.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88839" y="3122450"/>
            <a:ext cx="5740800" cy="138829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the sentences with the prepositions from the box. Tick (</a:t>
            </a:r>
            <a:r>
              <a:rPr lang="en-US" sz="18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the sentences which have prepositions of time. </a:t>
            </a:r>
          </a:p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of the underlined parts in each question is incorrect? Find and correct it.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5947" y="4610165"/>
            <a:ext cx="5743692" cy="118436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Imagine a means of communication in 2050. 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Describe that means of communication. 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 your idea to the class. You can make a poster or create a model for your presentation.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728462" cy="82338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541341"/>
            <a:ext cx="728462" cy="94617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788241"/>
            <a:ext cx="1012115" cy="130209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7: LOOKING BACK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69161" y="5926304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9" y="5391062"/>
            <a:ext cx="1012115" cy="53524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0310" y="5893956"/>
            <a:ext cx="5749329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524270" y="2959357"/>
            <a:ext cx="3107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REVISION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494" y="3904654"/>
            <a:ext cx="3716481" cy="15566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b="67463"/>
          <a:stretch/>
        </p:blipFill>
        <p:spPr>
          <a:xfrm>
            <a:off x="5502698" y="2090748"/>
            <a:ext cx="6182376" cy="90029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4821318" y="1297869"/>
            <a:ext cx="6427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What we have learnt in this unit: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/>
          <a:srcRect t="32113" b="42148"/>
          <a:stretch/>
        </p:blipFill>
        <p:spPr>
          <a:xfrm>
            <a:off x="5502698" y="3605677"/>
            <a:ext cx="6182376" cy="71217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/>
          <a:srcRect t="58519"/>
          <a:stretch/>
        </p:blipFill>
        <p:spPr>
          <a:xfrm>
            <a:off x="5502698" y="4932485"/>
            <a:ext cx="6182376" cy="114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3" y="1063557"/>
            <a:ext cx="922998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Circle the correct option to complete each sentence below.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487067" y="108895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8631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487067" y="1589923"/>
            <a:ext cx="1139134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3200" b="1" smtClean="0">
                <a:solidFill>
                  <a:srgbClr val="7030A0"/>
                </a:solidFill>
                <a:effectLst/>
              </a:rPr>
              <a:t>1. </a:t>
            </a:r>
            <a:r>
              <a:rPr lang="en-US" sz="3200" smtClean="0">
                <a:effectLst/>
              </a:rPr>
              <a:t>My </a:t>
            </a:r>
            <a:r>
              <a:rPr lang="en-US" sz="3200" dirty="0">
                <a:effectLst/>
              </a:rPr>
              <a:t>classmates connect with each other on a(n) </a:t>
            </a:r>
            <a:r>
              <a:rPr lang="en-US" sz="3200" dirty="0">
                <a:solidFill>
                  <a:schemeClr val="accent2"/>
                </a:solidFill>
                <a:effectLst/>
              </a:rPr>
              <a:t>social network </a:t>
            </a:r>
            <a:r>
              <a:rPr lang="en-US" sz="3200" dirty="0">
                <a:effectLst/>
              </a:rPr>
              <a:t>/ </a:t>
            </a:r>
            <a:r>
              <a:rPr lang="en-US" sz="3200" dirty="0">
                <a:solidFill>
                  <a:schemeClr val="accent2"/>
                </a:solidFill>
                <a:effectLst/>
              </a:rPr>
              <a:t>emoji</a:t>
            </a:r>
            <a:r>
              <a:rPr lang="en-US" sz="3200" dirty="0">
                <a:effectLst/>
              </a:rPr>
              <a:t> called Friends-connect</a:t>
            </a:r>
            <a:r>
              <a:rPr lang="en-US" sz="3200">
                <a:effectLst/>
              </a:rPr>
              <a:t>. </a:t>
            </a:r>
            <a:endParaRPr lang="en-US" sz="3200" smtClean="0">
              <a:effectLst/>
            </a:endParaRPr>
          </a:p>
          <a:p>
            <a:pPr>
              <a:buClr>
                <a:srgbClr val="C00000"/>
              </a:buClr>
            </a:pPr>
            <a:endParaRPr lang="en-US" sz="1200" smtClean="0">
              <a:effectLst/>
            </a:endParaRPr>
          </a:p>
          <a:p>
            <a:r>
              <a:rPr lang="en-US" sz="3200" b="1" smtClean="0">
                <a:solidFill>
                  <a:srgbClr val="7030A0"/>
                </a:solidFill>
              </a:rPr>
              <a:t>2. </a:t>
            </a:r>
            <a:r>
              <a:rPr lang="en-US" sz="3200" smtClean="0">
                <a:solidFill>
                  <a:schemeClr val="accent2"/>
                </a:solidFill>
                <a:effectLst/>
              </a:rPr>
              <a:t>Holography</a:t>
            </a:r>
            <a:r>
              <a:rPr lang="en-US" sz="3200" smtClean="0">
                <a:effectLst/>
              </a:rPr>
              <a:t> / </a:t>
            </a:r>
            <a:r>
              <a:rPr lang="en-US" sz="3200" smtClean="0">
                <a:solidFill>
                  <a:schemeClr val="accent2"/>
                </a:solidFill>
                <a:effectLst/>
              </a:rPr>
              <a:t>Telepathy</a:t>
            </a:r>
            <a:r>
              <a:rPr lang="en-US" sz="3200" smtClean="0">
                <a:effectLst/>
              </a:rPr>
              <a:t> helps people communicate by thoughts.</a:t>
            </a:r>
          </a:p>
          <a:p>
            <a:pPr>
              <a:buClr>
                <a:srgbClr val="C00000"/>
              </a:buClr>
            </a:pPr>
            <a:endParaRPr lang="en-US" sz="1200" b="1" smtClean="0">
              <a:solidFill>
                <a:schemeClr val="accent2"/>
              </a:solidFill>
              <a:effectLst/>
            </a:endParaRPr>
          </a:p>
          <a:p>
            <a:pPr>
              <a:buClr>
                <a:srgbClr val="C00000"/>
              </a:buClr>
            </a:pPr>
            <a:r>
              <a:rPr lang="en-US" sz="3200" b="1" smtClean="0">
                <a:solidFill>
                  <a:srgbClr val="7030A0"/>
                </a:solidFill>
                <a:effectLst/>
              </a:rPr>
              <a:t>3. </a:t>
            </a:r>
            <a:r>
              <a:rPr lang="en-US" sz="3200" smtClean="0">
                <a:effectLst/>
              </a:rPr>
              <a:t>Sending </a:t>
            </a:r>
            <a:r>
              <a:rPr lang="en-US" sz="3200" dirty="0">
                <a:solidFill>
                  <a:schemeClr val="accent2"/>
                </a:solidFill>
                <a:effectLst/>
              </a:rPr>
              <a:t>voice messages </a:t>
            </a:r>
            <a:r>
              <a:rPr lang="en-US" sz="3200" dirty="0">
                <a:effectLst/>
              </a:rPr>
              <a:t>/ </a:t>
            </a:r>
            <a:r>
              <a:rPr lang="en-US" sz="3200" dirty="0">
                <a:solidFill>
                  <a:schemeClr val="accent2"/>
                </a:solidFill>
                <a:effectLst/>
              </a:rPr>
              <a:t>text messages </a:t>
            </a:r>
            <a:r>
              <a:rPr lang="en-US" sz="3200" dirty="0">
                <a:effectLst/>
              </a:rPr>
              <a:t>is convenient because you don’t have to type</a:t>
            </a:r>
            <a:r>
              <a:rPr lang="en-US" sz="3200">
                <a:effectLst/>
              </a:rPr>
              <a:t>. </a:t>
            </a:r>
            <a:endParaRPr lang="en-US" sz="3200" smtClean="0">
              <a:effectLst/>
            </a:endParaRPr>
          </a:p>
          <a:p>
            <a:pPr>
              <a:buClr>
                <a:srgbClr val="C00000"/>
              </a:buClr>
            </a:pPr>
            <a:endParaRPr lang="en-US" sz="1200" dirty="0">
              <a:effectLst/>
            </a:endParaRPr>
          </a:p>
          <a:p>
            <a:pPr>
              <a:buClr>
                <a:srgbClr val="C00000"/>
              </a:buClr>
            </a:pPr>
            <a:r>
              <a:rPr lang="en-US" sz="3200" b="1" smtClean="0">
                <a:solidFill>
                  <a:srgbClr val="7030A0"/>
                </a:solidFill>
                <a:effectLst/>
              </a:rPr>
              <a:t>4. </a:t>
            </a:r>
            <a:r>
              <a:rPr lang="en-US" sz="3200" smtClean="0">
                <a:effectLst/>
              </a:rPr>
              <a:t>In </a:t>
            </a:r>
            <a:r>
              <a:rPr lang="en-US" sz="3200" dirty="0">
                <a:effectLst/>
              </a:rPr>
              <a:t>the future, everyone can carry a </a:t>
            </a:r>
            <a:r>
              <a:rPr lang="en-US" sz="3200" dirty="0">
                <a:solidFill>
                  <a:schemeClr val="accent2"/>
                </a:solidFill>
                <a:effectLst/>
              </a:rPr>
              <a:t>human translator </a:t>
            </a:r>
            <a:r>
              <a:rPr lang="en-US" sz="3200">
                <a:effectLst/>
              </a:rPr>
              <a:t>/ </a:t>
            </a:r>
            <a:r>
              <a:rPr lang="en-US" sz="3200" smtClean="0">
                <a:effectLst/>
              </a:rPr>
              <a:t/>
            </a:r>
            <a:br>
              <a:rPr lang="en-US" sz="3200" smtClean="0">
                <a:effectLst/>
              </a:rPr>
            </a:br>
            <a:r>
              <a:rPr lang="en-US" sz="3200" smtClean="0">
                <a:solidFill>
                  <a:schemeClr val="accent2"/>
                </a:solidFill>
                <a:effectLst/>
              </a:rPr>
              <a:t>translation</a:t>
            </a:r>
            <a:r>
              <a:rPr lang="en-US" sz="3200" smtClean="0">
                <a:effectLst/>
              </a:rPr>
              <a:t> </a:t>
            </a:r>
            <a:r>
              <a:rPr lang="en-US" sz="3200" dirty="0">
                <a:solidFill>
                  <a:schemeClr val="accent2"/>
                </a:solidFill>
                <a:effectLst/>
              </a:rPr>
              <a:t>machine</a:t>
            </a:r>
            <a:r>
              <a:rPr lang="en-US" sz="3200" dirty="0">
                <a:effectLst/>
              </a:rPr>
              <a:t> with them whenever they go abroad</a:t>
            </a:r>
            <a:r>
              <a:rPr lang="en-US" sz="3200">
                <a:effectLst/>
              </a:rPr>
              <a:t>. </a:t>
            </a:r>
            <a:endParaRPr lang="en-US" sz="3200" smtClean="0">
              <a:effectLst/>
            </a:endParaRPr>
          </a:p>
          <a:p>
            <a:pPr>
              <a:buClr>
                <a:srgbClr val="C00000"/>
              </a:buClr>
            </a:pPr>
            <a:endParaRPr lang="en-US" sz="1200" dirty="0">
              <a:effectLst/>
            </a:endParaRPr>
          </a:p>
          <a:p>
            <a:pPr>
              <a:buClr>
                <a:srgbClr val="C00000"/>
              </a:buClr>
            </a:pPr>
            <a:r>
              <a:rPr lang="en-US" sz="3200" b="1" smtClean="0">
                <a:solidFill>
                  <a:srgbClr val="7030A0"/>
                </a:solidFill>
                <a:effectLst/>
              </a:rPr>
              <a:t>5.</a:t>
            </a:r>
            <a:r>
              <a:rPr lang="en-US" sz="3200" b="1" smtClean="0">
                <a:solidFill>
                  <a:schemeClr val="accent2"/>
                </a:solidFill>
                <a:effectLst/>
              </a:rPr>
              <a:t> </a:t>
            </a:r>
            <a:r>
              <a:rPr lang="en-US" sz="3200" smtClean="0">
                <a:effectLst/>
              </a:rPr>
              <a:t>If </a:t>
            </a:r>
            <a:r>
              <a:rPr lang="en-US" sz="3200" dirty="0">
                <a:effectLst/>
              </a:rPr>
              <a:t>you have a high-speed Internet connection, </a:t>
            </a:r>
            <a:r>
              <a:rPr lang="en-US" sz="3200" dirty="0">
                <a:solidFill>
                  <a:schemeClr val="accent2"/>
                </a:solidFill>
                <a:effectLst/>
              </a:rPr>
              <a:t>making a group call </a:t>
            </a:r>
            <a:r>
              <a:rPr lang="en-US" sz="3200" dirty="0">
                <a:effectLst/>
              </a:rPr>
              <a:t>/ </a:t>
            </a:r>
            <a:r>
              <a:rPr lang="en-US" sz="3200" dirty="0">
                <a:solidFill>
                  <a:schemeClr val="accent2"/>
                </a:solidFill>
                <a:effectLst/>
              </a:rPr>
              <a:t>meeting face to face </a:t>
            </a:r>
            <a:r>
              <a:rPr lang="en-US" sz="3200" dirty="0">
                <a:effectLst/>
              </a:rPr>
              <a:t>is a piece of cake. </a:t>
            </a:r>
          </a:p>
        </p:txBody>
      </p:sp>
      <p:sp>
        <p:nvSpPr>
          <p:cNvPr id="2" name="Oval 1"/>
          <p:cNvSpPr/>
          <p:nvPr/>
        </p:nvSpPr>
        <p:spPr>
          <a:xfrm>
            <a:off x="8765930" y="1586179"/>
            <a:ext cx="2558562" cy="6215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3050931" y="2755874"/>
            <a:ext cx="1820007" cy="6215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2312378" y="3424493"/>
            <a:ext cx="2708030" cy="6215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/>
          <p:cNvSpPr/>
          <p:nvPr/>
        </p:nvSpPr>
        <p:spPr>
          <a:xfrm>
            <a:off x="342900" y="5059863"/>
            <a:ext cx="3604845" cy="6215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8417731" y="5745663"/>
            <a:ext cx="3460678" cy="6215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3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18677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60084" y="1171864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Fill in each gap with a word from the box to complete the passage. 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657478" y="10841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C87722-B88C-4242-BBAB-786B74455F27}"/>
              </a:ext>
            </a:extLst>
          </p:cNvPr>
          <p:cNvSpPr txBox="1"/>
          <p:nvPr/>
        </p:nvSpPr>
        <p:spPr>
          <a:xfrm>
            <a:off x="353701" y="2249870"/>
            <a:ext cx="11551084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en-US" sz="3200" dirty="0">
                <a:effectLst/>
              </a:rPr>
              <a:t>In 30 years, social robots will become popular. This kind of robot is special because it can perform many human tasks. For example, it can send a (1)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200" dirty="0">
                <a:effectLst/>
              </a:rPr>
              <a:t>message to its owner to remind them of dinner time. Some social robots may even have (2)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200" dirty="0">
                <a:effectLst/>
              </a:rPr>
              <a:t>network accounts and interact with other users in (3)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200" dirty="0">
                <a:effectLst/>
              </a:rPr>
              <a:t>time. For these robots, (4</a:t>
            </a:r>
            <a:r>
              <a:rPr lang="en-US" sz="3200">
                <a:effectLst/>
              </a:rPr>
              <a:t>) </a:t>
            </a:r>
            <a:r>
              <a:rPr lang="en-US" sz="3200" smtClean="0">
                <a:solidFill>
                  <a:srgbClr val="7F7F7F"/>
                </a:solidFill>
                <a:effectLst/>
              </a:rPr>
              <a:t>________ </a:t>
            </a:r>
            <a:r>
              <a:rPr lang="en-US" sz="3200" dirty="0">
                <a:effectLst/>
              </a:rPr>
              <a:t>barriers are not a problem, so they </a:t>
            </a:r>
            <a:r>
              <a:rPr lang="en-US" sz="3200">
                <a:effectLst/>
              </a:rPr>
              <a:t>can </a:t>
            </a:r>
            <a:r>
              <a:rPr lang="en-US" sz="3200" smtClean="0">
                <a:effectLst/>
              </a:rPr>
              <a:t/>
            </a:r>
            <a:br>
              <a:rPr lang="en-US" sz="3200" smtClean="0">
                <a:effectLst/>
              </a:rPr>
            </a:br>
            <a:r>
              <a:rPr lang="en-US" sz="3200" smtClean="0">
                <a:effectLst/>
              </a:rPr>
              <a:t>(</a:t>
            </a:r>
            <a:r>
              <a:rPr lang="en-US" sz="3200" dirty="0">
                <a:effectLst/>
              </a:rPr>
              <a:t>5</a:t>
            </a:r>
            <a:r>
              <a:rPr lang="en-US" sz="3200">
                <a:effectLst/>
              </a:rPr>
              <a:t>) </a:t>
            </a:r>
            <a:r>
              <a:rPr lang="en-US" sz="3200" smtClean="0">
                <a:solidFill>
                  <a:srgbClr val="7F7F7F"/>
                </a:solidFill>
                <a:effectLst/>
              </a:rPr>
              <a:t>________ </a:t>
            </a:r>
            <a:r>
              <a:rPr lang="en-US" sz="3200" dirty="0">
                <a:effectLst/>
              </a:rPr>
              <a:t>reply to comments or messages in any language. It might be frightening because we won’t know whether we are chatting with a human or a robot online!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2A32C3F-48C8-D532-5D86-C0FC2C17E1B0}"/>
              </a:ext>
            </a:extLst>
          </p:cNvPr>
          <p:cNvSpPr/>
          <p:nvPr/>
        </p:nvSpPr>
        <p:spPr>
          <a:xfrm>
            <a:off x="1160084" y="1610912"/>
            <a:ext cx="10451648" cy="6389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7030A0"/>
                </a:solidFill>
                <a:effectLst/>
              </a:rPr>
              <a:t>text </a:t>
            </a:r>
            <a:r>
              <a:rPr lang="en-US" sz="2800" b="1">
                <a:solidFill>
                  <a:srgbClr val="7030A0"/>
                </a:solidFill>
                <a:effectLst/>
              </a:rPr>
              <a:t>	</a:t>
            </a:r>
            <a:r>
              <a:rPr lang="en-US" sz="2800" b="1" smtClean="0">
                <a:solidFill>
                  <a:srgbClr val="7030A0"/>
                </a:solidFill>
                <a:effectLst/>
              </a:rPr>
              <a:t>	instantly 		language </a:t>
            </a:r>
            <a:r>
              <a:rPr lang="en-US" sz="2800" b="1">
                <a:solidFill>
                  <a:srgbClr val="7030A0"/>
                </a:solidFill>
              </a:rPr>
              <a:t>	</a:t>
            </a:r>
            <a:r>
              <a:rPr lang="en-US" sz="2800" b="1" smtClean="0">
                <a:solidFill>
                  <a:srgbClr val="7030A0"/>
                </a:solidFill>
              </a:rPr>
              <a:t>	</a:t>
            </a:r>
            <a:r>
              <a:rPr lang="en-US" sz="2800" b="1" smtClean="0">
                <a:solidFill>
                  <a:srgbClr val="7030A0"/>
                </a:solidFill>
                <a:effectLst/>
              </a:rPr>
              <a:t>real</a:t>
            </a:r>
            <a:r>
              <a:rPr lang="en-US" sz="2800" b="1" dirty="0">
                <a:solidFill>
                  <a:srgbClr val="7030A0"/>
                </a:solidFill>
                <a:effectLst/>
              </a:rPr>
              <a:t>	</a:t>
            </a:r>
            <a:r>
              <a:rPr lang="en-US" sz="2800" b="1">
                <a:solidFill>
                  <a:srgbClr val="7030A0"/>
                </a:solidFill>
                <a:effectLst/>
              </a:rPr>
              <a:t> </a:t>
            </a:r>
            <a:r>
              <a:rPr lang="en-US" sz="2800" b="1" smtClean="0">
                <a:solidFill>
                  <a:srgbClr val="7030A0"/>
                </a:solidFill>
                <a:effectLst/>
              </a:rPr>
              <a:t>	social 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ED491C-9EA2-357E-E6D3-978F3C40FBF3}"/>
              </a:ext>
            </a:extLst>
          </p:cNvPr>
          <p:cNvSpPr txBox="1"/>
          <p:nvPr/>
        </p:nvSpPr>
        <p:spPr>
          <a:xfrm>
            <a:off x="2868247" y="3232087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b="1" dirty="0">
                <a:solidFill>
                  <a:srgbClr val="7030A0"/>
                </a:solidFill>
              </a:rPr>
              <a:t>text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A4D942-A897-5408-52D5-571138DE68ED}"/>
              </a:ext>
            </a:extLst>
          </p:cNvPr>
          <p:cNvSpPr txBox="1"/>
          <p:nvPr/>
        </p:nvSpPr>
        <p:spPr>
          <a:xfrm>
            <a:off x="8691244" y="3747985"/>
            <a:ext cx="150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b="1" dirty="0">
                <a:solidFill>
                  <a:srgbClr val="7030A0"/>
                </a:solidFill>
              </a:rPr>
              <a:t>social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112A93-9F46-FC51-0D17-1F8F0D3E1FEA}"/>
              </a:ext>
            </a:extLst>
          </p:cNvPr>
          <p:cNvSpPr txBox="1"/>
          <p:nvPr/>
        </p:nvSpPr>
        <p:spPr>
          <a:xfrm>
            <a:off x="7853485" y="4205836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</a:rPr>
              <a:t>real</a:t>
            </a:r>
            <a:endParaRPr lang="en-VN" sz="3200" b="1" dirty="0">
              <a:solidFill>
                <a:srgbClr val="7030A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763347-50EE-1FEE-92F1-ABDA383E8025}"/>
              </a:ext>
            </a:extLst>
          </p:cNvPr>
          <p:cNvSpPr txBox="1"/>
          <p:nvPr/>
        </p:nvSpPr>
        <p:spPr>
          <a:xfrm>
            <a:off x="2110937" y="4710748"/>
            <a:ext cx="183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b="1" dirty="0">
                <a:solidFill>
                  <a:srgbClr val="7030A0"/>
                </a:solidFill>
              </a:rPr>
              <a:t>language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F8743A-97AF-9D34-0314-AC0BDF720E08}"/>
              </a:ext>
            </a:extLst>
          </p:cNvPr>
          <p:cNvSpPr txBox="1"/>
          <p:nvPr/>
        </p:nvSpPr>
        <p:spPr>
          <a:xfrm>
            <a:off x="814803" y="5182870"/>
            <a:ext cx="2044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b="1" dirty="0">
                <a:solidFill>
                  <a:srgbClr val="7030A0"/>
                </a:solidFill>
              </a:rPr>
              <a:t>instantly</a:t>
            </a:r>
          </a:p>
        </p:txBody>
      </p:sp>
      <p:pic>
        <p:nvPicPr>
          <p:cNvPr id="5121" name="Picture 1" descr="page112image172131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559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page112image172131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559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26775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Complete the sentences with the prepositions from the box.</a:t>
            </a:r>
            <a:br>
              <a:rPr lang="en-US" sz="2400" b="1" dirty="0">
                <a:effectLst/>
              </a:rPr>
            </a:br>
            <a:r>
              <a:rPr lang="en-US" sz="2400" b="1">
                <a:effectLst/>
              </a:rPr>
              <a:t>Tick </a:t>
            </a:r>
            <a:r>
              <a:rPr lang="en-US" sz="2400" b="1" smtClean="0">
                <a:effectLst/>
              </a:rPr>
              <a:t>the </a:t>
            </a:r>
            <a:r>
              <a:rPr lang="en-US" sz="2400" b="1" dirty="0">
                <a:effectLst/>
              </a:rPr>
              <a:t>sentences which have prepositions of time.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628983" y="120387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1768" y="11012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E7F2E1-967D-B1AA-994D-C0FE04FEB1CC}"/>
              </a:ext>
            </a:extLst>
          </p:cNvPr>
          <p:cNvSpPr txBox="1"/>
          <p:nvPr/>
        </p:nvSpPr>
        <p:spPr>
          <a:xfrm>
            <a:off x="175646" y="2602309"/>
            <a:ext cx="105029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smtClean="0">
                <a:solidFill>
                  <a:schemeClr val="accent2"/>
                </a:solidFill>
                <a:effectLst/>
              </a:rPr>
              <a:t>1. </a:t>
            </a:r>
            <a:r>
              <a:rPr lang="en-US" sz="3000" smtClean="0">
                <a:effectLst/>
              </a:rPr>
              <a:t>I </a:t>
            </a:r>
            <a:r>
              <a:rPr lang="en-US" sz="3000" dirty="0">
                <a:effectLst/>
              </a:rPr>
              <a:t>talk to my mum </a:t>
            </a:r>
            <a:r>
              <a:rPr lang="en-US" sz="30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000" dirty="0">
                <a:effectLst/>
              </a:rPr>
              <a:t>the phone every weekend. </a:t>
            </a:r>
          </a:p>
          <a:p>
            <a:r>
              <a:rPr lang="en-US" sz="3000" b="1" smtClean="0">
                <a:solidFill>
                  <a:schemeClr val="accent2"/>
                </a:solidFill>
                <a:effectLst/>
              </a:rPr>
              <a:t>2. </a:t>
            </a:r>
            <a:r>
              <a:rPr lang="en-US" sz="3000" smtClean="0">
                <a:effectLst/>
              </a:rPr>
              <a:t>Maria </a:t>
            </a:r>
            <a:r>
              <a:rPr lang="en-US" sz="3000" dirty="0">
                <a:effectLst/>
              </a:rPr>
              <a:t>texted me that she would be home </a:t>
            </a:r>
            <a:r>
              <a:rPr lang="en-US" sz="30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000" dirty="0">
                <a:effectLst/>
              </a:rPr>
              <a:t>10 minutes. </a:t>
            </a:r>
            <a:endParaRPr lang="en-US" sz="3000" dirty="0"/>
          </a:p>
          <a:p>
            <a:r>
              <a:rPr lang="en-US" sz="3000" b="1" smtClean="0">
                <a:solidFill>
                  <a:schemeClr val="accent2"/>
                </a:solidFill>
                <a:effectLst/>
              </a:rPr>
              <a:t>3. </a:t>
            </a:r>
            <a:r>
              <a:rPr lang="en-US" sz="3000" smtClean="0">
                <a:effectLst/>
              </a:rPr>
              <a:t>Phong </a:t>
            </a:r>
            <a:r>
              <a:rPr lang="en-US" sz="3000" dirty="0">
                <a:effectLst/>
              </a:rPr>
              <a:t>waited </a:t>
            </a:r>
            <a:r>
              <a:rPr lang="en-US" sz="30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000" dirty="0">
                <a:effectLst/>
              </a:rPr>
              <a:t>an hour. Then he called Ann and said that he had to leave. </a:t>
            </a:r>
            <a:endParaRPr lang="en-US" sz="3000" dirty="0"/>
          </a:p>
          <a:p>
            <a:r>
              <a:rPr lang="en-US" sz="3000" b="1" smtClean="0">
                <a:solidFill>
                  <a:schemeClr val="accent2"/>
                </a:solidFill>
                <a:effectLst/>
              </a:rPr>
              <a:t>4. </a:t>
            </a:r>
            <a:r>
              <a:rPr lang="en-US" sz="3000" smtClean="0">
                <a:effectLst/>
              </a:rPr>
              <a:t>Where’s </a:t>
            </a:r>
            <a:r>
              <a:rPr lang="en-US" sz="3000" dirty="0" err="1">
                <a:effectLst/>
              </a:rPr>
              <a:t>Ms</a:t>
            </a:r>
            <a:r>
              <a:rPr lang="en-US" sz="3000" dirty="0">
                <a:effectLst/>
              </a:rPr>
              <a:t> Lan? – She’s in </a:t>
            </a:r>
            <a:r>
              <a:rPr lang="en-US" sz="3000">
                <a:effectLst/>
              </a:rPr>
              <a:t>the </a:t>
            </a:r>
            <a:r>
              <a:rPr lang="en-US" sz="3000" smtClean="0">
                <a:solidFill>
                  <a:srgbClr val="7F7F7F"/>
                </a:solidFill>
                <a:effectLst/>
              </a:rPr>
              <a:t>________ </a:t>
            </a:r>
            <a:r>
              <a:rPr lang="en-US" sz="3000" dirty="0">
                <a:effectLst/>
              </a:rPr>
              <a:t>room. She’s having</a:t>
            </a:r>
            <a:br>
              <a:rPr lang="en-US" sz="3000" dirty="0">
                <a:effectLst/>
              </a:rPr>
            </a:br>
            <a:r>
              <a:rPr lang="en-US" sz="3000" dirty="0">
                <a:effectLst/>
              </a:rPr>
              <a:t>a video conference. </a:t>
            </a:r>
            <a:endParaRPr lang="en-US" sz="3000" dirty="0"/>
          </a:p>
          <a:p>
            <a:r>
              <a:rPr lang="en-US" sz="3000" b="1" smtClean="0">
                <a:solidFill>
                  <a:schemeClr val="accent2"/>
                </a:solidFill>
                <a:effectLst/>
              </a:rPr>
              <a:t>5. </a:t>
            </a:r>
            <a:r>
              <a:rPr lang="en-US" sz="3000" smtClean="0">
                <a:effectLst/>
              </a:rPr>
              <a:t>Telepathy </a:t>
            </a:r>
            <a:r>
              <a:rPr lang="en-US" sz="3000" dirty="0">
                <a:effectLst/>
              </a:rPr>
              <a:t>might be the most popular way to communicate </a:t>
            </a:r>
            <a:r>
              <a:rPr lang="en-US" sz="3000" dirty="0">
                <a:solidFill>
                  <a:srgbClr val="7F7F7F"/>
                </a:solidFill>
                <a:effectLst/>
              </a:rPr>
              <a:t>______ </a:t>
            </a:r>
            <a:r>
              <a:rPr lang="en-US" sz="3000" dirty="0">
                <a:effectLst/>
              </a:rPr>
              <a:t>2050. </a:t>
            </a:r>
            <a:endParaRPr lang="en-US" sz="30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B7EE06E-6AF1-2CC6-53C4-FB26328333C3}"/>
              </a:ext>
            </a:extLst>
          </p:cNvPr>
          <p:cNvSpPr/>
          <p:nvPr/>
        </p:nvSpPr>
        <p:spPr>
          <a:xfrm>
            <a:off x="2387200" y="1957772"/>
            <a:ext cx="6079792" cy="5548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/>
                <a:latin typeface="ChronicaPro"/>
              </a:rPr>
              <a:t>in 	on 	for 	by 	opposite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BDFD70-128D-0139-FEF8-41F1E74384FF}"/>
              </a:ext>
            </a:extLst>
          </p:cNvPr>
          <p:cNvSpPr/>
          <p:nvPr/>
        </p:nvSpPr>
        <p:spPr>
          <a:xfrm>
            <a:off x="11130400" y="2664553"/>
            <a:ext cx="396000" cy="396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5B7BAF-8F80-02EC-C547-823835DE3FDF}"/>
              </a:ext>
            </a:extLst>
          </p:cNvPr>
          <p:cNvSpPr/>
          <p:nvPr/>
        </p:nvSpPr>
        <p:spPr>
          <a:xfrm>
            <a:off x="11128029" y="3155013"/>
            <a:ext cx="396000" cy="396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160C56-D804-D8FA-0A9E-1E89305B3163}"/>
              </a:ext>
            </a:extLst>
          </p:cNvPr>
          <p:cNvSpPr/>
          <p:nvPr/>
        </p:nvSpPr>
        <p:spPr>
          <a:xfrm>
            <a:off x="11128029" y="3632404"/>
            <a:ext cx="396000" cy="396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5E04F2-6140-5937-1B14-05313449A919}"/>
              </a:ext>
            </a:extLst>
          </p:cNvPr>
          <p:cNvSpPr/>
          <p:nvPr/>
        </p:nvSpPr>
        <p:spPr>
          <a:xfrm>
            <a:off x="11129208" y="4568941"/>
            <a:ext cx="396000" cy="396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EAFF5B-1978-7252-4F0F-468F51546848}"/>
              </a:ext>
            </a:extLst>
          </p:cNvPr>
          <p:cNvSpPr/>
          <p:nvPr/>
        </p:nvSpPr>
        <p:spPr>
          <a:xfrm>
            <a:off x="11128029" y="5409884"/>
            <a:ext cx="396000" cy="396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B2ACBB-840D-C7B1-3365-8FD451D09603}"/>
              </a:ext>
            </a:extLst>
          </p:cNvPr>
          <p:cNvSpPr txBox="1"/>
          <p:nvPr/>
        </p:nvSpPr>
        <p:spPr>
          <a:xfrm>
            <a:off x="3520453" y="2617079"/>
            <a:ext cx="6383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000" b="1" dirty="0">
                <a:solidFill>
                  <a:srgbClr val="7030A0"/>
                </a:solidFill>
              </a:rPr>
              <a:t>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FA097E-DCBD-96B6-F668-D1591A0BC5D4}"/>
              </a:ext>
            </a:extLst>
          </p:cNvPr>
          <p:cNvSpPr txBox="1"/>
          <p:nvPr/>
        </p:nvSpPr>
        <p:spPr>
          <a:xfrm>
            <a:off x="7351348" y="3076510"/>
            <a:ext cx="700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000" b="1" dirty="0">
                <a:solidFill>
                  <a:srgbClr val="7030A0"/>
                </a:solidFill>
              </a:rPr>
              <a:t>in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EC147A-D692-BB1E-2500-9A5CFB14CA0B}"/>
              </a:ext>
            </a:extLst>
          </p:cNvPr>
          <p:cNvSpPr txBox="1"/>
          <p:nvPr/>
        </p:nvSpPr>
        <p:spPr>
          <a:xfrm>
            <a:off x="2993420" y="3538615"/>
            <a:ext cx="7700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000" b="1" dirty="0">
                <a:solidFill>
                  <a:srgbClr val="7030A0"/>
                </a:solidFill>
              </a:rPr>
              <a:t>for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A536E7-B23C-53C6-E8E1-A81D1853ECA4}"/>
              </a:ext>
            </a:extLst>
          </p:cNvPr>
          <p:cNvSpPr txBox="1"/>
          <p:nvPr/>
        </p:nvSpPr>
        <p:spPr>
          <a:xfrm>
            <a:off x="5427096" y="4410943"/>
            <a:ext cx="15770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000" b="1" dirty="0">
                <a:solidFill>
                  <a:srgbClr val="7030A0"/>
                </a:solidFill>
              </a:rPr>
              <a:t>opposite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C5D6CB-D28A-8C44-A45E-8966361F5C06}"/>
              </a:ext>
            </a:extLst>
          </p:cNvPr>
          <p:cNvSpPr txBox="1"/>
          <p:nvPr/>
        </p:nvSpPr>
        <p:spPr>
          <a:xfrm>
            <a:off x="628983" y="5805884"/>
            <a:ext cx="7229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000" b="1" dirty="0">
                <a:solidFill>
                  <a:srgbClr val="7030A0"/>
                </a:solidFill>
              </a:rPr>
              <a:t>by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029" y="3009432"/>
            <a:ext cx="531155" cy="53115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927" y="3485715"/>
            <a:ext cx="531155" cy="53115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927" y="5251434"/>
            <a:ext cx="531155" cy="53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2" y="1128088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Which of the underlined parts in each question </a:t>
            </a:r>
            <a:r>
              <a:rPr lang="en-US" sz="2400" b="1">
                <a:effectLst/>
              </a:rPr>
              <a:t>is </a:t>
            </a:r>
            <a:r>
              <a:rPr lang="en-US" sz="2400" b="1" smtClean="0">
                <a:effectLst/>
              </a:rPr>
              <a:t>incorrect? Find </a:t>
            </a:r>
            <a:r>
              <a:rPr lang="en-US" sz="2400" b="1" dirty="0">
                <a:effectLst/>
              </a:rPr>
              <a:t>and correct it.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6" y="110762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1" y="100498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7E4B79-13F1-F127-2D42-79E8C3D33426}"/>
              </a:ext>
            </a:extLst>
          </p:cNvPr>
          <p:cNvSpPr txBox="1"/>
          <p:nvPr/>
        </p:nvSpPr>
        <p:spPr>
          <a:xfrm>
            <a:off x="350871" y="1755742"/>
            <a:ext cx="1175667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effectLst/>
              </a:rPr>
              <a:t>1. </a:t>
            </a:r>
            <a:r>
              <a:rPr lang="en-US" sz="2800" u="sng" dirty="0">
                <a:effectLst/>
              </a:rPr>
              <a:t>A</a:t>
            </a:r>
            <a:r>
              <a:rPr lang="en-US" sz="2800" dirty="0">
                <a:effectLst/>
              </a:rPr>
              <a:t> friend of </a:t>
            </a:r>
            <a:r>
              <a:rPr lang="en-US" sz="2800" u="sng" dirty="0">
                <a:effectLst/>
              </a:rPr>
              <a:t>my</a:t>
            </a:r>
            <a:r>
              <a:rPr lang="en-US" sz="2800" dirty="0">
                <a:effectLst/>
              </a:rPr>
              <a:t> cannot connect her phone </a:t>
            </a:r>
            <a:r>
              <a:rPr lang="en-US" sz="2800" u="sng" dirty="0">
                <a:effectLst/>
              </a:rPr>
              <a:t>to</a:t>
            </a:r>
            <a:r>
              <a:rPr lang="en-US" sz="2800" dirty="0">
                <a:effectLst/>
              </a:rPr>
              <a:t> the Internet. </a:t>
            </a:r>
            <a:endParaRPr lang="en-US" sz="2800" dirty="0"/>
          </a:p>
          <a:p>
            <a:r>
              <a:rPr lang="en-US" sz="2800" dirty="0"/>
              <a:t>     A	</a:t>
            </a:r>
            <a:r>
              <a:rPr lang="en-US" sz="2800"/>
              <a:t>       </a:t>
            </a:r>
            <a:r>
              <a:rPr lang="en-US" sz="2800" smtClean="0"/>
              <a:t>       </a:t>
            </a:r>
            <a:r>
              <a:rPr lang="en-US" sz="2800" dirty="0"/>
              <a:t>B			</a:t>
            </a:r>
            <a:r>
              <a:rPr lang="en-US" sz="2800"/>
              <a:t>	</a:t>
            </a:r>
            <a:r>
              <a:rPr lang="en-US" sz="2800" smtClean="0"/>
              <a:t>           C</a:t>
            </a:r>
          </a:p>
          <a:p>
            <a:endParaRPr lang="en-US" sz="1000" dirty="0"/>
          </a:p>
          <a:p>
            <a:r>
              <a:rPr lang="en-US" sz="2800" b="1" smtClean="0">
                <a:solidFill>
                  <a:schemeClr val="accent2"/>
                </a:solidFill>
                <a:effectLst/>
              </a:rPr>
              <a:t>2</a:t>
            </a:r>
            <a:r>
              <a:rPr lang="en-US" sz="2800" b="1" dirty="0">
                <a:solidFill>
                  <a:schemeClr val="accent2"/>
                </a:solidFill>
                <a:effectLst/>
              </a:rPr>
              <a:t>. </a:t>
            </a:r>
            <a:r>
              <a:rPr lang="en-US" sz="2800" dirty="0">
                <a:effectLst/>
              </a:rPr>
              <a:t>Trang and Linda will be </a:t>
            </a:r>
            <a:r>
              <a:rPr lang="en-US" sz="2800" u="sng" dirty="0">
                <a:effectLst/>
              </a:rPr>
              <a:t>at</a:t>
            </a:r>
            <a:r>
              <a:rPr lang="en-US" sz="2800" dirty="0">
                <a:effectLst/>
              </a:rPr>
              <a:t> television </a:t>
            </a:r>
            <a:r>
              <a:rPr lang="en-US" sz="2800" u="sng" dirty="0">
                <a:effectLst/>
              </a:rPr>
              <a:t>this</a:t>
            </a:r>
            <a:r>
              <a:rPr lang="en-US" sz="2800" dirty="0">
                <a:effectLst/>
              </a:rPr>
              <a:t> evening to talk </a:t>
            </a:r>
            <a:r>
              <a:rPr lang="en-US" sz="2800" u="sng" dirty="0">
                <a:effectLst/>
              </a:rPr>
              <a:t>about</a:t>
            </a:r>
            <a:r>
              <a:rPr lang="en-US" sz="2800" dirty="0">
                <a:effectLst/>
              </a:rPr>
              <a:t> </a:t>
            </a:r>
            <a:r>
              <a:rPr lang="en-US" sz="2800">
                <a:effectLst/>
              </a:rPr>
              <a:t>future </a:t>
            </a:r>
            <a:endParaRPr lang="en-US" sz="2800" smtClean="0">
              <a:effectLst/>
            </a:endParaRPr>
          </a:p>
          <a:p>
            <a:r>
              <a:rPr lang="en-US" sz="2800" smtClean="0">
                <a:effectLst/>
              </a:rPr>
              <a:t>communication.        	  </a:t>
            </a:r>
            <a:r>
              <a:rPr lang="en-US" sz="2800" smtClean="0"/>
              <a:t>A	              B		                C</a:t>
            </a:r>
            <a:br>
              <a:rPr lang="en-US" sz="2800" smtClean="0"/>
            </a:br>
            <a:endParaRPr lang="en-US" sz="1000" smtClean="0"/>
          </a:p>
          <a:p>
            <a:r>
              <a:rPr lang="en-US" sz="2800" b="1" smtClean="0">
                <a:solidFill>
                  <a:schemeClr val="accent2"/>
                </a:solidFill>
                <a:effectLst/>
              </a:rPr>
              <a:t>3. </a:t>
            </a:r>
            <a:r>
              <a:rPr lang="en-US" sz="2800" smtClean="0">
                <a:effectLst/>
              </a:rPr>
              <a:t>Three of </a:t>
            </a:r>
            <a:r>
              <a:rPr lang="en-US" sz="2800" u="sng" smtClean="0">
                <a:effectLst/>
              </a:rPr>
              <a:t>ours</a:t>
            </a:r>
            <a:r>
              <a:rPr lang="en-US" sz="2800" smtClean="0">
                <a:effectLst/>
              </a:rPr>
              <a:t> cousins </a:t>
            </a:r>
            <a:r>
              <a:rPr lang="en-US" sz="2800" u="sng" smtClean="0">
                <a:effectLst/>
              </a:rPr>
              <a:t>are</a:t>
            </a:r>
            <a:r>
              <a:rPr lang="en-US" sz="2800" smtClean="0">
                <a:effectLst/>
              </a:rPr>
              <a:t> studying </a:t>
            </a:r>
            <a:r>
              <a:rPr lang="en-US" sz="2800" u="sng" smtClean="0">
                <a:effectLst/>
              </a:rPr>
              <a:t>in</a:t>
            </a:r>
            <a:r>
              <a:rPr lang="en-US" sz="2800" smtClean="0">
                <a:effectLst/>
              </a:rPr>
              <a:t> the same class. </a:t>
            </a:r>
          </a:p>
          <a:p>
            <a:r>
              <a:rPr lang="en-US" sz="2800" dirty="0"/>
              <a:t>	</a:t>
            </a:r>
            <a:r>
              <a:rPr lang="en-US" sz="2800"/>
              <a:t>     </a:t>
            </a:r>
            <a:r>
              <a:rPr lang="en-US" sz="2800" smtClean="0"/>
              <a:t> 	A</a:t>
            </a:r>
            <a:r>
              <a:rPr lang="en-US" sz="2800" dirty="0"/>
              <a:t>	</a:t>
            </a:r>
            <a:r>
              <a:rPr lang="en-US" sz="2800"/>
              <a:t>         </a:t>
            </a:r>
            <a:r>
              <a:rPr lang="en-US" sz="2800" smtClean="0"/>
              <a:t>  </a:t>
            </a:r>
            <a:r>
              <a:rPr lang="en-US" sz="2800" dirty="0"/>
              <a:t>B</a:t>
            </a:r>
            <a:r>
              <a:rPr lang="en-US" sz="2800"/>
              <a:t>	</a:t>
            </a:r>
            <a:r>
              <a:rPr lang="en-US" sz="2800" smtClean="0"/>
              <a:t>          C</a:t>
            </a:r>
          </a:p>
          <a:p>
            <a:endParaRPr lang="en-US" sz="1000" dirty="0">
              <a:effectLst/>
            </a:endParaRPr>
          </a:p>
          <a:p>
            <a:r>
              <a:rPr lang="en-US" sz="2800" b="1" dirty="0">
                <a:solidFill>
                  <a:schemeClr val="accent2"/>
                </a:solidFill>
              </a:rPr>
              <a:t>4. </a:t>
            </a:r>
            <a:r>
              <a:rPr lang="en-US" sz="2800" dirty="0">
                <a:effectLst/>
              </a:rPr>
              <a:t>I’m putting </a:t>
            </a:r>
            <a:r>
              <a:rPr lang="en-US" sz="2800" u="sng" dirty="0">
                <a:effectLst/>
              </a:rPr>
              <a:t>aside</a:t>
            </a:r>
            <a:r>
              <a:rPr lang="en-US" sz="2800" dirty="0">
                <a:effectLst/>
              </a:rPr>
              <a:t> some money </a:t>
            </a:r>
            <a:r>
              <a:rPr lang="en-US" sz="2800" u="sng" dirty="0">
                <a:effectLst/>
              </a:rPr>
              <a:t>because</a:t>
            </a:r>
            <a:r>
              <a:rPr lang="en-US" sz="2800" dirty="0">
                <a:effectLst/>
              </a:rPr>
              <a:t> I want to buy a new car </a:t>
            </a:r>
            <a:r>
              <a:rPr lang="en-US" sz="2800" u="sng" dirty="0">
                <a:effectLst/>
              </a:rPr>
              <a:t>on</a:t>
            </a:r>
            <a:r>
              <a:rPr lang="en-US" sz="2800" dirty="0">
                <a:effectLst/>
              </a:rPr>
              <a:t> two years.</a:t>
            </a:r>
          </a:p>
          <a:p>
            <a:r>
              <a:rPr lang="en-US" sz="2800" dirty="0">
                <a:effectLst/>
              </a:rPr>
              <a:t> 	</a:t>
            </a:r>
            <a:r>
              <a:rPr lang="en-US" sz="2800">
                <a:effectLst/>
              </a:rPr>
              <a:t>	</a:t>
            </a:r>
            <a:r>
              <a:rPr lang="en-US" sz="2800" smtClean="0">
                <a:effectLst/>
              </a:rPr>
              <a:t>     A</a:t>
            </a:r>
            <a:r>
              <a:rPr lang="en-US" sz="2800" dirty="0">
                <a:effectLst/>
              </a:rPr>
              <a:t>	</a:t>
            </a:r>
            <a:r>
              <a:rPr lang="en-US" sz="2800">
                <a:effectLst/>
              </a:rPr>
              <a:t>	</a:t>
            </a:r>
            <a:r>
              <a:rPr lang="en-US" sz="2800" smtClean="0">
                <a:effectLst/>
              </a:rPr>
              <a:t>                     </a:t>
            </a:r>
            <a:r>
              <a:rPr lang="en-US" sz="2800" dirty="0">
                <a:effectLst/>
              </a:rPr>
              <a:t>B		</a:t>
            </a:r>
            <a:r>
              <a:rPr lang="en-US" sz="2800" dirty="0"/>
              <a:t>	</a:t>
            </a:r>
            <a:r>
              <a:rPr lang="en-US" sz="2800"/>
              <a:t>      </a:t>
            </a:r>
            <a:r>
              <a:rPr lang="en-US" sz="2800" smtClean="0"/>
              <a:t>           </a:t>
            </a:r>
            <a:r>
              <a:rPr lang="en-US" sz="2800" smtClean="0">
                <a:effectLst/>
              </a:rPr>
              <a:t>C</a:t>
            </a:r>
          </a:p>
          <a:p>
            <a:endParaRPr lang="en-US" sz="1000" dirty="0">
              <a:effectLst/>
            </a:endParaRPr>
          </a:p>
          <a:p>
            <a:r>
              <a:rPr lang="en-US" sz="2800" b="1" dirty="0">
                <a:solidFill>
                  <a:schemeClr val="accent2"/>
                </a:solidFill>
                <a:effectLst/>
              </a:rPr>
              <a:t>5. </a:t>
            </a:r>
            <a:r>
              <a:rPr lang="en-US" sz="2800" dirty="0">
                <a:effectLst/>
              </a:rPr>
              <a:t>Please send the homework </a:t>
            </a:r>
            <a:r>
              <a:rPr lang="en-US" sz="2800" u="sng" dirty="0">
                <a:effectLst/>
              </a:rPr>
              <a:t>to</a:t>
            </a:r>
            <a:r>
              <a:rPr lang="en-US" sz="2800" dirty="0">
                <a:effectLst/>
              </a:rPr>
              <a:t> your teacher </a:t>
            </a:r>
            <a:r>
              <a:rPr lang="en-US" sz="2800" u="sng" dirty="0">
                <a:effectLst/>
              </a:rPr>
              <a:t>via</a:t>
            </a:r>
            <a:r>
              <a:rPr lang="en-US" sz="2800" dirty="0">
                <a:effectLst/>
              </a:rPr>
              <a:t> email </a:t>
            </a:r>
            <a:r>
              <a:rPr lang="en-US" sz="2800" u="sng" dirty="0">
                <a:effectLst/>
              </a:rPr>
              <a:t>in</a:t>
            </a:r>
            <a:r>
              <a:rPr lang="en-US" sz="2800" dirty="0">
                <a:effectLst/>
              </a:rPr>
              <a:t> Thursday.</a:t>
            </a:r>
          </a:p>
          <a:p>
            <a:r>
              <a:rPr lang="en-US" sz="2800" dirty="0"/>
              <a:t>			</a:t>
            </a:r>
            <a:r>
              <a:rPr lang="en-US" sz="2800"/>
              <a:t>      </a:t>
            </a:r>
            <a:r>
              <a:rPr lang="en-US" sz="2800" smtClean="0"/>
              <a:t> 	         A</a:t>
            </a:r>
            <a:r>
              <a:rPr lang="en-US" sz="2800" dirty="0"/>
              <a:t>		</a:t>
            </a:r>
            <a:r>
              <a:rPr lang="en-US" sz="2800"/>
              <a:t>    </a:t>
            </a:r>
            <a:r>
              <a:rPr lang="en-US" sz="2800" smtClean="0"/>
              <a:t>B</a:t>
            </a:r>
            <a:r>
              <a:rPr lang="en-US" sz="2800" dirty="0"/>
              <a:t>	</a:t>
            </a:r>
            <a:r>
              <a:rPr lang="en-US" sz="2800"/>
              <a:t>  </a:t>
            </a:r>
            <a:r>
              <a:rPr lang="en-US" sz="2800" smtClean="0"/>
              <a:t>       </a:t>
            </a:r>
            <a:r>
              <a:rPr lang="en-US" sz="2800" dirty="0"/>
              <a:t>C</a:t>
            </a:r>
            <a:endParaRPr lang="en-US" sz="2800" dirty="0">
              <a:effectLst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E7C8BD0-EBEA-E548-086A-42EB342A36C4}"/>
              </a:ext>
            </a:extLst>
          </p:cNvPr>
          <p:cNvSpPr/>
          <p:nvPr/>
        </p:nvSpPr>
        <p:spPr>
          <a:xfrm>
            <a:off x="3331915" y="2251489"/>
            <a:ext cx="1078719" cy="451207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solidFill>
                  <a:srgbClr val="C00000"/>
                </a:solidFill>
              </a:rPr>
              <a:t>mine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73A41F2-0460-6200-9AE7-BC9D3794A6D0}"/>
              </a:ext>
            </a:extLst>
          </p:cNvPr>
          <p:cNvSpPr/>
          <p:nvPr/>
        </p:nvSpPr>
        <p:spPr>
          <a:xfrm>
            <a:off x="5107345" y="3218889"/>
            <a:ext cx="718555" cy="451207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solidFill>
                  <a:srgbClr val="C00000"/>
                </a:solidFill>
              </a:rPr>
              <a:t>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C80366C-5B26-1EDB-690C-D484E9218726}"/>
              </a:ext>
            </a:extLst>
          </p:cNvPr>
          <p:cNvSpPr/>
          <p:nvPr/>
        </p:nvSpPr>
        <p:spPr>
          <a:xfrm>
            <a:off x="3112622" y="4253933"/>
            <a:ext cx="836733" cy="451207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solidFill>
                  <a:srgbClr val="C00000"/>
                </a:solidFill>
              </a:rPr>
              <a:t>our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157CE3-6936-35D6-FF4F-D00558B53D5D}"/>
              </a:ext>
            </a:extLst>
          </p:cNvPr>
          <p:cNvSpPr/>
          <p:nvPr/>
        </p:nvSpPr>
        <p:spPr>
          <a:xfrm>
            <a:off x="11005565" y="5256257"/>
            <a:ext cx="718555" cy="451207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solidFill>
                  <a:srgbClr val="C00000"/>
                </a:solidFill>
              </a:rPr>
              <a:t>in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CB754F2-F422-3836-3FB2-04999E786D1D}"/>
              </a:ext>
            </a:extLst>
          </p:cNvPr>
          <p:cNvSpPr/>
          <p:nvPr/>
        </p:nvSpPr>
        <p:spPr>
          <a:xfrm>
            <a:off x="9383680" y="6235389"/>
            <a:ext cx="1150909" cy="451207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solidFill>
                  <a:srgbClr val="C00000"/>
                </a:solidFill>
              </a:rPr>
              <a:t>by/on</a:t>
            </a:r>
          </a:p>
        </p:txBody>
      </p:sp>
      <p:sp>
        <p:nvSpPr>
          <p:cNvPr id="6" name="Oval 5"/>
          <p:cNvSpPr/>
          <p:nvPr/>
        </p:nvSpPr>
        <p:spPr>
          <a:xfrm>
            <a:off x="2359983" y="2251489"/>
            <a:ext cx="422031" cy="4220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4144821" y="3248065"/>
            <a:ext cx="422031" cy="4220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2157759" y="4268522"/>
            <a:ext cx="422031" cy="4220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9965328" y="5270846"/>
            <a:ext cx="422031" cy="4220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8400297" y="6267540"/>
            <a:ext cx="422031" cy="4220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/>
          <p:cNvCxnSpPr>
            <a:endCxn id="3" idx="1"/>
          </p:cNvCxnSpPr>
          <p:nvPr/>
        </p:nvCxnSpPr>
        <p:spPr>
          <a:xfrm>
            <a:off x="2835368" y="2474119"/>
            <a:ext cx="496547" cy="297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610798" y="3459080"/>
            <a:ext cx="496547" cy="297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2616075" y="4479537"/>
            <a:ext cx="496547" cy="297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10490885" y="5481861"/>
            <a:ext cx="496547" cy="297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8887133" y="6460993"/>
            <a:ext cx="496547" cy="297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3" grpId="0" animBg="1"/>
      <p:bldP spid="15" grpId="0" animBg="1"/>
      <p:bldP spid="6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2975"/>
          <a:stretch/>
        </p:blipFill>
        <p:spPr>
          <a:xfrm>
            <a:off x="674370" y="1173582"/>
            <a:ext cx="10839450" cy="113717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6705" y="2269681"/>
            <a:ext cx="12040840" cy="4122327"/>
            <a:chOff x="66705" y="2269681"/>
            <a:chExt cx="12040840" cy="412232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87566" y="2269681"/>
              <a:ext cx="4519979" cy="412232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/>
            <a:srcRect l="5429" t="6255" r="4102"/>
            <a:stretch/>
          </p:blipFill>
          <p:spPr>
            <a:xfrm>
              <a:off x="66705" y="2661402"/>
              <a:ext cx="8128527" cy="373060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705" y="2575044"/>
              <a:ext cx="2825964" cy="832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3631</TotalTime>
  <Words>497</Words>
  <Application>Microsoft Office PowerPoint</Application>
  <PresentationFormat>Widescreen</PresentationFormat>
  <Paragraphs>102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Adobe Gothic Std B</vt:lpstr>
      <vt:lpstr>Arial</vt:lpstr>
      <vt:lpstr>Calibri</vt:lpstr>
      <vt:lpstr>Calibri Light</vt:lpstr>
      <vt:lpstr>ChronicaPro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215</cp:revision>
  <dcterms:created xsi:type="dcterms:W3CDTF">2020-12-09T02:04:09Z</dcterms:created>
  <dcterms:modified xsi:type="dcterms:W3CDTF">2023-07-13T07:27:27Z</dcterms:modified>
</cp:coreProperties>
</file>