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346" r:id="rId2"/>
    <p:sldId id="256" r:id="rId3"/>
    <p:sldId id="302" r:id="rId4"/>
    <p:sldId id="332" r:id="rId5"/>
    <p:sldId id="339" r:id="rId6"/>
    <p:sldId id="335" r:id="rId7"/>
    <p:sldId id="340" r:id="rId8"/>
    <p:sldId id="345" r:id="rId9"/>
    <p:sldId id="344" r:id="rId10"/>
    <p:sldId id="342" r:id="rId11"/>
    <p:sldId id="314" r:id="rId12"/>
    <p:sldId id="330" r:id="rId13"/>
    <p:sldId id="27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E5E5"/>
    <a:srgbClr val="F26649"/>
    <a:srgbClr val="7192A9"/>
    <a:srgbClr val="FBCDCD"/>
    <a:srgbClr val="EF4B66"/>
    <a:srgbClr val="E0702A"/>
    <a:srgbClr val="F37D91"/>
    <a:srgbClr val="F7A5A5"/>
    <a:srgbClr val="F3F6F6"/>
    <a:srgbClr val="3B87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69" autoAdjust="0"/>
    <p:restoredTop sz="94660"/>
  </p:normalViewPr>
  <p:slideViewPr>
    <p:cSldViewPr snapToGrid="0" showGuides="1">
      <p:cViewPr varScale="1">
        <p:scale>
          <a:sx n="109" d="100"/>
          <a:sy n="109" d="100"/>
        </p:scale>
        <p:origin x="864"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280945-BB74-47ED-919A-9C361166EB61}" type="datetimeFigureOut">
              <a:rPr lang="en-US" smtClean="0"/>
              <a:t>7/13/2023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62FB90-C021-40C3-ACC1-60A35BBA1602}" type="slidenum">
              <a:rPr lang="en-US" smtClean="0"/>
              <a:t>‹#›</a:t>
            </a:fld>
            <a:endParaRPr lang="en-US"/>
          </a:p>
        </p:txBody>
      </p:sp>
    </p:spTree>
    <p:extLst>
      <p:ext uri="{BB962C8B-B14F-4D97-AF65-F5344CB8AC3E}">
        <p14:creationId xmlns:p14="http://schemas.microsoft.com/office/powerpoint/2010/main" val="894854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Video</a:t>
            </a:r>
            <a:r>
              <a:rPr lang="en-GB" baseline="0" smtClean="0"/>
              <a:t> link: https://www.youtube.com/watch?v=ZnkREbyBs7I</a:t>
            </a:r>
            <a:endParaRPr lang="en-GB"/>
          </a:p>
        </p:txBody>
      </p:sp>
      <p:sp>
        <p:nvSpPr>
          <p:cNvPr id="4" name="Slide Number Placeholder 3"/>
          <p:cNvSpPr>
            <a:spLocks noGrp="1"/>
          </p:cNvSpPr>
          <p:nvPr>
            <p:ph type="sldNum" sz="quarter" idx="10"/>
          </p:nvPr>
        </p:nvSpPr>
        <p:spPr/>
        <p:txBody>
          <a:bodyPr/>
          <a:lstStyle/>
          <a:p>
            <a:fld id="{1B62FB90-C021-40C3-ACC1-60A35BBA1602}" type="slidenum">
              <a:rPr lang="en-US" smtClean="0"/>
              <a:t>4</a:t>
            </a:fld>
            <a:endParaRPr lang="en-US"/>
          </a:p>
        </p:txBody>
      </p:sp>
    </p:spTree>
    <p:extLst>
      <p:ext uri="{BB962C8B-B14F-4D97-AF65-F5344CB8AC3E}">
        <p14:creationId xmlns:p14="http://schemas.microsoft.com/office/powerpoint/2010/main" val="880247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5</a:t>
            </a:fld>
            <a:endParaRPr lang="en-US"/>
          </a:p>
        </p:txBody>
      </p:sp>
    </p:spTree>
    <p:extLst>
      <p:ext uri="{BB962C8B-B14F-4D97-AF65-F5344CB8AC3E}">
        <p14:creationId xmlns:p14="http://schemas.microsoft.com/office/powerpoint/2010/main" val="779021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6</a:t>
            </a:fld>
            <a:endParaRPr lang="en-US"/>
          </a:p>
        </p:txBody>
      </p:sp>
    </p:spTree>
    <p:extLst>
      <p:ext uri="{BB962C8B-B14F-4D97-AF65-F5344CB8AC3E}">
        <p14:creationId xmlns:p14="http://schemas.microsoft.com/office/powerpoint/2010/main" val="2666440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7</a:t>
            </a:fld>
            <a:endParaRPr lang="en-US"/>
          </a:p>
        </p:txBody>
      </p:sp>
    </p:spTree>
    <p:extLst>
      <p:ext uri="{BB962C8B-B14F-4D97-AF65-F5344CB8AC3E}">
        <p14:creationId xmlns:p14="http://schemas.microsoft.com/office/powerpoint/2010/main" val="3451814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8</a:t>
            </a:fld>
            <a:endParaRPr lang="en-US"/>
          </a:p>
        </p:txBody>
      </p:sp>
    </p:spTree>
    <p:extLst>
      <p:ext uri="{BB962C8B-B14F-4D97-AF65-F5344CB8AC3E}">
        <p14:creationId xmlns:p14="http://schemas.microsoft.com/office/powerpoint/2010/main" val="992103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9</a:t>
            </a:fld>
            <a:endParaRPr lang="en-US"/>
          </a:p>
        </p:txBody>
      </p:sp>
    </p:spTree>
    <p:extLst>
      <p:ext uri="{BB962C8B-B14F-4D97-AF65-F5344CB8AC3E}">
        <p14:creationId xmlns:p14="http://schemas.microsoft.com/office/powerpoint/2010/main" val="1715809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10</a:t>
            </a:fld>
            <a:endParaRPr lang="en-US"/>
          </a:p>
        </p:txBody>
      </p:sp>
    </p:spTree>
    <p:extLst>
      <p:ext uri="{BB962C8B-B14F-4D97-AF65-F5344CB8AC3E}">
        <p14:creationId xmlns:p14="http://schemas.microsoft.com/office/powerpoint/2010/main" val="24349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11</a:t>
            </a:fld>
            <a:endParaRPr lang="en-US"/>
          </a:p>
        </p:txBody>
      </p:sp>
    </p:spTree>
    <p:extLst>
      <p:ext uri="{BB962C8B-B14F-4D97-AF65-F5344CB8AC3E}">
        <p14:creationId xmlns:p14="http://schemas.microsoft.com/office/powerpoint/2010/main" val="3157494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12</a:t>
            </a:fld>
            <a:endParaRPr lang="en-US"/>
          </a:p>
        </p:txBody>
      </p:sp>
    </p:spTree>
    <p:extLst>
      <p:ext uri="{BB962C8B-B14F-4D97-AF65-F5344CB8AC3E}">
        <p14:creationId xmlns:p14="http://schemas.microsoft.com/office/powerpoint/2010/main" val="520399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08748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328606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427321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278046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526A92-8AAF-4BF0-85FE-B336BF0F8D2D}" type="datetimeFigureOut">
              <a:rPr lang="en-US" smtClean="0"/>
              <a:t>7/13/2023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559279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526A92-8AAF-4BF0-85FE-B336BF0F8D2D}" type="datetimeFigureOut">
              <a:rPr lang="en-US" smtClean="0"/>
              <a:t>7/13/2023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941016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526A92-8AAF-4BF0-85FE-B336BF0F8D2D}" type="datetimeFigureOut">
              <a:rPr lang="en-US" smtClean="0"/>
              <a:t>7/13/2023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155982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526A92-8AAF-4BF0-85FE-B336BF0F8D2D}" type="datetimeFigureOut">
              <a:rPr lang="en-US" smtClean="0"/>
              <a:t>7/13/2023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045530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526A92-8AAF-4BF0-85FE-B336BF0F8D2D}" type="datetimeFigureOut">
              <a:rPr lang="en-US" smtClean="0"/>
              <a:t>7/13/2023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712800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7/13/2023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529665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7/13/2023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54394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26A92-8AAF-4BF0-85FE-B336BF0F8D2D}" type="datetimeFigureOut">
              <a:rPr lang="en-US" smtClean="0"/>
              <a:t>7/13/2023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F2F91-6C79-4775-9E01-5F8EDCA63F89}" type="slidenum">
              <a:rPr lang="en-US" smtClean="0"/>
              <a:t>‹#›</a:t>
            </a:fld>
            <a:endParaRPr lang="en-US"/>
          </a:p>
        </p:txBody>
      </p:sp>
    </p:spTree>
    <p:extLst>
      <p:ext uri="{BB962C8B-B14F-4D97-AF65-F5344CB8AC3E}">
        <p14:creationId xmlns:p14="http://schemas.microsoft.com/office/powerpoint/2010/main" val="32526752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30305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Single Corner Rectangle 3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232376" y="1145424"/>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35" name="TextBox 34"/>
          <p:cNvSpPr txBox="1"/>
          <p:nvPr/>
        </p:nvSpPr>
        <p:spPr>
          <a:xfrm>
            <a:off x="308801" y="1025200"/>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5</a:t>
            </a:r>
          </a:p>
        </p:txBody>
      </p:sp>
      <p:sp>
        <p:nvSpPr>
          <p:cNvPr id="39" name="TextBox 38"/>
          <p:cNvSpPr txBox="1"/>
          <p:nvPr/>
        </p:nvSpPr>
        <p:spPr>
          <a:xfrm>
            <a:off x="777400" y="1139090"/>
            <a:ext cx="11399423" cy="492443"/>
          </a:xfrm>
          <a:prstGeom prst="rect">
            <a:avLst/>
          </a:prstGeom>
          <a:noFill/>
          <a:effectLst/>
        </p:spPr>
        <p:txBody>
          <a:bodyPr wrap="square" rtlCol="0">
            <a:spAutoFit/>
          </a:bodyPr>
          <a:lstStyle/>
          <a:p>
            <a:r>
              <a:rPr lang="en-US" sz="2600" b="1" dirty="0">
                <a:effectLst>
                  <a:glow rad="88900">
                    <a:schemeClr val="bg1"/>
                  </a:glow>
                </a:effectLst>
                <a:cs typeface="Arial" panose="020B0604020202020204" pitchFamily="34" charset="0"/>
              </a:rPr>
              <a:t>Report the answers of one of your group members to the class.</a:t>
            </a:r>
          </a:p>
        </p:txBody>
      </p:sp>
      <p:sp>
        <p:nvSpPr>
          <p:cNvPr id="17" name="Content Placeholder 2"/>
          <p:cNvSpPr>
            <a:spLocks noGrp="1"/>
          </p:cNvSpPr>
          <p:nvPr>
            <p:ph idx="1"/>
          </p:nvPr>
        </p:nvSpPr>
        <p:spPr>
          <a:xfrm>
            <a:off x="607578" y="1793296"/>
            <a:ext cx="7546950" cy="3263611"/>
          </a:xfrm>
        </p:spPr>
        <p:txBody>
          <a:bodyPr>
            <a:normAutofit/>
          </a:bodyPr>
          <a:lstStyle/>
          <a:p>
            <a:pPr algn="just">
              <a:lnSpc>
                <a:spcPct val="100000"/>
              </a:lnSpc>
            </a:pPr>
            <a:r>
              <a:rPr lang="en-US" sz="3200" b="1" i="1" dirty="0" smtClean="0"/>
              <a:t>You can conclude: </a:t>
            </a:r>
          </a:p>
          <a:p>
            <a:pPr algn="just">
              <a:lnSpc>
                <a:spcPct val="100000"/>
              </a:lnSpc>
              <a:buFontTx/>
              <a:buChar char="-"/>
            </a:pPr>
            <a:r>
              <a:rPr lang="en-US" sz="3200" dirty="0" smtClean="0"/>
              <a:t>The name of the </a:t>
            </a:r>
            <a:r>
              <a:rPr lang="en-US" sz="3200" dirty="0" smtClean="0">
                <a:effectLst>
                  <a:glow rad="88900">
                    <a:schemeClr val="bg1"/>
                  </a:glow>
                </a:effectLst>
                <a:cs typeface="Arial" panose="020B0604020202020204" pitchFamily="34" charset="0"/>
              </a:rPr>
              <a:t>platform </a:t>
            </a:r>
            <a:r>
              <a:rPr lang="en-US" sz="3200" dirty="0">
                <a:effectLst>
                  <a:glow rad="88900">
                    <a:schemeClr val="bg1"/>
                  </a:glow>
                </a:effectLst>
                <a:cs typeface="Arial" panose="020B0604020202020204" pitchFamily="34" charset="0"/>
              </a:rPr>
              <a:t>you use for your online classes or one you know about. </a:t>
            </a:r>
            <a:endParaRPr lang="en-US" sz="3200" dirty="0" smtClean="0">
              <a:effectLst>
                <a:glow rad="88900">
                  <a:schemeClr val="bg1"/>
                </a:glow>
              </a:effectLst>
              <a:cs typeface="Arial" panose="020B0604020202020204" pitchFamily="34" charset="0"/>
            </a:endParaRPr>
          </a:p>
          <a:p>
            <a:pPr algn="just">
              <a:lnSpc>
                <a:spcPct val="100000"/>
              </a:lnSpc>
              <a:buFontTx/>
              <a:buChar char="-"/>
            </a:pPr>
            <a:r>
              <a:rPr lang="en-US" sz="3200" dirty="0" smtClean="0"/>
              <a:t>Its benefits</a:t>
            </a:r>
          </a:p>
          <a:p>
            <a:pPr algn="just">
              <a:lnSpc>
                <a:spcPct val="100000"/>
              </a:lnSpc>
              <a:buFontTx/>
              <a:buChar char="-"/>
            </a:pPr>
            <a:r>
              <a:rPr lang="en-US" sz="3200" dirty="0" smtClean="0"/>
              <a:t>Its problems</a:t>
            </a:r>
          </a:p>
          <a:p>
            <a:pPr marL="0" indent="0">
              <a:buNone/>
            </a:pPr>
            <a:endParaRPr lang="en-US" sz="3200" dirty="0"/>
          </a:p>
        </p:txBody>
      </p:sp>
      <p:sp>
        <p:nvSpPr>
          <p:cNvPr id="4" name="Rounded Rectangle 3"/>
          <p:cNvSpPr/>
          <p:nvPr/>
        </p:nvSpPr>
        <p:spPr>
          <a:xfrm>
            <a:off x="4201512" y="3391445"/>
            <a:ext cx="7906033" cy="3415894"/>
          </a:xfrm>
          <a:prstGeom prst="roundRect">
            <a:avLst/>
          </a:prstGeom>
          <a:solidFill>
            <a:srgbClr val="FBCDC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Example:</a:t>
            </a:r>
          </a:p>
          <a:p>
            <a:r>
              <a:rPr lang="en-US" sz="3200" i="1" smtClean="0">
                <a:solidFill>
                  <a:schemeClr val="tx1"/>
                </a:solidFill>
              </a:rPr>
              <a:t>Lan </a:t>
            </a:r>
            <a:r>
              <a:rPr lang="en-US" sz="3200" i="1" dirty="0" smtClean="0">
                <a:solidFill>
                  <a:schemeClr val="tx1"/>
                </a:solidFill>
              </a:rPr>
              <a:t>said that her extra class used Microsoft Teams. She said that she and her classmates found it difficult to use. However, it is convenient to have online classes on Microsoft Teams when the weather is bad.</a:t>
            </a:r>
            <a:endParaRPr lang="en-US" sz="3200" i="1" dirty="0">
              <a:solidFill>
                <a:schemeClr val="tx1"/>
              </a:solidFill>
            </a:endParaRPr>
          </a:p>
        </p:txBody>
      </p:sp>
      <p:sp>
        <p:nvSpPr>
          <p:cNvPr id="13" name="TextBox 12"/>
          <p:cNvSpPr txBox="1"/>
          <p:nvPr/>
        </p:nvSpPr>
        <p:spPr>
          <a:xfrm>
            <a:off x="471635" y="150217"/>
            <a:ext cx="4636695"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ONLINE LEARNING</a:t>
            </a:r>
            <a:endParaRPr lang="en-US" sz="3600" b="1" dirty="0">
              <a:effectLst>
                <a:glow rad="88900">
                  <a:schemeClr val="bg1"/>
                </a:glo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962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1000"/>
                                        <p:tgtEl>
                                          <p:spTgt spid="17">
                                            <p:txEl>
                                              <p:pRg st="0" end="0"/>
                                            </p:txEl>
                                          </p:spTgt>
                                        </p:tgtEl>
                                      </p:cBhvr>
                                    </p:animEffect>
                                    <p:anim calcmode="lin" valueType="num">
                                      <p:cBhvr>
                                        <p:cTn id="8"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xEl>
                                              <p:pRg st="1" end="1"/>
                                            </p:txEl>
                                          </p:spTgt>
                                        </p:tgtEl>
                                        <p:attrNameLst>
                                          <p:attrName>style.visibility</p:attrName>
                                        </p:attrNameLst>
                                      </p:cBhvr>
                                      <p:to>
                                        <p:strVal val="visible"/>
                                      </p:to>
                                    </p:set>
                                    <p:animEffect transition="in" filter="fade">
                                      <p:cBhvr>
                                        <p:cTn id="14" dur="1000"/>
                                        <p:tgtEl>
                                          <p:spTgt spid="17">
                                            <p:txEl>
                                              <p:pRg st="1" end="1"/>
                                            </p:txEl>
                                          </p:spTgt>
                                        </p:tgtEl>
                                      </p:cBhvr>
                                    </p:animEffect>
                                    <p:anim calcmode="lin" valueType="num">
                                      <p:cBhvr>
                                        <p:cTn id="15"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xEl>
                                              <p:pRg st="2" end="2"/>
                                            </p:txEl>
                                          </p:spTgt>
                                        </p:tgtEl>
                                        <p:attrNameLst>
                                          <p:attrName>style.visibility</p:attrName>
                                        </p:attrNameLst>
                                      </p:cBhvr>
                                      <p:to>
                                        <p:strVal val="visible"/>
                                      </p:to>
                                    </p:set>
                                    <p:animEffect transition="in" filter="fade">
                                      <p:cBhvr>
                                        <p:cTn id="21" dur="1000"/>
                                        <p:tgtEl>
                                          <p:spTgt spid="17">
                                            <p:txEl>
                                              <p:pRg st="2" end="2"/>
                                            </p:txEl>
                                          </p:spTgt>
                                        </p:tgtEl>
                                      </p:cBhvr>
                                    </p:animEffect>
                                    <p:anim calcmode="lin" valueType="num">
                                      <p:cBhvr>
                                        <p:cTn id="22" dur="1000" fill="hold"/>
                                        <p:tgtEl>
                                          <p:spTgt spid="1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7">
                                            <p:txEl>
                                              <p:pRg st="3" end="3"/>
                                            </p:txEl>
                                          </p:spTgt>
                                        </p:tgtEl>
                                        <p:attrNameLst>
                                          <p:attrName>style.visibility</p:attrName>
                                        </p:attrNameLst>
                                      </p:cBhvr>
                                      <p:to>
                                        <p:strVal val="visible"/>
                                      </p:to>
                                    </p:set>
                                    <p:animEffect transition="in" filter="fade">
                                      <p:cBhvr>
                                        <p:cTn id="28" dur="1000"/>
                                        <p:tgtEl>
                                          <p:spTgt spid="17">
                                            <p:txEl>
                                              <p:pRg st="3" end="3"/>
                                            </p:txEl>
                                          </p:spTgt>
                                        </p:tgtEl>
                                      </p:cBhvr>
                                    </p:animEffect>
                                    <p:anim calcmode="lin" valueType="num">
                                      <p:cBhvr>
                                        <p:cTn id="29" dur="1000" fill="hold"/>
                                        <p:tgtEl>
                                          <p:spTgt spid="1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circle(in)">
                                      <p:cBhvr>
                                        <p:cTn id="3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078803" y="1300718"/>
            <a:ext cx="10815315" cy="523220"/>
          </a:xfrm>
          <a:prstGeom prst="rect">
            <a:avLst/>
          </a:prstGeom>
          <a:noFill/>
          <a:effectLst/>
        </p:spPr>
        <p:txBody>
          <a:bodyPr wrap="square" rtlCol="0">
            <a:spAutoFit/>
          </a:bodyPr>
          <a:lstStyle/>
          <a:p>
            <a:r>
              <a:rPr lang="en-US" sz="2800" b="1" smtClean="0">
                <a:effectLst>
                  <a:glow rad="88900">
                    <a:schemeClr val="bg1"/>
                  </a:glow>
                </a:effectLst>
                <a:cs typeface="Arial" panose="020B0604020202020204" pitchFamily="34" charset="0"/>
              </a:rPr>
              <a:t>Wrap-up</a:t>
            </a:r>
            <a:endParaRPr lang="en-US" sz="2800" b="1" dirty="0">
              <a:effectLst>
                <a:glow rad="88900">
                  <a:schemeClr val="bg1"/>
                </a:glow>
              </a:effectLst>
              <a:cs typeface="Arial" panose="020B0604020202020204" pitchFamily="34" charset="0"/>
            </a:endParaRPr>
          </a:p>
        </p:txBody>
      </p:sp>
      <p:sp>
        <p:nvSpPr>
          <p:cNvPr id="16" name="Rounded Rectangle 15"/>
          <p:cNvSpPr/>
          <p:nvPr/>
        </p:nvSpPr>
        <p:spPr>
          <a:xfrm>
            <a:off x="576198" y="12909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28983" y="118833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1</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3985D3B7-A40A-4421-9C5F-777653C71BC7}"/>
              </a:ext>
            </a:extLst>
          </p:cNvPr>
          <p:cNvSpPr txBox="1"/>
          <p:nvPr/>
        </p:nvSpPr>
        <p:spPr>
          <a:xfrm>
            <a:off x="576198" y="2512891"/>
            <a:ext cx="9770226" cy="2499467"/>
          </a:xfrm>
          <a:prstGeom prst="rect">
            <a:avLst/>
          </a:prstGeom>
          <a:noFill/>
        </p:spPr>
        <p:txBody>
          <a:bodyPr wrap="square" rtlCol="0">
            <a:spAutoFit/>
          </a:bodyPr>
          <a:lstStyle/>
          <a:p>
            <a:pPr>
              <a:lnSpc>
                <a:spcPct val="150000"/>
              </a:lnSpc>
            </a:pPr>
            <a:r>
              <a:rPr lang="en-US" sz="3600" dirty="0"/>
              <a:t>What have we learnt in this lesson?</a:t>
            </a:r>
          </a:p>
          <a:p>
            <a:pPr marL="457200" indent="-457200">
              <a:lnSpc>
                <a:spcPct val="150000"/>
              </a:lnSpc>
              <a:buFont typeface="Wingdings" panose="05000000000000000000" pitchFamily="2" charset="2"/>
              <a:buChar char="ü"/>
            </a:pPr>
            <a:r>
              <a:rPr lang="en-US" sz="3600" dirty="0" smtClean="0"/>
              <a:t>Giving and responding to good news.</a:t>
            </a:r>
            <a:endParaRPr lang="en-US" sz="3600" dirty="0"/>
          </a:p>
          <a:p>
            <a:pPr marL="457200" indent="-457200">
              <a:lnSpc>
                <a:spcPct val="150000"/>
              </a:lnSpc>
              <a:buFont typeface="Wingdings" panose="05000000000000000000" pitchFamily="2" charset="2"/>
              <a:buChar char="ü"/>
            </a:pPr>
            <a:r>
              <a:rPr lang="en-US" sz="3600" dirty="0" smtClean="0"/>
              <a:t>Some benefits and problems of online learning.</a:t>
            </a:r>
            <a:endParaRPr lang="en-US" sz="3600" dirty="0"/>
          </a:p>
        </p:txBody>
      </p:sp>
      <p:pic>
        <p:nvPicPr>
          <p:cNvPr id="2050" name="Picture 2" descr="Recruiting Action Plan Wrap-Up – firecrackers">
            <a:extLst>
              <a:ext uri="{FF2B5EF4-FFF2-40B4-BE49-F238E27FC236}">
                <a16:creationId xmlns:a16="http://schemas.microsoft.com/office/drawing/2014/main" id="{FE7FA83B-BF66-4478-AC2F-3619125C5C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0588" y="1436567"/>
            <a:ext cx="3203942" cy="2152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5727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barn(inVertical)">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barn(inVertical)">
                                      <p:cBhvr>
                                        <p:cTn id="12"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149944" y="1331913"/>
            <a:ext cx="10815315" cy="461665"/>
          </a:xfrm>
          <a:prstGeom prst="rect">
            <a:avLst/>
          </a:prstGeom>
          <a:noFill/>
          <a:effectLst/>
        </p:spPr>
        <p:txBody>
          <a:bodyPr wrap="square" rtlCol="0">
            <a:spAutoFit/>
          </a:bodyPr>
          <a:lstStyle/>
          <a:p>
            <a:r>
              <a:rPr lang="en-US" sz="2400" b="1" smtClean="0">
                <a:effectLst>
                  <a:glow rad="88900">
                    <a:schemeClr val="bg1"/>
                  </a:glow>
                </a:effectLst>
                <a:latin typeface="Arial" panose="020B0604020202020204" pitchFamily="34" charset="0"/>
                <a:cs typeface="Arial" panose="020B0604020202020204" pitchFamily="34" charset="0"/>
              </a:rPr>
              <a:t>Homework</a:t>
            </a:r>
            <a:endParaRPr lang="en-US" sz="2400" b="1" dirty="0">
              <a:effectLst>
                <a:glow rad="88900">
                  <a:schemeClr val="bg1"/>
                </a:glow>
              </a:effectLst>
              <a:latin typeface="Arial" panose="020B0604020202020204" pitchFamily="34" charset="0"/>
              <a:cs typeface="Arial" panose="020B0604020202020204" pitchFamily="34" charset="0"/>
            </a:endParaRPr>
          </a:p>
        </p:txBody>
      </p:sp>
      <p:sp>
        <p:nvSpPr>
          <p:cNvPr id="16" name="Rounded Rectangle 15"/>
          <p:cNvSpPr/>
          <p:nvPr/>
        </p:nvSpPr>
        <p:spPr>
          <a:xfrm>
            <a:off x="576198" y="12909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36603" y="1195393"/>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2" name="TextBox 1"/>
          <p:cNvSpPr txBox="1"/>
          <p:nvPr/>
        </p:nvSpPr>
        <p:spPr>
          <a:xfrm>
            <a:off x="636603" y="2149978"/>
            <a:ext cx="8102951" cy="2585323"/>
          </a:xfrm>
          <a:prstGeom prst="rect">
            <a:avLst/>
          </a:prstGeom>
          <a:noFill/>
        </p:spPr>
        <p:txBody>
          <a:bodyPr wrap="square" rtlCol="0">
            <a:spAutoFit/>
          </a:bodyPr>
          <a:lstStyle/>
          <a:p>
            <a:pPr marL="457200" indent="-457200">
              <a:lnSpc>
                <a:spcPct val="150000"/>
              </a:lnSpc>
              <a:buFont typeface="Wingdings" panose="05000000000000000000" pitchFamily="2" charset="2"/>
              <a:buChar char="ü"/>
            </a:pPr>
            <a:r>
              <a:rPr lang="en-US" sz="3600" dirty="0" smtClean="0"/>
              <a:t>Learn the ways of giving </a:t>
            </a:r>
            <a:r>
              <a:rPr lang="en-US" sz="3600" dirty="0"/>
              <a:t>and responding to good </a:t>
            </a:r>
            <a:r>
              <a:rPr lang="en-US" sz="3600" dirty="0" smtClean="0"/>
              <a:t>news.</a:t>
            </a:r>
          </a:p>
          <a:p>
            <a:pPr marL="457200" indent="-457200">
              <a:lnSpc>
                <a:spcPct val="150000"/>
              </a:lnSpc>
              <a:buFont typeface="Wingdings" panose="05000000000000000000" pitchFamily="2" charset="2"/>
              <a:buChar char="ü"/>
            </a:pPr>
            <a:r>
              <a:rPr lang="en-US" sz="3600" smtClean="0"/>
              <a:t>Do exercise in the workbook.</a:t>
            </a:r>
            <a:endParaRPr lang="en-US" sz="3600" dirty="0"/>
          </a:p>
        </p:txBody>
      </p:sp>
      <p:pic>
        <p:nvPicPr>
          <p:cNvPr id="9" name="Picture 8">
            <a:extLst>
              <a:ext uri="{FF2B5EF4-FFF2-40B4-BE49-F238E27FC236}">
                <a16:creationId xmlns:a16="http://schemas.microsoft.com/office/drawing/2014/main" id="{03BC39F2-4045-47C3-BEE7-34D15748783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100000" l="13736" r="86264"/>
                    </a14:imgEffect>
                  </a14:imgLayer>
                </a14:imgProps>
              </a:ext>
              <a:ext uri="{28A0092B-C50C-407E-A947-70E740481C1C}">
                <a14:useLocalDpi xmlns:a14="http://schemas.microsoft.com/office/drawing/2010/main" val="0"/>
              </a:ext>
            </a:extLst>
          </a:blip>
          <a:stretch>
            <a:fillRect/>
          </a:stretch>
        </p:blipFill>
        <p:spPr>
          <a:xfrm>
            <a:off x="8072365" y="3583179"/>
            <a:ext cx="4249429" cy="2965261"/>
          </a:xfrm>
          <a:prstGeom prst="rect">
            <a:avLst/>
          </a:prstGeom>
        </p:spPr>
      </p:pic>
    </p:spTree>
    <p:extLst>
      <p:ext uri="{BB962C8B-B14F-4D97-AF65-F5344CB8AC3E}">
        <p14:creationId xmlns:p14="http://schemas.microsoft.com/office/powerpoint/2010/main" val="3879579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p:cNvSpPr/>
          <p:nvPr/>
        </p:nvSpPr>
        <p:spPr>
          <a:xfrm>
            <a:off x="3048000" y="5926233"/>
            <a:ext cx="6096000" cy="646331"/>
          </a:xfrm>
          <a:prstGeom prst="rect">
            <a:avLst/>
          </a:prstGeom>
        </p:spPr>
        <p:txBody>
          <a:bodyPr>
            <a:spAutoFit/>
          </a:bodyPr>
          <a:lstStyle/>
          <a:p>
            <a:pPr algn="ctr"/>
            <a:r>
              <a:rPr lang="en-GB" b="1">
                <a:latin typeface="Calibri" panose="020F0502020204030204" pitchFamily="34" charset="0"/>
              </a:rPr>
              <a:t>Website: </a:t>
            </a:r>
            <a:r>
              <a:rPr lang="en-GB" b="1" i="1" smtClean="0">
                <a:latin typeface="Calibri" panose="020F0502020204030204" pitchFamily="34" charset="0"/>
              </a:rPr>
              <a:t>hoclieu.vn</a:t>
            </a:r>
            <a:endParaRPr lang="en-GB"/>
          </a:p>
          <a:p>
            <a:pPr algn="ctr"/>
            <a:r>
              <a:rPr lang="en-GB" b="1">
                <a:latin typeface="Calibri" panose="020F0502020204030204" pitchFamily="34" charset="0"/>
              </a:rPr>
              <a:t>Fanpage: </a:t>
            </a:r>
            <a:r>
              <a:rPr lang="en-GB" b="1" i="1" smtClean="0">
                <a:latin typeface="Calibri" panose="020F0502020204030204" pitchFamily="34" charset="0"/>
              </a:rPr>
              <a:t>facebook.com/tienganhglobalsuccess.vn/</a:t>
            </a:r>
            <a:endParaRPr lang="en-GB"/>
          </a:p>
        </p:txBody>
      </p:sp>
    </p:spTree>
    <p:extLst>
      <p:ext uri="{BB962C8B-B14F-4D97-AF65-F5344CB8AC3E}">
        <p14:creationId xmlns:p14="http://schemas.microsoft.com/office/powerpoint/2010/main" val="3467928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7620" y="-7620"/>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 Single Corner Rectangle 23"/>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 name="Group 32"/>
          <p:cNvGrpSpPr/>
          <p:nvPr/>
        </p:nvGrpSpPr>
        <p:grpSpPr>
          <a:xfrm>
            <a:off x="2261781" y="112190"/>
            <a:ext cx="712319" cy="709214"/>
            <a:chOff x="2180974" y="148629"/>
            <a:chExt cx="712319" cy="709214"/>
          </a:xfrm>
        </p:grpSpPr>
        <p:sp>
          <p:nvSpPr>
            <p:cNvPr id="30" name="Oval 29"/>
            <p:cNvSpPr/>
            <p:nvPr/>
          </p:nvSpPr>
          <p:spPr>
            <a:xfrm>
              <a:off x="2180974" y="148629"/>
              <a:ext cx="712319" cy="709214"/>
            </a:xfrm>
            <a:prstGeom prst="ellipse">
              <a:avLst/>
            </a:prstGeom>
            <a:solidFill>
              <a:srgbClr val="F7A5A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Chord 30"/>
            <p:cNvSpPr/>
            <p:nvPr/>
          </p:nvSpPr>
          <p:spPr>
            <a:xfrm rot="4088942">
              <a:off x="2197459" y="160739"/>
              <a:ext cx="676824" cy="685834"/>
            </a:xfrm>
            <a:prstGeom prst="chord">
              <a:avLst>
                <a:gd name="adj1" fmla="val 2761841"/>
                <a:gd name="adj2" fmla="val 16200000"/>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0" name="TextBox 39"/>
          <p:cNvSpPr txBox="1"/>
          <p:nvPr/>
        </p:nvSpPr>
        <p:spPr>
          <a:xfrm>
            <a:off x="928438" y="132929"/>
            <a:ext cx="1252347" cy="707886"/>
          </a:xfrm>
          <a:prstGeom prst="rect">
            <a:avLst/>
          </a:prstGeom>
          <a:noFill/>
        </p:spPr>
        <p:txBody>
          <a:bodyPr wrap="square" rtlCol="0">
            <a:spAutoFit/>
          </a:bodyPr>
          <a:lstStyle/>
          <a:p>
            <a:pPr algn="ctr"/>
            <a:r>
              <a:rPr lang="en-US" sz="4000" b="1" dirty="0">
                <a:solidFill>
                  <a:schemeClr val="bg1"/>
                </a:solidFill>
                <a:latin typeface="Myriad Pro" pitchFamily="34" charset="0"/>
              </a:rPr>
              <a:t>Unit</a:t>
            </a:r>
          </a:p>
        </p:txBody>
      </p:sp>
      <p:sp>
        <p:nvSpPr>
          <p:cNvPr id="41" name="TextBox 40"/>
          <p:cNvSpPr txBox="1"/>
          <p:nvPr/>
        </p:nvSpPr>
        <p:spPr>
          <a:xfrm>
            <a:off x="3150250" y="88279"/>
            <a:ext cx="8158451" cy="707886"/>
          </a:xfrm>
          <a:prstGeom prst="rect">
            <a:avLst/>
          </a:prstGeom>
          <a:noFill/>
        </p:spPr>
        <p:txBody>
          <a:bodyPr wrap="square" rtlCol="0">
            <a:spAutoFit/>
          </a:bodyPr>
          <a:lstStyle/>
          <a:p>
            <a:r>
              <a:rPr lang="en-US" sz="4000" b="1" dirty="0" smtClean="0">
                <a:solidFill>
                  <a:schemeClr val="bg1"/>
                </a:solidFill>
                <a:latin typeface="Myriad Pro" pitchFamily="34" charset="0"/>
              </a:rPr>
              <a:t>SCIENCE AND TECHNOLOGY</a:t>
            </a:r>
            <a:endParaRPr lang="en-US" sz="4000" b="1" dirty="0">
              <a:solidFill>
                <a:schemeClr val="bg1"/>
              </a:solidFill>
              <a:latin typeface="Myriad Pro" pitchFamily="34" charset="0"/>
            </a:endParaRPr>
          </a:p>
        </p:txBody>
      </p:sp>
      <p:sp>
        <p:nvSpPr>
          <p:cNvPr id="42" name="TextBox 41"/>
          <p:cNvSpPr txBox="1"/>
          <p:nvPr/>
        </p:nvSpPr>
        <p:spPr>
          <a:xfrm>
            <a:off x="1276300" y="3793403"/>
            <a:ext cx="722440" cy="830997"/>
          </a:xfrm>
          <a:prstGeom prst="rect">
            <a:avLst/>
          </a:prstGeom>
          <a:noFill/>
        </p:spPr>
        <p:txBody>
          <a:bodyPr wrap="square" rtlCol="0">
            <a:spAutoFit/>
          </a:bodyPr>
          <a:lstStyle/>
          <a:p>
            <a:pPr algn="ctr"/>
            <a:r>
              <a:rPr lang="en-US" sz="4800" b="1" dirty="0">
                <a:solidFill>
                  <a:schemeClr val="bg1"/>
                </a:solidFill>
                <a:latin typeface="Myriad Pro" pitchFamily="34" charset="0"/>
              </a:rPr>
              <a:t>1</a:t>
            </a:r>
          </a:p>
        </p:txBody>
      </p:sp>
      <p:sp>
        <p:nvSpPr>
          <p:cNvPr id="17" name="TextBox 16"/>
          <p:cNvSpPr txBox="1"/>
          <p:nvPr/>
        </p:nvSpPr>
        <p:spPr>
          <a:xfrm>
            <a:off x="2217330" y="100268"/>
            <a:ext cx="811294" cy="707886"/>
          </a:xfrm>
          <a:prstGeom prst="rect">
            <a:avLst/>
          </a:prstGeom>
          <a:noFill/>
        </p:spPr>
        <p:txBody>
          <a:bodyPr wrap="square" rtlCol="0">
            <a:spAutoFit/>
          </a:bodyPr>
          <a:lstStyle/>
          <a:p>
            <a:pPr algn="ctr"/>
            <a:r>
              <a:rPr lang="en-US" sz="4000" b="1" dirty="0" smtClean="0">
                <a:solidFill>
                  <a:schemeClr val="bg1"/>
                </a:solidFill>
                <a:latin typeface="Myriad Pro" pitchFamily="34" charset="0"/>
              </a:rPr>
              <a:t>11</a:t>
            </a:r>
            <a:endParaRPr lang="en-US" sz="4000" b="1" dirty="0">
              <a:solidFill>
                <a:schemeClr val="bg1"/>
              </a:solidFill>
              <a:latin typeface="Myriad Pro" pitchFamily="34" charset="0"/>
            </a:endParaRPr>
          </a:p>
        </p:txBody>
      </p:sp>
      <p:sp>
        <p:nvSpPr>
          <p:cNvPr id="16" name="Rounded Rectangle 15"/>
          <p:cNvSpPr/>
          <p:nvPr/>
        </p:nvSpPr>
        <p:spPr>
          <a:xfrm>
            <a:off x="3478738" y="1976301"/>
            <a:ext cx="5392699" cy="625641"/>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8" name="Picture 17"/>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7000"/>
                    </a14:imgEffect>
                  </a14:imgLayer>
                </a14:imgProps>
              </a:ext>
              <a:ext uri="{28A0092B-C50C-407E-A947-70E740481C1C}">
                <a14:useLocalDpi xmlns:a14="http://schemas.microsoft.com/office/drawing/2010/main" val="0"/>
              </a:ext>
            </a:extLst>
          </a:blip>
          <a:stretch>
            <a:fillRect/>
          </a:stretch>
        </p:blipFill>
        <p:spPr>
          <a:xfrm>
            <a:off x="2881643" y="1807905"/>
            <a:ext cx="964452" cy="916490"/>
          </a:xfrm>
          <a:prstGeom prst="rect">
            <a:avLst/>
          </a:prstGeom>
        </p:spPr>
      </p:pic>
      <p:sp>
        <p:nvSpPr>
          <p:cNvPr id="19" name="TextBox 18"/>
          <p:cNvSpPr txBox="1"/>
          <p:nvPr/>
        </p:nvSpPr>
        <p:spPr>
          <a:xfrm>
            <a:off x="3942809" y="2027511"/>
            <a:ext cx="4588954" cy="523220"/>
          </a:xfrm>
          <a:prstGeom prst="rect">
            <a:avLst/>
          </a:prstGeom>
          <a:noFill/>
        </p:spPr>
        <p:txBody>
          <a:bodyPr wrap="square" rtlCol="0">
            <a:spAutoFit/>
          </a:bodyPr>
          <a:lstStyle/>
          <a:p>
            <a:r>
              <a:rPr lang="en-US" sz="2800" b="1" dirty="0">
                <a:solidFill>
                  <a:schemeClr val="bg1"/>
                </a:solidFill>
              </a:rPr>
              <a:t>LESSON 4: COMMUNICATION</a:t>
            </a:r>
          </a:p>
        </p:txBody>
      </p:sp>
      <p:pic>
        <p:nvPicPr>
          <p:cNvPr id="2" name="Picture 1"/>
          <p:cNvPicPr>
            <a:picLocks noChangeAspect="1"/>
          </p:cNvPicPr>
          <p:nvPr/>
        </p:nvPicPr>
        <p:blipFill rotWithShape="1">
          <a:blip r:embed="rId4"/>
          <a:srcRect l="2083"/>
          <a:stretch/>
        </p:blipFill>
        <p:spPr>
          <a:xfrm>
            <a:off x="3196785" y="2770338"/>
            <a:ext cx="5635870" cy="3856498"/>
          </a:xfrm>
          <a:prstGeom prst="rect">
            <a:avLst/>
          </a:prstGeom>
        </p:spPr>
      </p:pic>
    </p:spTree>
    <p:extLst>
      <p:ext uri="{BB962C8B-B14F-4D97-AF65-F5344CB8AC3E}">
        <p14:creationId xmlns:p14="http://schemas.microsoft.com/office/powerpoint/2010/main" val="2526211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4435147" y="379976"/>
            <a:ext cx="4348368" cy="625641"/>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4567839" y="1755498"/>
            <a:ext cx="2162852" cy="845902"/>
          </a:xfrm>
          <a:custGeom>
            <a:avLst/>
            <a:gdLst>
              <a:gd name="connsiteX0" fmla="*/ 0 w 1728196"/>
              <a:gd name="connsiteY0" fmla="*/ 0 h 941884"/>
              <a:gd name="connsiteX1" fmla="*/ 1728196 w 1728196"/>
              <a:gd name="connsiteY1" fmla="*/ 0 h 941884"/>
              <a:gd name="connsiteX2" fmla="*/ 1728196 w 1728196"/>
              <a:gd name="connsiteY2" fmla="*/ 941884 h 941884"/>
              <a:gd name="connsiteX3" fmla="*/ 0 w 1728196"/>
              <a:gd name="connsiteY3" fmla="*/ 941884 h 941884"/>
              <a:gd name="connsiteX4" fmla="*/ 0 w 1728196"/>
              <a:gd name="connsiteY4" fmla="*/ 0 h 941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196" h="941884">
                <a:moveTo>
                  <a:pt x="0" y="0"/>
                </a:moveTo>
                <a:lnTo>
                  <a:pt x="1728196" y="0"/>
                </a:lnTo>
                <a:lnTo>
                  <a:pt x="1728196" y="941884"/>
                </a:lnTo>
                <a:lnTo>
                  <a:pt x="0" y="941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 tIns="11430" rIns="11430" bIns="11430" numCol="1" spcCol="1270" anchor="ctr" anchorCtr="0">
            <a:noAutofit/>
          </a:bodyPr>
          <a:lstStyle/>
          <a:p>
            <a:pPr marL="0" lvl="1" defTabSz="800100">
              <a:lnSpc>
                <a:spcPct val="90000"/>
              </a:lnSpc>
              <a:spcBef>
                <a:spcPct val="0"/>
              </a:spcBef>
              <a:spcAft>
                <a:spcPct val="15000"/>
              </a:spcAft>
            </a:pPr>
            <a:endParaRPr lang="en-US" b="1" dirty="0"/>
          </a:p>
        </p:txBody>
      </p:sp>
      <p:sp>
        <p:nvSpPr>
          <p:cNvPr id="11" name="Freeform 10"/>
          <p:cNvSpPr/>
          <p:nvPr/>
        </p:nvSpPr>
        <p:spPr>
          <a:xfrm>
            <a:off x="3977081" y="5090340"/>
            <a:ext cx="1603229" cy="845902"/>
          </a:xfrm>
          <a:custGeom>
            <a:avLst/>
            <a:gdLst>
              <a:gd name="connsiteX0" fmla="*/ 0 w 1419439"/>
              <a:gd name="connsiteY0" fmla="*/ 0 h 941884"/>
              <a:gd name="connsiteX1" fmla="*/ 1419439 w 1419439"/>
              <a:gd name="connsiteY1" fmla="*/ 0 h 941884"/>
              <a:gd name="connsiteX2" fmla="*/ 1419439 w 1419439"/>
              <a:gd name="connsiteY2" fmla="*/ 941884 h 941884"/>
              <a:gd name="connsiteX3" fmla="*/ 0 w 1419439"/>
              <a:gd name="connsiteY3" fmla="*/ 941884 h 941884"/>
              <a:gd name="connsiteX4" fmla="*/ 0 w 1419439"/>
              <a:gd name="connsiteY4" fmla="*/ 0 h 941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439" h="941884">
                <a:moveTo>
                  <a:pt x="0" y="0"/>
                </a:moveTo>
                <a:lnTo>
                  <a:pt x="1419439" y="0"/>
                </a:lnTo>
                <a:lnTo>
                  <a:pt x="1419439" y="941884"/>
                </a:lnTo>
                <a:lnTo>
                  <a:pt x="0" y="941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 tIns="11430" rIns="11430" bIns="11430" numCol="1" spcCol="1270" anchor="ctr" anchorCtr="0">
            <a:noAutofit/>
          </a:bodyPr>
          <a:lstStyle/>
          <a:p>
            <a:pPr marL="0" lvl="1" defTabSz="800100">
              <a:lnSpc>
                <a:spcPct val="90000"/>
              </a:lnSpc>
              <a:spcBef>
                <a:spcPct val="0"/>
              </a:spcBef>
              <a:spcAft>
                <a:spcPct val="15000"/>
              </a:spcAft>
            </a:pPr>
            <a:endParaRPr lang="en-US" b="1" dirty="0"/>
          </a:p>
        </p:txBody>
      </p:sp>
      <p:sp>
        <p:nvSpPr>
          <p:cNvPr id="16" name="Rounded Rectangle 15"/>
          <p:cNvSpPr/>
          <p:nvPr/>
        </p:nvSpPr>
        <p:spPr>
          <a:xfrm>
            <a:off x="669161" y="1103050"/>
            <a:ext cx="1835914" cy="612205"/>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ea typeface="Adobe Gothic Std B" panose="020B0800000000000000" pitchFamily="34" charset="-128"/>
              </a:rPr>
              <a:t>WARM-UP</a:t>
            </a:r>
            <a:endParaRPr lang="en-GB" b="1" dirty="0">
              <a:solidFill>
                <a:schemeClr val="tx1"/>
              </a:solidFill>
              <a:ea typeface="Adobe Gothic Std B" panose="020B0800000000000000" pitchFamily="34" charset="-128"/>
            </a:endParaRPr>
          </a:p>
        </p:txBody>
      </p:sp>
      <p:sp>
        <p:nvSpPr>
          <p:cNvPr id="17" name="Rounded Rectangle 16"/>
          <p:cNvSpPr/>
          <p:nvPr/>
        </p:nvSpPr>
        <p:spPr>
          <a:xfrm>
            <a:off x="3113818" y="2480422"/>
            <a:ext cx="1835914" cy="61760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chemeClr val="tx1"/>
                </a:solidFill>
              </a:rPr>
              <a:t>EVERYDAY ENGLISH</a:t>
            </a:r>
            <a:endParaRPr lang="en-GB" b="1" dirty="0">
              <a:solidFill>
                <a:schemeClr val="tx1"/>
              </a:solidFill>
            </a:endParaRPr>
          </a:p>
        </p:txBody>
      </p:sp>
      <p:sp>
        <p:nvSpPr>
          <p:cNvPr id="18" name="Rounded Rectangle 17"/>
          <p:cNvSpPr/>
          <p:nvPr/>
        </p:nvSpPr>
        <p:spPr>
          <a:xfrm>
            <a:off x="669161" y="4357606"/>
            <a:ext cx="1835914" cy="60144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chemeClr val="tx1"/>
                </a:solidFill>
              </a:rPr>
              <a:t>ONLINE LEARNING</a:t>
            </a:r>
            <a:endParaRPr lang="en-GB" b="1" dirty="0">
              <a:solidFill>
                <a:schemeClr val="tx1"/>
              </a:solidFill>
            </a:endParaRPr>
          </a:p>
        </p:txBody>
      </p:sp>
      <p:cxnSp>
        <p:nvCxnSpPr>
          <p:cNvPr id="24" name="Curved Connector 23"/>
          <p:cNvCxnSpPr>
            <a:stCxn id="16" idx="3"/>
            <a:endCxn id="17" idx="0"/>
          </p:cNvCxnSpPr>
          <p:nvPr/>
        </p:nvCxnSpPr>
        <p:spPr>
          <a:xfrm>
            <a:off x="2505075" y="1409153"/>
            <a:ext cx="1526700" cy="1071269"/>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cxnSp>
        <p:nvCxnSpPr>
          <p:cNvPr id="25" name="Curved Connector 24"/>
          <p:cNvCxnSpPr>
            <a:stCxn id="17" idx="1"/>
            <a:endCxn id="18" idx="0"/>
          </p:cNvCxnSpPr>
          <p:nvPr/>
        </p:nvCxnSpPr>
        <p:spPr>
          <a:xfrm rot="10800000" flipV="1">
            <a:off x="1587118" y="2789226"/>
            <a:ext cx="1526700" cy="1568380"/>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cxnSp>
        <p:nvCxnSpPr>
          <p:cNvPr id="26" name="Curved Connector 25"/>
          <p:cNvCxnSpPr>
            <a:stCxn id="18" idx="3"/>
            <a:endCxn id="27" idx="0"/>
          </p:cNvCxnSpPr>
          <p:nvPr/>
        </p:nvCxnSpPr>
        <p:spPr>
          <a:xfrm>
            <a:off x="2505075" y="4658330"/>
            <a:ext cx="1584422" cy="1243799"/>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sp>
        <p:nvSpPr>
          <p:cNvPr id="46" name="TextBox 45"/>
          <p:cNvSpPr txBox="1"/>
          <p:nvPr/>
        </p:nvSpPr>
        <p:spPr>
          <a:xfrm>
            <a:off x="4857572" y="461963"/>
            <a:ext cx="4084204" cy="461665"/>
          </a:xfrm>
          <a:prstGeom prst="rect">
            <a:avLst/>
          </a:prstGeom>
          <a:noFill/>
        </p:spPr>
        <p:txBody>
          <a:bodyPr wrap="square" rtlCol="0">
            <a:spAutoFit/>
          </a:bodyPr>
          <a:lstStyle/>
          <a:p>
            <a:r>
              <a:rPr lang="en-US" sz="2400" b="1">
                <a:solidFill>
                  <a:schemeClr val="bg1"/>
                </a:solidFill>
              </a:rPr>
              <a:t>LESSON 4: COMMUNICATION</a:t>
            </a:r>
          </a:p>
        </p:txBody>
      </p:sp>
      <p:sp>
        <p:nvSpPr>
          <p:cNvPr id="27" name="Rounded Rectangle 26"/>
          <p:cNvSpPr/>
          <p:nvPr/>
        </p:nvSpPr>
        <p:spPr>
          <a:xfrm>
            <a:off x="3171540" y="5902129"/>
            <a:ext cx="1835914" cy="604154"/>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CONSOLIDATION</a:t>
            </a:r>
            <a:endParaRPr lang="en-GB" b="1" dirty="0">
              <a:solidFill>
                <a:schemeClr val="tx1"/>
              </a:solidFill>
            </a:endParaRPr>
          </a:p>
        </p:txBody>
      </p:sp>
      <p:pic>
        <p:nvPicPr>
          <p:cNvPr id="30" name="Picture 29"/>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3823035" y="231820"/>
            <a:ext cx="964452" cy="916490"/>
          </a:xfrm>
          <a:prstGeom prst="rect">
            <a:avLst/>
          </a:prstGeom>
        </p:spPr>
      </p:pic>
      <p:sp>
        <p:nvSpPr>
          <p:cNvPr id="32" name="Rectangle 31"/>
          <p:cNvSpPr/>
          <p:nvPr/>
        </p:nvSpPr>
        <p:spPr>
          <a:xfrm>
            <a:off x="5884502" y="1372680"/>
            <a:ext cx="5740800" cy="563058"/>
          </a:xfrm>
          <a:prstGeom prst="rect">
            <a:avLst/>
          </a:prstGeom>
          <a:solidFill>
            <a:srgbClr val="FBCDCD">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mtClean="0">
                <a:solidFill>
                  <a:schemeClr val="tx1"/>
                </a:solidFill>
              </a:rPr>
              <a:t>Clip watching</a:t>
            </a:r>
            <a:endParaRPr lang="en-GB" dirty="0">
              <a:solidFill>
                <a:schemeClr val="tx1"/>
              </a:solidFill>
            </a:endParaRPr>
          </a:p>
        </p:txBody>
      </p:sp>
      <p:sp>
        <p:nvSpPr>
          <p:cNvPr id="34" name="Rectangle 33"/>
          <p:cNvSpPr/>
          <p:nvPr/>
        </p:nvSpPr>
        <p:spPr>
          <a:xfrm>
            <a:off x="5870190" y="2209575"/>
            <a:ext cx="5755112" cy="1159302"/>
          </a:xfrm>
          <a:prstGeom prst="rect">
            <a:avLst/>
          </a:prstGeom>
          <a:solidFill>
            <a:srgbClr val="FBCDCD">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spcBef>
                <a:spcPts val="0"/>
              </a:spcBef>
              <a:spcAft>
                <a:spcPts val="0"/>
              </a:spcAft>
            </a:pPr>
            <a:r>
              <a:rPr lang="vi-VN"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Task 1: </a:t>
            </a:r>
            <a:r>
              <a:rPr lang="en-US" dirty="0" smtClean="0">
                <a:solidFill>
                  <a:schemeClr val="tx1"/>
                </a:solidFill>
                <a:latin typeface="Calibri" panose="020F0502020204030204" pitchFamily="34" charset="0"/>
                <a:ea typeface="Calibri" panose="020F0502020204030204" pitchFamily="34" charset="0"/>
                <a:cs typeface="Calibri" panose="020F0502020204030204" pitchFamily="34" charset="0"/>
              </a:rPr>
              <a:t>Listen and read </a:t>
            </a:r>
            <a:r>
              <a:rPr lang="en-US" smtClean="0">
                <a:solidFill>
                  <a:schemeClr val="tx1"/>
                </a:solidFill>
                <a:latin typeface="Calibri" panose="020F0502020204030204" pitchFamily="34" charset="0"/>
                <a:ea typeface="Calibri" panose="020F0502020204030204" pitchFamily="34" charset="0"/>
                <a:cs typeface="Calibri" panose="020F0502020204030204" pitchFamily="34" charset="0"/>
              </a:rPr>
              <a:t>the conversation. Pay attention </a:t>
            </a:r>
            <a:r>
              <a:rPr lang="en-US" dirty="0" smtClean="0">
                <a:solidFill>
                  <a:schemeClr val="tx1"/>
                </a:solidFill>
                <a:latin typeface="Calibri" panose="020F0502020204030204" pitchFamily="34" charset="0"/>
                <a:ea typeface="Calibri" panose="020F0502020204030204" pitchFamily="34" charset="0"/>
                <a:cs typeface="Calibri" panose="020F0502020204030204" pitchFamily="34" charset="0"/>
              </a:rPr>
              <a:t>to the </a:t>
            </a:r>
            <a:r>
              <a:rPr lang="en-US" smtClean="0">
                <a:solidFill>
                  <a:schemeClr val="tx1"/>
                </a:solidFill>
                <a:latin typeface="Calibri" panose="020F0502020204030204" pitchFamily="34" charset="0"/>
                <a:ea typeface="Calibri" panose="020F0502020204030204" pitchFamily="34" charset="0"/>
                <a:cs typeface="Calibri" panose="020F0502020204030204" pitchFamily="34" charset="0"/>
              </a:rPr>
              <a:t>highlighted sentences.</a:t>
            </a:r>
            <a:endParaRPr lang="en-US" dirty="0" smtClean="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R="0">
              <a:spcBef>
                <a:spcPts val="0"/>
              </a:spcBef>
              <a:spcAft>
                <a:spcPts val="0"/>
              </a:spcAft>
            </a:pPr>
            <a:r>
              <a:rPr lang="en-US" dirty="0" smtClean="0">
                <a:solidFill>
                  <a:schemeClr val="tx1"/>
                </a:solidFill>
                <a:latin typeface="Calibri" panose="020F0502020204030204" pitchFamily="34" charset="0"/>
                <a:ea typeface="Calibri" panose="020F0502020204030204" pitchFamily="34" charset="0"/>
                <a:cs typeface="Calibri" panose="020F0502020204030204" pitchFamily="34" charset="0"/>
              </a:rPr>
              <a:t>Task 2: Work in pairs. Give news and respond to the news in the following situations.</a:t>
            </a:r>
            <a:endPar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5" name="Rectangle 34"/>
          <p:cNvSpPr/>
          <p:nvPr/>
        </p:nvSpPr>
        <p:spPr>
          <a:xfrm>
            <a:off x="5863035" y="3670907"/>
            <a:ext cx="5743692" cy="1974846"/>
          </a:xfrm>
          <a:prstGeom prst="rect">
            <a:avLst/>
          </a:prstGeom>
          <a:solidFill>
            <a:srgbClr val="FBCDCD">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spcBef>
                <a:spcPts val="0"/>
              </a:spcBef>
              <a:spcAft>
                <a:spcPts val="0"/>
              </a:spcAft>
            </a:pPr>
            <a:r>
              <a:rPr lang="vi-VN" dirty="0">
                <a:solidFill>
                  <a:schemeClr val="tx1"/>
                </a:solidFill>
                <a:latin typeface="Calibri" panose="020F0502020204030204" pitchFamily="34" charset="0"/>
                <a:cs typeface="Calibri" panose="020F0502020204030204" pitchFamily="34" charset="0"/>
              </a:rPr>
              <a:t>Task </a:t>
            </a:r>
            <a:r>
              <a:rPr lang="en-US" dirty="0">
                <a:solidFill>
                  <a:schemeClr val="tx1"/>
                </a:solidFill>
                <a:latin typeface="Calibri" panose="020F0502020204030204" pitchFamily="34" charset="0"/>
                <a:cs typeface="Calibri" panose="020F0502020204030204" pitchFamily="34" charset="0"/>
              </a:rPr>
              <a:t>3</a:t>
            </a:r>
            <a:r>
              <a:rPr lang="vi-VN" dirty="0" smtClean="0">
                <a:solidFill>
                  <a:schemeClr val="tx1"/>
                </a:solidFill>
                <a:latin typeface="Calibri" panose="020F0502020204030204" pitchFamily="34" charset="0"/>
                <a:cs typeface="Calibri" panose="020F0502020204030204" pitchFamily="34" charset="0"/>
              </a:rPr>
              <a:t>:</a:t>
            </a:r>
            <a:r>
              <a:rPr lang="en-US" dirty="0" smtClean="0">
                <a:solidFill>
                  <a:schemeClr val="tx1"/>
                </a:solidFill>
                <a:latin typeface="Calibri" panose="020F0502020204030204" pitchFamily="34" charset="0"/>
                <a:cs typeface="Calibri" panose="020F0502020204030204" pitchFamily="34" charset="0"/>
              </a:rPr>
              <a:t> Work in pairs. Read the posts from some students about online learning and complete the table.</a:t>
            </a:r>
            <a:endParaRPr lang="en-US" dirty="0" smtClean="0">
              <a:solidFill>
                <a:schemeClr val="tx1"/>
              </a:solidFill>
            </a:endParaRPr>
          </a:p>
          <a:p>
            <a:pPr marR="0">
              <a:spcBef>
                <a:spcPts val="0"/>
              </a:spcBef>
              <a:spcAft>
                <a:spcPts val="0"/>
              </a:spcAft>
            </a:pPr>
            <a:r>
              <a:rPr lang="en-US" dirty="0" smtClean="0">
                <a:solidFill>
                  <a:schemeClr val="tx1"/>
                </a:solidFill>
                <a:latin typeface="Calibri" panose="020F0502020204030204" pitchFamily="34" charset="0"/>
                <a:cs typeface="Calibri" panose="020F0502020204030204" pitchFamily="34" charset="0"/>
              </a:rPr>
              <a:t>Task 4: Work in groups. Talk about a platform you use for your online classes or one you know about. What are the benefits and problems of using it?</a:t>
            </a:r>
          </a:p>
          <a:p>
            <a:pPr marR="0">
              <a:spcBef>
                <a:spcPts val="0"/>
              </a:spcBef>
              <a:spcAft>
                <a:spcPts val="0"/>
              </a:spcAft>
            </a:pPr>
            <a:r>
              <a:rPr lang="en-US" dirty="0" smtClean="0">
                <a:solidFill>
                  <a:schemeClr val="tx1"/>
                </a:solidFill>
                <a:latin typeface="Calibri" panose="020F0502020204030204" pitchFamily="34" charset="0"/>
                <a:cs typeface="Calibri" panose="020F0502020204030204" pitchFamily="34" charset="0"/>
              </a:rPr>
              <a:t>Task 5: Report the answers of one of your group members to the class.</a:t>
            </a:r>
            <a:endParaRPr lang="en-US" b="1" dirty="0" smtClean="0">
              <a:solidFill>
                <a:schemeClr val="tx1"/>
              </a:solidFill>
              <a:latin typeface="Calibri" panose="020F0502020204030204" pitchFamily="34" charset="0"/>
              <a:cs typeface="Calibri" panose="020F0502020204030204" pitchFamily="34" charset="0"/>
            </a:endParaRPr>
          </a:p>
        </p:txBody>
      </p:sp>
      <p:sp>
        <p:nvSpPr>
          <p:cNvPr id="36" name="Rectangle 35"/>
          <p:cNvSpPr/>
          <p:nvPr/>
        </p:nvSpPr>
        <p:spPr>
          <a:xfrm>
            <a:off x="5865927" y="5936242"/>
            <a:ext cx="5740800" cy="570041"/>
          </a:xfrm>
          <a:prstGeom prst="rect">
            <a:avLst/>
          </a:prstGeom>
          <a:solidFill>
            <a:srgbClr val="FBCDCD">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Wrap-up</a:t>
            </a:r>
          </a:p>
          <a:p>
            <a:r>
              <a:rPr lang="en-US" smtClean="0">
                <a:solidFill>
                  <a:schemeClr val="tx1"/>
                </a:solidFill>
              </a:rPr>
              <a:t>Homework</a:t>
            </a:r>
            <a:endParaRPr lang="en-GB" dirty="0">
              <a:solidFill>
                <a:schemeClr val="tx1"/>
              </a:solidFill>
            </a:endParaRPr>
          </a:p>
        </p:txBody>
      </p:sp>
    </p:spTree>
    <p:extLst>
      <p:ext uri="{BB962C8B-B14F-4D97-AF65-F5344CB8AC3E}">
        <p14:creationId xmlns:p14="http://schemas.microsoft.com/office/powerpoint/2010/main" val="6582018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Responding to Good New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grpSp>
        <p:nvGrpSpPr>
          <p:cNvPr id="4" name="Group 3"/>
          <p:cNvGrpSpPr/>
          <p:nvPr/>
        </p:nvGrpSpPr>
        <p:grpSpPr>
          <a:xfrm>
            <a:off x="0" y="1905"/>
            <a:ext cx="12192000" cy="1083309"/>
            <a:chOff x="0" y="-3"/>
            <a:chExt cx="12192000" cy="1083309"/>
          </a:xfrm>
        </p:grpSpPr>
        <p:sp>
          <p:nvSpPr>
            <p:cNvPr id="5" name="Round Single Corner Rectangle 4"/>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 Single Corner Rectangle 5"/>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 Single Corner Rectangle 6"/>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7">
            <a:extLst>
              <a:ext uri="{FF2B5EF4-FFF2-40B4-BE49-F238E27FC236}">
                <a16:creationId xmlns:a16="http://schemas.microsoft.com/office/drawing/2014/main" id="{3620506D-D0FB-4364-9BF0-303257236434}"/>
              </a:ext>
            </a:extLst>
          </p:cNvPr>
          <p:cNvSpPr txBox="1"/>
          <p:nvPr/>
        </p:nvSpPr>
        <p:spPr>
          <a:xfrm>
            <a:off x="487067" y="208434"/>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WARM-UP</a:t>
            </a:r>
          </a:p>
        </p:txBody>
      </p:sp>
      <p:sp>
        <p:nvSpPr>
          <p:cNvPr id="15" name="Rectangle 14"/>
          <p:cNvSpPr/>
          <p:nvPr/>
        </p:nvSpPr>
        <p:spPr>
          <a:xfrm>
            <a:off x="3784922" y="7452"/>
            <a:ext cx="5906387" cy="923330"/>
          </a:xfrm>
          <a:prstGeom prst="rect">
            <a:avLst/>
          </a:prstGeom>
          <a:noFill/>
        </p:spPr>
        <p:txBody>
          <a:bodyPr wrap="square" lIns="91440" tIns="45720" rIns="91440" bIns="45720">
            <a:spAutoFit/>
          </a:bodyPr>
          <a:lstStyle/>
          <a:p>
            <a:pPr algn="ctr"/>
            <a:r>
              <a:rPr lang="en-US" sz="5400" b="1" dirty="0" smtClean="0">
                <a:ln w="6600">
                  <a:solidFill>
                    <a:schemeClr val="accent2"/>
                  </a:solidFill>
                  <a:prstDash val="solid"/>
                </a:ln>
                <a:solidFill>
                  <a:srgbClr val="FFFFFF"/>
                </a:solidFill>
                <a:effectLst>
                  <a:outerShdw dist="38100" dir="2700000" algn="tl" rotWithShape="0">
                    <a:schemeClr val="accent2"/>
                  </a:outerShdw>
                </a:effectLst>
              </a:rPr>
              <a:t>CLIP WATCHING </a:t>
            </a:r>
            <a:endParaRPr lang="en-U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9" name="Content Placeholder 2"/>
          <p:cNvSpPr>
            <a:spLocks noGrp="1"/>
          </p:cNvSpPr>
          <p:nvPr>
            <p:ph idx="1"/>
          </p:nvPr>
        </p:nvSpPr>
        <p:spPr>
          <a:xfrm>
            <a:off x="1657038" y="854765"/>
            <a:ext cx="7055058" cy="1159336"/>
          </a:xfrm>
        </p:spPr>
        <p:txBody>
          <a:bodyPr>
            <a:normAutofit lnSpcReduction="10000"/>
          </a:bodyPr>
          <a:lstStyle/>
          <a:p>
            <a:pPr marL="0" indent="0" algn="ctr">
              <a:lnSpc>
                <a:spcPct val="170000"/>
              </a:lnSpc>
              <a:buNone/>
            </a:pPr>
            <a:r>
              <a:rPr lang="en-US" sz="4200" b="1" dirty="0" smtClean="0"/>
              <a:t>What is the clip about?</a:t>
            </a:r>
          </a:p>
          <a:p>
            <a:pPr marL="0" indent="0">
              <a:buNone/>
            </a:pPr>
            <a:endParaRPr lang="en-US" dirty="0">
              <a:solidFill>
                <a:schemeClr val="bg1"/>
              </a:solidFill>
            </a:endParaRPr>
          </a:p>
        </p:txBody>
      </p:sp>
      <p:sp>
        <p:nvSpPr>
          <p:cNvPr id="2" name="Rectangle 1"/>
          <p:cNvSpPr/>
          <p:nvPr/>
        </p:nvSpPr>
        <p:spPr>
          <a:xfrm>
            <a:off x="0" y="5934670"/>
            <a:ext cx="12192000" cy="923330"/>
          </a:xfrm>
          <a:prstGeom prst="rect">
            <a:avLst/>
          </a:prstGeom>
          <a:solidFill>
            <a:srgbClr val="F26649"/>
          </a:solidFill>
        </p:spPr>
        <p:txBody>
          <a:bodyPr wrap="square" lIns="91440" tIns="45720" rIns="91440" bIns="45720">
            <a:spAutoFit/>
          </a:bodyPr>
          <a:lstStyle/>
          <a:p>
            <a:pPr algn="ctr"/>
            <a:r>
              <a:rPr lang="en-US" sz="5400" b="1" dirty="0" smtClean="0">
                <a:ln w="9525">
                  <a:solidFill>
                    <a:schemeClr val="bg1"/>
                  </a:solidFill>
                  <a:prstDash val="solid"/>
                </a:ln>
                <a:solidFill>
                  <a:schemeClr val="accent6">
                    <a:lumMod val="20000"/>
                    <a:lumOff val="80000"/>
                  </a:schemeClr>
                </a:solidFill>
                <a:effectLst>
                  <a:outerShdw blurRad="12700" dist="38100" dir="2700000" algn="tl" rotWithShape="0">
                    <a:schemeClr val="accent5">
                      <a:lumMod val="60000"/>
                      <a:lumOff val="40000"/>
                    </a:schemeClr>
                  </a:outerShdw>
                </a:effectLst>
              </a:rPr>
              <a:t>Giving and responding to good news</a:t>
            </a:r>
            <a:endParaRPr lang="en-US" sz="5400" b="1" cap="none" spc="0" dirty="0">
              <a:ln w="9525">
                <a:solidFill>
                  <a:schemeClr val="bg1"/>
                </a:solidFill>
                <a:prstDash val="solid"/>
              </a:ln>
              <a:solidFill>
                <a:schemeClr val="accent6">
                  <a:lumMod val="20000"/>
                  <a:lumOff val="80000"/>
                </a:schemeClr>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464421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2"/>
                                        </p:tgtEl>
                                      </p:cBhvr>
                                    </p:cmd>
                                  </p:childTnLst>
                                </p:cTn>
                              </p:par>
                            </p:childTnLst>
                          </p:cTn>
                        </p:par>
                      </p:childTnLst>
                    </p:cTn>
                  </p:par>
                </p:childTnLst>
              </p:cTn>
              <p:nextCondLst>
                <p:cond evt="onClick" delay="0">
                  <p:tgtEl>
                    <p:spTgt spid="12"/>
                  </p:tgtEl>
                </p:cond>
              </p:nextCondLst>
            </p:seq>
            <p:video>
              <p:cMediaNode vol="80000">
                <p:cTn id="17" fill="hold" display="0">
                  <p:stCondLst>
                    <p:cond delay="indefinite"/>
                  </p:stCondLst>
                </p:cTn>
                <p:tgtEl>
                  <p:spTgt spid="12"/>
                </p:tgtEl>
              </p:cMediaNode>
            </p:video>
          </p:childTnLst>
        </p:cTn>
      </p:par>
    </p:tnLst>
    <p:bldLst>
      <p:bldP spid="9" grpId="0" build="p"/>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87957" y="1941152"/>
            <a:ext cx="5417408" cy="4509861"/>
          </a:xfrm>
          <a:noFill/>
          <a:ln>
            <a:solidFill>
              <a:schemeClr val="bg1"/>
            </a:solidFill>
          </a:ln>
        </p:spPr>
        <p:txBody>
          <a:bodyPr>
            <a:noAutofit/>
          </a:bodyPr>
          <a:lstStyle/>
          <a:p>
            <a:pPr marL="0" indent="0">
              <a:lnSpc>
                <a:spcPct val="100000"/>
              </a:lnSpc>
              <a:buNone/>
            </a:pPr>
            <a:r>
              <a:rPr lang="en-US" sz="3000" b="1" i="1" dirty="0"/>
              <a:t>Nick:</a:t>
            </a:r>
            <a:r>
              <a:rPr lang="en-US" sz="3000" i="1" dirty="0"/>
              <a:t> </a:t>
            </a:r>
            <a:r>
              <a:rPr lang="en-US" sz="3000" dirty="0" smtClean="0">
                <a:solidFill>
                  <a:srgbClr val="EF4B66"/>
                </a:solidFill>
              </a:rPr>
              <a:t>Great </a:t>
            </a:r>
            <a:r>
              <a:rPr lang="en-US" sz="3000" dirty="0">
                <a:solidFill>
                  <a:srgbClr val="EF4B66"/>
                </a:solidFill>
              </a:rPr>
              <a:t>news for us. </a:t>
            </a:r>
            <a:r>
              <a:rPr lang="en-US" sz="3000" dirty="0"/>
              <a:t>We’ll have school clouds so we won’t have to carry lots </a:t>
            </a:r>
            <a:r>
              <a:rPr lang="en-US" sz="3000" dirty="0" smtClean="0"/>
              <a:t>of books </a:t>
            </a:r>
            <a:r>
              <a:rPr lang="en-US" sz="3000" dirty="0"/>
              <a:t>to school.</a:t>
            </a:r>
          </a:p>
          <a:p>
            <a:pPr marL="0" indent="0">
              <a:lnSpc>
                <a:spcPct val="100000"/>
              </a:lnSpc>
              <a:buNone/>
            </a:pPr>
            <a:r>
              <a:rPr lang="en-US" sz="3000" b="1" i="1" dirty="0" err="1" smtClean="0"/>
              <a:t>Mi</a:t>
            </a:r>
            <a:r>
              <a:rPr lang="en-US" sz="3000" b="1" i="1" dirty="0" smtClean="0"/>
              <a:t>:</a:t>
            </a:r>
            <a:r>
              <a:rPr lang="en-US" sz="3000" i="1" dirty="0"/>
              <a:t> </a:t>
            </a:r>
            <a:r>
              <a:rPr lang="en-US" sz="3000" dirty="0" smtClean="0">
                <a:solidFill>
                  <a:srgbClr val="EF4B66"/>
                </a:solidFill>
              </a:rPr>
              <a:t>Great</a:t>
            </a:r>
            <a:r>
              <a:rPr lang="en-US" sz="3000" dirty="0">
                <a:solidFill>
                  <a:srgbClr val="EF4B66"/>
                </a:solidFill>
              </a:rPr>
              <a:t>!</a:t>
            </a:r>
          </a:p>
          <a:p>
            <a:pPr marL="0" indent="0">
              <a:lnSpc>
                <a:spcPct val="100000"/>
              </a:lnSpc>
              <a:buNone/>
            </a:pPr>
            <a:r>
              <a:rPr lang="en-US" sz="3000" b="1" i="1" dirty="0"/>
              <a:t>Nick</a:t>
            </a:r>
            <a:r>
              <a:rPr lang="en-US" sz="3000" b="1" i="1" dirty="0" smtClean="0"/>
              <a:t>: </a:t>
            </a:r>
            <a:r>
              <a:rPr lang="en-US" sz="3000" dirty="0" smtClean="0"/>
              <a:t>And </a:t>
            </a:r>
            <a:r>
              <a:rPr lang="en-US" sz="3000" dirty="0"/>
              <a:t>my dad promised to give me a new </a:t>
            </a:r>
            <a:r>
              <a:rPr lang="en-US" sz="3000" dirty="0" err="1"/>
              <a:t>Ipad</a:t>
            </a:r>
            <a:r>
              <a:rPr lang="en-US" sz="3000" dirty="0"/>
              <a:t> to read books from the school clouds.</a:t>
            </a:r>
          </a:p>
          <a:p>
            <a:pPr marL="0" indent="0">
              <a:lnSpc>
                <a:spcPct val="100000"/>
              </a:lnSpc>
              <a:buNone/>
            </a:pPr>
            <a:r>
              <a:rPr lang="en-US" sz="3000" b="1" i="1" dirty="0" err="1" smtClean="0"/>
              <a:t>Mi</a:t>
            </a:r>
            <a:r>
              <a:rPr lang="en-US" sz="3000" b="1" i="1" dirty="0" smtClean="0"/>
              <a:t>: </a:t>
            </a:r>
            <a:r>
              <a:rPr lang="en-US" sz="3000" smtClean="0">
                <a:solidFill>
                  <a:srgbClr val="EF4B66"/>
                </a:solidFill>
              </a:rPr>
              <a:t>Congratulations!</a:t>
            </a:r>
            <a:endParaRPr lang="en-US" sz="3000" dirty="0">
              <a:solidFill>
                <a:srgbClr val="EF4B66"/>
              </a:solidFill>
            </a:endParaRPr>
          </a:p>
        </p:txBody>
      </p:sp>
      <p:grpSp>
        <p:nvGrpSpPr>
          <p:cNvPr id="21" name="Group 20"/>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Single Corner Rectangle 3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574043" y="1187854"/>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35" name="TextBox 34"/>
          <p:cNvSpPr txBox="1"/>
          <p:nvPr/>
        </p:nvSpPr>
        <p:spPr>
          <a:xfrm>
            <a:off x="626828" y="1085214"/>
            <a:ext cx="397035" cy="707886"/>
          </a:xfrm>
          <a:prstGeom prst="rect">
            <a:avLst/>
          </a:prstGeom>
          <a:noFill/>
        </p:spPr>
        <p:txBody>
          <a:bodyPr wrap="square" rtlCol="0">
            <a:spAutoFit/>
          </a:bodyPr>
          <a:lstStyle/>
          <a:p>
            <a:pPr algn="ctr"/>
            <a:r>
              <a:rPr lang="en-US" sz="4000" b="1" dirty="0" smtClean="0">
                <a:solidFill>
                  <a:schemeClr val="bg1"/>
                </a:solidFill>
                <a:latin typeface="Myriad Pro" pitchFamily="34" charset="0"/>
              </a:rPr>
              <a:t>1</a:t>
            </a:r>
            <a:endParaRPr lang="en-US" sz="4000" b="1" dirty="0">
              <a:solidFill>
                <a:schemeClr val="bg1"/>
              </a:solidFill>
              <a:latin typeface="Myriad Pro" pitchFamily="34" charset="0"/>
            </a:endParaRPr>
          </a:p>
        </p:txBody>
      </p:sp>
      <p:sp>
        <p:nvSpPr>
          <p:cNvPr id="36" name="TextBox 35"/>
          <p:cNvSpPr txBox="1"/>
          <p:nvPr/>
        </p:nvSpPr>
        <p:spPr>
          <a:xfrm>
            <a:off x="448709" y="209441"/>
            <a:ext cx="5445627"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EVERYDAY ENGLISH</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16" name="TextBox 15"/>
          <p:cNvSpPr txBox="1"/>
          <p:nvPr/>
        </p:nvSpPr>
        <p:spPr>
          <a:xfrm>
            <a:off x="1129434" y="1210422"/>
            <a:ext cx="11399423" cy="461665"/>
          </a:xfrm>
          <a:prstGeom prst="rect">
            <a:avLst/>
          </a:prstGeom>
          <a:noFill/>
          <a:effectLst/>
        </p:spPr>
        <p:txBody>
          <a:bodyPr wrap="square" rtlCol="0">
            <a:spAutoFit/>
          </a:bodyPr>
          <a:lstStyle/>
          <a:p>
            <a:r>
              <a:rPr lang="en-US" sz="2400" b="1" dirty="0" smtClean="0">
                <a:effectLst>
                  <a:glow rad="88900">
                    <a:schemeClr val="bg1"/>
                  </a:glow>
                </a:effectLst>
                <a:cs typeface="Arial" panose="020B0604020202020204" pitchFamily="34" charset="0"/>
              </a:rPr>
              <a:t>Listen and read </a:t>
            </a:r>
            <a:r>
              <a:rPr lang="en-US" sz="2400" b="1" smtClean="0">
                <a:effectLst>
                  <a:glow rad="88900">
                    <a:schemeClr val="bg1"/>
                  </a:glow>
                </a:effectLst>
                <a:cs typeface="Arial" panose="020B0604020202020204" pitchFamily="34" charset="0"/>
              </a:rPr>
              <a:t>the conversation. Pay attention </a:t>
            </a:r>
            <a:r>
              <a:rPr lang="en-US" sz="2400" b="1" dirty="0" smtClean="0">
                <a:effectLst>
                  <a:glow rad="88900">
                    <a:schemeClr val="bg1"/>
                  </a:glow>
                </a:effectLst>
                <a:cs typeface="Arial" panose="020B0604020202020204" pitchFamily="34" charset="0"/>
              </a:rPr>
              <a:t>to the </a:t>
            </a:r>
            <a:r>
              <a:rPr lang="en-US" sz="2400" b="1" smtClean="0">
                <a:effectLst>
                  <a:glow rad="88900">
                    <a:schemeClr val="bg1"/>
                  </a:glow>
                </a:effectLst>
                <a:cs typeface="Arial" panose="020B0604020202020204" pitchFamily="34" charset="0"/>
              </a:rPr>
              <a:t>highlighted sentences.</a:t>
            </a:r>
            <a:endParaRPr lang="en-US" sz="2400" b="1" dirty="0">
              <a:effectLst>
                <a:glow rad="88900">
                  <a:schemeClr val="bg1"/>
                </a:glow>
              </a:effectLst>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136067185"/>
              </p:ext>
            </p:extLst>
          </p:nvPr>
        </p:nvGraphicFramePr>
        <p:xfrm>
          <a:off x="5605365" y="2203742"/>
          <a:ext cx="6162002" cy="3596640"/>
        </p:xfrm>
        <a:graphic>
          <a:graphicData uri="http://schemas.openxmlformats.org/drawingml/2006/table">
            <a:tbl>
              <a:tblPr firstRow="1" bandRow="1">
                <a:tableStyleId>{5C22544A-7EE6-4342-B048-85BDC9FD1C3A}</a:tableStyleId>
              </a:tblPr>
              <a:tblGrid>
                <a:gridCol w="2724210">
                  <a:extLst>
                    <a:ext uri="{9D8B030D-6E8A-4147-A177-3AD203B41FA5}">
                      <a16:colId xmlns:a16="http://schemas.microsoft.com/office/drawing/2014/main" val="1702826962"/>
                    </a:ext>
                  </a:extLst>
                </a:gridCol>
                <a:gridCol w="3437792">
                  <a:extLst>
                    <a:ext uri="{9D8B030D-6E8A-4147-A177-3AD203B41FA5}">
                      <a16:colId xmlns:a16="http://schemas.microsoft.com/office/drawing/2014/main" val="690903817"/>
                    </a:ext>
                  </a:extLst>
                </a:gridCol>
              </a:tblGrid>
              <a:tr h="523309">
                <a:tc>
                  <a:txBody>
                    <a:bodyPr/>
                    <a:lstStyle/>
                    <a:p>
                      <a:pPr algn="ctr"/>
                      <a:r>
                        <a:rPr lang="en-US" sz="2800" dirty="0" smtClean="0">
                          <a:solidFill>
                            <a:schemeClr val="tx1"/>
                          </a:solidFill>
                        </a:rPr>
                        <a:t>Giving good</a:t>
                      </a:r>
                      <a:r>
                        <a:rPr lang="en-US" sz="2800" baseline="0" dirty="0" smtClean="0">
                          <a:solidFill>
                            <a:schemeClr val="tx1"/>
                          </a:solidFill>
                        </a:rPr>
                        <a:t> news</a:t>
                      </a:r>
                      <a:endParaRPr lang="en-US" sz="2800" dirty="0">
                        <a:solidFill>
                          <a:schemeClr val="tx1"/>
                        </a:solidFill>
                      </a:endParaRPr>
                    </a:p>
                  </a:txBody>
                  <a:tcPr>
                    <a:solidFill>
                      <a:srgbClr val="FBCDCD"/>
                    </a:solidFill>
                  </a:tcPr>
                </a:tc>
                <a:tc>
                  <a:txBody>
                    <a:bodyPr/>
                    <a:lstStyle/>
                    <a:p>
                      <a:pPr algn="ctr"/>
                      <a:r>
                        <a:rPr lang="en-US" sz="2800" dirty="0" smtClean="0">
                          <a:solidFill>
                            <a:schemeClr val="tx1"/>
                          </a:solidFill>
                        </a:rPr>
                        <a:t>Responding</a:t>
                      </a:r>
                      <a:r>
                        <a:rPr lang="en-US" sz="2800" baseline="0" dirty="0" smtClean="0">
                          <a:solidFill>
                            <a:schemeClr val="tx1"/>
                          </a:solidFill>
                        </a:rPr>
                        <a:t> to good news</a:t>
                      </a:r>
                      <a:endParaRPr lang="en-US" sz="2800" dirty="0">
                        <a:solidFill>
                          <a:schemeClr val="tx1"/>
                        </a:solidFill>
                      </a:endParaRPr>
                    </a:p>
                  </a:txBody>
                  <a:tcPr>
                    <a:solidFill>
                      <a:srgbClr val="FBCDCD"/>
                    </a:solidFill>
                  </a:tcPr>
                </a:tc>
                <a:extLst>
                  <a:ext uri="{0D108BD9-81ED-4DB2-BD59-A6C34878D82A}">
                    <a16:rowId xmlns:a16="http://schemas.microsoft.com/office/drawing/2014/main" val="3356117564"/>
                  </a:ext>
                </a:extLst>
              </a:tr>
              <a:tr h="2179095">
                <a:tc>
                  <a:txBody>
                    <a:bodyPr/>
                    <a:lstStyle/>
                    <a:p>
                      <a:r>
                        <a:rPr lang="en-US" sz="2800" dirty="0" smtClean="0">
                          <a:solidFill>
                            <a:srgbClr val="FF0000"/>
                          </a:solidFill>
                        </a:rPr>
                        <a:t>-</a:t>
                      </a:r>
                      <a:r>
                        <a:rPr lang="en-US" sz="2800" dirty="0" smtClean="0">
                          <a:solidFill>
                            <a:schemeClr val="tx1"/>
                          </a:solidFill>
                        </a:rPr>
                        <a:t> </a:t>
                      </a:r>
                      <a:r>
                        <a:rPr lang="en-US" sz="2800" i="1" dirty="0" smtClean="0">
                          <a:solidFill>
                            <a:srgbClr val="FF0000"/>
                          </a:solidFill>
                        </a:rPr>
                        <a:t>Great news</a:t>
                      </a:r>
                      <a:r>
                        <a:rPr lang="en-US" sz="2800" i="1" baseline="0" dirty="0" smtClean="0">
                          <a:solidFill>
                            <a:srgbClr val="FF0000"/>
                          </a:solidFill>
                        </a:rPr>
                        <a:t> for us.</a:t>
                      </a:r>
                    </a:p>
                    <a:p>
                      <a:r>
                        <a:rPr lang="en-US" sz="2800" dirty="0" smtClean="0">
                          <a:solidFill>
                            <a:schemeClr val="tx1"/>
                          </a:solidFill>
                        </a:rPr>
                        <a:t>- (Tell the news)</a:t>
                      </a:r>
                      <a:endParaRPr lang="en-US" sz="2800" dirty="0">
                        <a:solidFill>
                          <a:schemeClr val="tx1"/>
                        </a:solidFill>
                      </a:endParaRPr>
                    </a:p>
                  </a:txBody>
                  <a:tcPr>
                    <a:solidFill>
                      <a:schemeClr val="accent4">
                        <a:lumMod val="20000"/>
                        <a:lumOff val="80000"/>
                      </a:schemeClr>
                    </a:solidFill>
                  </a:tcPr>
                </a:tc>
                <a:tc>
                  <a:txBody>
                    <a:bodyPr/>
                    <a:lstStyle/>
                    <a:p>
                      <a:pPr marL="342900" indent="-342900">
                        <a:buFontTx/>
                        <a:buChar char="-"/>
                      </a:pPr>
                      <a:r>
                        <a:rPr lang="en-US" sz="2800" i="1" dirty="0" smtClean="0">
                          <a:solidFill>
                            <a:srgbClr val="FF0000"/>
                          </a:solidFill>
                        </a:rPr>
                        <a:t>Great!</a:t>
                      </a:r>
                      <a:r>
                        <a:rPr lang="en-US" sz="2800" dirty="0" smtClean="0">
                          <a:solidFill>
                            <a:schemeClr val="tx1"/>
                          </a:solidFill>
                        </a:rPr>
                        <a:t>:</a:t>
                      </a:r>
                      <a:r>
                        <a:rPr lang="en-US" sz="2800" baseline="0" dirty="0" smtClean="0">
                          <a:solidFill>
                            <a:schemeClr val="tx1"/>
                          </a:solidFill>
                        </a:rPr>
                        <a:t> if good news is general and good for every one.</a:t>
                      </a:r>
                    </a:p>
                    <a:p>
                      <a:pPr marL="342900" indent="-342900">
                        <a:buFontTx/>
                        <a:buChar char="-"/>
                      </a:pPr>
                      <a:r>
                        <a:rPr lang="en-US" sz="2800" i="1" baseline="0" dirty="0" smtClean="0">
                          <a:solidFill>
                            <a:srgbClr val="FF0000"/>
                          </a:solidFill>
                        </a:rPr>
                        <a:t>Congratulations!</a:t>
                      </a:r>
                      <a:r>
                        <a:rPr lang="en-US" sz="2800" baseline="0" dirty="0" smtClean="0">
                          <a:solidFill>
                            <a:schemeClr val="tx1"/>
                          </a:solidFill>
                        </a:rPr>
                        <a:t>: if the news is good for the speaker only</a:t>
                      </a:r>
                      <a:endParaRPr lang="en-US" sz="2800" dirty="0">
                        <a:solidFill>
                          <a:schemeClr val="tx1"/>
                        </a:solidFill>
                      </a:endParaRPr>
                    </a:p>
                  </a:txBody>
                  <a:tcPr>
                    <a:solidFill>
                      <a:schemeClr val="accent4">
                        <a:lumMod val="20000"/>
                        <a:lumOff val="80000"/>
                      </a:schemeClr>
                    </a:solidFill>
                  </a:tcPr>
                </a:tc>
                <a:extLst>
                  <a:ext uri="{0D108BD9-81ED-4DB2-BD59-A6C34878D82A}">
                    <a16:rowId xmlns:a16="http://schemas.microsoft.com/office/drawing/2014/main" val="2826818491"/>
                  </a:ext>
                </a:extLst>
              </a:tr>
            </a:tbl>
          </a:graphicData>
        </a:graphic>
      </p:graphicFrame>
      <p:pic>
        <p:nvPicPr>
          <p:cNvPr id="2" name="Track 7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49000" y="1134357"/>
            <a:ext cx="609600" cy="609600"/>
          </a:xfrm>
          <a:prstGeom prst="rect">
            <a:avLst/>
          </a:prstGeom>
        </p:spPr>
      </p:pic>
    </p:spTree>
    <p:extLst>
      <p:ext uri="{BB962C8B-B14F-4D97-AF65-F5344CB8AC3E}">
        <p14:creationId xmlns:p14="http://schemas.microsoft.com/office/powerpoint/2010/main" val="3866094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53506" fill="hold"/>
                                        <p:tgtEl>
                                          <p:spTgt spid="2"/>
                                        </p:tgtEl>
                                      </p:cBhvr>
                                    </p:cmd>
                                  </p:childTnLst>
                                </p:cTn>
                              </p:par>
                            </p:childTnLst>
                          </p:cTn>
                        </p:par>
                      </p:childTnLst>
                    </p:cTn>
                  </p:par>
                </p:childTnLst>
              </p:cTn>
              <p:nextCondLst>
                <p:cond evt="onClick" delay="0">
                  <p:tgtEl>
                    <p:spTgt spid="2"/>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727391" y="1529983"/>
            <a:ext cx="3514423" cy="3514423"/>
          </a:xfrm>
          <a:prstGeom prst="rect">
            <a:avLst/>
          </a:prstGeom>
        </p:spPr>
      </p:pic>
      <p:sp>
        <p:nvSpPr>
          <p:cNvPr id="6" name="Content Placeholder 5"/>
          <p:cNvSpPr>
            <a:spLocks noGrp="1"/>
          </p:cNvSpPr>
          <p:nvPr>
            <p:ph idx="1"/>
          </p:nvPr>
        </p:nvSpPr>
        <p:spPr>
          <a:xfrm>
            <a:off x="984841" y="1938588"/>
            <a:ext cx="6742550" cy="1483790"/>
          </a:xfrm>
        </p:spPr>
        <p:txBody>
          <a:bodyPr>
            <a:noAutofit/>
          </a:bodyPr>
          <a:lstStyle/>
          <a:p>
            <a:pPr marL="0" indent="0">
              <a:lnSpc>
                <a:spcPct val="170000"/>
              </a:lnSpc>
              <a:buNone/>
            </a:pPr>
            <a:r>
              <a:rPr lang="en-US" sz="3200" b="1" smtClean="0">
                <a:solidFill>
                  <a:srgbClr val="F26649"/>
                </a:solidFill>
              </a:rPr>
              <a:t>1. </a:t>
            </a:r>
            <a:r>
              <a:rPr lang="en-US" sz="3200" smtClean="0"/>
              <a:t>You </a:t>
            </a:r>
            <a:r>
              <a:rPr lang="en-US" sz="3200" dirty="0" smtClean="0"/>
              <a:t>tell your classmate about the new vending machine at your </a:t>
            </a:r>
            <a:r>
              <a:rPr lang="en-US" sz="3200" smtClean="0"/>
              <a:t>school.</a:t>
            </a:r>
            <a:endParaRPr lang="en-US" sz="3200" dirty="0" smtClean="0"/>
          </a:p>
        </p:txBody>
      </p:sp>
      <p:grpSp>
        <p:nvGrpSpPr>
          <p:cNvPr id="21" name="Group 20"/>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Single Corner Rectangle 3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572650" y="1260598"/>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35" name="TextBox 34"/>
          <p:cNvSpPr txBox="1"/>
          <p:nvPr/>
        </p:nvSpPr>
        <p:spPr>
          <a:xfrm>
            <a:off x="625435" y="1139288"/>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39" name="TextBox 38"/>
          <p:cNvSpPr txBox="1"/>
          <p:nvPr/>
        </p:nvSpPr>
        <p:spPr>
          <a:xfrm>
            <a:off x="1128041" y="1299151"/>
            <a:ext cx="10113773" cy="461665"/>
          </a:xfrm>
          <a:prstGeom prst="rect">
            <a:avLst/>
          </a:prstGeom>
          <a:noFill/>
          <a:effectLst/>
        </p:spPr>
        <p:txBody>
          <a:bodyPr wrap="square" rtlCol="0">
            <a:spAutoFit/>
          </a:bodyPr>
          <a:lstStyle/>
          <a:p>
            <a:r>
              <a:rPr lang="en-US" sz="2400" b="1" dirty="0"/>
              <a:t>Work in pairs. Give news and respond to the news in the following situations.</a:t>
            </a:r>
          </a:p>
        </p:txBody>
      </p:sp>
      <p:pic>
        <p:nvPicPr>
          <p:cNvPr id="3" name="Picture 2"/>
          <p:cNvPicPr>
            <a:picLocks noChangeAspect="1"/>
          </p:cNvPicPr>
          <p:nvPr/>
        </p:nvPicPr>
        <p:blipFill>
          <a:blip r:embed="rId4"/>
          <a:stretch>
            <a:fillRect/>
          </a:stretch>
        </p:blipFill>
        <p:spPr>
          <a:xfrm>
            <a:off x="8186715" y="4849054"/>
            <a:ext cx="2724539" cy="1808412"/>
          </a:xfrm>
          <a:prstGeom prst="rect">
            <a:avLst/>
          </a:prstGeom>
        </p:spPr>
      </p:pic>
      <p:sp>
        <p:nvSpPr>
          <p:cNvPr id="14" name="TextBox 13"/>
          <p:cNvSpPr txBox="1"/>
          <p:nvPr/>
        </p:nvSpPr>
        <p:spPr>
          <a:xfrm>
            <a:off x="448709" y="209441"/>
            <a:ext cx="5445627"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EVERYDAY ENGLISH</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16" name="Content Placeholder 5"/>
          <p:cNvSpPr txBox="1">
            <a:spLocks/>
          </p:cNvSpPr>
          <p:nvPr/>
        </p:nvSpPr>
        <p:spPr>
          <a:xfrm>
            <a:off x="984842" y="4062610"/>
            <a:ext cx="6504252" cy="153211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buFont typeface="Arial" panose="020B0604020202020204" pitchFamily="34" charset="0"/>
              <a:buNone/>
            </a:pPr>
            <a:r>
              <a:rPr lang="en-US" sz="3200" b="1" smtClean="0">
                <a:solidFill>
                  <a:srgbClr val="F26649"/>
                </a:solidFill>
              </a:rPr>
              <a:t>2. </a:t>
            </a:r>
            <a:r>
              <a:rPr lang="en-US" sz="3200" smtClean="0"/>
              <a:t>You tell your classmate about a new laptop that your dad gave you on your birthday.</a:t>
            </a:r>
            <a:endParaRPr lang="en-US" sz="3200" dirty="0"/>
          </a:p>
        </p:txBody>
      </p:sp>
    </p:spTree>
    <p:extLst>
      <p:ext uri="{BB962C8B-B14F-4D97-AF65-F5344CB8AC3E}">
        <p14:creationId xmlns:p14="http://schemas.microsoft.com/office/powerpoint/2010/main" val="3258119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6">
                                            <p:txEl>
                                              <p:pRg st="0" end="0"/>
                                            </p:txEl>
                                          </p:spTgt>
                                        </p:tgtEl>
                                        <p:attrNameLst>
                                          <p:attrName>style.visibility</p:attrName>
                                        </p:attrNameLst>
                                      </p:cBhvr>
                                      <p:to>
                                        <p:strVal val="visible"/>
                                      </p:to>
                                    </p:set>
                                    <p:animEffect transition="in" filter="fade">
                                      <p:cBhvr>
                                        <p:cTn id="27" dur="1000"/>
                                        <p:tgtEl>
                                          <p:spTgt spid="16">
                                            <p:txEl>
                                              <p:pRg st="0" end="0"/>
                                            </p:txEl>
                                          </p:spTgt>
                                        </p:tgtEl>
                                      </p:cBhvr>
                                    </p:animEffect>
                                    <p:anim calcmode="lin" valueType="num">
                                      <p:cBhvr>
                                        <p:cTn id="28"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Single Corner Rectangle 3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576198" y="1236355"/>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35" name="TextBox 34"/>
          <p:cNvSpPr txBox="1"/>
          <p:nvPr/>
        </p:nvSpPr>
        <p:spPr>
          <a:xfrm>
            <a:off x="628983" y="1133715"/>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3</a:t>
            </a:r>
          </a:p>
        </p:txBody>
      </p:sp>
      <p:sp>
        <p:nvSpPr>
          <p:cNvPr id="36" name="TextBox 35"/>
          <p:cNvSpPr txBox="1"/>
          <p:nvPr/>
        </p:nvSpPr>
        <p:spPr>
          <a:xfrm>
            <a:off x="471635" y="150217"/>
            <a:ext cx="4636695"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ONLINE LEARNING</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39" name="TextBox 38"/>
          <p:cNvSpPr txBox="1"/>
          <p:nvPr/>
        </p:nvSpPr>
        <p:spPr>
          <a:xfrm>
            <a:off x="1131589" y="1165911"/>
            <a:ext cx="10880706" cy="830997"/>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Work in pairs. Read the posts from some students about online learning and complete the table.</a:t>
            </a:r>
          </a:p>
        </p:txBody>
      </p:sp>
      <p:pic>
        <p:nvPicPr>
          <p:cNvPr id="2" name="Picture 1"/>
          <p:cNvPicPr>
            <a:picLocks noChangeAspect="1"/>
          </p:cNvPicPr>
          <p:nvPr/>
        </p:nvPicPr>
        <p:blipFill>
          <a:blip r:embed="rId3"/>
          <a:stretch>
            <a:fillRect/>
          </a:stretch>
        </p:blipFill>
        <p:spPr>
          <a:xfrm>
            <a:off x="254316" y="2098983"/>
            <a:ext cx="5407930" cy="2332400"/>
          </a:xfrm>
          <a:prstGeom prst="rect">
            <a:avLst/>
          </a:prstGeom>
        </p:spPr>
      </p:pic>
      <p:pic>
        <p:nvPicPr>
          <p:cNvPr id="3" name="Picture 2"/>
          <p:cNvPicPr>
            <a:picLocks noChangeAspect="1"/>
          </p:cNvPicPr>
          <p:nvPr/>
        </p:nvPicPr>
        <p:blipFill>
          <a:blip r:embed="rId4"/>
          <a:stretch>
            <a:fillRect/>
          </a:stretch>
        </p:blipFill>
        <p:spPr>
          <a:xfrm>
            <a:off x="6016503" y="2044282"/>
            <a:ext cx="5862510" cy="2360299"/>
          </a:xfrm>
          <a:prstGeom prst="rect">
            <a:avLst/>
          </a:prstGeom>
        </p:spPr>
      </p:pic>
      <p:pic>
        <p:nvPicPr>
          <p:cNvPr id="4" name="Picture 3"/>
          <p:cNvPicPr>
            <a:picLocks noChangeAspect="1"/>
          </p:cNvPicPr>
          <p:nvPr/>
        </p:nvPicPr>
        <p:blipFill>
          <a:blip r:embed="rId5"/>
          <a:stretch>
            <a:fillRect/>
          </a:stretch>
        </p:blipFill>
        <p:spPr>
          <a:xfrm>
            <a:off x="254316" y="4568634"/>
            <a:ext cx="5407930" cy="1893708"/>
          </a:xfrm>
          <a:prstGeom prst="rect">
            <a:avLst/>
          </a:prstGeom>
        </p:spPr>
      </p:pic>
      <p:pic>
        <p:nvPicPr>
          <p:cNvPr id="6" name="Picture 5"/>
          <p:cNvPicPr>
            <a:picLocks noChangeAspect="1"/>
          </p:cNvPicPr>
          <p:nvPr/>
        </p:nvPicPr>
        <p:blipFill>
          <a:blip r:embed="rId6"/>
          <a:stretch>
            <a:fillRect/>
          </a:stretch>
        </p:blipFill>
        <p:spPr>
          <a:xfrm>
            <a:off x="6016502" y="4568634"/>
            <a:ext cx="5862510" cy="1893708"/>
          </a:xfrm>
          <a:prstGeom prst="rect">
            <a:avLst/>
          </a:prstGeom>
        </p:spPr>
      </p:pic>
    </p:spTree>
    <p:extLst>
      <p:ext uri="{BB962C8B-B14F-4D97-AF65-F5344CB8AC3E}">
        <p14:creationId xmlns:p14="http://schemas.microsoft.com/office/powerpoint/2010/main" val="1988017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1+#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Single Corner Rectangle 3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576198" y="1098304"/>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35" name="TextBox 34"/>
          <p:cNvSpPr txBox="1"/>
          <p:nvPr/>
        </p:nvSpPr>
        <p:spPr>
          <a:xfrm>
            <a:off x="628983" y="995664"/>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3</a:t>
            </a:r>
          </a:p>
        </p:txBody>
      </p:sp>
      <p:sp>
        <p:nvSpPr>
          <p:cNvPr id="36" name="TextBox 35"/>
          <p:cNvSpPr txBox="1"/>
          <p:nvPr/>
        </p:nvSpPr>
        <p:spPr>
          <a:xfrm>
            <a:off x="471635" y="150217"/>
            <a:ext cx="4636695"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ONLINE LEARNING</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39" name="TextBox 38"/>
          <p:cNvSpPr txBox="1"/>
          <p:nvPr/>
        </p:nvSpPr>
        <p:spPr>
          <a:xfrm>
            <a:off x="1131589" y="1027860"/>
            <a:ext cx="10880706" cy="830997"/>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Work in pairs. Read the posts from some students about online learning and complete the table.</a:t>
            </a:r>
          </a:p>
        </p:txBody>
      </p:sp>
      <p:graphicFrame>
        <p:nvGraphicFramePr>
          <p:cNvPr id="14" name="Table 13"/>
          <p:cNvGraphicFramePr>
            <a:graphicFrameLocks noGrp="1"/>
          </p:cNvGraphicFramePr>
          <p:nvPr>
            <p:extLst>
              <p:ext uri="{D42A27DB-BD31-4B8C-83A1-F6EECF244321}">
                <p14:modId xmlns:p14="http://schemas.microsoft.com/office/powerpoint/2010/main" val="666252737"/>
              </p:ext>
            </p:extLst>
          </p:nvPr>
        </p:nvGraphicFramePr>
        <p:xfrm>
          <a:off x="373000" y="1986908"/>
          <a:ext cx="11548646" cy="4570958"/>
        </p:xfrm>
        <a:graphic>
          <a:graphicData uri="http://schemas.openxmlformats.org/drawingml/2006/table">
            <a:tbl>
              <a:tblPr firstRow="1" bandRow="1">
                <a:tableStyleId>{5C22544A-7EE6-4342-B048-85BDC9FD1C3A}</a:tableStyleId>
              </a:tblPr>
              <a:tblGrid>
                <a:gridCol w="4752192">
                  <a:extLst>
                    <a:ext uri="{9D8B030D-6E8A-4147-A177-3AD203B41FA5}">
                      <a16:colId xmlns:a16="http://schemas.microsoft.com/office/drawing/2014/main" val="1702826962"/>
                    </a:ext>
                  </a:extLst>
                </a:gridCol>
                <a:gridCol w="6796454">
                  <a:extLst>
                    <a:ext uri="{9D8B030D-6E8A-4147-A177-3AD203B41FA5}">
                      <a16:colId xmlns:a16="http://schemas.microsoft.com/office/drawing/2014/main" val="690903817"/>
                    </a:ext>
                  </a:extLst>
                </a:gridCol>
              </a:tblGrid>
              <a:tr h="488005">
                <a:tc>
                  <a:txBody>
                    <a:bodyPr/>
                    <a:lstStyle/>
                    <a:p>
                      <a:pPr algn="ctr"/>
                      <a:r>
                        <a:rPr lang="en-US" sz="2800" dirty="0" smtClean="0">
                          <a:solidFill>
                            <a:schemeClr val="tx1"/>
                          </a:solidFill>
                        </a:rPr>
                        <a:t>Benefits</a:t>
                      </a:r>
                      <a:endParaRPr lang="en-US" sz="2800" dirty="0">
                        <a:solidFill>
                          <a:schemeClr val="tx1"/>
                        </a:solidFill>
                      </a:endParaRPr>
                    </a:p>
                  </a:txBody>
                  <a:tcPr>
                    <a:solidFill>
                      <a:srgbClr val="FBCDCD"/>
                    </a:solidFill>
                  </a:tcPr>
                </a:tc>
                <a:tc>
                  <a:txBody>
                    <a:bodyPr/>
                    <a:lstStyle/>
                    <a:p>
                      <a:pPr algn="ctr"/>
                      <a:r>
                        <a:rPr lang="en-US" sz="2800" dirty="0" smtClean="0">
                          <a:solidFill>
                            <a:schemeClr val="tx1"/>
                          </a:solidFill>
                        </a:rPr>
                        <a:t>Problems</a:t>
                      </a:r>
                      <a:endParaRPr lang="en-US" sz="2800" dirty="0">
                        <a:solidFill>
                          <a:schemeClr val="tx1"/>
                        </a:solidFill>
                      </a:endParaRPr>
                    </a:p>
                  </a:txBody>
                  <a:tcPr>
                    <a:solidFill>
                      <a:srgbClr val="FBCDCD"/>
                    </a:solidFill>
                  </a:tcPr>
                </a:tc>
                <a:extLst>
                  <a:ext uri="{0D108BD9-81ED-4DB2-BD59-A6C34878D82A}">
                    <a16:rowId xmlns:a16="http://schemas.microsoft.com/office/drawing/2014/main" val="3356117564"/>
                  </a:ext>
                </a:extLst>
              </a:tr>
              <a:tr h="4052798">
                <a:tc>
                  <a:txBody>
                    <a:bodyPr/>
                    <a:lstStyle/>
                    <a:p>
                      <a:pPr marL="0" indent="0">
                        <a:buNone/>
                      </a:pPr>
                      <a:r>
                        <a:rPr lang="en-US" sz="3200" smtClean="0">
                          <a:solidFill>
                            <a:schemeClr val="tx1"/>
                          </a:solidFill>
                        </a:rPr>
                        <a:t>1. It’s convenient.</a:t>
                      </a:r>
                    </a:p>
                    <a:p>
                      <a:pPr marL="0" indent="0">
                        <a:buNone/>
                      </a:pPr>
                      <a:r>
                        <a:rPr lang="en-US" sz="3200" smtClean="0">
                          <a:solidFill>
                            <a:schemeClr val="tx1"/>
                          </a:solidFill>
                        </a:rPr>
                        <a:t>2. </a:t>
                      </a:r>
                    </a:p>
                    <a:p>
                      <a:pPr marL="0" indent="0">
                        <a:buNone/>
                      </a:pPr>
                      <a:endParaRPr lang="en-US" sz="3200" smtClean="0">
                        <a:solidFill>
                          <a:schemeClr val="tx1"/>
                        </a:solidFill>
                      </a:endParaRPr>
                    </a:p>
                    <a:p>
                      <a:pPr marL="0" indent="0">
                        <a:buNone/>
                      </a:pPr>
                      <a:r>
                        <a:rPr lang="en-US" sz="3200" smtClean="0">
                          <a:solidFill>
                            <a:schemeClr val="tx1"/>
                          </a:solidFill>
                        </a:rPr>
                        <a:t>3. </a:t>
                      </a:r>
                    </a:p>
                    <a:p>
                      <a:pPr marL="0" indent="0">
                        <a:buNone/>
                      </a:pPr>
                      <a:endParaRPr lang="en-US" sz="3200" smtClean="0">
                        <a:solidFill>
                          <a:schemeClr val="tx1"/>
                        </a:solidFill>
                      </a:endParaRPr>
                    </a:p>
                    <a:p>
                      <a:pPr marL="0" indent="0">
                        <a:buNone/>
                      </a:pPr>
                      <a:r>
                        <a:rPr lang="en-US" sz="3200" smtClean="0">
                          <a:solidFill>
                            <a:schemeClr val="tx1"/>
                          </a:solidFill>
                        </a:rPr>
                        <a:t>4. </a:t>
                      </a:r>
                    </a:p>
                    <a:p>
                      <a:pPr marL="0" indent="0">
                        <a:buNone/>
                      </a:pPr>
                      <a:endParaRPr lang="en-US" sz="3200" dirty="0">
                        <a:solidFill>
                          <a:schemeClr val="tx1"/>
                        </a:solidFill>
                      </a:endParaRPr>
                    </a:p>
                  </a:txBody>
                  <a:tcPr>
                    <a:solidFill>
                      <a:schemeClr val="bg1">
                        <a:lumMod val="85000"/>
                      </a:schemeClr>
                    </a:solidFill>
                  </a:tcPr>
                </a:tc>
                <a:tc>
                  <a:txBody>
                    <a:bodyPr/>
                    <a:lstStyle/>
                    <a:p>
                      <a:pPr marL="0" indent="0">
                        <a:buFontTx/>
                        <a:buNone/>
                      </a:pPr>
                      <a:r>
                        <a:rPr lang="en-US" sz="3200" baseline="0" smtClean="0">
                          <a:solidFill>
                            <a:schemeClr val="tx1"/>
                          </a:solidFill>
                        </a:rPr>
                        <a:t>1. Some </a:t>
                      </a:r>
                      <a:r>
                        <a:rPr lang="en-US" sz="3200" baseline="0" dirty="0" smtClean="0">
                          <a:solidFill>
                            <a:schemeClr val="tx1"/>
                          </a:solidFill>
                        </a:rPr>
                        <a:t>students don’t have computers or smart </a:t>
                      </a:r>
                      <a:r>
                        <a:rPr lang="en-US" sz="3200" baseline="0" smtClean="0">
                          <a:solidFill>
                            <a:schemeClr val="tx1"/>
                          </a:solidFill>
                        </a:rPr>
                        <a:t>phones.</a:t>
                      </a:r>
                    </a:p>
                    <a:p>
                      <a:pPr marL="0" indent="0">
                        <a:buFontTx/>
                        <a:buNone/>
                      </a:pPr>
                      <a:r>
                        <a:rPr lang="en-US" sz="3200" baseline="0" smtClean="0">
                          <a:solidFill>
                            <a:schemeClr val="tx1"/>
                          </a:solidFill>
                        </a:rPr>
                        <a:t>2. </a:t>
                      </a:r>
                    </a:p>
                    <a:p>
                      <a:pPr marL="0" indent="0">
                        <a:buFontTx/>
                        <a:buNone/>
                      </a:pPr>
                      <a:r>
                        <a:rPr lang="en-US" sz="3200" baseline="0" smtClean="0">
                          <a:solidFill>
                            <a:schemeClr val="tx1"/>
                          </a:solidFill>
                        </a:rPr>
                        <a:t>3. </a:t>
                      </a:r>
                    </a:p>
                    <a:p>
                      <a:pPr marL="0" indent="0">
                        <a:buFontTx/>
                        <a:buNone/>
                      </a:pPr>
                      <a:endParaRPr lang="en-US" sz="3200" baseline="0" smtClean="0">
                        <a:solidFill>
                          <a:schemeClr val="tx1"/>
                        </a:solidFill>
                      </a:endParaRPr>
                    </a:p>
                    <a:p>
                      <a:pPr marL="0" indent="0">
                        <a:buFontTx/>
                        <a:buNone/>
                      </a:pPr>
                      <a:r>
                        <a:rPr lang="en-US" sz="3200" baseline="0" smtClean="0">
                          <a:solidFill>
                            <a:schemeClr val="tx1"/>
                          </a:solidFill>
                        </a:rPr>
                        <a:t>4. </a:t>
                      </a:r>
                    </a:p>
                    <a:p>
                      <a:pPr marL="0" indent="0">
                        <a:buFontTx/>
                        <a:buNone/>
                      </a:pPr>
                      <a:r>
                        <a:rPr lang="en-US" sz="3200" baseline="0" smtClean="0">
                          <a:solidFill>
                            <a:schemeClr val="tx1"/>
                          </a:solidFill>
                        </a:rPr>
                        <a:t>5. </a:t>
                      </a:r>
                      <a:endParaRPr lang="en-US" sz="3200" baseline="0" dirty="0" smtClean="0">
                        <a:solidFill>
                          <a:schemeClr val="tx1"/>
                        </a:solidFill>
                      </a:endParaRPr>
                    </a:p>
                    <a:p>
                      <a:pPr marL="0" indent="0">
                        <a:buFontTx/>
                        <a:buNone/>
                      </a:pPr>
                      <a:r>
                        <a:rPr lang="en-US" sz="3200" baseline="0" smtClean="0">
                          <a:solidFill>
                            <a:schemeClr val="tx1"/>
                          </a:solidFill>
                        </a:rPr>
                        <a:t>       </a:t>
                      </a:r>
                      <a:endParaRPr lang="en-US" sz="3200" dirty="0">
                        <a:solidFill>
                          <a:schemeClr val="tx1"/>
                        </a:solidFill>
                      </a:endParaRPr>
                    </a:p>
                  </a:txBody>
                  <a:tcPr>
                    <a:solidFill>
                      <a:schemeClr val="bg1">
                        <a:lumMod val="85000"/>
                      </a:schemeClr>
                    </a:solidFill>
                  </a:tcPr>
                </a:tc>
                <a:extLst>
                  <a:ext uri="{0D108BD9-81ED-4DB2-BD59-A6C34878D82A}">
                    <a16:rowId xmlns:a16="http://schemas.microsoft.com/office/drawing/2014/main" val="2826818491"/>
                  </a:ext>
                </a:extLst>
              </a:tr>
            </a:tbl>
          </a:graphicData>
        </a:graphic>
      </p:graphicFrame>
      <p:sp>
        <p:nvSpPr>
          <p:cNvPr id="15" name="TextBox 14"/>
          <p:cNvSpPr txBox="1"/>
          <p:nvPr/>
        </p:nvSpPr>
        <p:spPr>
          <a:xfrm>
            <a:off x="778465" y="3013942"/>
            <a:ext cx="4247748" cy="1077218"/>
          </a:xfrm>
          <a:prstGeom prst="rect">
            <a:avLst/>
          </a:prstGeom>
          <a:noFill/>
        </p:spPr>
        <p:txBody>
          <a:bodyPr wrap="square" rtlCol="0">
            <a:spAutoFit/>
          </a:bodyPr>
          <a:lstStyle/>
          <a:p>
            <a:r>
              <a:rPr lang="en-US" sz="3200" dirty="0" smtClean="0">
                <a:solidFill>
                  <a:srgbClr val="7030A0"/>
                </a:solidFill>
              </a:rPr>
              <a:t>Students don’t have to get up early.</a:t>
            </a:r>
            <a:endParaRPr lang="en-US" sz="3200" dirty="0">
              <a:solidFill>
                <a:srgbClr val="7030A0"/>
              </a:solidFill>
            </a:endParaRPr>
          </a:p>
        </p:txBody>
      </p:sp>
      <p:sp>
        <p:nvSpPr>
          <p:cNvPr id="16" name="TextBox 15"/>
          <p:cNvSpPr txBox="1"/>
          <p:nvPr/>
        </p:nvSpPr>
        <p:spPr>
          <a:xfrm>
            <a:off x="778468" y="4002079"/>
            <a:ext cx="4477601" cy="1077218"/>
          </a:xfrm>
          <a:prstGeom prst="rect">
            <a:avLst/>
          </a:prstGeom>
          <a:noFill/>
        </p:spPr>
        <p:txBody>
          <a:bodyPr wrap="square" rtlCol="0">
            <a:spAutoFit/>
          </a:bodyPr>
          <a:lstStyle/>
          <a:p>
            <a:r>
              <a:rPr lang="en-US" sz="3200" dirty="0" smtClean="0">
                <a:solidFill>
                  <a:srgbClr val="7030A0"/>
                </a:solidFill>
              </a:rPr>
              <a:t>It helps students become more independent.</a:t>
            </a:r>
          </a:p>
        </p:txBody>
      </p:sp>
      <p:sp>
        <p:nvSpPr>
          <p:cNvPr id="17" name="TextBox 16"/>
          <p:cNvSpPr txBox="1"/>
          <p:nvPr/>
        </p:nvSpPr>
        <p:spPr>
          <a:xfrm>
            <a:off x="774022" y="4960970"/>
            <a:ext cx="3693700" cy="1077218"/>
          </a:xfrm>
          <a:prstGeom prst="rect">
            <a:avLst/>
          </a:prstGeom>
          <a:noFill/>
        </p:spPr>
        <p:txBody>
          <a:bodyPr wrap="square" rtlCol="0">
            <a:spAutoFit/>
          </a:bodyPr>
          <a:lstStyle/>
          <a:p>
            <a:r>
              <a:rPr lang="en-US" sz="3200" dirty="0" smtClean="0">
                <a:solidFill>
                  <a:srgbClr val="7030A0"/>
                </a:solidFill>
              </a:rPr>
              <a:t>It helps students avoid traffic jams.</a:t>
            </a:r>
            <a:endParaRPr lang="en-US" sz="3200" dirty="0">
              <a:solidFill>
                <a:srgbClr val="7030A0"/>
              </a:solidFill>
            </a:endParaRPr>
          </a:p>
        </p:txBody>
      </p:sp>
      <p:sp>
        <p:nvSpPr>
          <p:cNvPr id="18" name="TextBox 17"/>
          <p:cNvSpPr txBox="1"/>
          <p:nvPr/>
        </p:nvSpPr>
        <p:spPr>
          <a:xfrm>
            <a:off x="5478882" y="5450493"/>
            <a:ext cx="5554742" cy="1077218"/>
          </a:xfrm>
          <a:prstGeom prst="rect">
            <a:avLst/>
          </a:prstGeom>
          <a:noFill/>
        </p:spPr>
        <p:txBody>
          <a:bodyPr wrap="square" rtlCol="0">
            <a:spAutoFit/>
          </a:bodyPr>
          <a:lstStyle/>
          <a:p>
            <a:r>
              <a:rPr lang="en-US" sz="3200" dirty="0" smtClean="0">
                <a:solidFill>
                  <a:srgbClr val="7030A0"/>
                </a:solidFill>
              </a:rPr>
              <a:t>Some students get tired eyes and can’t concentrate well</a:t>
            </a:r>
            <a:endParaRPr lang="en-US" sz="3200" dirty="0">
              <a:solidFill>
                <a:srgbClr val="7030A0"/>
              </a:solidFill>
            </a:endParaRPr>
          </a:p>
        </p:txBody>
      </p:sp>
      <p:sp>
        <p:nvSpPr>
          <p:cNvPr id="19" name="TextBox 18"/>
          <p:cNvSpPr txBox="1"/>
          <p:nvPr/>
        </p:nvSpPr>
        <p:spPr>
          <a:xfrm>
            <a:off x="5485928" y="3485484"/>
            <a:ext cx="5586211" cy="584775"/>
          </a:xfrm>
          <a:prstGeom prst="rect">
            <a:avLst/>
          </a:prstGeom>
          <a:noFill/>
        </p:spPr>
        <p:txBody>
          <a:bodyPr wrap="square" rtlCol="0">
            <a:spAutoFit/>
          </a:bodyPr>
          <a:lstStyle/>
          <a:p>
            <a:r>
              <a:rPr lang="en-US" sz="3200" dirty="0" smtClean="0">
                <a:solidFill>
                  <a:srgbClr val="7030A0"/>
                </a:solidFill>
              </a:rPr>
              <a:t>The Internet connection is poor.</a:t>
            </a:r>
            <a:endParaRPr lang="en-US" sz="3200" dirty="0">
              <a:solidFill>
                <a:srgbClr val="7030A0"/>
              </a:solidFill>
            </a:endParaRPr>
          </a:p>
        </p:txBody>
      </p:sp>
      <p:sp>
        <p:nvSpPr>
          <p:cNvPr id="20" name="TextBox 19"/>
          <p:cNvSpPr txBox="1"/>
          <p:nvPr/>
        </p:nvSpPr>
        <p:spPr>
          <a:xfrm>
            <a:off x="5508073" y="3990930"/>
            <a:ext cx="6599472" cy="1077218"/>
          </a:xfrm>
          <a:prstGeom prst="rect">
            <a:avLst/>
          </a:prstGeom>
          <a:noFill/>
        </p:spPr>
        <p:txBody>
          <a:bodyPr wrap="square" rtlCol="0">
            <a:spAutoFit/>
          </a:bodyPr>
          <a:lstStyle/>
          <a:p>
            <a:r>
              <a:rPr lang="en-US" sz="3200" dirty="0" smtClean="0">
                <a:solidFill>
                  <a:srgbClr val="7030A0"/>
                </a:solidFill>
              </a:rPr>
              <a:t>It makes some students feel more stressed when learning online.</a:t>
            </a:r>
            <a:endParaRPr lang="en-US" sz="3200" dirty="0">
              <a:solidFill>
                <a:srgbClr val="7030A0"/>
              </a:solidFill>
            </a:endParaRPr>
          </a:p>
        </p:txBody>
      </p:sp>
      <p:sp>
        <p:nvSpPr>
          <p:cNvPr id="22" name="TextBox 21"/>
          <p:cNvSpPr txBox="1"/>
          <p:nvPr/>
        </p:nvSpPr>
        <p:spPr>
          <a:xfrm>
            <a:off x="5485928" y="4955324"/>
            <a:ext cx="6369616" cy="584775"/>
          </a:xfrm>
          <a:prstGeom prst="rect">
            <a:avLst/>
          </a:prstGeom>
          <a:noFill/>
        </p:spPr>
        <p:txBody>
          <a:bodyPr wrap="square" rtlCol="0">
            <a:spAutoFit/>
          </a:bodyPr>
          <a:lstStyle/>
          <a:p>
            <a:r>
              <a:rPr lang="en-US" sz="3200">
                <a:solidFill>
                  <a:srgbClr val="7030A0"/>
                </a:solidFill>
              </a:rPr>
              <a:t>Students can’t meet their classmates.</a:t>
            </a:r>
            <a:endParaRPr lang="en-US" sz="3200" dirty="0">
              <a:solidFill>
                <a:srgbClr val="7030A0"/>
              </a:solidFill>
            </a:endParaRPr>
          </a:p>
        </p:txBody>
      </p:sp>
    </p:spTree>
    <p:extLst>
      <p:ext uri="{BB962C8B-B14F-4D97-AF65-F5344CB8AC3E}">
        <p14:creationId xmlns:p14="http://schemas.microsoft.com/office/powerpoint/2010/main" val="2138188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11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ppt_x"/>
                                          </p:val>
                                        </p:tav>
                                        <p:tav tm="100000">
                                          <p:val>
                                            <p:strVal val="#ppt_x"/>
                                          </p:val>
                                        </p:tav>
                                      </p:tavLst>
                                    </p:anim>
                                    <p:anim calcmode="lin" valueType="num">
                                      <p:cBhvr additive="base">
                                        <p:cTn id="1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500" fill="hold"/>
                                        <p:tgtEl>
                                          <p:spTgt spid="17"/>
                                        </p:tgtEl>
                                        <p:attrNameLst>
                                          <p:attrName>ppt_x</p:attrName>
                                        </p:attrNameLst>
                                      </p:cBhvr>
                                      <p:tavLst>
                                        <p:tav tm="0">
                                          <p:val>
                                            <p:strVal val="#ppt_x"/>
                                          </p:val>
                                        </p:tav>
                                        <p:tav tm="100000">
                                          <p:val>
                                            <p:strVal val="#ppt_x"/>
                                          </p:val>
                                        </p:tav>
                                      </p:tavLst>
                                    </p:anim>
                                    <p:anim calcmode="lin" valueType="num">
                                      <p:cBhvr additive="base">
                                        <p:cTn id="2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additive="base">
                                        <p:cTn id="30" dur="500" fill="hold"/>
                                        <p:tgtEl>
                                          <p:spTgt spid="19"/>
                                        </p:tgtEl>
                                        <p:attrNameLst>
                                          <p:attrName>ppt_x</p:attrName>
                                        </p:attrNameLst>
                                      </p:cBhvr>
                                      <p:tavLst>
                                        <p:tav tm="0">
                                          <p:val>
                                            <p:strVal val="#ppt_x"/>
                                          </p:val>
                                        </p:tav>
                                        <p:tav tm="100000">
                                          <p:val>
                                            <p:strVal val="#ppt_x"/>
                                          </p:val>
                                        </p:tav>
                                      </p:tavLst>
                                    </p:anim>
                                    <p:anim calcmode="lin" valueType="num">
                                      <p:cBhvr additive="base">
                                        <p:cTn id="3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500" fill="hold"/>
                                        <p:tgtEl>
                                          <p:spTgt spid="20"/>
                                        </p:tgtEl>
                                        <p:attrNameLst>
                                          <p:attrName>ppt_x</p:attrName>
                                        </p:attrNameLst>
                                      </p:cBhvr>
                                      <p:tavLst>
                                        <p:tav tm="0">
                                          <p:val>
                                            <p:strVal val="#ppt_x"/>
                                          </p:val>
                                        </p:tav>
                                        <p:tav tm="100000">
                                          <p:val>
                                            <p:strVal val="#ppt_x"/>
                                          </p:val>
                                        </p:tav>
                                      </p:tavLst>
                                    </p:anim>
                                    <p:anim calcmode="lin" valueType="num">
                                      <p:cBhvr additive="base">
                                        <p:cTn id="37"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additive="base">
                                        <p:cTn id="42" dur="500" fill="hold"/>
                                        <p:tgtEl>
                                          <p:spTgt spid="22"/>
                                        </p:tgtEl>
                                        <p:attrNameLst>
                                          <p:attrName>ppt_x</p:attrName>
                                        </p:attrNameLst>
                                      </p:cBhvr>
                                      <p:tavLst>
                                        <p:tav tm="0">
                                          <p:val>
                                            <p:strVal val="#ppt_x"/>
                                          </p:val>
                                        </p:tav>
                                        <p:tav tm="100000">
                                          <p:val>
                                            <p:strVal val="#ppt_x"/>
                                          </p:val>
                                        </p:tav>
                                      </p:tavLst>
                                    </p:anim>
                                    <p:anim calcmode="lin" valueType="num">
                                      <p:cBhvr additive="base">
                                        <p:cTn id="43"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additive="base">
                                        <p:cTn id="48" dur="500" fill="hold"/>
                                        <p:tgtEl>
                                          <p:spTgt spid="18"/>
                                        </p:tgtEl>
                                        <p:attrNameLst>
                                          <p:attrName>ppt_x</p:attrName>
                                        </p:attrNameLst>
                                      </p:cBhvr>
                                      <p:tavLst>
                                        <p:tav tm="0">
                                          <p:val>
                                            <p:strVal val="#ppt_x"/>
                                          </p:val>
                                        </p:tav>
                                        <p:tav tm="100000">
                                          <p:val>
                                            <p:strVal val="#ppt_x"/>
                                          </p:val>
                                        </p:tav>
                                      </p:tavLst>
                                    </p:anim>
                                    <p:anim calcmode="lin" valueType="num">
                                      <p:cBhvr additive="base">
                                        <p:cTn id="4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1905" y="190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Single Corner Rectangle 3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576198" y="1069300"/>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35" name="TextBox 34"/>
          <p:cNvSpPr txBox="1"/>
          <p:nvPr/>
        </p:nvSpPr>
        <p:spPr>
          <a:xfrm>
            <a:off x="628983" y="966660"/>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4</a:t>
            </a:r>
          </a:p>
        </p:txBody>
      </p:sp>
      <p:sp>
        <p:nvSpPr>
          <p:cNvPr id="39" name="TextBox 38"/>
          <p:cNvSpPr txBox="1"/>
          <p:nvPr/>
        </p:nvSpPr>
        <p:spPr>
          <a:xfrm>
            <a:off x="1126428" y="1029085"/>
            <a:ext cx="10880706" cy="830997"/>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Work in groups. Talk about a platform you use for your online classes or one you know about. What are the benefits and problems of using it?</a:t>
            </a:r>
          </a:p>
        </p:txBody>
      </p:sp>
      <p:pic>
        <p:nvPicPr>
          <p:cNvPr id="3" name="Picture 2"/>
          <p:cNvPicPr>
            <a:picLocks noChangeAspect="1"/>
          </p:cNvPicPr>
          <p:nvPr/>
        </p:nvPicPr>
        <p:blipFill>
          <a:blip r:embed="rId3"/>
          <a:stretch>
            <a:fillRect/>
          </a:stretch>
        </p:blipFill>
        <p:spPr>
          <a:xfrm>
            <a:off x="576198" y="2118049"/>
            <a:ext cx="2239347" cy="2239347"/>
          </a:xfrm>
          <a:prstGeom prst="rect">
            <a:avLst/>
          </a:prstGeom>
        </p:spPr>
      </p:pic>
      <p:pic>
        <p:nvPicPr>
          <p:cNvPr id="4" name="Picture 3"/>
          <p:cNvPicPr>
            <a:picLocks noChangeAspect="1"/>
          </p:cNvPicPr>
          <p:nvPr/>
        </p:nvPicPr>
        <p:blipFill>
          <a:blip r:embed="rId4"/>
          <a:stretch>
            <a:fillRect/>
          </a:stretch>
        </p:blipFill>
        <p:spPr>
          <a:xfrm>
            <a:off x="3125755" y="1950098"/>
            <a:ext cx="3368351" cy="2526263"/>
          </a:xfrm>
          <a:prstGeom prst="rect">
            <a:avLst/>
          </a:prstGeom>
        </p:spPr>
      </p:pic>
      <p:pic>
        <p:nvPicPr>
          <p:cNvPr id="5" name="Picture 4"/>
          <p:cNvPicPr>
            <a:picLocks noChangeAspect="1"/>
          </p:cNvPicPr>
          <p:nvPr/>
        </p:nvPicPr>
        <p:blipFill>
          <a:blip r:embed="rId5"/>
          <a:stretch>
            <a:fillRect/>
          </a:stretch>
        </p:blipFill>
        <p:spPr>
          <a:xfrm>
            <a:off x="6571943" y="1780540"/>
            <a:ext cx="4714875" cy="2657475"/>
          </a:xfrm>
          <a:prstGeom prst="rect">
            <a:avLst/>
          </a:prstGeom>
        </p:spPr>
      </p:pic>
      <p:pic>
        <p:nvPicPr>
          <p:cNvPr id="6" name="Picture 5"/>
          <p:cNvPicPr>
            <a:picLocks noChangeAspect="1"/>
          </p:cNvPicPr>
          <p:nvPr/>
        </p:nvPicPr>
        <p:blipFill>
          <a:blip r:embed="rId6"/>
          <a:stretch>
            <a:fillRect/>
          </a:stretch>
        </p:blipFill>
        <p:spPr>
          <a:xfrm>
            <a:off x="1332113" y="4302287"/>
            <a:ext cx="4673082" cy="2453368"/>
          </a:xfrm>
          <a:prstGeom prst="rect">
            <a:avLst/>
          </a:prstGeom>
        </p:spPr>
      </p:pic>
      <p:pic>
        <p:nvPicPr>
          <p:cNvPr id="8" name="Picture 7"/>
          <p:cNvPicPr>
            <a:picLocks noChangeAspect="1"/>
          </p:cNvPicPr>
          <p:nvPr/>
        </p:nvPicPr>
        <p:blipFill>
          <a:blip r:embed="rId7"/>
          <a:stretch>
            <a:fillRect/>
          </a:stretch>
        </p:blipFill>
        <p:spPr>
          <a:xfrm>
            <a:off x="6895323" y="3662265"/>
            <a:ext cx="4204996" cy="3153747"/>
          </a:xfrm>
          <a:prstGeom prst="rect">
            <a:avLst/>
          </a:prstGeom>
        </p:spPr>
      </p:pic>
      <p:sp>
        <p:nvSpPr>
          <p:cNvPr id="17" name="TextBox 16"/>
          <p:cNvSpPr txBox="1"/>
          <p:nvPr/>
        </p:nvSpPr>
        <p:spPr>
          <a:xfrm>
            <a:off x="471635" y="150217"/>
            <a:ext cx="4636695"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ONLINE LEARNING</a:t>
            </a:r>
            <a:endParaRPr lang="en-US" sz="3600" b="1" dirty="0">
              <a:effectLst>
                <a:glow rad="88900">
                  <a:schemeClr val="bg1"/>
                </a:glo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25374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4630</TotalTime>
  <Words>621</Words>
  <Application>Microsoft Office PowerPoint</Application>
  <PresentationFormat>Widescreen</PresentationFormat>
  <Paragraphs>103</Paragraphs>
  <Slides>13</Slides>
  <Notes>9</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Adobe Gothic Std B</vt:lpstr>
      <vt:lpstr>Arial</vt:lpstr>
      <vt:lpstr>Calibri</vt:lpstr>
      <vt:lpstr>Calibri Light</vt:lpstr>
      <vt:lpstr>Myriad Pro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TrangDTT</dc:creator>
  <cp:lastModifiedBy>Hoai Linh</cp:lastModifiedBy>
  <cp:revision>266</cp:revision>
  <dcterms:created xsi:type="dcterms:W3CDTF">2020-12-09T02:04:09Z</dcterms:created>
  <dcterms:modified xsi:type="dcterms:W3CDTF">2023-07-13T07:29:24Z</dcterms:modified>
</cp:coreProperties>
</file>