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3"/>
  </p:notesMasterIdLst>
  <p:sldIdLst>
    <p:sldId id="368" r:id="rId2"/>
    <p:sldId id="256" r:id="rId3"/>
    <p:sldId id="302" r:id="rId4"/>
    <p:sldId id="332" r:id="rId5"/>
    <p:sldId id="339" r:id="rId6"/>
    <p:sldId id="344" r:id="rId7"/>
    <p:sldId id="345" r:id="rId8"/>
    <p:sldId id="347" r:id="rId9"/>
    <p:sldId id="358" r:id="rId10"/>
    <p:sldId id="359" r:id="rId11"/>
    <p:sldId id="348" r:id="rId12"/>
    <p:sldId id="364" r:id="rId13"/>
    <p:sldId id="360" r:id="rId14"/>
    <p:sldId id="361" r:id="rId15"/>
    <p:sldId id="366" r:id="rId16"/>
    <p:sldId id="356" r:id="rId17"/>
    <p:sldId id="367" r:id="rId18"/>
    <p:sldId id="357" r:id="rId19"/>
    <p:sldId id="314" r:id="rId20"/>
    <p:sldId id="330" r:id="rId21"/>
    <p:sldId id="27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649"/>
    <a:srgbClr val="7192A9"/>
    <a:srgbClr val="FBCDCD"/>
    <a:srgbClr val="EF4B66"/>
    <a:srgbClr val="D8E5E5"/>
    <a:srgbClr val="F37D91"/>
    <a:srgbClr val="F7A5A5"/>
    <a:srgbClr val="F3F6F6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9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86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0214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815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84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024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760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6132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882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953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1259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4592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883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512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042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03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8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8.png"/><Relationship Id="rId5" Type="http://schemas.openxmlformats.org/officeDocument/2006/relationships/image" Target="../media/image13.png"/><Relationship Id="rId4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slideLayout" Target="../slideLayouts/slideLayout2.xml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audio" Target="../media/media3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6.mp3"/><Relationship Id="rId11" Type="http://schemas.microsoft.com/office/2007/relationships/media" Target="../media/media3.mp3"/><Relationship Id="rId5" Type="http://schemas.microsoft.com/office/2007/relationships/media" Target="../media/media6.mp3"/><Relationship Id="rId15" Type="http://schemas.openxmlformats.org/officeDocument/2006/relationships/image" Target="../media/image8.png"/><Relationship Id="rId10" Type="http://schemas.openxmlformats.org/officeDocument/2006/relationships/audio" Target="../media/media5.mp3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notesSlide" Target="../notesSlides/notes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openxmlformats.org/officeDocument/2006/relationships/image" Target="../media/image9.jpg"/><Relationship Id="rId4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86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0" y="1117093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platform </a:t>
            </a:r>
            <a:r>
              <a:rPr lang="en-US" sz="6000" b="1" smtClean="0">
                <a:solidFill>
                  <a:srgbClr val="AD4F0F"/>
                </a:solidFill>
              </a:rPr>
              <a:t>(n</a:t>
            </a:r>
            <a:r>
              <a:rPr lang="en-US" sz="6000" b="1" smtClean="0">
                <a:solidFill>
                  <a:srgbClr val="AD4F0F"/>
                </a:solidFill>
                <a:cs typeface="Calibri" panose="020F0502020204030204" pitchFamily="34" charset="0"/>
              </a:rPr>
              <a:t>) 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92634" y="4611146"/>
            <a:ext cx="28721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nền tảng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234858" y="3192840"/>
            <a:ext cx="318766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/ˈplætfɔːm/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3869" r="10386"/>
          <a:stretch/>
        </p:blipFill>
        <p:spPr>
          <a:xfrm>
            <a:off x="5451768" y="1579326"/>
            <a:ext cx="6655777" cy="5129530"/>
          </a:xfrm>
          <a:prstGeom prst="rect">
            <a:avLst/>
          </a:prstGeom>
        </p:spPr>
      </p:pic>
      <p:pic>
        <p:nvPicPr>
          <p:cNvPr id="3" name="platfor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012" y="3289396"/>
            <a:ext cx="637884" cy="63788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25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249208" y="1203451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c</a:t>
            </a:r>
            <a:r>
              <a:rPr lang="en-US" sz="8000" b="1" dirty="0" smtClean="0">
                <a:solidFill>
                  <a:srgbClr val="AD4F0F"/>
                </a:solidFill>
              </a:rPr>
              <a:t>heating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(n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5377" y="4436706"/>
            <a:ext cx="48973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gian lận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451719" y="3060759"/>
            <a:ext cx="214353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/tʃiːtɪŋ/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61084" y="1597199"/>
            <a:ext cx="6741355" cy="5062144"/>
          </a:xfrm>
          <a:prstGeom prst="rect">
            <a:avLst/>
          </a:prstGeom>
        </p:spPr>
      </p:pic>
      <p:pic>
        <p:nvPicPr>
          <p:cNvPr id="3" name="cheat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41312" y="3130976"/>
            <a:ext cx="690564" cy="69056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619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6357496"/>
              </p:ext>
            </p:extLst>
          </p:nvPr>
        </p:nvGraphicFramePr>
        <p:xfrm>
          <a:off x="1410123" y="1272290"/>
          <a:ext cx="10147527" cy="508637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956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6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53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2727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 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biometrics (n)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/ˌ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baɪəʊˈmetrɪks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khoa học</a:t>
                      </a:r>
                      <a:r>
                        <a:rPr lang="en-US" sz="2800" b="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 sinh trắc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2. 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truancy (n)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truːənsi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sz="2800" b="0" smtClean="0">
                          <a:latin typeface="+mn-lt"/>
                        </a:rPr>
                        <a:t>trốn học, nghỉ học không phép</a:t>
                      </a:r>
                      <a:endParaRPr lang="en-US" sz="2800" b="0" dirty="0">
                        <a:latin typeface="+mn-lt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nanolearning 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(n)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/’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nænəʊlɜːnɪŋ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dạy</a:t>
                      </a:r>
                      <a:r>
                        <a:rPr lang="en-US" sz="2800" b="0" baseline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học với bài dạy kích thước nhỏ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407949514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effortless(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adj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) 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/ˈ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efətləs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800" b="0" baseline="0" smtClean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cần nhiều nỗ lực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93539586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5. platform(v) 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b="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nền</a:t>
                      </a:r>
                      <a:r>
                        <a:rPr lang="en-US" sz="2800" b="0" baseline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tảng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560274038"/>
                  </a:ext>
                </a:extLst>
              </a:tr>
              <a:tr h="667401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. cheating</a:t>
                      </a:r>
                      <a:r>
                        <a:rPr lang="en-US" sz="2800" b="0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(n) 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  <a:r>
                        <a:rPr lang="en-US" sz="2800" b="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tʃiːtɪŋ</a:t>
                      </a:r>
                      <a:r>
                        <a:rPr lang="en-US" sz="2800" b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/</a:t>
                      </a: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gian lận</a:t>
                      </a:r>
                      <a:endParaRPr lang="en-US" sz="2800" b="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35455247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biometric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3174" y="1931713"/>
            <a:ext cx="663221" cy="663221"/>
          </a:xfrm>
          <a:prstGeom prst="rect">
            <a:avLst/>
          </a:prstGeom>
        </p:spPr>
      </p:pic>
      <p:pic>
        <p:nvPicPr>
          <p:cNvPr id="21" name="truanc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3174" y="2594934"/>
            <a:ext cx="628453" cy="628453"/>
          </a:xfrm>
          <a:prstGeom prst="rect">
            <a:avLst/>
          </a:prstGeom>
        </p:spPr>
      </p:pic>
      <p:pic>
        <p:nvPicPr>
          <p:cNvPr id="22" name="cheating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55029" y="5695026"/>
            <a:ext cx="659509" cy="659509"/>
          </a:xfrm>
          <a:prstGeom prst="rect">
            <a:avLst/>
          </a:prstGeom>
        </p:spPr>
      </p:pic>
      <p:pic>
        <p:nvPicPr>
          <p:cNvPr id="23" name="effortless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0378" y="4302304"/>
            <a:ext cx="650357" cy="650357"/>
          </a:xfrm>
          <a:prstGeom prst="rect">
            <a:avLst/>
          </a:prstGeom>
        </p:spPr>
      </p:pic>
      <p:pic>
        <p:nvPicPr>
          <p:cNvPr id="24" name="platform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14698" y="5039965"/>
            <a:ext cx="637884" cy="637884"/>
          </a:xfrm>
          <a:prstGeom prst="rect">
            <a:avLst/>
          </a:prstGeom>
        </p:spPr>
      </p:pic>
      <p:pic>
        <p:nvPicPr>
          <p:cNvPr id="25" name="nanolearning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30378" y="3485612"/>
            <a:ext cx="679768" cy="67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1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8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8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7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128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2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93783" y="112298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46568" y="100168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49174" y="1161698"/>
            <a:ext cx="8715795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and </a:t>
            </a:r>
            <a:r>
              <a:rPr lang="en-US" sz="26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tick </a:t>
            </a:r>
            <a:r>
              <a:rPr lang="en-US" sz="26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B (Biometrics) or N (</a:t>
            </a:r>
            <a:r>
              <a:rPr lang="en-US" sz="2600" b="1" err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Nanolearning</a:t>
            </a:r>
            <a:r>
              <a:rPr lang="en-US" sz="26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).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0946009"/>
              </p:ext>
            </p:extLst>
          </p:nvPr>
        </p:nvGraphicFramePr>
        <p:xfrm>
          <a:off x="281354" y="1797936"/>
          <a:ext cx="11224356" cy="48292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3568">
                  <a:extLst>
                    <a:ext uri="{9D8B030D-6E8A-4147-A177-3AD203B41FA5}">
                      <a16:colId xmlns:a16="http://schemas.microsoft.com/office/drawing/2014/main" val="1646579974"/>
                    </a:ext>
                  </a:extLst>
                </a:gridCol>
                <a:gridCol w="1126124">
                  <a:extLst>
                    <a:ext uri="{9D8B030D-6E8A-4147-A177-3AD203B41FA5}">
                      <a16:colId xmlns:a16="http://schemas.microsoft.com/office/drawing/2014/main" val="1026297588"/>
                    </a:ext>
                  </a:extLst>
                </a:gridCol>
                <a:gridCol w="1174664">
                  <a:extLst>
                    <a:ext uri="{9D8B030D-6E8A-4147-A177-3AD203B41FA5}">
                      <a16:colId xmlns:a16="http://schemas.microsoft.com/office/drawing/2014/main" val="3881161643"/>
                    </a:ext>
                  </a:extLst>
                </a:gridCol>
              </a:tblGrid>
              <a:tr h="54728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Benefits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B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N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BCD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6650774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1.</a:t>
                      </a:r>
                      <a:r>
                        <a:rPr lang="en-US" sz="3200" b="1" baseline="0" dirty="0" smtClean="0">
                          <a:solidFill>
                            <a:srgbClr val="F26649"/>
                          </a:solidFill>
                        </a:rPr>
                        <a:t> </a:t>
                      </a:r>
                      <a:r>
                        <a:rPr lang="en-US" sz="3200" baseline="0" dirty="0" smtClean="0"/>
                        <a:t>It makes learning effortless.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034722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2. </a:t>
                      </a:r>
                      <a:r>
                        <a:rPr lang="en-US" sz="3200" dirty="0" smtClean="0"/>
                        <a:t>It checks students’ understanding of the lessons.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9771902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3. </a:t>
                      </a:r>
                      <a:r>
                        <a:rPr lang="en-US" sz="3200" smtClean="0"/>
                        <a:t>Students</a:t>
                      </a:r>
                      <a:r>
                        <a:rPr lang="en-US" sz="3200" baseline="0" smtClean="0"/>
                        <a:t> use </a:t>
                      </a:r>
                      <a:r>
                        <a:rPr lang="en-US" sz="3200" baseline="0" dirty="0" smtClean="0"/>
                        <a:t>it when they borrow books and equipment.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26458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4. </a:t>
                      </a:r>
                      <a:r>
                        <a:rPr lang="en-US" sz="3200" dirty="0" smtClean="0"/>
                        <a:t>It helps increase students’ learning attention.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6979174"/>
                  </a:ext>
                </a:extLst>
              </a:tr>
              <a:tr h="803779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F26649"/>
                          </a:solidFill>
                        </a:rPr>
                        <a:t>5. </a:t>
                      </a:r>
                      <a:r>
                        <a:rPr lang="en-US" sz="3200" dirty="0" smtClean="0"/>
                        <a:t>It records students’ study activities </a:t>
                      </a:r>
                      <a:r>
                        <a:rPr lang="en-US" sz="3200" smtClean="0"/>
                        <a:t>and results.</a:t>
                      </a:r>
                      <a:endParaRPr 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472488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529" y="2366863"/>
            <a:ext cx="747042" cy="747042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529" y="3217770"/>
            <a:ext cx="747042" cy="747042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6529" y="4053172"/>
            <a:ext cx="747042" cy="74704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702" y="5081442"/>
            <a:ext cx="747042" cy="74704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9529" y="5854290"/>
            <a:ext cx="747042" cy="74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322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76198" y="1730131"/>
            <a:ext cx="11269345" cy="3725373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F26649"/>
                </a:solidFill>
              </a:rPr>
              <a:t>1. </a:t>
            </a:r>
            <a:r>
              <a:rPr lang="en-US" sz="3200" dirty="0"/>
              <a:t>What does checking students’ attendance mean?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A. </a:t>
            </a:r>
            <a:r>
              <a:rPr lang="en-US" sz="3200" smtClean="0"/>
              <a:t>Checking </a:t>
            </a:r>
            <a:r>
              <a:rPr lang="en-US" sz="3200"/>
              <a:t>their </a:t>
            </a:r>
            <a:r>
              <a:rPr lang="en-US" sz="3200" smtClean="0"/>
              <a:t>presence.</a:t>
            </a:r>
            <a:r>
              <a:rPr lang="en-US" sz="3200"/>
              <a:t>	</a:t>
            </a:r>
            <a:endParaRPr lang="en-US" sz="3200" smtClean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 dirty="0">
                <a:solidFill>
                  <a:srgbClr val="00B0F0"/>
                </a:solidFill>
              </a:rPr>
              <a:t>. </a:t>
            </a:r>
            <a:r>
              <a:rPr lang="en-US" sz="3200" dirty="0"/>
              <a:t>Scanning </a:t>
            </a:r>
            <a:r>
              <a:rPr lang="en-US" sz="3200"/>
              <a:t>their </a:t>
            </a:r>
            <a:r>
              <a:rPr lang="en-US" sz="3200" smtClean="0"/>
              <a:t>faces.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C</a:t>
            </a:r>
            <a:r>
              <a:rPr lang="en-US" sz="3200" dirty="0">
                <a:solidFill>
                  <a:srgbClr val="00B0F0"/>
                </a:solidFill>
              </a:rPr>
              <a:t>. </a:t>
            </a:r>
            <a:r>
              <a:rPr lang="en-US" sz="3200" dirty="0"/>
              <a:t>Checking </a:t>
            </a:r>
            <a:r>
              <a:rPr lang="en-US" sz="3200"/>
              <a:t>their </a:t>
            </a:r>
            <a:r>
              <a:rPr lang="en-US" sz="3200" smtClean="0"/>
              <a:t>fingerprints.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en-US" sz="15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rgbClr val="F26649"/>
                </a:solidFill>
              </a:rPr>
              <a:t>2. </a:t>
            </a:r>
            <a:r>
              <a:rPr lang="en-US" sz="3200" dirty="0"/>
              <a:t>With </a:t>
            </a:r>
            <a:r>
              <a:rPr lang="en-US" sz="3200" dirty="0" err="1"/>
              <a:t>Nanolearning</a:t>
            </a:r>
            <a:r>
              <a:rPr lang="en-US" sz="3200" dirty="0"/>
              <a:t> </a:t>
            </a:r>
            <a:r>
              <a:rPr lang="en-US" sz="3200"/>
              <a:t>students </a:t>
            </a:r>
            <a:r>
              <a:rPr lang="en-US" sz="3200" smtClean="0"/>
              <a:t>can ______.</a:t>
            </a:r>
            <a:endParaRPr lang="en-US" sz="3200" dirty="0"/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A. </a:t>
            </a:r>
            <a:r>
              <a:rPr lang="en-US" sz="3200" smtClean="0"/>
              <a:t>access </a:t>
            </a:r>
            <a:r>
              <a:rPr lang="en-US" sz="3200" dirty="0"/>
              <a:t>large amounts of information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B. </a:t>
            </a:r>
            <a:r>
              <a:rPr lang="en-US" sz="3200" smtClean="0"/>
              <a:t>improve </a:t>
            </a:r>
            <a:r>
              <a:rPr lang="en-US" sz="3200" dirty="0"/>
              <a:t>their learning quality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smtClean="0">
                <a:solidFill>
                  <a:srgbClr val="00B0F0"/>
                </a:solidFill>
              </a:rPr>
              <a:t>C. </a:t>
            </a:r>
            <a:r>
              <a:rPr lang="en-US" sz="3200" smtClean="0"/>
              <a:t>concentrate longer</a:t>
            </a:r>
            <a:endParaRPr lang="en-US" sz="3200" dirty="0"/>
          </a:p>
        </p:txBody>
      </p:sp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112596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5359" y="102224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78803" y="1139513"/>
            <a:ext cx="8408097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answer A, B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, </a:t>
            </a:r>
            <a:r>
              <a:rPr lang="en-US" sz="26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/>
          <p:cNvSpPr/>
          <p:nvPr/>
        </p:nvSpPr>
        <p:spPr>
          <a:xfrm>
            <a:off x="568817" y="2455531"/>
            <a:ext cx="483577" cy="48357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568816" y="5616844"/>
            <a:ext cx="483577" cy="48357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556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76198" y="112596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55359" y="102224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78803" y="1139513"/>
            <a:ext cx="8408097" cy="492443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Read the passage and choose the correct answer A, B</a:t>
            </a:r>
            <a:r>
              <a:rPr lang="en-US" sz="26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, </a:t>
            </a:r>
            <a:r>
              <a:rPr lang="en-US" sz="26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or </a:t>
            </a:r>
            <a:r>
              <a:rPr lang="en-US" sz="26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C.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6198" y="1730131"/>
            <a:ext cx="10717823" cy="50967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3200" b="1">
                <a:solidFill>
                  <a:srgbClr val="F26649"/>
                </a:solidFill>
              </a:rPr>
              <a:t>3.</a:t>
            </a:r>
            <a:r>
              <a:rPr lang="en-US" sz="3200"/>
              <a:t> What DOESN’T Nanolearning do?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3200" smtClean="0">
                <a:solidFill>
                  <a:srgbClr val="00B0F0"/>
                </a:solidFill>
              </a:rPr>
              <a:t>A. </a:t>
            </a:r>
            <a:r>
              <a:rPr lang="en-US" sz="3200" smtClean="0"/>
              <a:t>Provide </a:t>
            </a:r>
            <a:r>
              <a:rPr lang="en-US" sz="3200"/>
              <a:t>platform	</a:t>
            </a:r>
            <a:endParaRPr lang="en-US" sz="320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>
                <a:solidFill>
                  <a:srgbClr val="00B0F0"/>
                </a:solidFill>
              </a:rPr>
              <a:t>. </a:t>
            </a:r>
            <a:r>
              <a:rPr lang="en-US" sz="3200"/>
              <a:t>Report students’ results  </a:t>
            </a:r>
            <a:endParaRPr lang="en-US" sz="3200" smtClean="0"/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3200" smtClean="0">
                <a:solidFill>
                  <a:srgbClr val="00B0F0"/>
                </a:solidFill>
              </a:rPr>
              <a:t>C.  </a:t>
            </a:r>
            <a:r>
              <a:rPr lang="en-US" sz="3200" smtClean="0"/>
              <a:t>entertain students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endParaRPr lang="en-US" sz="1500"/>
          </a:p>
          <a:p>
            <a:pPr algn="just">
              <a:lnSpc>
                <a:spcPct val="120000"/>
              </a:lnSpc>
            </a:pPr>
            <a:r>
              <a:rPr lang="en-US" sz="3200" b="1">
                <a:solidFill>
                  <a:srgbClr val="F26649"/>
                </a:solidFill>
              </a:rPr>
              <a:t>4. </a:t>
            </a:r>
            <a:r>
              <a:rPr lang="en-US" sz="3200"/>
              <a:t>The texts are from______.</a:t>
            </a:r>
          </a:p>
          <a:p>
            <a:pPr algn="just">
              <a:lnSpc>
                <a:spcPct val="120000"/>
              </a:lnSpc>
            </a:pPr>
            <a:r>
              <a:rPr lang="en-US" sz="3200" smtClean="0">
                <a:solidFill>
                  <a:srgbClr val="00B0F0"/>
                </a:solidFill>
              </a:rPr>
              <a:t>A. </a:t>
            </a:r>
            <a:r>
              <a:rPr lang="en-US" sz="3200" smtClean="0"/>
              <a:t>Science </a:t>
            </a:r>
            <a:r>
              <a:rPr lang="en-US" sz="3200"/>
              <a:t>books			</a:t>
            </a:r>
            <a:endParaRPr lang="en-US" sz="3200" smtClean="0"/>
          </a:p>
          <a:p>
            <a:pPr algn="just">
              <a:lnSpc>
                <a:spcPct val="120000"/>
              </a:lnSpc>
            </a:pPr>
            <a:r>
              <a:rPr lang="en-US" sz="3200" smtClean="0">
                <a:solidFill>
                  <a:srgbClr val="00B0F0"/>
                </a:solidFill>
              </a:rPr>
              <a:t>B</a:t>
            </a:r>
            <a:r>
              <a:rPr lang="en-US" sz="3200">
                <a:solidFill>
                  <a:srgbClr val="00B0F0"/>
                </a:solidFill>
              </a:rPr>
              <a:t>. </a:t>
            </a:r>
            <a:r>
              <a:rPr lang="en-US" sz="3200"/>
              <a:t>advertisements		</a:t>
            </a:r>
            <a:endParaRPr lang="en-US" sz="3200" smtClean="0"/>
          </a:p>
          <a:p>
            <a:pPr algn="just">
              <a:lnSpc>
                <a:spcPct val="120000"/>
              </a:lnSpc>
            </a:pPr>
            <a:r>
              <a:rPr lang="en-US" sz="3200" smtClean="0">
                <a:solidFill>
                  <a:srgbClr val="00B0F0"/>
                </a:solidFill>
              </a:rPr>
              <a:t>C</a:t>
            </a:r>
            <a:r>
              <a:rPr lang="en-US" sz="3200">
                <a:solidFill>
                  <a:srgbClr val="00B0F0"/>
                </a:solidFill>
              </a:rPr>
              <a:t>. </a:t>
            </a:r>
            <a:r>
              <a:rPr lang="en-US" sz="3200"/>
              <a:t>manuals</a:t>
            </a:r>
            <a:endParaRPr lang="en-US" sz="3200" dirty="0"/>
          </a:p>
        </p:txBody>
      </p:sp>
      <p:sp>
        <p:nvSpPr>
          <p:cNvPr id="15" name="Oval 14"/>
          <p:cNvSpPr/>
          <p:nvPr/>
        </p:nvSpPr>
        <p:spPr>
          <a:xfrm>
            <a:off x="576198" y="3616115"/>
            <a:ext cx="483577" cy="48357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Oval 15"/>
          <p:cNvSpPr/>
          <p:nvPr/>
        </p:nvSpPr>
        <p:spPr>
          <a:xfrm>
            <a:off x="568816" y="5616844"/>
            <a:ext cx="483577" cy="48357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314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53623"/>
          <a:stretch/>
        </p:blipFill>
        <p:spPr>
          <a:xfrm>
            <a:off x="924682" y="1864796"/>
            <a:ext cx="3234080" cy="486502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l="46714"/>
          <a:stretch/>
        </p:blipFill>
        <p:spPr>
          <a:xfrm>
            <a:off x="7419656" y="1829853"/>
            <a:ext cx="3715874" cy="4865022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422077" y="112015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4862" y="9988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24682" y="998856"/>
            <a:ext cx="1088070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Discuss and match the questions in A with the answers in B, and then make a conversation about an invention.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3885348" y="3042533"/>
            <a:ext cx="3653984" cy="17647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4077311" y="2978126"/>
            <a:ext cx="3462021" cy="913652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951218" y="4630578"/>
            <a:ext cx="3588114" cy="744656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3640220" y="3482305"/>
            <a:ext cx="3899112" cy="1969802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3635038" y="5452106"/>
            <a:ext cx="3908762" cy="36796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793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422077" y="1120157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4862" y="99885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24682" y="998856"/>
            <a:ext cx="10880706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Discuss and match the questions in A with the answers in B, and then make a conversation about an invention.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020962" y="1414354"/>
            <a:ext cx="4991333" cy="51961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</a:rPr>
              <a:t>A: What technology do you like?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</a:rPr>
              <a:t>B: I like </a:t>
            </a:r>
            <a:r>
              <a:rPr lang="en-US" sz="2800" smtClean="0">
                <a:solidFill>
                  <a:srgbClr val="7030A0"/>
                </a:solidFill>
              </a:rPr>
              <a:t>___________________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</a:rPr>
              <a:t>A: Who invented it?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</a:rPr>
              <a:t>B: </a:t>
            </a:r>
            <a:r>
              <a:rPr lang="en-US" sz="2800" smtClean="0">
                <a:solidFill>
                  <a:srgbClr val="7030A0"/>
                </a:solidFill>
              </a:rPr>
              <a:t>_______________________</a:t>
            </a:r>
            <a:endParaRPr lang="en-US" sz="280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</a:rPr>
              <a:t>A: When did he invent it?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</a:rPr>
              <a:t>B: In </a:t>
            </a:r>
            <a:r>
              <a:rPr lang="en-US" sz="2800" smtClean="0">
                <a:solidFill>
                  <a:srgbClr val="7030A0"/>
                </a:solidFill>
              </a:rPr>
              <a:t>_____________________</a:t>
            </a:r>
            <a:endParaRPr lang="en-US" sz="2800">
              <a:solidFill>
                <a:srgbClr val="7030A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</a:rPr>
              <a:t>A: How can it help us?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rgbClr val="7030A0"/>
                </a:solidFill>
              </a:rPr>
              <a:t>B: It can help us</a:t>
            </a:r>
            <a:r>
              <a:rPr lang="en-US" sz="2800" smtClean="0">
                <a:solidFill>
                  <a:srgbClr val="7030A0"/>
                </a:solidFill>
              </a:rPr>
              <a:t>_____________</a:t>
            </a:r>
            <a:endParaRPr lang="en-US" sz="2800">
              <a:solidFill>
                <a:srgbClr val="7030A0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/>
          <a:srcRect l="681" r="1741" b="5368"/>
          <a:stretch/>
        </p:blipFill>
        <p:spPr>
          <a:xfrm>
            <a:off x="167055" y="2599409"/>
            <a:ext cx="6638192" cy="305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48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23412" y="1211840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6197" y="109053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26018" y="1131401"/>
            <a:ext cx="10086742" cy="1292662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groups. Ask and answer questions about a technology or an invention. Use the example in 4 as a cue. Then report your answers to the class.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523412" y="2649296"/>
            <a:ext cx="7829280" cy="3105190"/>
          </a:xfrm>
        </p:spPr>
        <p:txBody>
          <a:bodyPr/>
          <a:lstStyle/>
          <a:p>
            <a:r>
              <a:rPr lang="en-US" b="1" i="1" dirty="0" smtClean="0">
                <a:solidFill>
                  <a:srgbClr val="00B0F0"/>
                </a:solidFill>
              </a:rPr>
              <a:t>Example: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3200" dirty="0" err="1" smtClean="0"/>
              <a:t>Mi</a:t>
            </a:r>
            <a:r>
              <a:rPr lang="en-US" sz="3200" dirty="0" smtClean="0"/>
              <a:t> likes biometrics. Alphonse Bertillon invented it in 1800s. It is a very important technology. We use it to …</a:t>
            </a:r>
            <a:endParaRPr lang="en-US" sz="3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9381" y="3891170"/>
            <a:ext cx="2724539" cy="29668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1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303575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72256" y="2101830"/>
            <a:ext cx="1116112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Some new technologies that are applied at schools</a:t>
            </a:r>
            <a:endParaRPr lang="en-US" sz="3600" dirty="0"/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 smtClean="0"/>
              <a:t>Information about some inventions or technologies</a:t>
            </a:r>
            <a:endParaRPr lang="en-US" sz="3600" dirty="0"/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353" y="4627444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88178"/>
            <a:ext cx="4109022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850" y="1642753"/>
            <a:ext cx="1025326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401329" y="1839388"/>
            <a:ext cx="3160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LESSON </a:t>
            </a:r>
            <a:r>
              <a:rPr lang="en-US" sz="2800" b="1" dirty="0" smtClean="0">
                <a:solidFill>
                  <a:schemeClr val="bg1"/>
                </a:solidFill>
              </a:rPr>
              <a:t>5:  SKILLS 1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1" y="88279"/>
            <a:ext cx="78412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SCIENCE AND TECHNOLOGY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17329" y="100268"/>
            <a:ext cx="811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11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3695" r="4686"/>
          <a:stretch/>
        </p:blipFill>
        <p:spPr>
          <a:xfrm>
            <a:off x="2974100" y="2704668"/>
            <a:ext cx="5991909" cy="365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94043" y="1292581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  <a:endParaRPr lang="en-US" sz="28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4290" y="2330069"/>
            <a:ext cx="8149852" cy="1668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600" dirty="0" smtClean="0"/>
              <a:t>Learn the new words by heart.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en-US" sz="3600" smtClean="0"/>
              <a:t>Do exercise in the workbook</a:t>
            </a:r>
            <a:endParaRPr lang="en-US" sz="3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407" y="2376097"/>
            <a:ext cx="4293670" cy="4293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>
                <a:latin typeface="Calibri" panose="020F0502020204030204" pitchFamily="34" charset="0"/>
              </a:rPr>
              <a:t>Website: </a:t>
            </a:r>
            <a:r>
              <a:rPr lang="en-GB" b="1" i="1" smtClean="0">
                <a:latin typeface="Calibri" panose="020F0502020204030204" pitchFamily="34" charset="0"/>
              </a:rPr>
              <a:t>hoclieu.vn</a:t>
            </a:r>
            <a:endParaRPr lang="en-GB"/>
          </a:p>
          <a:p>
            <a:pPr algn="ctr"/>
            <a:r>
              <a:rPr lang="en-GB" b="1">
                <a:latin typeface="Calibri" panose="020F0502020204030204" pitchFamily="34" charset="0"/>
              </a:rPr>
              <a:t>Fanpage: </a:t>
            </a:r>
            <a:r>
              <a:rPr lang="en-GB" b="1" i="1" smtClean="0">
                <a:latin typeface="Calibri" panose="020F0502020204030204" pitchFamily="34" charset="0"/>
              </a:rPr>
              <a:t>facebook.com/tienganhglobalsuccess.vn/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967801" y="2506113"/>
            <a:ext cx="1835914" cy="61760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69161" y="4568385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505075" y="1409153"/>
            <a:ext cx="1380683" cy="1096960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87119" y="2814917"/>
            <a:ext cx="1380683" cy="1753468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505075" y="4869109"/>
            <a:ext cx="1380683" cy="1015417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bg1"/>
                </a:solidFill>
              </a:rPr>
              <a:t>LESSON 5: </a:t>
            </a:r>
            <a:r>
              <a:rPr lang="en-US" sz="2000" b="1" smtClean="0">
                <a:solidFill>
                  <a:schemeClr val="bg1"/>
                </a:solidFill>
              </a:rPr>
              <a:t>SKILLS </a:t>
            </a:r>
            <a:r>
              <a:rPr lang="en-US" sz="2000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67801" y="5884526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865925" y="1175557"/>
            <a:ext cx="5740800" cy="572702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mtClean="0">
                <a:solidFill>
                  <a:schemeClr val="tx1"/>
                </a:solidFill>
              </a:rPr>
              <a:t>Brainstorming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863033" y="1918199"/>
            <a:ext cx="5743691" cy="2069120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vi-VN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1: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Work in pairs. Name the technological applications in the pictures. Can they be used in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schools?</a:t>
            </a: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Vocabulary teaching</a:t>
            </a:r>
            <a:endParaRPr lang="en-US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R="0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2: Read the passage and </a:t>
            </a:r>
            <a:r>
              <a:rPr lang="en-US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tick B 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(Biometrics) or N (</a:t>
            </a:r>
            <a:r>
              <a:rPr lang="en-US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Nanolearning</a:t>
            </a: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 smtClean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Task 3: Read the text again and choose the correct answer A, B, or C.</a:t>
            </a:r>
            <a:endParaRPr lang="en-US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860143" y="4138492"/>
            <a:ext cx="5743690" cy="1746034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4: Work in pairs. Discuss and match the questions in A with the answers in B, and then make a conversation about an invention.</a:t>
            </a:r>
          </a:p>
          <a:p>
            <a:pPr marR="0" algn="just">
              <a:spcBef>
                <a:spcPts val="0"/>
              </a:spcBef>
              <a:spcAft>
                <a:spcPts val="0"/>
              </a:spcAft>
            </a:pPr>
            <a:r>
              <a:rPr lang="en-US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Task 5: Work in groups. Ask and answer questions about a technology or an invention. Use the example in 4 as a cue. Then report your answers to the class.</a:t>
            </a:r>
            <a:endParaRPr lang="en-US" b="1" dirty="0" smtClean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863033" y="6035699"/>
            <a:ext cx="5740800" cy="555805"/>
          </a:xfrm>
          <a:prstGeom prst="rect">
            <a:avLst/>
          </a:prstGeom>
          <a:solidFill>
            <a:srgbClr val="FBCDCD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1905"/>
            <a:ext cx="12192000" cy="1083309"/>
            <a:chOff x="0" y="-3"/>
            <a:chExt cx="12192000" cy="1083309"/>
          </a:xfrm>
        </p:grpSpPr>
        <p:sp>
          <p:nvSpPr>
            <p:cNvPr id="5" name="Round Single Corner Rectangle 4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ound Single Corner Rectangle 5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Round Single Corner Rectangle 6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784922" y="7452"/>
            <a:ext cx="590638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BRAINSTORMING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131764"/>
            <a:ext cx="10515600" cy="8615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>
                <a:solidFill>
                  <a:srgbClr val="002060"/>
                </a:solidFill>
              </a:rPr>
              <a:t>Name the technological applications your school uses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4457" y="1755836"/>
            <a:ext cx="5523431" cy="472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421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Round Single Corner Rectangle 3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546435" y="1182822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99220" y="1080182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101826" y="1148451"/>
            <a:ext cx="10020443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Name the technological applications in the pictures. Can they be used in schools?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53323" y="3607180"/>
            <a:ext cx="2393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e</a:t>
            </a:r>
            <a:r>
              <a:rPr lang="en-US" sz="3200" b="1" dirty="0" smtClean="0">
                <a:solidFill>
                  <a:srgbClr val="7030A0"/>
                </a:solidFill>
              </a:rPr>
              <a:t>ye-tracking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467672" y="3682495"/>
            <a:ext cx="34338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f</a:t>
            </a:r>
            <a:r>
              <a:rPr lang="en-US" sz="3200" b="1" dirty="0" smtClean="0">
                <a:solidFill>
                  <a:srgbClr val="7030A0"/>
                </a:solidFill>
              </a:rPr>
              <a:t>ingerprint scanner</a:t>
            </a:r>
            <a:endParaRPr lang="en-US" sz="3200" b="1" dirty="0">
              <a:solidFill>
                <a:srgbClr val="7030A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71843" y="6182998"/>
            <a:ext cx="30708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</a:rPr>
              <a:t>f</a:t>
            </a:r>
            <a:r>
              <a:rPr lang="en-US" sz="3200" b="1" dirty="0" smtClean="0">
                <a:solidFill>
                  <a:srgbClr val="7030A0"/>
                </a:solidFill>
              </a:rPr>
              <a:t>ace recognition</a:t>
            </a:r>
            <a:endParaRPr lang="en-US" sz="3200" b="1" dirty="0">
              <a:solidFill>
                <a:srgbClr val="7030A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50802"/>
          <a:stretch/>
        </p:blipFill>
        <p:spPr>
          <a:xfrm>
            <a:off x="1388003" y="1904146"/>
            <a:ext cx="3177976" cy="177834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/>
          <a:srcRect l="50727"/>
          <a:stretch/>
        </p:blipFill>
        <p:spPr>
          <a:xfrm>
            <a:off x="7277698" y="1879714"/>
            <a:ext cx="3182819" cy="1778349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49041" y="3625058"/>
            <a:ext cx="4013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</a:rPr>
              <a:t>1. </a:t>
            </a:r>
            <a:r>
              <a:rPr lang="en-US" sz="3200" smtClean="0"/>
              <a:t>_______________</a:t>
            </a:r>
            <a:endParaRPr lang="en-US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7018456" y="3682495"/>
            <a:ext cx="4013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</a:rPr>
              <a:t>2. </a:t>
            </a:r>
            <a:r>
              <a:rPr lang="en-US" sz="3200" smtClean="0"/>
              <a:t>________________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099" t="2903" r="2766" b="4838"/>
          <a:stretch/>
        </p:blipFill>
        <p:spPr>
          <a:xfrm>
            <a:off x="2464044" y="4234265"/>
            <a:ext cx="6651381" cy="1961129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053733" y="6172262"/>
            <a:ext cx="4013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smtClean="0">
                <a:solidFill>
                  <a:srgbClr val="F26649"/>
                </a:solidFill>
              </a:rPr>
              <a:t>3. </a:t>
            </a:r>
            <a:r>
              <a:rPr lang="en-US" sz="3200" smtClean="0"/>
              <a:t>_______________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66094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44215" y="874730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b</a:t>
            </a:r>
            <a:r>
              <a:rPr lang="en-US" sz="8000" b="1" dirty="0" smtClean="0">
                <a:solidFill>
                  <a:srgbClr val="AD4F0F"/>
                </a:solidFill>
              </a:rPr>
              <a:t>iometrics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22077" y="4670790"/>
            <a:ext cx="48623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khoa </a:t>
            </a:r>
            <a:r>
              <a:rPr lang="en-US" sz="4800" dirty="0" err="1" smtClean="0"/>
              <a:t>học</a:t>
            </a:r>
            <a:r>
              <a:rPr lang="en-US" sz="4800" dirty="0" smtClean="0"/>
              <a:t> </a:t>
            </a:r>
            <a:r>
              <a:rPr lang="en-US" sz="4800" dirty="0" err="1" smtClean="0"/>
              <a:t>sinh</a:t>
            </a:r>
            <a:r>
              <a:rPr lang="en-US" sz="4800" dirty="0" smtClean="0"/>
              <a:t> </a:t>
            </a:r>
            <a:r>
              <a:rPr lang="en-US" sz="4800" dirty="0" err="1" smtClean="0"/>
              <a:t>trắc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734488" y="3223928"/>
            <a:ext cx="454990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/ˌ</a:t>
            </a:r>
            <a:r>
              <a:rPr lang="en-US" sz="4800" b="1" dirty="0" err="1">
                <a:solidFill>
                  <a:schemeClr val="accent5">
                    <a:lumMod val="50000"/>
                  </a:schemeClr>
                </a:solidFill>
              </a:rPr>
              <a:t>baɪəʊˈ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</a:rPr>
              <a:t>metrɪks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6883" t="9048" r="7074" b="9709"/>
          <a:stretch/>
        </p:blipFill>
        <p:spPr>
          <a:xfrm>
            <a:off x="5503985" y="2214699"/>
            <a:ext cx="6339791" cy="4248831"/>
          </a:xfrm>
          <a:prstGeom prst="rect">
            <a:avLst/>
          </a:prstGeom>
        </p:spPr>
      </p:pic>
      <p:pic>
        <p:nvPicPr>
          <p:cNvPr id="3" name="biometric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0466" y="3307815"/>
            <a:ext cx="663221" cy="66322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8060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3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452433" y="1090819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t</a:t>
            </a:r>
            <a:r>
              <a:rPr lang="en-US" sz="8000" b="1" dirty="0" smtClean="0">
                <a:solidFill>
                  <a:srgbClr val="AD4F0F"/>
                </a:solidFill>
              </a:rPr>
              <a:t>ruancy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(v)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12357" y="3947506"/>
            <a:ext cx="41633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trốn học, nghỉ học không phép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997216" y="2909913"/>
            <a:ext cx="28616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/ˈtruːənsi/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409" y="1748260"/>
            <a:ext cx="7457136" cy="4591342"/>
          </a:xfrm>
          <a:prstGeom prst="rect">
            <a:avLst/>
          </a:prstGeom>
        </p:spPr>
      </p:pic>
      <p:pic>
        <p:nvPicPr>
          <p:cNvPr id="5" name="truanc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3315" y="2909913"/>
            <a:ext cx="749094" cy="74909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796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0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8009" y="955331"/>
            <a:ext cx="8040194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smtClean="0">
                <a:solidFill>
                  <a:srgbClr val="AD4F0F"/>
                </a:solidFill>
              </a:rPr>
              <a:t>nanolearning</a:t>
            </a:r>
            <a:r>
              <a:rPr lang="en-US" sz="4000" b="1" smtClean="0">
                <a:solidFill>
                  <a:srgbClr val="AD4F0F"/>
                </a:solidFill>
              </a:rPr>
              <a:t> </a:t>
            </a:r>
            <a:r>
              <a:rPr lang="en-US" sz="6000" b="1" smtClean="0">
                <a:solidFill>
                  <a:srgbClr val="AD4F0F"/>
                </a:solidFill>
              </a:rPr>
              <a:t>(</a:t>
            </a:r>
            <a:r>
              <a:rPr lang="en-US" sz="6000" b="1" dirty="0" smtClean="0">
                <a:solidFill>
                  <a:srgbClr val="AD4F0F"/>
                </a:solidFill>
              </a:rPr>
              <a:t>n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7518" y="4015482"/>
            <a:ext cx="555435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600" dirty="0"/>
              <a:t>M</a:t>
            </a:r>
            <a:r>
              <a:rPr lang="vi-VN" sz="2600" dirty="0" smtClean="0"/>
              <a:t>ột </a:t>
            </a:r>
            <a:r>
              <a:rPr lang="vi-VN" sz="2600" dirty="0"/>
              <a:t>chương </a:t>
            </a:r>
            <a:r>
              <a:rPr lang="vi-VN" sz="2600" dirty="0" smtClean="0"/>
              <a:t>trình </a:t>
            </a:r>
            <a:r>
              <a:rPr lang="vi-VN" sz="2600" dirty="0"/>
              <a:t>cho phép người tham gia học một chủ đề nhất định </a:t>
            </a:r>
            <a:r>
              <a:rPr lang="vi-VN" sz="2600" dirty="0" smtClean="0"/>
              <a:t>trong </a:t>
            </a:r>
            <a:r>
              <a:rPr lang="vi-VN" sz="2600" dirty="0"/>
              <a:t>thời gian từ 2-10 phút thông qua việc sử dụng phương tiện điện tử và không tương tác với người hướng dẫn trong thời gian thực.</a:t>
            </a:r>
            <a:endParaRPr lang="en-US" sz="2600" dirty="0"/>
          </a:p>
        </p:txBody>
      </p:sp>
      <p:sp>
        <p:nvSpPr>
          <p:cNvPr id="2" name="Rectangle 1"/>
          <p:cNvSpPr/>
          <p:nvPr/>
        </p:nvSpPr>
        <p:spPr>
          <a:xfrm>
            <a:off x="1233405" y="2729525"/>
            <a:ext cx="411593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/’</a:t>
            </a:r>
            <a:r>
              <a:rPr lang="en-US" sz="4800" b="1" dirty="0" err="1" smtClean="0">
                <a:solidFill>
                  <a:schemeClr val="accent5">
                    <a:lumMod val="50000"/>
                  </a:schemeClr>
                </a:solidFill>
              </a:rPr>
              <a:t>nænəʊlɜːnɪŋ</a:t>
            </a:r>
            <a:r>
              <a:rPr lang="en-US" sz="4800" b="1" dirty="0" smtClean="0">
                <a:solidFill>
                  <a:schemeClr val="accent5">
                    <a:lumMod val="50000"/>
                  </a:schemeClr>
                </a:solidFill>
              </a:rPr>
              <a:t>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5" name="nanolearning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2077" y="2871160"/>
            <a:ext cx="679768" cy="6797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1550" y="2344817"/>
            <a:ext cx="6665995" cy="426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578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2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212554" y="1068397"/>
            <a:ext cx="5760980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e</a:t>
            </a:r>
            <a:r>
              <a:rPr lang="en-US" sz="8000" b="1" dirty="0" smtClean="0">
                <a:solidFill>
                  <a:srgbClr val="AD4F0F"/>
                </a:solidFill>
              </a:rPr>
              <a:t>ffortless</a:t>
            </a:r>
            <a:r>
              <a:rPr lang="en-US" sz="4000" b="1" dirty="0" smtClean="0">
                <a:solidFill>
                  <a:srgbClr val="AD4F0F"/>
                </a:solidFill>
              </a:rPr>
              <a:t> </a:t>
            </a:r>
            <a:r>
              <a:rPr lang="en-US" sz="6000" b="1" dirty="0" smtClean="0">
                <a:solidFill>
                  <a:srgbClr val="AD4F0F"/>
                </a:solidFill>
              </a:rPr>
              <a:t>(</a:t>
            </a:r>
            <a:r>
              <a:rPr lang="en-US" sz="6000" b="1" dirty="0" err="1" smtClean="0">
                <a:solidFill>
                  <a:srgbClr val="AD4F0F"/>
                </a:solidFill>
              </a:rPr>
              <a:t>adj</a:t>
            </a:r>
            <a:r>
              <a:rPr lang="en-US" sz="6000" b="1" dirty="0" smtClean="0">
                <a:solidFill>
                  <a:srgbClr val="AD4F0F"/>
                </a:solidFill>
                <a:cs typeface="Calibri" panose="020F0502020204030204" pitchFamily="34" charset="0"/>
              </a:rPr>
              <a:t>)</a:t>
            </a:r>
            <a:endParaRPr lang="en-US" sz="6000" b="1" dirty="0">
              <a:solidFill>
                <a:srgbClr val="AD4F0F"/>
              </a:solidFill>
              <a:cs typeface="Calibri" panose="020F0502020204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38499" y="4454550"/>
            <a:ext cx="39090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smtClean="0"/>
              <a:t>không cần nhiều nỗ lực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783069" y="3119748"/>
            <a:ext cx="26199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smtClean="0">
                <a:solidFill>
                  <a:schemeClr val="accent5">
                    <a:lumMod val="50000"/>
                  </a:schemeClr>
                </a:solidFill>
              </a:rPr>
              <a:t>/ˈefətləs/</a:t>
            </a:r>
            <a:endParaRPr lang="en-US" sz="48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3" name="effortles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6974" y="3210067"/>
            <a:ext cx="650357" cy="65035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22077" y="121886"/>
            <a:ext cx="414390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29300" y="2430128"/>
            <a:ext cx="6182995" cy="427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07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4417</TotalTime>
  <Words>752</Words>
  <Application>Microsoft Office PowerPoint</Application>
  <PresentationFormat>Widescreen</PresentationFormat>
  <Paragraphs>159</Paragraphs>
  <Slides>21</Slides>
  <Notes>16</Notes>
  <HiddenSlides>0</HiddenSlides>
  <MMClips>12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Adobe Gothic Std B</vt:lpstr>
      <vt:lpstr>Arial</vt:lpstr>
      <vt:lpstr>Calibri</vt:lpstr>
      <vt:lpstr>Calibri Light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304</cp:revision>
  <dcterms:created xsi:type="dcterms:W3CDTF">2020-12-09T02:04:09Z</dcterms:created>
  <dcterms:modified xsi:type="dcterms:W3CDTF">2023-07-13T07:29:36Z</dcterms:modified>
</cp:coreProperties>
</file>