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363" r:id="rId2"/>
    <p:sldId id="256" r:id="rId3"/>
    <p:sldId id="302" r:id="rId4"/>
    <p:sldId id="332" r:id="rId5"/>
    <p:sldId id="360" r:id="rId6"/>
    <p:sldId id="344" r:id="rId7"/>
    <p:sldId id="359" r:id="rId8"/>
    <p:sldId id="358" r:id="rId9"/>
    <p:sldId id="346" r:id="rId10"/>
    <p:sldId id="349" r:id="rId11"/>
    <p:sldId id="361" r:id="rId12"/>
    <p:sldId id="357" r:id="rId13"/>
    <p:sldId id="362" r:id="rId14"/>
    <p:sldId id="314" r:id="rId15"/>
    <p:sldId id="330"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649"/>
    <a:srgbClr val="7192A9"/>
    <a:srgbClr val="EF4B66"/>
    <a:srgbClr val="D8E5E5"/>
    <a:srgbClr val="FBCDCD"/>
    <a:srgbClr val="F37D91"/>
    <a:srgbClr val="F7A5A5"/>
    <a:srgbClr val="F3F6F6"/>
    <a:srgbClr val="3B87CD"/>
    <a:srgbClr val="E070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9" autoAdjust="0"/>
    <p:restoredTop sz="94660"/>
  </p:normalViewPr>
  <p:slideViewPr>
    <p:cSldViewPr snapToGrid="0" showGuides="1">
      <p:cViewPr varScale="1">
        <p:scale>
          <a:sx n="109" d="100"/>
          <a:sy n="109" d="100"/>
        </p:scale>
        <p:origin x="864"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7/13/2023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254858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extLst>
      <p:ext uri="{BB962C8B-B14F-4D97-AF65-F5344CB8AC3E}">
        <p14:creationId xmlns:p14="http://schemas.microsoft.com/office/powerpoint/2010/main" val="1313307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15</a:t>
            </a:fld>
            <a:endParaRPr lang="en-US"/>
          </a:p>
        </p:txBody>
      </p:sp>
    </p:spTree>
    <p:extLst>
      <p:ext uri="{BB962C8B-B14F-4D97-AF65-F5344CB8AC3E}">
        <p14:creationId xmlns:p14="http://schemas.microsoft.com/office/powerpoint/2010/main" val="52039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3391278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1597882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3997055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386007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3473865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1906261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382069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1849613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0.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32227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489133" y="112159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541918" y="1000292"/>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39" name="TextBox 38"/>
          <p:cNvSpPr txBox="1"/>
          <p:nvPr/>
        </p:nvSpPr>
        <p:spPr>
          <a:xfrm>
            <a:off x="991739" y="1096682"/>
            <a:ext cx="10713954" cy="492443"/>
          </a:xfrm>
          <a:prstGeom prst="rect">
            <a:avLst/>
          </a:prstGeom>
          <a:noFill/>
          <a:effectLst/>
        </p:spPr>
        <p:txBody>
          <a:bodyPr wrap="square" rtlCol="0">
            <a:spAutoFit/>
          </a:bodyPr>
          <a:lstStyle/>
          <a:p>
            <a:r>
              <a:rPr lang="en-US" sz="2600" b="1" dirty="0">
                <a:effectLst>
                  <a:glow rad="88900">
                    <a:schemeClr val="bg1"/>
                  </a:glow>
                </a:effectLst>
                <a:cs typeface="Arial" panose="020B0604020202020204" pitchFamily="34" charset="0"/>
              </a:rPr>
              <a:t>Listen again </a:t>
            </a:r>
            <a:r>
              <a:rPr lang="en-US" sz="2600" b="1">
                <a:effectLst>
                  <a:glow rad="88900">
                    <a:schemeClr val="bg1"/>
                  </a:glow>
                </a:effectLst>
                <a:cs typeface="Arial" panose="020B0604020202020204" pitchFamily="34" charset="0"/>
              </a:rPr>
              <a:t>and </a:t>
            </a:r>
            <a:r>
              <a:rPr lang="en-US" sz="2600" b="1" smtClean="0">
                <a:effectLst>
                  <a:glow rad="88900">
                    <a:schemeClr val="bg1"/>
                  </a:glow>
                </a:effectLst>
                <a:cs typeface="Arial" panose="020B0604020202020204" pitchFamily="34" charset="0"/>
              </a:rPr>
              <a:t>tick T </a:t>
            </a:r>
            <a:r>
              <a:rPr lang="en-US" sz="2600" b="1" dirty="0">
                <a:effectLst>
                  <a:glow rad="88900">
                    <a:schemeClr val="bg1"/>
                  </a:glow>
                </a:effectLst>
                <a:cs typeface="Arial" panose="020B0604020202020204" pitchFamily="34" charset="0"/>
              </a:rPr>
              <a:t>(True) </a:t>
            </a:r>
            <a:r>
              <a:rPr lang="en-US" sz="2600" b="1">
                <a:effectLst>
                  <a:glow rad="88900">
                    <a:schemeClr val="bg1"/>
                  </a:glow>
                </a:effectLst>
                <a:cs typeface="Arial" panose="020B0604020202020204" pitchFamily="34" charset="0"/>
              </a:rPr>
              <a:t>or </a:t>
            </a:r>
            <a:r>
              <a:rPr lang="en-US" sz="2600" b="1" smtClean="0">
                <a:effectLst>
                  <a:glow rad="88900">
                    <a:schemeClr val="bg1"/>
                  </a:glow>
                </a:effectLst>
                <a:cs typeface="Arial" panose="020B0604020202020204" pitchFamily="34" charset="0"/>
              </a:rPr>
              <a:t>F (</a:t>
            </a:r>
            <a:r>
              <a:rPr lang="en-US" sz="2600" b="1">
                <a:effectLst>
                  <a:glow rad="88900">
                    <a:schemeClr val="bg1"/>
                  </a:glow>
                </a:effectLst>
                <a:cs typeface="Arial" panose="020B0604020202020204" pitchFamily="34" charset="0"/>
              </a:rPr>
              <a:t>False</a:t>
            </a:r>
            <a:r>
              <a:rPr lang="en-US" sz="2600" b="1" smtClean="0">
                <a:effectLst>
                  <a:glow rad="88900">
                    <a:schemeClr val="bg1"/>
                  </a:glow>
                </a:effectLst>
                <a:cs typeface="Arial" panose="020B0604020202020204" pitchFamily="34" charset="0"/>
              </a:rPr>
              <a:t>).</a:t>
            </a:r>
            <a:endParaRPr lang="en-US" sz="2600" b="1" dirty="0">
              <a:effectLst>
                <a:glow rad="88900">
                  <a:schemeClr val="bg1"/>
                </a:glow>
              </a:effectLst>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48827267"/>
              </p:ext>
            </p:extLst>
          </p:nvPr>
        </p:nvGraphicFramePr>
        <p:xfrm>
          <a:off x="366865" y="1649104"/>
          <a:ext cx="11388450" cy="5089536"/>
        </p:xfrm>
        <a:graphic>
          <a:graphicData uri="http://schemas.openxmlformats.org/drawingml/2006/table">
            <a:tbl>
              <a:tblPr firstRow="1" bandRow="1">
                <a:tableStyleId>{5C22544A-7EE6-4342-B048-85BDC9FD1C3A}</a:tableStyleId>
              </a:tblPr>
              <a:tblGrid>
                <a:gridCol w="9651483">
                  <a:extLst>
                    <a:ext uri="{9D8B030D-6E8A-4147-A177-3AD203B41FA5}">
                      <a16:colId xmlns:a16="http://schemas.microsoft.com/office/drawing/2014/main" val="1792272189"/>
                    </a:ext>
                  </a:extLst>
                </a:gridCol>
                <a:gridCol w="840152">
                  <a:extLst>
                    <a:ext uri="{9D8B030D-6E8A-4147-A177-3AD203B41FA5}">
                      <a16:colId xmlns:a16="http://schemas.microsoft.com/office/drawing/2014/main" val="537183415"/>
                    </a:ext>
                  </a:extLst>
                </a:gridCol>
                <a:gridCol w="896815">
                  <a:extLst>
                    <a:ext uri="{9D8B030D-6E8A-4147-A177-3AD203B41FA5}">
                      <a16:colId xmlns:a16="http://schemas.microsoft.com/office/drawing/2014/main" val="1006868580"/>
                    </a:ext>
                  </a:extLst>
                </a:gridCol>
              </a:tblGrid>
              <a:tr h="434673">
                <a:tc>
                  <a:txBody>
                    <a:bodyPr/>
                    <a:lstStyle/>
                    <a:p>
                      <a:pPr algn="ctr"/>
                      <a:r>
                        <a:rPr lang="en-US" sz="2800" smtClean="0">
                          <a:solidFill>
                            <a:schemeClr val="tx1"/>
                          </a:solidFill>
                        </a:rPr>
                        <a:t>Statements</a:t>
                      </a:r>
                      <a:endParaRPr lang="en-US" sz="2800" dirty="0">
                        <a:solidFill>
                          <a:schemeClr val="tx1"/>
                        </a:solidFill>
                      </a:endParaRPr>
                    </a:p>
                  </a:txBody>
                  <a:tcPr>
                    <a:solidFill>
                      <a:srgbClr val="FBCDCD"/>
                    </a:solidFill>
                  </a:tcPr>
                </a:tc>
                <a:tc>
                  <a:txBody>
                    <a:bodyPr/>
                    <a:lstStyle/>
                    <a:p>
                      <a:pPr algn="ctr"/>
                      <a:r>
                        <a:rPr lang="en-US" sz="2800" dirty="0" smtClean="0">
                          <a:solidFill>
                            <a:schemeClr val="tx1"/>
                          </a:solidFill>
                        </a:rPr>
                        <a:t>T</a:t>
                      </a:r>
                      <a:endParaRPr lang="en-US" sz="2800" dirty="0">
                        <a:solidFill>
                          <a:schemeClr val="tx1"/>
                        </a:solidFill>
                      </a:endParaRPr>
                    </a:p>
                  </a:txBody>
                  <a:tcPr>
                    <a:solidFill>
                      <a:srgbClr val="FBCDCD"/>
                    </a:solidFill>
                  </a:tcPr>
                </a:tc>
                <a:tc>
                  <a:txBody>
                    <a:bodyPr/>
                    <a:lstStyle/>
                    <a:p>
                      <a:pPr algn="ctr"/>
                      <a:r>
                        <a:rPr lang="en-US" sz="2800" dirty="0" smtClean="0">
                          <a:solidFill>
                            <a:schemeClr val="tx1"/>
                          </a:solidFill>
                        </a:rPr>
                        <a:t>F</a:t>
                      </a:r>
                      <a:endParaRPr lang="en-US" sz="2800" dirty="0">
                        <a:solidFill>
                          <a:schemeClr val="tx1"/>
                        </a:solidFill>
                      </a:endParaRPr>
                    </a:p>
                  </a:txBody>
                  <a:tcPr>
                    <a:solidFill>
                      <a:srgbClr val="FBCDCD"/>
                    </a:solidFill>
                  </a:tcPr>
                </a:tc>
                <a:extLst>
                  <a:ext uri="{0D108BD9-81ED-4DB2-BD59-A6C34878D82A}">
                    <a16:rowId xmlns:a16="http://schemas.microsoft.com/office/drawing/2014/main" val="735451376"/>
                  </a:ext>
                </a:extLst>
              </a:tr>
              <a:tr h="812592">
                <a:tc>
                  <a:txBody>
                    <a:bodyPr/>
                    <a:lstStyle/>
                    <a:p>
                      <a:r>
                        <a:rPr lang="en-US" sz="3200" b="1" dirty="0" smtClean="0">
                          <a:solidFill>
                            <a:srgbClr val="F26649"/>
                          </a:solidFill>
                        </a:rPr>
                        <a:t>1</a:t>
                      </a:r>
                      <a:r>
                        <a:rPr lang="en-US" sz="3200" b="1" smtClean="0">
                          <a:solidFill>
                            <a:srgbClr val="F26649"/>
                          </a:solidFill>
                        </a:rPr>
                        <a:t>. </a:t>
                      </a:r>
                      <a:r>
                        <a:rPr lang="en-US" sz="3200" smtClean="0"/>
                        <a:t>Elias</a:t>
                      </a:r>
                      <a:r>
                        <a:rPr lang="en-US" sz="3200" baseline="0" smtClean="0"/>
                        <a:t> </a:t>
                      </a:r>
                      <a:r>
                        <a:rPr lang="en-US" sz="3200" baseline="0" dirty="0" smtClean="0"/>
                        <a:t>can do a Gangnam style dance.</a:t>
                      </a:r>
                      <a:endParaRPr lang="en-US" sz="3200" dirty="0"/>
                    </a:p>
                  </a:txBody>
                  <a:tcPr/>
                </a:tc>
                <a:tc>
                  <a:txBody>
                    <a:bodyPr/>
                    <a:lstStyle/>
                    <a:p>
                      <a:endParaRPr lang="en-US" sz="2800"/>
                    </a:p>
                  </a:txBody>
                  <a:tcPr/>
                </a:tc>
                <a:tc>
                  <a:txBody>
                    <a:bodyPr/>
                    <a:lstStyle/>
                    <a:p>
                      <a:endParaRPr lang="en-US" sz="2800" dirty="0"/>
                    </a:p>
                  </a:txBody>
                  <a:tcPr/>
                </a:tc>
                <a:extLst>
                  <a:ext uri="{0D108BD9-81ED-4DB2-BD59-A6C34878D82A}">
                    <a16:rowId xmlns:a16="http://schemas.microsoft.com/office/drawing/2014/main" val="2944692797"/>
                  </a:ext>
                </a:extLst>
              </a:tr>
              <a:tr h="812592">
                <a:tc>
                  <a:txBody>
                    <a:bodyPr/>
                    <a:lstStyle/>
                    <a:p>
                      <a:r>
                        <a:rPr lang="en-US" sz="3200" b="1" dirty="0" smtClean="0">
                          <a:solidFill>
                            <a:srgbClr val="F26649"/>
                          </a:solidFill>
                        </a:rPr>
                        <a:t>2. </a:t>
                      </a:r>
                      <a:r>
                        <a:rPr lang="en-US" sz="3200" dirty="0" smtClean="0"/>
                        <a:t>Students can practise English with the robot in real time.</a:t>
                      </a:r>
                    </a:p>
                  </a:txBody>
                  <a:tcPr/>
                </a:tc>
                <a:tc>
                  <a:txBody>
                    <a:bodyPr/>
                    <a:lstStyle/>
                    <a:p>
                      <a:endParaRPr lang="en-US" sz="2800"/>
                    </a:p>
                  </a:txBody>
                  <a:tcPr/>
                </a:tc>
                <a:tc>
                  <a:txBody>
                    <a:bodyPr/>
                    <a:lstStyle/>
                    <a:p>
                      <a:endParaRPr lang="en-US" sz="2800"/>
                    </a:p>
                  </a:txBody>
                  <a:tcPr/>
                </a:tc>
                <a:extLst>
                  <a:ext uri="{0D108BD9-81ED-4DB2-BD59-A6C34878D82A}">
                    <a16:rowId xmlns:a16="http://schemas.microsoft.com/office/drawing/2014/main" val="80023116"/>
                  </a:ext>
                </a:extLst>
              </a:tr>
              <a:tr h="812592">
                <a:tc>
                  <a:txBody>
                    <a:bodyPr/>
                    <a:lstStyle/>
                    <a:p>
                      <a:r>
                        <a:rPr lang="en-US" sz="3200" b="1" dirty="0" smtClean="0">
                          <a:solidFill>
                            <a:srgbClr val="F26649"/>
                          </a:solidFill>
                        </a:rPr>
                        <a:t>3. </a:t>
                      </a:r>
                      <a:r>
                        <a:rPr lang="en-US" sz="3200" dirty="0" smtClean="0"/>
                        <a:t>The </a:t>
                      </a:r>
                      <a:r>
                        <a:rPr lang="en-US" sz="3200" smtClean="0"/>
                        <a:t>robot feels </a:t>
                      </a:r>
                      <a:r>
                        <a:rPr lang="en-US" sz="3200" dirty="0" smtClean="0"/>
                        <a:t>tired</a:t>
                      </a:r>
                      <a:r>
                        <a:rPr lang="en-US" sz="3200" baseline="0" dirty="0" smtClean="0"/>
                        <a:t> when it repeats words.</a:t>
                      </a:r>
                      <a:endParaRPr lang="en-US" sz="3200" dirty="0"/>
                    </a:p>
                  </a:txBody>
                  <a:tcPr/>
                </a:tc>
                <a:tc>
                  <a:txBody>
                    <a:bodyPr/>
                    <a:lstStyle/>
                    <a:p>
                      <a:endParaRPr lang="en-US" sz="2800"/>
                    </a:p>
                  </a:txBody>
                  <a:tcPr/>
                </a:tc>
                <a:tc>
                  <a:txBody>
                    <a:bodyPr/>
                    <a:lstStyle/>
                    <a:p>
                      <a:endParaRPr lang="en-US" sz="2800"/>
                    </a:p>
                  </a:txBody>
                  <a:tcPr/>
                </a:tc>
                <a:extLst>
                  <a:ext uri="{0D108BD9-81ED-4DB2-BD59-A6C34878D82A}">
                    <a16:rowId xmlns:a16="http://schemas.microsoft.com/office/drawing/2014/main" val="392959223"/>
                  </a:ext>
                </a:extLst>
              </a:tr>
              <a:tr h="812592">
                <a:tc>
                  <a:txBody>
                    <a:bodyPr/>
                    <a:lstStyle/>
                    <a:p>
                      <a:r>
                        <a:rPr lang="en-US" sz="3200" b="1" dirty="0" smtClean="0">
                          <a:solidFill>
                            <a:srgbClr val="F26649"/>
                          </a:solidFill>
                        </a:rPr>
                        <a:t>4. </a:t>
                      </a:r>
                      <a:r>
                        <a:rPr lang="en-US" sz="3200" dirty="0" smtClean="0"/>
                        <a:t>The robot asks questions that are too difficult for students to answer.</a:t>
                      </a:r>
                      <a:endParaRPr lang="en-US" sz="3200" dirty="0"/>
                    </a:p>
                  </a:txBody>
                  <a:tcPr/>
                </a:tc>
                <a:tc>
                  <a:txBody>
                    <a:bodyPr/>
                    <a:lstStyle/>
                    <a:p>
                      <a:endParaRPr lang="en-US" sz="2800"/>
                    </a:p>
                  </a:txBody>
                  <a:tcPr/>
                </a:tc>
                <a:tc>
                  <a:txBody>
                    <a:bodyPr/>
                    <a:lstStyle/>
                    <a:p>
                      <a:endParaRPr lang="en-US" sz="2800"/>
                    </a:p>
                  </a:txBody>
                  <a:tcPr/>
                </a:tc>
                <a:extLst>
                  <a:ext uri="{0D108BD9-81ED-4DB2-BD59-A6C34878D82A}">
                    <a16:rowId xmlns:a16="http://schemas.microsoft.com/office/drawing/2014/main" val="3589015143"/>
                  </a:ext>
                </a:extLst>
              </a:tr>
              <a:tr h="812592">
                <a:tc>
                  <a:txBody>
                    <a:bodyPr/>
                    <a:lstStyle/>
                    <a:p>
                      <a:r>
                        <a:rPr lang="en-US" sz="3200" b="1" dirty="0" smtClean="0">
                          <a:solidFill>
                            <a:srgbClr val="F26649"/>
                          </a:solidFill>
                        </a:rPr>
                        <a:t>5. </a:t>
                      </a:r>
                      <a:r>
                        <a:rPr lang="en-US" sz="3200" dirty="0" smtClean="0"/>
                        <a:t>Robots can teach students how to behave correctly.</a:t>
                      </a:r>
                      <a:endParaRPr lang="en-US" sz="3200" dirty="0"/>
                    </a:p>
                  </a:txBody>
                  <a:tcPr/>
                </a:tc>
                <a:tc>
                  <a:txBody>
                    <a:bodyPr/>
                    <a:lstStyle/>
                    <a:p>
                      <a:endParaRPr lang="en-US" sz="2800" dirty="0"/>
                    </a:p>
                  </a:txBody>
                  <a:tcPr/>
                </a:tc>
                <a:tc>
                  <a:txBody>
                    <a:bodyPr/>
                    <a:lstStyle/>
                    <a:p>
                      <a:endParaRPr lang="en-US" sz="2800" dirty="0"/>
                    </a:p>
                  </a:txBody>
                  <a:tcPr/>
                </a:tc>
                <a:extLst>
                  <a:ext uri="{0D108BD9-81ED-4DB2-BD59-A6C34878D82A}">
                    <a16:rowId xmlns:a16="http://schemas.microsoft.com/office/drawing/2014/main" val="700755154"/>
                  </a:ext>
                </a:extLst>
              </a:tr>
            </a:tbl>
          </a:graphicData>
        </a:graphic>
      </p:graphicFrame>
      <p:sp>
        <p:nvSpPr>
          <p:cNvPr id="17" name="TextBox 16"/>
          <p:cNvSpPr txBox="1"/>
          <p:nvPr/>
        </p:nvSpPr>
        <p:spPr>
          <a:xfrm>
            <a:off x="444945" y="186128"/>
            <a:ext cx="4143902"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9889" y="2278505"/>
            <a:ext cx="545006" cy="545006"/>
          </a:xfrm>
          <a:prstGeom prst="rect">
            <a:avLst/>
          </a:prstGeom>
        </p:spPr>
      </p:pic>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9889" y="3179855"/>
            <a:ext cx="545006" cy="545006"/>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33299" y="4172277"/>
            <a:ext cx="545006" cy="545006"/>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33299" y="5095028"/>
            <a:ext cx="545006" cy="545006"/>
          </a:xfrm>
          <a:prstGeom prst="rect">
            <a:avLst/>
          </a:prstGeom>
        </p:spPr>
      </p:pic>
      <p:pic>
        <p:nvPicPr>
          <p:cNvPr id="36" name="Picture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33299" y="6017779"/>
            <a:ext cx="545006" cy="545006"/>
          </a:xfrm>
          <a:prstGeom prst="rect">
            <a:avLst/>
          </a:prstGeom>
        </p:spPr>
      </p:pic>
    </p:spTree>
    <p:extLst>
      <p:ext uri="{BB962C8B-B14F-4D97-AF65-F5344CB8AC3E}">
        <p14:creationId xmlns:p14="http://schemas.microsoft.com/office/powerpoint/2010/main" val="404231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randombar(horizont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randombar(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randombar(horizontal)">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randombar(horizontal)">
                                      <p:cBhvr>
                                        <p:cTn id="2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0" y="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06930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970383"/>
            <a:ext cx="378723"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39" name="TextBox 38"/>
          <p:cNvSpPr txBox="1"/>
          <p:nvPr/>
        </p:nvSpPr>
        <p:spPr>
          <a:xfrm>
            <a:off x="1078805" y="1065938"/>
            <a:ext cx="1103064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Discuss if you agree or disagree that robots will soon replace teachers at schools. Write the reasons in the table</a:t>
            </a:r>
            <a:r>
              <a:rPr lang="en-US" sz="2400" b="1" dirty="0" smtClean="0">
                <a:effectLst>
                  <a:glow rad="88900">
                    <a:schemeClr val="bg1"/>
                  </a:glow>
                </a:effectLst>
                <a:cs typeface="Arial" panose="020B0604020202020204" pitchFamily="34" charset="0"/>
              </a:rPr>
              <a:t>.</a:t>
            </a:r>
            <a:endParaRPr lang="en-US" sz="2400" b="1" dirty="0">
              <a:effectLst>
                <a:glow rad="88900">
                  <a:schemeClr val="bg1"/>
                </a:glow>
              </a:effectLst>
              <a:cs typeface="Arial" panose="020B0604020202020204" pitchFamily="34" charset="0"/>
            </a:endParaRPr>
          </a:p>
        </p:txBody>
      </p:sp>
      <p:sp>
        <p:nvSpPr>
          <p:cNvPr id="15" name="TextBox 14"/>
          <p:cNvSpPr txBox="1"/>
          <p:nvPr/>
        </p:nvSpPr>
        <p:spPr>
          <a:xfrm>
            <a:off x="403192" y="98923"/>
            <a:ext cx="4143902"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3485055191"/>
              </p:ext>
            </p:extLst>
          </p:nvPr>
        </p:nvGraphicFramePr>
        <p:xfrm>
          <a:off x="403192" y="1978595"/>
          <a:ext cx="11430002" cy="4450080"/>
        </p:xfrm>
        <a:graphic>
          <a:graphicData uri="http://schemas.openxmlformats.org/drawingml/2006/table">
            <a:tbl>
              <a:tblPr firstRow="1" bandRow="1">
                <a:tableStyleId>{5C22544A-7EE6-4342-B048-85BDC9FD1C3A}</a:tableStyleId>
              </a:tblPr>
              <a:tblGrid>
                <a:gridCol w="5469435">
                  <a:extLst>
                    <a:ext uri="{9D8B030D-6E8A-4147-A177-3AD203B41FA5}">
                      <a16:colId xmlns:a16="http://schemas.microsoft.com/office/drawing/2014/main" val="1175153946"/>
                    </a:ext>
                  </a:extLst>
                </a:gridCol>
                <a:gridCol w="5960567">
                  <a:extLst>
                    <a:ext uri="{9D8B030D-6E8A-4147-A177-3AD203B41FA5}">
                      <a16:colId xmlns:a16="http://schemas.microsoft.com/office/drawing/2014/main" val="3240095960"/>
                    </a:ext>
                  </a:extLst>
                </a:gridCol>
              </a:tblGrid>
              <a:tr h="318971">
                <a:tc>
                  <a:txBody>
                    <a:bodyPr/>
                    <a:lstStyle/>
                    <a:p>
                      <a:pPr algn="ctr"/>
                      <a:r>
                        <a:rPr lang="en-US" sz="2800" dirty="0" smtClean="0">
                          <a:solidFill>
                            <a:schemeClr val="tx1"/>
                          </a:solidFill>
                        </a:rPr>
                        <a:t>Agree</a:t>
                      </a:r>
                      <a:endParaRPr lang="en-US" sz="2800" dirty="0">
                        <a:solidFill>
                          <a:schemeClr val="tx1"/>
                        </a:solidFill>
                      </a:endParaRPr>
                    </a:p>
                  </a:txBody>
                  <a:tcPr>
                    <a:solidFill>
                      <a:srgbClr val="FBCDCD"/>
                    </a:solidFill>
                  </a:tcPr>
                </a:tc>
                <a:tc>
                  <a:txBody>
                    <a:bodyPr/>
                    <a:lstStyle/>
                    <a:p>
                      <a:pPr algn="ctr"/>
                      <a:r>
                        <a:rPr lang="en-US" sz="2800" dirty="0" smtClean="0">
                          <a:solidFill>
                            <a:schemeClr val="tx1"/>
                          </a:solidFill>
                        </a:rPr>
                        <a:t>Disagree</a:t>
                      </a:r>
                      <a:endParaRPr lang="en-US" sz="2800" dirty="0">
                        <a:solidFill>
                          <a:schemeClr val="tx1"/>
                        </a:solidFill>
                      </a:endParaRPr>
                    </a:p>
                  </a:txBody>
                  <a:tcPr>
                    <a:solidFill>
                      <a:srgbClr val="FBCDCD"/>
                    </a:solidFill>
                  </a:tcPr>
                </a:tc>
                <a:extLst>
                  <a:ext uri="{0D108BD9-81ED-4DB2-BD59-A6C34878D82A}">
                    <a16:rowId xmlns:a16="http://schemas.microsoft.com/office/drawing/2014/main" val="1982949016"/>
                  </a:ext>
                </a:extLst>
              </a:tr>
              <a:tr h="3698521">
                <a:tc>
                  <a:txBody>
                    <a:bodyPr/>
                    <a:lstStyle/>
                    <a:p>
                      <a:pPr marL="0" indent="0">
                        <a:lnSpc>
                          <a:spcPct val="100000"/>
                        </a:lnSpc>
                        <a:buFontTx/>
                        <a:buNone/>
                      </a:pPr>
                      <a:r>
                        <a:rPr lang="en-US" sz="2800" baseline="0" smtClean="0"/>
                        <a:t>1. Robots </a:t>
                      </a:r>
                      <a:r>
                        <a:rPr lang="en-US" sz="2800" baseline="0" dirty="0" smtClean="0"/>
                        <a:t>can better remember things than </a:t>
                      </a:r>
                      <a:r>
                        <a:rPr lang="en-US" sz="2800" baseline="0" smtClean="0"/>
                        <a:t>teachers.</a:t>
                      </a:r>
                    </a:p>
                    <a:p>
                      <a:pPr marL="0" indent="0">
                        <a:lnSpc>
                          <a:spcPct val="100000"/>
                        </a:lnSpc>
                        <a:buFontTx/>
                        <a:buNone/>
                      </a:pPr>
                      <a:r>
                        <a:rPr lang="en-US" sz="2800" baseline="0" smtClean="0"/>
                        <a:t>2. </a:t>
                      </a:r>
                    </a:p>
                    <a:p>
                      <a:pPr marL="0" indent="0">
                        <a:lnSpc>
                          <a:spcPct val="100000"/>
                        </a:lnSpc>
                        <a:buFontTx/>
                        <a:buNone/>
                      </a:pPr>
                      <a:endParaRPr lang="en-US" sz="2800" baseline="0" smtClean="0"/>
                    </a:p>
                    <a:p>
                      <a:pPr marL="0" indent="0">
                        <a:lnSpc>
                          <a:spcPct val="100000"/>
                        </a:lnSpc>
                        <a:buFontTx/>
                        <a:buNone/>
                      </a:pPr>
                      <a:r>
                        <a:rPr lang="en-US" sz="2800" baseline="0" smtClean="0"/>
                        <a:t>3.</a:t>
                      </a:r>
                    </a:p>
                    <a:p>
                      <a:pPr marL="0" indent="0">
                        <a:lnSpc>
                          <a:spcPct val="100000"/>
                        </a:lnSpc>
                        <a:buFontTx/>
                        <a:buNone/>
                      </a:pPr>
                      <a:endParaRPr lang="en-US" sz="2800" baseline="0" smtClean="0"/>
                    </a:p>
                    <a:p>
                      <a:pPr marL="0" indent="0">
                        <a:lnSpc>
                          <a:spcPct val="100000"/>
                        </a:lnSpc>
                        <a:buFontTx/>
                        <a:buNone/>
                      </a:pPr>
                      <a:r>
                        <a:rPr lang="en-US" sz="2800" baseline="0" smtClean="0"/>
                        <a:t>4.</a:t>
                      </a:r>
                    </a:p>
                    <a:p>
                      <a:pPr marL="0" indent="0">
                        <a:lnSpc>
                          <a:spcPct val="100000"/>
                        </a:lnSpc>
                        <a:buFontTx/>
                        <a:buNone/>
                      </a:pPr>
                      <a:endParaRPr lang="en-US" sz="2800" baseline="0" dirty="0" smtClean="0"/>
                    </a:p>
                    <a:p>
                      <a:pPr marL="0" indent="0">
                        <a:lnSpc>
                          <a:spcPct val="100000"/>
                        </a:lnSpc>
                        <a:buFontTx/>
                        <a:buNone/>
                      </a:pPr>
                      <a:r>
                        <a:rPr lang="en-US" sz="2800" baseline="0" smtClean="0"/>
                        <a:t>       </a:t>
                      </a:r>
                      <a:endParaRPr lang="en-US" sz="2800" baseline="0" dirty="0" smtClean="0"/>
                    </a:p>
                  </a:txBody>
                  <a:tcPr>
                    <a:solidFill>
                      <a:srgbClr val="D8E5E5"/>
                    </a:solidFill>
                  </a:tcPr>
                </a:tc>
                <a:tc>
                  <a:txBody>
                    <a:bodyPr/>
                    <a:lstStyle/>
                    <a:p>
                      <a:pPr marL="0" indent="0">
                        <a:lnSpc>
                          <a:spcPct val="100000"/>
                        </a:lnSpc>
                        <a:buFontTx/>
                        <a:buNone/>
                      </a:pPr>
                      <a:r>
                        <a:rPr lang="en-US" sz="2800" baseline="0" smtClean="0"/>
                        <a:t>1. Robots </a:t>
                      </a:r>
                      <a:r>
                        <a:rPr lang="en-US" sz="2800" baseline="0" dirty="0" smtClean="0"/>
                        <a:t>can’t understand students’ </a:t>
                      </a:r>
                      <a:r>
                        <a:rPr lang="en-US" sz="2800" baseline="0" smtClean="0"/>
                        <a:t>emotions.</a:t>
                      </a:r>
                    </a:p>
                    <a:p>
                      <a:pPr marL="0" indent="0">
                        <a:lnSpc>
                          <a:spcPct val="100000"/>
                        </a:lnSpc>
                        <a:buFontTx/>
                        <a:buNone/>
                      </a:pPr>
                      <a:r>
                        <a:rPr lang="en-US" sz="2800" baseline="0" smtClean="0"/>
                        <a:t>2.</a:t>
                      </a:r>
                    </a:p>
                    <a:p>
                      <a:pPr marL="0" indent="0">
                        <a:lnSpc>
                          <a:spcPct val="100000"/>
                        </a:lnSpc>
                        <a:buFontTx/>
                        <a:buNone/>
                      </a:pPr>
                      <a:endParaRPr lang="en-US" sz="2800" baseline="0" smtClean="0"/>
                    </a:p>
                    <a:p>
                      <a:pPr marL="0" indent="0">
                        <a:lnSpc>
                          <a:spcPct val="100000"/>
                        </a:lnSpc>
                        <a:buFontTx/>
                        <a:buNone/>
                      </a:pPr>
                      <a:r>
                        <a:rPr lang="en-US" sz="2800" baseline="0" smtClean="0"/>
                        <a:t>3.</a:t>
                      </a:r>
                    </a:p>
                    <a:p>
                      <a:pPr marL="0" indent="0">
                        <a:lnSpc>
                          <a:spcPct val="100000"/>
                        </a:lnSpc>
                        <a:buFontTx/>
                        <a:buNone/>
                      </a:pPr>
                      <a:endParaRPr lang="en-US" sz="2800" baseline="0" smtClean="0"/>
                    </a:p>
                    <a:p>
                      <a:pPr marL="0" indent="0">
                        <a:lnSpc>
                          <a:spcPct val="100000"/>
                        </a:lnSpc>
                        <a:buFontTx/>
                        <a:buNone/>
                      </a:pPr>
                      <a:r>
                        <a:rPr lang="en-US" sz="2800" baseline="0" smtClean="0"/>
                        <a:t>4.</a:t>
                      </a:r>
                    </a:p>
                    <a:p>
                      <a:pPr marL="0" indent="0">
                        <a:lnSpc>
                          <a:spcPct val="100000"/>
                        </a:lnSpc>
                        <a:buFontTx/>
                        <a:buNone/>
                      </a:pPr>
                      <a:r>
                        <a:rPr lang="en-US" sz="2800" baseline="0" smtClean="0"/>
                        <a:t>5.</a:t>
                      </a:r>
                    </a:p>
                    <a:p>
                      <a:pPr marL="0" indent="0">
                        <a:lnSpc>
                          <a:spcPct val="100000"/>
                        </a:lnSpc>
                        <a:buFontTx/>
                        <a:buNone/>
                      </a:pPr>
                      <a:endParaRPr lang="en-US" sz="2800" baseline="0" dirty="0" smtClean="0"/>
                    </a:p>
                  </a:txBody>
                  <a:tcPr>
                    <a:solidFill>
                      <a:srgbClr val="D8E5E5"/>
                    </a:solidFill>
                  </a:tcPr>
                </a:tc>
                <a:extLst>
                  <a:ext uri="{0D108BD9-81ED-4DB2-BD59-A6C34878D82A}">
                    <a16:rowId xmlns:a16="http://schemas.microsoft.com/office/drawing/2014/main" val="1019672076"/>
                  </a:ext>
                </a:extLst>
              </a:tr>
            </a:tbl>
          </a:graphicData>
        </a:graphic>
      </p:graphicFrame>
      <p:sp>
        <p:nvSpPr>
          <p:cNvPr id="22" name="TextBox 21"/>
          <p:cNvSpPr txBox="1"/>
          <p:nvPr/>
        </p:nvSpPr>
        <p:spPr>
          <a:xfrm>
            <a:off x="759586" y="3351251"/>
            <a:ext cx="5305855" cy="954107"/>
          </a:xfrm>
          <a:prstGeom prst="rect">
            <a:avLst/>
          </a:prstGeom>
          <a:noFill/>
        </p:spPr>
        <p:txBody>
          <a:bodyPr wrap="square" rtlCol="0">
            <a:spAutoFit/>
          </a:bodyPr>
          <a:lstStyle/>
          <a:p>
            <a:r>
              <a:rPr lang="en-US" sz="2800" dirty="0" smtClean="0">
                <a:solidFill>
                  <a:srgbClr val="7030A0"/>
                </a:solidFill>
              </a:rPr>
              <a:t>Robots </a:t>
            </a:r>
            <a:r>
              <a:rPr lang="en-US" sz="2800" dirty="0">
                <a:solidFill>
                  <a:srgbClr val="7030A0"/>
                </a:solidFill>
              </a:rPr>
              <a:t>can talk for a longer time and not feel tired.</a:t>
            </a:r>
          </a:p>
        </p:txBody>
      </p:sp>
      <p:sp>
        <p:nvSpPr>
          <p:cNvPr id="27" name="TextBox 26"/>
          <p:cNvSpPr txBox="1"/>
          <p:nvPr/>
        </p:nvSpPr>
        <p:spPr>
          <a:xfrm>
            <a:off x="759586" y="4191033"/>
            <a:ext cx="5305855" cy="954107"/>
          </a:xfrm>
          <a:prstGeom prst="rect">
            <a:avLst/>
          </a:prstGeom>
          <a:noFill/>
        </p:spPr>
        <p:txBody>
          <a:bodyPr wrap="square" rtlCol="0">
            <a:spAutoFit/>
          </a:bodyPr>
          <a:lstStyle/>
          <a:p>
            <a:r>
              <a:rPr lang="en-US" sz="2800" dirty="0" smtClean="0">
                <a:solidFill>
                  <a:srgbClr val="7030A0"/>
                </a:solidFill>
              </a:rPr>
              <a:t>Robots </a:t>
            </a:r>
            <a:r>
              <a:rPr lang="en-US" sz="2800" dirty="0">
                <a:solidFill>
                  <a:srgbClr val="7030A0"/>
                </a:solidFill>
              </a:rPr>
              <a:t>can still interact well with students.</a:t>
            </a:r>
          </a:p>
        </p:txBody>
      </p:sp>
      <p:sp>
        <p:nvSpPr>
          <p:cNvPr id="28" name="TextBox 27"/>
          <p:cNvSpPr txBox="1"/>
          <p:nvPr/>
        </p:nvSpPr>
        <p:spPr>
          <a:xfrm>
            <a:off x="759586" y="5038269"/>
            <a:ext cx="5402570" cy="1384995"/>
          </a:xfrm>
          <a:prstGeom prst="rect">
            <a:avLst/>
          </a:prstGeom>
          <a:noFill/>
        </p:spPr>
        <p:txBody>
          <a:bodyPr wrap="square" rtlCol="0">
            <a:spAutoFit/>
          </a:bodyPr>
          <a:lstStyle/>
          <a:p>
            <a:r>
              <a:rPr lang="en-US" sz="2800" dirty="0" smtClean="0">
                <a:solidFill>
                  <a:srgbClr val="7030A0"/>
                </a:solidFill>
              </a:rPr>
              <a:t>Robots </a:t>
            </a:r>
            <a:r>
              <a:rPr lang="en-US" sz="2800" dirty="0">
                <a:solidFill>
                  <a:srgbClr val="7030A0"/>
                </a:solidFill>
              </a:rPr>
              <a:t>can store more data and information and tell them to students.</a:t>
            </a:r>
          </a:p>
        </p:txBody>
      </p:sp>
      <p:sp>
        <p:nvSpPr>
          <p:cNvPr id="29" name="TextBox 28"/>
          <p:cNvSpPr txBox="1"/>
          <p:nvPr/>
        </p:nvSpPr>
        <p:spPr>
          <a:xfrm>
            <a:off x="6478499" y="3350484"/>
            <a:ext cx="5250439" cy="954107"/>
          </a:xfrm>
          <a:prstGeom prst="rect">
            <a:avLst/>
          </a:prstGeom>
          <a:noFill/>
        </p:spPr>
        <p:txBody>
          <a:bodyPr wrap="square" rtlCol="0">
            <a:spAutoFit/>
          </a:bodyPr>
          <a:lstStyle/>
          <a:p>
            <a:r>
              <a:rPr lang="en-US" sz="2800" dirty="0" smtClean="0">
                <a:solidFill>
                  <a:srgbClr val="7030A0"/>
                </a:solidFill>
              </a:rPr>
              <a:t>Robots can’t teach students how to behave well.</a:t>
            </a:r>
            <a:endParaRPr lang="en-US" sz="2800" dirty="0">
              <a:solidFill>
                <a:srgbClr val="7030A0"/>
              </a:solidFill>
            </a:endParaRPr>
          </a:p>
        </p:txBody>
      </p:sp>
      <p:sp>
        <p:nvSpPr>
          <p:cNvPr id="30" name="TextBox 29"/>
          <p:cNvSpPr txBox="1"/>
          <p:nvPr/>
        </p:nvSpPr>
        <p:spPr>
          <a:xfrm>
            <a:off x="6478499" y="4188135"/>
            <a:ext cx="5353709" cy="954107"/>
          </a:xfrm>
          <a:prstGeom prst="rect">
            <a:avLst/>
          </a:prstGeom>
          <a:noFill/>
        </p:spPr>
        <p:txBody>
          <a:bodyPr wrap="square" rtlCol="0">
            <a:spAutoFit/>
          </a:bodyPr>
          <a:lstStyle/>
          <a:p>
            <a:r>
              <a:rPr lang="en-US" sz="2800" dirty="0" smtClean="0">
                <a:solidFill>
                  <a:srgbClr val="7030A0"/>
                </a:solidFill>
              </a:rPr>
              <a:t>Robots can’t help solve problems among students.</a:t>
            </a:r>
            <a:endParaRPr lang="en-US" sz="2800" dirty="0">
              <a:solidFill>
                <a:srgbClr val="7030A0"/>
              </a:solidFill>
            </a:endParaRPr>
          </a:p>
        </p:txBody>
      </p:sp>
      <p:sp>
        <p:nvSpPr>
          <p:cNvPr id="31" name="TextBox 30"/>
          <p:cNvSpPr txBox="1"/>
          <p:nvPr/>
        </p:nvSpPr>
        <p:spPr>
          <a:xfrm>
            <a:off x="6478500" y="5029477"/>
            <a:ext cx="5250438" cy="523220"/>
          </a:xfrm>
          <a:prstGeom prst="rect">
            <a:avLst/>
          </a:prstGeom>
          <a:noFill/>
        </p:spPr>
        <p:txBody>
          <a:bodyPr wrap="square" rtlCol="0">
            <a:spAutoFit/>
          </a:bodyPr>
          <a:lstStyle/>
          <a:p>
            <a:r>
              <a:rPr lang="en-US" sz="2800" dirty="0" smtClean="0">
                <a:solidFill>
                  <a:srgbClr val="7030A0"/>
                </a:solidFill>
              </a:rPr>
              <a:t>Robots can’t motivate students.</a:t>
            </a:r>
            <a:endParaRPr lang="en-US" sz="2800" dirty="0">
              <a:solidFill>
                <a:srgbClr val="7030A0"/>
              </a:solidFill>
            </a:endParaRPr>
          </a:p>
        </p:txBody>
      </p:sp>
      <p:sp>
        <p:nvSpPr>
          <p:cNvPr id="33" name="TextBox 32"/>
          <p:cNvSpPr txBox="1"/>
          <p:nvPr/>
        </p:nvSpPr>
        <p:spPr>
          <a:xfrm>
            <a:off x="6478499" y="5483214"/>
            <a:ext cx="5353709" cy="954107"/>
          </a:xfrm>
          <a:prstGeom prst="rect">
            <a:avLst/>
          </a:prstGeom>
          <a:noFill/>
        </p:spPr>
        <p:txBody>
          <a:bodyPr wrap="square" rtlCol="0">
            <a:spAutoFit/>
          </a:bodyPr>
          <a:lstStyle/>
          <a:p>
            <a:r>
              <a:rPr lang="en-US" sz="2800" dirty="0" smtClean="0">
                <a:solidFill>
                  <a:srgbClr val="7030A0"/>
                </a:solidFill>
              </a:rPr>
              <a:t>Robots don’t have emotional connections with students.</a:t>
            </a:r>
            <a:endParaRPr lang="en-US" sz="2800" dirty="0">
              <a:solidFill>
                <a:srgbClr val="7030A0"/>
              </a:solidFill>
            </a:endParaRPr>
          </a:p>
        </p:txBody>
      </p:sp>
    </p:spTree>
    <p:extLst>
      <p:ext uri="{BB962C8B-B14F-4D97-AF65-F5344CB8AC3E}">
        <p14:creationId xmlns:p14="http://schemas.microsoft.com/office/powerpoint/2010/main" val="128860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ppt_x"/>
                                          </p:val>
                                        </p:tav>
                                        <p:tav tm="100000">
                                          <p:val>
                                            <p:strVal val="#ppt_x"/>
                                          </p:val>
                                        </p:tav>
                                      </p:tavLst>
                                    </p:anim>
                                    <p:anim calcmode="lin" valueType="num">
                                      <p:cBhvr additive="base">
                                        <p:cTn id="4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7" grpId="0"/>
      <p:bldP spid="28" grpId="0"/>
      <p:bldP spid="29" grpId="0"/>
      <p:bldP spid="30" grpId="0"/>
      <p:bldP spid="31"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162606"/>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1069302"/>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39" name="TextBox 38"/>
          <p:cNvSpPr txBox="1"/>
          <p:nvPr/>
        </p:nvSpPr>
        <p:spPr>
          <a:xfrm>
            <a:off x="1208982" y="1146208"/>
            <a:ext cx="9348842" cy="892552"/>
          </a:xfrm>
          <a:prstGeom prst="rect">
            <a:avLst/>
          </a:prstGeom>
          <a:noFill/>
          <a:effectLst/>
        </p:spPr>
        <p:txBody>
          <a:bodyPr wrap="square" rtlCol="0">
            <a:spAutoFit/>
          </a:bodyPr>
          <a:lstStyle/>
          <a:p>
            <a:r>
              <a:rPr lang="en-US" sz="2600" b="1" dirty="0">
                <a:effectLst>
                  <a:glow rad="88900">
                    <a:schemeClr val="bg1"/>
                  </a:glow>
                </a:effectLst>
                <a:cs typeface="Arial" panose="020B0604020202020204" pitchFamily="34" charset="0"/>
              </a:rPr>
              <a:t>Now write a paragraph </a:t>
            </a:r>
            <a:r>
              <a:rPr lang="en-US" sz="2600" b="1">
                <a:effectLst>
                  <a:glow rad="88900">
                    <a:schemeClr val="bg1"/>
                  </a:glow>
                </a:effectLst>
                <a:cs typeface="Arial" panose="020B0604020202020204" pitchFamily="34" charset="0"/>
              </a:rPr>
              <a:t>(</a:t>
            </a:r>
            <a:r>
              <a:rPr lang="en-US" sz="2600" b="1" smtClean="0">
                <a:effectLst>
                  <a:glow rad="88900">
                    <a:schemeClr val="bg1"/>
                  </a:glow>
                </a:effectLst>
                <a:cs typeface="Arial" panose="020B0604020202020204" pitchFamily="34" charset="0"/>
              </a:rPr>
              <a:t>80 - 100 </a:t>
            </a:r>
            <a:r>
              <a:rPr lang="en-US" sz="2600" b="1" dirty="0">
                <a:effectLst>
                  <a:glow rad="88900">
                    <a:schemeClr val="bg1"/>
                  </a:glow>
                </a:effectLst>
                <a:cs typeface="Arial" panose="020B0604020202020204" pitchFamily="34" charset="0"/>
              </a:rPr>
              <a:t>words) to express your opinion. Use the notes in 4.</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590" y="2125118"/>
            <a:ext cx="10546537" cy="3473249"/>
          </a:xfrm>
          <a:prstGeom prst="rect">
            <a:avLst/>
          </a:prstGeom>
        </p:spPr>
      </p:pic>
      <p:sp>
        <p:nvSpPr>
          <p:cNvPr id="13" name="TextBox 12"/>
          <p:cNvSpPr txBox="1"/>
          <p:nvPr/>
        </p:nvSpPr>
        <p:spPr>
          <a:xfrm>
            <a:off x="403192" y="98923"/>
            <a:ext cx="4143902"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81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162606"/>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1069302"/>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39" name="TextBox 38"/>
          <p:cNvSpPr txBox="1"/>
          <p:nvPr/>
        </p:nvSpPr>
        <p:spPr>
          <a:xfrm>
            <a:off x="1208982" y="1146208"/>
            <a:ext cx="9348842" cy="892552"/>
          </a:xfrm>
          <a:prstGeom prst="rect">
            <a:avLst/>
          </a:prstGeom>
          <a:noFill/>
          <a:effectLst/>
        </p:spPr>
        <p:txBody>
          <a:bodyPr wrap="square" rtlCol="0">
            <a:spAutoFit/>
          </a:bodyPr>
          <a:lstStyle/>
          <a:p>
            <a:r>
              <a:rPr lang="en-US" sz="2600" b="1" dirty="0">
                <a:effectLst>
                  <a:glow rad="88900">
                    <a:schemeClr val="bg1"/>
                  </a:glow>
                </a:effectLst>
                <a:cs typeface="Arial" panose="020B0604020202020204" pitchFamily="34" charset="0"/>
              </a:rPr>
              <a:t>Now write a paragraph </a:t>
            </a:r>
            <a:r>
              <a:rPr lang="en-US" sz="2600" b="1">
                <a:effectLst>
                  <a:glow rad="88900">
                    <a:schemeClr val="bg1"/>
                  </a:glow>
                </a:effectLst>
                <a:cs typeface="Arial" panose="020B0604020202020204" pitchFamily="34" charset="0"/>
              </a:rPr>
              <a:t>(</a:t>
            </a:r>
            <a:r>
              <a:rPr lang="en-US" sz="2600" b="1" smtClean="0">
                <a:effectLst>
                  <a:glow rad="88900">
                    <a:schemeClr val="bg1"/>
                  </a:glow>
                </a:effectLst>
                <a:cs typeface="Arial" panose="020B0604020202020204" pitchFamily="34" charset="0"/>
              </a:rPr>
              <a:t>80 - 100 </a:t>
            </a:r>
            <a:r>
              <a:rPr lang="en-US" sz="2600" b="1" dirty="0">
                <a:effectLst>
                  <a:glow rad="88900">
                    <a:schemeClr val="bg1"/>
                  </a:glow>
                </a:effectLst>
                <a:cs typeface="Arial" panose="020B0604020202020204" pitchFamily="34" charset="0"/>
              </a:rPr>
              <a:t>words) to express your opinion. Use the notes in 4.</a:t>
            </a:r>
          </a:p>
        </p:txBody>
      </p:sp>
      <p:sp>
        <p:nvSpPr>
          <p:cNvPr id="13" name="TextBox 12"/>
          <p:cNvSpPr txBox="1"/>
          <p:nvPr/>
        </p:nvSpPr>
        <p:spPr>
          <a:xfrm>
            <a:off x="403192" y="98923"/>
            <a:ext cx="4143902"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WRITING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5" name="Rectangle 4"/>
          <p:cNvSpPr/>
          <p:nvPr/>
        </p:nvSpPr>
        <p:spPr>
          <a:xfrm>
            <a:off x="354105" y="2116152"/>
            <a:ext cx="11302179" cy="4339650"/>
          </a:xfrm>
          <a:prstGeom prst="rect">
            <a:avLst/>
          </a:prstGeom>
        </p:spPr>
        <p:txBody>
          <a:bodyPr wrap="square">
            <a:spAutoFit/>
          </a:bodyPr>
          <a:lstStyle/>
          <a:p>
            <a:r>
              <a:rPr lang="en-US" sz="2400" b="1" i="1">
                <a:solidFill>
                  <a:srgbClr val="00B0F0"/>
                </a:solidFill>
              </a:rPr>
              <a:t>Suggested answer:</a:t>
            </a:r>
            <a:endParaRPr lang="en-US" sz="2400">
              <a:solidFill>
                <a:srgbClr val="00B0F0"/>
              </a:solidFill>
            </a:endParaRPr>
          </a:p>
          <a:p>
            <a:r>
              <a:rPr lang="en-US" sz="2800">
                <a:solidFill>
                  <a:srgbClr val="000000"/>
                </a:solidFill>
              </a:rPr>
              <a:t>I disagree that robots will soon replace teachers at school. First, although robots can store much information to provide to students, they cannot teach students how to behave in the right ways in different situations. Second, a robot can only teach what is programmed, but cannot help students deal with problems, especially troubles among students’ relationships. Third, a robot can speak, walk, do simple actions, but they cannot interact with students in the way human teachers do. Robots do not have emotions and feelings, so I believe they cannot help students to deal with problems related to feelings and emotions</a:t>
            </a:r>
            <a:r>
              <a:rPr lang="en-US" sz="2800" smtClean="0">
                <a:solidFill>
                  <a:srgbClr val="000000"/>
                </a:solidFill>
              </a:rPr>
              <a:t>.</a:t>
            </a:r>
            <a:endParaRPr lang="en-GB" sz="2800"/>
          </a:p>
        </p:txBody>
      </p:sp>
    </p:spTree>
    <p:extLst>
      <p:ext uri="{BB962C8B-B14F-4D97-AF65-F5344CB8AC3E}">
        <p14:creationId xmlns:p14="http://schemas.microsoft.com/office/powerpoint/2010/main" val="287649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3" y="1301053"/>
            <a:ext cx="10815315" cy="523220"/>
          </a:xfrm>
          <a:prstGeom prst="rect">
            <a:avLst/>
          </a:prstGeom>
          <a:noFill/>
          <a:effectLst/>
        </p:spPr>
        <p:txBody>
          <a:bodyPr wrap="square" rtlCol="0">
            <a:spAutoFit/>
          </a:bodyPr>
          <a:lstStyle/>
          <a:p>
            <a:r>
              <a:rPr lang="en-US" sz="2800" b="1" dirty="0" smtClean="0">
                <a:effectLst>
                  <a:glow rad="88900">
                    <a:schemeClr val="bg1"/>
                  </a:glow>
                </a:effectLst>
                <a:cs typeface="Arial" panose="020B0604020202020204" pitchFamily="34" charset="0"/>
              </a:rPr>
              <a:t>Wrap-up</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985D3B7-A40A-4421-9C5F-777653C71BC7}"/>
              </a:ext>
            </a:extLst>
          </p:cNvPr>
          <p:cNvSpPr txBox="1"/>
          <p:nvPr/>
        </p:nvSpPr>
        <p:spPr>
          <a:xfrm>
            <a:off x="487067" y="1947932"/>
            <a:ext cx="10150012" cy="3785652"/>
          </a:xfrm>
          <a:prstGeom prst="rect">
            <a:avLst/>
          </a:prstGeom>
          <a:noFill/>
        </p:spPr>
        <p:txBody>
          <a:bodyPr wrap="square" rtlCol="0">
            <a:spAutoFit/>
          </a:bodyPr>
          <a:lstStyle/>
          <a:p>
            <a:pPr>
              <a:lnSpc>
                <a:spcPct val="150000"/>
              </a:lnSpc>
            </a:pPr>
            <a:r>
              <a:rPr lang="en-US" sz="3200" dirty="0"/>
              <a:t>What have we learnt in this lesson?</a:t>
            </a:r>
          </a:p>
          <a:p>
            <a:pPr marL="457200" indent="-457200">
              <a:lnSpc>
                <a:spcPct val="150000"/>
              </a:lnSpc>
              <a:buFont typeface="Wingdings" panose="05000000000000000000" pitchFamily="2" charset="2"/>
              <a:buChar char="ü"/>
            </a:pPr>
            <a:r>
              <a:rPr lang="en-US" sz="3200" dirty="0" smtClean="0"/>
              <a:t>What a robot teacher can do and what it can’t do.</a:t>
            </a:r>
            <a:endParaRPr lang="en-US" sz="3200" dirty="0"/>
          </a:p>
          <a:p>
            <a:pPr marL="457200" indent="-457200">
              <a:lnSpc>
                <a:spcPct val="150000"/>
              </a:lnSpc>
              <a:buFont typeface="Wingdings" panose="05000000000000000000" pitchFamily="2" charset="2"/>
              <a:buChar char="ü"/>
            </a:pPr>
            <a:r>
              <a:rPr lang="en-US" sz="3200" dirty="0" smtClean="0"/>
              <a:t>The reasons robot teachers can or can’t replace teachers at school.</a:t>
            </a:r>
          </a:p>
          <a:p>
            <a:pPr marL="457200" indent="-457200">
              <a:lnSpc>
                <a:spcPct val="150000"/>
              </a:lnSpc>
              <a:buFont typeface="Wingdings" panose="05000000000000000000" pitchFamily="2" charset="2"/>
              <a:buChar char="ü"/>
            </a:pPr>
            <a:r>
              <a:rPr lang="en-US" sz="3200" dirty="0" smtClean="0"/>
              <a:t>How to write a paragraph expressing opinions.</a:t>
            </a:r>
            <a:endParaRPr lang="en-US" sz="3200" dirty="0"/>
          </a:p>
        </p:txBody>
      </p:sp>
      <p:pic>
        <p:nvPicPr>
          <p:cNvPr id="2050" name="Picture 2" descr="Recruiting Action Plan Wrap-Up – firecrackers">
            <a:extLst>
              <a:ext uri="{FF2B5EF4-FFF2-40B4-BE49-F238E27FC236}">
                <a16:creationId xmlns:a16="http://schemas.microsoft.com/office/drawing/2014/main" id="{FE7FA83B-BF66-4478-AC2F-3619125C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6153" y="4579817"/>
            <a:ext cx="3203942" cy="215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27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4" y="1270357"/>
            <a:ext cx="10815315"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Homework</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576198" y="2289003"/>
            <a:ext cx="8899126" cy="2585323"/>
          </a:xfrm>
          <a:prstGeom prst="rect">
            <a:avLst/>
          </a:prstGeom>
          <a:noFill/>
        </p:spPr>
        <p:txBody>
          <a:bodyPr wrap="square" rtlCol="0">
            <a:spAutoFit/>
          </a:bodyPr>
          <a:lstStyle/>
          <a:p>
            <a:pPr marL="457200" indent="-457200">
              <a:lnSpc>
                <a:spcPct val="150000"/>
              </a:lnSpc>
              <a:buFontTx/>
              <a:buChar char="-"/>
            </a:pPr>
            <a:r>
              <a:rPr lang="en-US" sz="3600" dirty="0" smtClean="0"/>
              <a:t>Learn the new words by heart.</a:t>
            </a:r>
          </a:p>
          <a:p>
            <a:pPr marL="457200" indent="-457200">
              <a:lnSpc>
                <a:spcPct val="150000"/>
              </a:lnSpc>
              <a:buFontTx/>
              <a:buChar char="-"/>
            </a:pPr>
            <a:r>
              <a:rPr lang="en-US" sz="3600" dirty="0" smtClean="0"/>
              <a:t> Rewrite the </a:t>
            </a:r>
            <a:r>
              <a:rPr lang="en-US" sz="3600" smtClean="0"/>
              <a:t>paragraph in the notebook.</a:t>
            </a:r>
            <a:endParaRPr lang="en-US" sz="3600" dirty="0" smtClean="0"/>
          </a:p>
          <a:p>
            <a:pPr marL="457200" indent="-457200">
              <a:lnSpc>
                <a:spcPct val="150000"/>
              </a:lnSpc>
              <a:buFontTx/>
              <a:buChar char="-"/>
            </a:pPr>
            <a:r>
              <a:rPr lang="en-US" sz="3600" smtClean="0"/>
              <a:t>Do exercise in the workbook</a:t>
            </a:r>
            <a:endParaRPr lang="en-US"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573" y="3337685"/>
            <a:ext cx="3303686" cy="3303686"/>
          </a:xfrm>
          <a:prstGeom prst="rect">
            <a:avLst/>
          </a:prstGeom>
        </p:spPr>
      </p:pic>
    </p:spTree>
    <p:extLst>
      <p:ext uri="{BB962C8B-B14F-4D97-AF65-F5344CB8AC3E}">
        <p14:creationId xmlns:p14="http://schemas.microsoft.com/office/powerpoint/2010/main" val="3879579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endParaRPr lang="en-GB"/>
          </a:p>
        </p:txBody>
      </p:sp>
    </p:spTree>
    <p:extLst>
      <p:ext uri="{BB962C8B-B14F-4D97-AF65-F5344CB8AC3E}">
        <p14:creationId xmlns:p14="http://schemas.microsoft.com/office/powerpoint/2010/main" val="346792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172" y="1172"/>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2261781" y="112190"/>
            <a:ext cx="712319" cy="709214"/>
            <a:chOff x="2180974" y="148629"/>
            <a:chExt cx="712319" cy="709214"/>
          </a:xfrm>
        </p:grpSpPr>
        <p:sp>
          <p:nvSpPr>
            <p:cNvPr id="30" name="Oval 29"/>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hord 30"/>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927147" y="1788178"/>
            <a:ext cx="4548638"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359020" y="1607584"/>
            <a:ext cx="1025326" cy="986147"/>
          </a:xfrm>
          <a:prstGeom prst="rect">
            <a:avLst/>
          </a:prstGeom>
        </p:spPr>
      </p:pic>
      <p:sp>
        <p:nvSpPr>
          <p:cNvPr id="36" name="TextBox 35"/>
          <p:cNvSpPr txBox="1"/>
          <p:nvPr/>
        </p:nvSpPr>
        <p:spPr>
          <a:xfrm>
            <a:off x="4453724" y="1829044"/>
            <a:ext cx="3495483" cy="584775"/>
          </a:xfrm>
          <a:prstGeom prst="rect">
            <a:avLst/>
          </a:prstGeom>
          <a:noFill/>
        </p:spPr>
        <p:txBody>
          <a:bodyPr wrap="square" rtlCol="0">
            <a:spAutoFit/>
          </a:bodyPr>
          <a:lstStyle/>
          <a:p>
            <a:r>
              <a:rPr lang="en-US" sz="3200" b="1" dirty="0">
                <a:solidFill>
                  <a:schemeClr val="bg1"/>
                </a:solidFill>
              </a:rPr>
              <a:t>LESSON 6</a:t>
            </a:r>
            <a:r>
              <a:rPr lang="en-US" sz="3200" b="1" smtClean="0">
                <a:solidFill>
                  <a:schemeClr val="bg1"/>
                </a:solidFill>
              </a:rPr>
              <a:t>: SKILLS </a:t>
            </a:r>
            <a:r>
              <a:rPr lang="en-US" sz="3200" b="1" dirty="0" smtClean="0">
                <a:solidFill>
                  <a:schemeClr val="bg1"/>
                </a:solidFill>
              </a:rPr>
              <a:t>2</a:t>
            </a:r>
            <a:endParaRPr lang="en-US" sz="3600" b="1" dirty="0">
              <a:solidFill>
                <a:schemeClr val="bg1"/>
              </a:solidFill>
            </a:endParaRPr>
          </a:p>
        </p:txBody>
      </p:sp>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51" y="88279"/>
            <a:ext cx="6521108" cy="707886"/>
          </a:xfrm>
          <a:prstGeom prst="rect">
            <a:avLst/>
          </a:prstGeom>
          <a:noFill/>
        </p:spPr>
        <p:txBody>
          <a:bodyPr wrap="square" rtlCol="0">
            <a:spAutoFit/>
          </a:bodyPr>
          <a:lstStyle/>
          <a:p>
            <a:r>
              <a:rPr lang="en-US" sz="4000" b="1" smtClean="0">
                <a:solidFill>
                  <a:schemeClr val="bg1"/>
                </a:solidFill>
                <a:latin typeface="Myriad Pro" pitchFamily="34" charset="0"/>
              </a:rPr>
              <a:t>SCIENCE AND TECHNOLOGY</a:t>
            </a:r>
            <a:endParaRPr lang="en-US" sz="4000" b="1" dirty="0">
              <a:solidFill>
                <a:schemeClr val="bg1"/>
              </a:solidFill>
              <a:latin typeface="Myriad Pro" pitchFamily="34" charset="0"/>
            </a:endParaRPr>
          </a:p>
        </p:txBody>
      </p:sp>
      <p:sp>
        <p:nvSpPr>
          <p:cNvPr id="17" name="TextBox 16"/>
          <p:cNvSpPr txBox="1"/>
          <p:nvPr/>
        </p:nvSpPr>
        <p:spPr>
          <a:xfrm>
            <a:off x="2199745" y="109060"/>
            <a:ext cx="857897" cy="707886"/>
          </a:xfrm>
          <a:prstGeom prst="rect">
            <a:avLst/>
          </a:prstGeom>
          <a:noFill/>
        </p:spPr>
        <p:txBody>
          <a:bodyPr wrap="square" rtlCol="0">
            <a:spAutoFit/>
          </a:bodyPr>
          <a:lstStyle/>
          <a:p>
            <a:pPr algn="ctr"/>
            <a:r>
              <a:rPr lang="en-US" sz="4000" b="1" smtClean="0">
                <a:solidFill>
                  <a:schemeClr val="bg1"/>
                </a:solidFill>
                <a:latin typeface="Myriad Pro" pitchFamily="34" charset="0"/>
              </a:rPr>
              <a:t>11</a:t>
            </a:r>
            <a:endParaRPr lang="en-US" sz="4000" b="1" dirty="0">
              <a:solidFill>
                <a:schemeClr val="bg1"/>
              </a:solidFill>
              <a:latin typeface="Myriad Pro" pitchFamily="34" charset="0"/>
            </a:endParaRPr>
          </a:p>
        </p:txBody>
      </p:sp>
    </p:spTree>
    <p:extLst>
      <p:ext uri="{BB962C8B-B14F-4D97-AF65-F5344CB8AC3E}">
        <p14:creationId xmlns:p14="http://schemas.microsoft.com/office/powerpoint/2010/main" val="252621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7" name="Rounded Rectangle 16"/>
          <p:cNvSpPr/>
          <p:nvPr/>
        </p:nvSpPr>
        <p:spPr>
          <a:xfrm>
            <a:off x="3059124" y="2434289"/>
            <a:ext cx="1835914" cy="61760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LISTENING</a:t>
            </a:r>
            <a:endParaRPr lang="en-GB" b="1" dirty="0">
              <a:solidFill>
                <a:schemeClr val="tx1"/>
              </a:solidFill>
            </a:endParaRPr>
          </a:p>
        </p:txBody>
      </p:sp>
      <p:sp>
        <p:nvSpPr>
          <p:cNvPr id="18" name="Rounded Rectangle 17"/>
          <p:cNvSpPr/>
          <p:nvPr/>
        </p:nvSpPr>
        <p:spPr>
          <a:xfrm>
            <a:off x="669161" y="4307513"/>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WRITING</a:t>
            </a:r>
            <a:endParaRPr lang="en-GB" b="1" dirty="0">
              <a:solidFill>
                <a:schemeClr val="tx1"/>
              </a:solidFill>
            </a:endParaRPr>
          </a:p>
        </p:txBody>
      </p:sp>
      <p:cxnSp>
        <p:nvCxnSpPr>
          <p:cNvPr id="24" name="Curved Connector 23"/>
          <p:cNvCxnSpPr>
            <a:stCxn id="16" idx="3"/>
            <a:endCxn id="17" idx="0"/>
          </p:cNvCxnSpPr>
          <p:nvPr/>
        </p:nvCxnSpPr>
        <p:spPr>
          <a:xfrm>
            <a:off x="2505075" y="1409153"/>
            <a:ext cx="1472006" cy="1025136"/>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5" name="Curved Connector 24"/>
          <p:cNvCxnSpPr>
            <a:stCxn id="17" idx="1"/>
            <a:endCxn id="18" idx="0"/>
          </p:cNvCxnSpPr>
          <p:nvPr/>
        </p:nvCxnSpPr>
        <p:spPr>
          <a:xfrm rot="10800000" flipV="1">
            <a:off x="1587118" y="2743093"/>
            <a:ext cx="1472006" cy="156442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78695" y="424290"/>
            <a:ext cx="3596799" cy="523220"/>
          </a:xfrm>
          <a:prstGeom prst="rect">
            <a:avLst/>
          </a:prstGeom>
          <a:noFill/>
        </p:spPr>
        <p:txBody>
          <a:bodyPr wrap="square" rtlCol="0">
            <a:spAutoFit/>
          </a:bodyPr>
          <a:lstStyle/>
          <a:p>
            <a:r>
              <a:rPr lang="en-US" sz="2800" b="1">
                <a:solidFill>
                  <a:schemeClr val="bg1"/>
                </a:solidFill>
              </a:rPr>
              <a:t>LESSON 6: </a:t>
            </a:r>
            <a:r>
              <a:rPr lang="en-US" sz="2800" b="1" smtClean="0">
                <a:solidFill>
                  <a:schemeClr val="bg1"/>
                </a:solidFill>
              </a:rPr>
              <a:t>SKILLS </a:t>
            </a:r>
            <a:r>
              <a:rPr lang="en-US" sz="2800" b="1">
                <a:solidFill>
                  <a:schemeClr val="bg1"/>
                </a:solidFill>
              </a:rPr>
              <a:t>2</a:t>
            </a:r>
          </a:p>
        </p:txBody>
      </p:sp>
      <p:sp>
        <p:nvSpPr>
          <p:cNvPr id="27" name="Rounded Rectangle 26"/>
          <p:cNvSpPr/>
          <p:nvPr/>
        </p:nvSpPr>
        <p:spPr>
          <a:xfrm>
            <a:off x="3059124" y="5599402"/>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cxnSp>
        <p:nvCxnSpPr>
          <p:cNvPr id="28" name="Curved Connector 27"/>
          <p:cNvCxnSpPr>
            <a:stCxn id="18" idx="3"/>
            <a:endCxn id="27" idx="0"/>
          </p:cNvCxnSpPr>
          <p:nvPr/>
        </p:nvCxnSpPr>
        <p:spPr>
          <a:xfrm>
            <a:off x="2505075" y="4608237"/>
            <a:ext cx="1472006" cy="991165"/>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
        <p:nvSpPr>
          <p:cNvPr id="32" name="Rectangle 31"/>
          <p:cNvSpPr/>
          <p:nvPr/>
        </p:nvSpPr>
        <p:spPr>
          <a:xfrm>
            <a:off x="5884197" y="1245189"/>
            <a:ext cx="5848320" cy="503886"/>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mtClean="0">
                <a:solidFill>
                  <a:schemeClr val="tx1"/>
                </a:solidFill>
              </a:rPr>
              <a:t>Name the pictures</a:t>
            </a:r>
            <a:endParaRPr lang="en-GB" dirty="0">
              <a:solidFill>
                <a:schemeClr val="tx1"/>
              </a:solidFill>
            </a:endParaRPr>
          </a:p>
        </p:txBody>
      </p:sp>
      <p:sp>
        <p:nvSpPr>
          <p:cNvPr id="34" name="Rectangle 33"/>
          <p:cNvSpPr/>
          <p:nvPr/>
        </p:nvSpPr>
        <p:spPr>
          <a:xfrm>
            <a:off x="5884197" y="1988647"/>
            <a:ext cx="5848320" cy="1406319"/>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vi-VN"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Task 1: </a:t>
            </a: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Tick the </a:t>
            </a:r>
            <a:r>
              <a:rPr lang="en-US" dirty="0" smtClean="0">
                <a:solidFill>
                  <a:schemeClr val="tx1"/>
                </a:solidFill>
                <a:latin typeface="Calibri" panose="020F0502020204030204" pitchFamily="34" charset="0"/>
                <a:ea typeface="Calibri" panose="020F0502020204030204" pitchFamily="34" charset="0"/>
                <a:cs typeface="Calibri" panose="020F0502020204030204" pitchFamily="34" charset="0"/>
              </a:rPr>
              <a:t>things that you think a robot teacher can do.</a:t>
            </a:r>
          </a:p>
          <a:p>
            <a:pPr marR="0">
              <a:spcBef>
                <a:spcPts val="0"/>
              </a:spcBef>
              <a:spcAft>
                <a:spcPts val="0"/>
              </a:spcAft>
            </a:pPr>
            <a:r>
              <a:rPr lang="en-US" dirty="0" smtClean="0">
                <a:solidFill>
                  <a:schemeClr val="tx1"/>
                </a:solidFill>
                <a:latin typeface="Calibri" panose="020F0502020204030204" pitchFamily="34" charset="0"/>
                <a:ea typeface="Calibri" panose="020F0502020204030204" pitchFamily="34" charset="0"/>
                <a:cs typeface="Calibri" panose="020F0502020204030204" pitchFamily="34" charset="0"/>
              </a:rPr>
              <a:t>Task 2: Listen to the conversation and fill in each blank with ONE word.</a:t>
            </a:r>
          </a:p>
          <a:p>
            <a:pPr marR="0">
              <a:spcBef>
                <a:spcPts val="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Task 3: Listen again and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tick T </a:t>
            </a:r>
            <a:r>
              <a:rPr lang="en-US" sz="18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(True) </a:t>
            </a:r>
            <a:r>
              <a:rPr lang="en-US"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or F (False).</a:t>
            </a:r>
            <a:endPar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5" name="Rectangle 34"/>
          <p:cNvSpPr/>
          <p:nvPr/>
        </p:nvSpPr>
        <p:spPr>
          <a:xfrm>
            <a:off x="5884197" y="3711019"/>
            <a:ext cx="5848320" cy="1621328"/>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dirty="0" smtClean="0">
                <a:solidFill>
                  <a:schemeClr val="tx1"/>
                </a:solidFill>
                <a:latin typeface="Calibri" panose="020F0502020204030204" pitchFamily="34" charset="0"/>
                <a:cs typeface="Calibri" panose="020F0502020204030204" pitchFamily="34" charset="0"/>
              </a:rPr>
              <a:t>Task 4: Work in pairs. Discuss if you agree or disagree that robots will soon replace teachers at schools. Write </a:t>
            </a:r>
            <a:r>
              <a:rPr lang="en-US" smtClean="0">
                <a:solidFill>
                  <a:schemeClr val="tx1"/>
                </a:solidFill>
                <a:latin typeface="Calibri" panose="020F0502020204030204" pitchFamily="34" charset="0"/>
                <a:cs typeface="Calibri" panose="020F0502020204030204" pitchFamily="34" charset="0"/>
              </a:rPr>
              <a:t>the reasons </a:t>
            </a:r>
            <a:r>
              <a:rPr lang="en-US" dirty="0" smtClean="0">
                <a:solidFill>
                  <a:schemeClr val="tx1"/>
                </a:solidFill>
                <a:latin typeface="Calibri" panose="020F0502020204030204" pitchFamily="34" charset="0"/>
                <a:cs typeface="Calibri" panose="020F0502020204030204" pitchFamily="34" charset="0"/>
              </a:rPr>
              <a:t>in the table.</a:t>
            </a:r>
          </a:p>
          <a:p>
            <a:pPr marR="0">
              <a:spcBef>
                <a:spcPts val="0"/>
              </a:spcBef>
              <a:spcAft>
                <a:spcPts val="0"/>
              </a:spcAft>
            </a:pPr>
            <a:r>
              <a:rPr lang="en-US" dirty="0" smtClean="0">
                <a:solidFill>
                  <a:schemeClr val="tx1"/>
                </a:solidFill>
                <a:latin typeface="Calibri" panose="020F0502020204030204" pitchFamily="34" charset="0"/>
                <a:cs typeface="Calibri" panose="020F0502020204030204" pitchFamily="34" charset="0"/>
              </a:rPr>
              <a:t>Task 5: Now write a paragraph (80-100 words) to express your opinion. Use the notes in 4.</a:t>
            </a:r>
            <a:endParaRPr lang="en-US" b="1" dirty="0" smtClean="0">
              <a:solidFill>
                <a:schemeClr val="tx1"/>
              </a:solidFill>
              <a:latin typeface="Calibri" panose="020F0502020204030204" pitchFamily="34" charset="0"/>
              <a:cs typeface="Calibri" panose="020F0502020204030204" pitchFamily="34" charset="0"/>
            </a:endParaRPr>
          </a:p>
        </p:txBody>
      </p:sp>
      <p:sp>
        <p:nvSpPr>
          <p:cNvPr id="36" name="Rectangle 35"/>
          <p:cNvSpPr/>
          <p:nvPr/>
        </p:nvSpPr>
        <p:spPr>
          <a:xfrm>
            <a:off x="5887089" y="5648400"/>
            <a:ext cx="5845428" cy="555805"/>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smtClean="0">
                <a:solidFill>
                  <a:schemeClr val="tx1"/>
                </a:solidFill>
              </a:rPr>
              <a:t>Homework</a:t>
            </a:r>
            <a:endParaRPr lang="en-GB" dirty="0">
              <a:solidFill>
                <a:schemeClr val="tx1"/>
              </a:solidFill>
            </a:endParaRPr>
          </a:p>
        </p:txBody>
      </p:sp>
    </p:spTree>
    <p:extLst>
      <p:ext uri="{BB962C8B-B14F-4D97-AF65-F5344CB8AC3E}">
        <p14:creationId xmlns:p14="http://schemas.microsoft.com/office/powerpoint/2010/main" val="658201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905"/>
            <a:ext cx="12192000" cy="1083309"/>
            <a:chOff x="0" y="-3"/>
            <a:chExt cx="12192000" cy="1083309"/>
          </a:xfrm>
        </p:grpSpPr>
        <p:sp>
          <p:nvSpPr>
            <p:cNvPr id="5" name="Round Single Corner Rectangle 4"/>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 Single Corner Rectangle 5"/>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Single Corner Rectangle 6"/>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15" name="Rectangle 14"/>
          <p:cNvSpPr/>
          <p:nvPr/>
        </p:nvSpPr>
        <p:spPr>
          <a:xfrm>
            <a:off x="4377913" y="85324"/>
            <a:ext cx="5259086" cy="769441"/>
          </a:xfrm>
          <a:prstGeom prst="rect">
            <a:avLst/>
          </a:prstGeom>
          <a:noFill/>
        </p:spPr>
        <p:txBody>
          <a:bodyPr wrap="square" lIns="91440" tIns="45720" rIns="91440" bIns="45720">
            <a:spAutoFit/>
          </a:bodyPr>
          <a:lstStyle/>
          <a:p>
            <a:r>
              <a:rPr lang="en-US" sz="4400" b="1" dirty="0" smtClean="0">
                <a:ln w="6600">
                  <a:solidFill>
                    <a:schemeClr val="accent2"/>
                  </a:solidFill>
                  <a:prstDash val="solid"/>
                </a:ln>
                <a:solidFill>
                  <a:srgbClr val="FFFFFF"/>
                </a:solidFill>
                <a:effectLst>
                  <a:outerShdw dist="38100" dir="2700000" algn="tl" rotWithShape="0">
                    <a:schemeClr val="accent2"/>
                  </a:outerShdw>
                </a:effectLst>
              </a:rPr>
              <a:t>NAME THE PICTURES</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11" name="Picture 10"/>
          <p:cNvPicPr>
            <a:picLocks noChangeAspect="1"/>
          </p:cNvPicPr>
          <p:nvPr/>
        </p:nvPicPr>
        <p:blipFill>
          <a:blip r:embed="rId5"/>
          <a:stretch>
            <a:fillRect/>
          </a:stretch>
        </p:blipFill>
        <p:spPr>
          <a:xfrm>
            <a:off x="0" y="998856"/>
            <a:ext cx="3403600" cy="2975369"/>
          </a:xfrm>
          <a:prstGeom prst="rect">
            <a:avLst/>
          </a:prstGeom>
        </p:spPr>
      </p:pic>
      <p:pic>
        <p:nvPicPr>
          <p:cNvPr id="12" name="Picture 11"/>
          <p:cNvPicPr>
            <a:picLocks noChangeAspect="1"/>
          </p:cNvPicPr>
          <p:nvPr/>
        </p:nvPicPr>
        <p:blipFill>
          <a:blip r:embed="rId6"/>
          <a:stretch>
            <a:fillRect/>
          </a:stretch>
        </p:blipFill>
        <p:spPr>
          <a:xfrm>
            <a:off x="8976049" y="998856"/>
            <a:ext cx="3174676" cy="2901340"/>
          </a:xfrm>
          <a:prstGeom prst="rect">
            <a:avLst/>
          </a:prstGeom>
        </p:spPr>
      </p:pic>
      <p:pic>
        <p:nvPicPr>
          <p:cNvPr id="13" name="Picture 12"/>
          <p:cNvPicPr>
            <a:picLocks noChangeAspect="1"/>
          </p:cNvPicPr>
          <p:nvPr/>
        </p:nvPicPr>
        <p:blipFill>
          <a:blip r:embed="rId7"/>
          <a:stretch>
            <a:fillRect/>
          </a:stretch>
        </p:blipFill>
        <p:spPr>
          <a:xfrm>
            <a:off x="0" y="3974225"/>
            <a:ext cx="4133461" cy="2919333"/>
          </a:xfrm>
          <a:prstGeom prst="rect">
            <a:avLst/>
          </a:prstGeom>
        </p:spPr>
      </p:pic>
      <p:pic>
        <p:nvPicPr>
          <p:cNvPr id="14" name="Picture 13"/>
          <p:cNvPicPr>
            <a:picLocks noChangeAspect="1"/>
          </p:cNvPicPr>
          <p:nvPr/>
        </p:nvPicPr>
        <p:blipFill>
          <a:blip r:embed="rId8"/>
          <a:stretch>
            <a:fillRect/>
          </a:stretch>
        </p:blipFill>
        <p:spPr>
          <a:xfrm>
            <a:off x="3403600" y="998855"/>
            <a:ext cx="5111563" cy="2975369"/>
          </a:xfrm>
          <a:prstGeom prst="rect">
            <a:avLst/>
          </a:prstGeom>
        </p:spPr>
      </p:pic>
      <p:pic>
        <p:nvPicPr>
          <p:cNvPr id="1026" name="Picture 2" descr="Robot compliment teachers in Bengaluru School | i2tutorial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72604" y="3968270"/>
            <a:ext cx="5078121" cy="292528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377913" y="4019330"/>
            <a:ext cx="3013646" cy="1754326"/>
          </a:xfrm>
          <a:prstGeom prst="rect">
            <a:avLst/>
          </a:prstGeom>
          <a:noFill/>
        </p:spPr>
        <p:txBody>
          <a:bodyPr wrap="none" lIns="91440" tIns="45720" rIns="91440" bIns="45720">
            <a:spAutoFit/>
          </a:bodyPr>
          <a:lstStyle/>
          <a:p>
            <a:pPr algn="ctr"/>
            <a:r>
              <a:rPr lang="en-US" sz="5400"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TYPES OF </a:t>
            </a:r>
          </a:p>
          <a:p>
            <a:pPr algn="ctr"/>
            <a:r>
              <a:rPr lang="en-US" sz="5400"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ROBOTS</a:t>
            </a:r>
            <a:endPar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pic>
        <p:nvPicPr>
          <p:cNvPr id="17" name="30 Seconds Timer - Đồng hồ đếm ngược 3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4767943" y="5762546"/>
            <a:ext cx="2192694" cy="1004919"/>
          </a:xfrm>
          <a:prstGeom prst="rect">
            <a:avLst/>
          </a:prstGeom>
        </p:spPr>
      </p:pic>
    </p:spTree>
    <p:extLst>
      <p:ext uri="{BB962C8B-B14F-4D97-AF65-F5344CB8AC3E}">
        <p14:creationId xmlns:p14="http://schemas.microsoft.com/office/powerpoint/2010/main" val="4644214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7"/>
                                        </p:tgtEl>
                                      </p:cBhvr>
                                    </p:cmd>
                                  </p:childTnLst>
                                </p:cTn>
                              </p:par>
                            </p:childTnLst>
                          </p:cTn>
                        </p:par>
                      </p:childTnLst>
                    </p:cTn>
                  </p:par>
                </p:childTnLst>
              </p:cTn>
              <p:nextCondLst>
                <p:cond evt="onClick" delay="0">
                  <p:tgtEl>
                    <p:spTgt spid="17"/>
                  </p:tgtEl>
                </p:cond>
              </p:nextCondLst>
            </p:seq>
            <p:video>
              <p:cMediaNode vol="80000">
                <p:cTn id="7" fill="hold" display="0">
                  <p:stCondLst>
                    <p:cond delay="indefinite"/>
                  </p:stCondLst>
                </p:cTn>
                <p:tgtEl>
                  <p:spTgt spid="1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905"/>
            <a:ext cx="12192000" cy="1083309"/>
            <a:chOff x="0" y="-3"/>
            <a:chExt cx="12192000" cy="1083309"/>
          </a:xfrm>
        </p:grpSpPr>
        <p:sp>
          <p:nvSpPr>
            <p:cNvPr id="5" name="Round Single Corner Rectangle 4"/>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 Single Corner Rectangle 5"/>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Single Corner Rectangle 6"/>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pic>
        <p:nvPicPr>
          <p:cNvPr id="11" name="Picture 10"/>
          <p:cNvPicPr>
            <a:picLocks noChangeAspect="1"/>
          </p:cNvPicPr>
          <p:nvPr/>
        </p:nvPicPr>
        <p:blipFill>
          <a:blip r:embed="rId3"/>
          <a:stretch>
            <a:fillRect/>
          </a:stretch>
        </p:blipFill>
        <p:spPr>
          <a:xfrm>
            <a:off x="0" y="998856"/>
            <a:ext cx="3403600" cy="2975369"/>
          </a:xfrm>
          <a:prstGeom prst="rect">
            <a:avLst/>
          </a:prstGeom>
        </p:spPr>
      </p:pic>
      <p:pic>
        <p:nvPicPr>
          <p:cNvPr id="12" name="Picture 11"/>
          <p:cNvPicPr>
            <a:picLocks noChangeAspect="1"/>
          </p:cNvPicPr>
          <p:nvPr/>
        </p:nvPicPr>
        <p:blipFill>
          <a:blip r:embed="rId4"/>
          <a:stretch>
            <a:fillRect/>
          </a:stretch>
        </p:blipFill>
        <p:spPr>
          <a:xfrm>
            <a:off x="8976049" y="998856"/>
            <a:ext cx="3174676" cy="2901340"/>
          </a:xfrm>
          <a:prstGeom prst="rect">
            <a:avLst/>
          </a:prstGeom>
        </p:spPr>
      </p:pic>
      <p:pic>
        <p:nvPicPr>
          <p:cNvPr id="13" name="Picture 12"/>
          <p:cNvPicPr>
            <a:picLocks noChangeAspect="1"/>
          </p:cNvPicPr>
          <p:nvPr/>
        </p:nvPicPr>
        <p:blipFill>
          <a:blip r:embed="rId5"/>
          <a:stretch>
            <a:fillRect/>
          </a:stretch>
        </p:blipFill>
        <p:spPr>
          <a:xfrm>
            <a:off x="0" y="3974225"/>
            <a:ext cx="4133461" cy="2919333"/>
          </a:xfrm>
          <a:prstGeom prst="rect">
            <a:avLst/>
          </a:prstGeom>
        </p:spPr>
      </p:pic>
      <p:pic>
        <p:nvPicPr>
          <p:cNvPr id="14" name="Picture 13"/>
          <p:cNvPicPr>
            <a:picLocks noChangeAspect="1"/>
          </p:cNvPicPr>
          <p:nvPr/>
        </p:nvPicPr>
        <p:blipFill>
          <a:blip r:embed="rId6"/>
          <a:stretch>
            <a:fillRect/>
          </a:stretch>
        </p:blipFill>
        <p:spPr>
          <a:xfrm>
            <a:off x="3403600" y="998855"/>
            <a:ext cx="5111563" cy="2975369"/>
          </a:xfrm>
          <a:prstGeom prst="rect">
            <a:avLst/>
          </a:prstGeom>
        </p:spPr>
      </p:pic>
      <p:pic>
        <p:nvPicPr>
          <p:cNvPr id="1026" name="Picture 2" descr="Robot compliment teachers in Bengaluru School | i2tutoria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72604" y="3968270"/>
            <a:ext cx="5078121" cy="292528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331260" y="4737787"/>
            <a:ext cx="3013646" cy="1754326"/>
          </a:xfrm>
          <a:prstGeom prst="rect">
            <a:avLst/>
          </a:prstGeom>
          <a:noFill/>
        </p:spPr>
        <p:txBody>
          <a:bodyPr wrap="none" lIns="91440" tIns="45720" rIns="91440" bIns="45720">
            <a:spAutoFit/>
          </a:bodyPr>
          <a:lstStyle/>
          <a:p>
            <a:pPr algn="ctr"/>
            <a:r>
              <a:rPr lang="en-US" sz="5400"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TYPES OF </a:t>
            </a:r>
          </a:p>
          <a:p>
            <a:pPr algn="ctr"/>
            <a:r>
              <a:rPr lang="en-US" sz="5400"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ROBOTS</a:t>
            </a:r>
            <a:endParaRPr lang="en-US" sz="5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sp>
        <p:nvSpPr>
          <p:cNvPr id="2" name="Rounded Rectangle 1"/>
          <p:cNvSpPr/>
          <p:nvPr/>
        </p:nvSpPr>
        <p:spPr>
          <a:xfrm>
            <a:off x="0" y="3974459"/>
            <a:ext cx="1808065" cy="471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HOME ROBOT</a:t>
            </a:r>
            <a:endParaRPr lang="en-US" b="1" dirty="0"/>
          </a:p>
        </p:txBody>
      </p:sp>
      <p:sp>
        <p:nvSpPr>
          <p:cNvPr id="18" name="Rounded Rectangle 17"/>
          <p:cNvSpPr/>
          <p:nvPr/>
        </p:nvSpPr>
        <p:spPr>
          <a:xfrm>
            <a:off x="6692296" y="997981"/>
            <a:ext cx="1808065" cy="471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SPACE ROBOT</a:t>
            </a:r>
            <a:endParaRPr lang="en-US" b="1" dirty="0"/>
          </a:p>
        </p:txBody>
      </p:sp>
      <p:sp>
        <p:nvSpPr>
          <p:cNvPr id="19" name="Rounded Rectangle 18"/>
          <p:cNvSpPr/>
          <p:nvPr/>
        </p:nvSpPr>
        <p:spPr>
          <a:xfrm>
            <a:off x="11028785" y="997981"/>
            <a:ext cx="1142578" cy="471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WORKER ROBOT</a:t>
            </a:r>
            <a:endParaRPr lang="en-US" b="1" dirty="0"/>
          </a:p>
        </p:txBody>
      </p:sp>
      <p:sp>
        <p:nvSpPr>
          <p:cNvPr id="20" name="Rounded Rectangle 19"/>
          <p:cNvSpPr/>
          <p:nvPr/>
        </p:nvSpPr>
        <p:spPr>
          <a:xfrm>
            <a:off x="1602936" y="977875"/>
            <a:ext cx="1808065" cy="471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DOCTOR ROBOT</a:t>
            </a:r>
            <a:endParaRPr lang="en-US" b="1" dirty="0"/>
          </a:p>
        </p:txBody>
      </p:sp>
      <p:sp>
        <p:nvSpPr>
          <p:cNvPr id="21" name="Rounded Rectangle 20"/>
          <p:cNvSpPr/>
          <p:nvPr/>
        </p:nvSpPr>
        <p:spPr>
          <a:xfrm>
            <a:off x="8515163" y="3968270"/>
            <a:ext cx="2056421" cy="47137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TEACHER ROBOT</a:t>
            </a:r>
            <a:endParaRPr lang="en-US" b="1" dirty="0"/>
          </a:p>
        </p:txBody>
      </p:sp>
      <p:sp>
        <p:nvSpPr>
          <p:cNvPr id="22" name="Rounded Rectangle 21"/>
          <p:cNvSpPr/>
          <p:nvPr/>
        </p:nvSpPr>
        <p:spPr>
          <a:xfrm>
            <a:off x="8515163" y="3970950"/>
            <a:ext cx="2056421" cy="4713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EF4B66"/>
                </a:solidFill>
              </a:rPr>
              <a:t>TEACHER ROBOT</a:t>
            </a:r>
            <a:endParaRPr lang="en-US" b="1" dirty="0">
              <a:solidFill>
                <a:srgbClr val="EF4B66"/>
              </a:solidFill>
            </a:endParaRPr>
          </a:p>
        </p:txBody>
      </p:sp>
      <p:sp>
        <p:nvSpPr>
          <p:cNvPr id="23" name="Rectangle 22"/>
          <p:cNvSpPr/>
          <p:nvPr/>
        </p:nvSpPr>
        <p:spPr>
          <a:xfrm>
            <a:off x="4377913" y="85324"/>
            <a:ext cx="5259086" cy="769441"/>
          </a:xfrm>
          <a:prstGeom prst="rect">
            <a:avLst/>
          </a:prstGeom>
          <a:noFill/>
        </p:spPr>
        <p:txBody>
          <a:bodyPr wrap="square" lIns="91440" tIns="45720" rIns="91440" bIns="45720">
            <a:spAutoFit/>
          </a:bodyPr>
          <a:lstStyle/>
          <a:p>
            <a:r>
              <a:rPr lang="en-US" sz="4400" b="1" dirty="0" smtClean="0">
                <a:ln w="6600">
                  <a:solidFill>
                    <a:schemeClr val="accent2"/>
                  </a:solidFill>
                  <a:prstDash val="solid"/>
                </a:ln>
                <a:solidFill>
                  <a:srgbClr val="FFFFFF"/>
                </a:solidFill>
                <a:effectLst>
                  <a:outerShdw dist="38100" dir="2700000" algn="tl" rotWithShape="0">
                    <a:schemeClr val="accent2"/>
                  </a:outerShdw>
                </a:effectLst>
              </a:rPr>
              <a:t>NAME THE PICTURES</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395363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6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6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281189" y="1029084"/>
            <a:ext cx="7094855"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8000" b="1" dirty="0">
                <a:solidFill>
                  <a:srgbClr val="AD4F0F"/>
                </a:solidFill>
              </a:rPr>
              <a:t>i</a:t>
            </a:r>
            <a:r>
              <a:rPr lang="en-US" sz="8000" b="1" dirty="0" smtClean="0">
                <a:solidFill>
                  <a:srgbClr val="AD4F0F"/>
                </a:solidFill>
              </a:rPr>
              <a:t>nteract with </a:t>
            </a:r>
            <a:r>
              <a:rPr lang="en-US" sz="6000" b="1" dirty="0" smtClean="0">
                <a:solidFill>
                  <a:srgbClr val="AD4F0F"/>
                </a:solidFill>
              </a:rPr>
              <a:t>(v)</a:t>
            </a:r>
            <a:endParaRPr lang="en-US" sz="6000" b="1" dirty="0">
              <a:solidFill>
                <a:srgbClr val="AD4F0F"/>
              </a:solidFill>
              <a:cs typeface="Calibri" panose="020F0502020204030204" pitchFamily="34" charset="0"/>
            </a:endParaRPr>
          </a:p>
        </p:txBody>
      </p:sp>
      <p:sp>
        <p:nvSpPr>
          <p:cNvPr id="12" name="Rectangle 11"/>
          <p:cNvSpPr/>
          <p:nvPr/>
        </p:nvSpPr>
        <p:spPr>
          <a:xfrm>
            <a:off x="908717" y="4559880"/>
            <a:ext cx="4050892" cy="830997"/>
          </a:xfrm>
          <a:prstGeom prst="rect">
            <a:avLst/>
          </a:prstGeom>
        </p:spPr>
        <p:txBody>
          <a:bodyPr wrap="square">
            <a:spAutoFit/>
          </a:bodyPr>
          <a:lstStyle/>
          <a:p>
            <a:pPr lvl="0" algn="ctr"/>
            <a:r>
              <a:rPr lang="en-US" sz="4800" smtClean="0"/>
              <a:t>tương </a:t>
            </a:r>
            <a:r>
              <a:rPr lang="en-US" sz="4800" dirty="0" err="1" smtClean="0"/>
              <a:t>tác</a:t>
            </a:r>
            <a:r>
              <a:rPr lang="en-US" sz="4800" dirty="0" smtClean="0"/>
              <a:t> </a:t>
            </a:r>
            <a:r>
              <a:rPr lang="en-US" sz="4800" dirty="0" err="1" smtClean="0"/>
              <a:t>với</a:t>
            </a:r>
            <a:endParaRPr lang="en-US" sz="4800" dirty="0"/>
          </a:p>
        </p:txBody>
      </p:sp>
      <p:sp>
        <p:nvSpPr>
          <p:cNvPr id="2" name="Rectangle 1"/>
          <p:cNvSpPr/>
          <p:nvPr/>
        </p:nvSpPr>
        <p:spPr>
          <a:xfrm>
            <a:off x="830906" y="3097468"/>
            <a:ext cx="4451155" cy="830997"/>
          </a:xfrm>
          <a:prstGeom prst="rect">
            <a:avLst/>
          </a:prstGeom>
        </p:spPr>
        <p:txBody>
          <a:bodyPr wrap="none">
            <a:spAutoFit/>
          </a:bodyPr>
          <a:lstStyle/>
          <a:p>
            <a:pPr algn="ctr"/>
            <a:r>
              <a:rPr lang="en-US" sz="4800" b="1" dirty="0">
                <a:solidFill>
                  <a:schemeClr val="accent5">
                    <a:lumMod val="50000"/>
                  </a:schemeClr>
                </a:solidFill>
              </a:rPr>
              <a:t>/ˌ</a:t>
            </a:r>
            <a:r>
              <a:rPr lang="en-US" sz="4800" b="1" dirty="0" err="1">
                <a:solidFill>
                  <a:schemeClr val="accent5">
                    <a:lumMod val="50000"/>
                  </a:schemeClr>
                </a:solidFill>
              </a:rPr>
              <a:t>ɪntərˈ</a:t>
            </a:r>
            <a:r>
              <a:rPr lang="en-US" sz="4800" b="1" dirty="0" err="1" smtClean="0">
                <a:solidFill>
                  <a:schemeClr val="accent5">
                    <a:lumMod val="50000"/>
                  </a:schemeClr>
                </a:solidFill>
              </a:rPr>
              <a:t>ækt</a:t>
            </a:r>
            <a:r>
              <a:rPr lang="en-US" sz="4800" b="1" dirty="0">
                <a:solidFill>
                  <a:schemeClr val="accent5">
                    <a:lumMod val="50000"/>
                  </a:schemeClr>
                </a:solidFill>
              </a:rPr>
              <a:t> </a:t>
            </a:r>
            <a:r>
              <a:rPr lang="en-US" sz="4800" b="1" dirty="0" err="1" smtClean="0">
                <a:solidFill>
                  <a:schemeClr val="accent5">
                    <a:lumMod val="50000"/>
                  </a:schemeClr>
                </a:solidFill>
              </a:rPr>
              <a:t>wɪð</a:t>
            </a:r>
            <a:r>
              <a:rPr lang="en-US" sz="4800" b="1" dirty="0" smtClean="0">
                <a:solidFill>
                  <a:schemeClr val="accent5">
                    <a:lumMod val="50000"/>
                  </a:schemeClr>
                </a:solidFill>
              </a:rPr>
              <a:t>/</a:t>
            </a:r>
            <a:endParaRPr lang="en-US" sz="4800" b="1" dirty="0">
              <a:solidFill>
                <a:schemeClr val="accent5">
                  <a:lumMod val="50000"/>
                </a:schemeClr>
              </a:solidFill>
            </a:endParaRPr>
          </a:p>
        </p:txBody>
      </p:sp>
      <p:sp>
        <p:nvSpPr>
          <p:cNvPr id="15" name="TextBox 14"/>
          <p:cNvSpPr txBox="1"/>
          <p:nvPr/>
        </p:nvSpPr>
        <p:spPr>
          <a:xfrm>
            <a:off x="487067" y="135939"/>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PRESENTATION</a:t>
            </a:r>
          </a:p>
        </p:txBody>
      </p:sp>
      <p:sp>
        <p:nvSpPr>
          <p:cNvPr id="4" name="Rectangle 3"/>
          <p:cNvSpPr/>
          <p:nvPr/>
        </p:nvSpPr>
        <p:spPr>
          <a:xfrm>
            <a:off x="5532582" y="7452"/>
            <a:ext cx="415872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VOCABULARY</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Picture 2"/>
          <p:cNvPicPr>
            <a:picLocks noChangeAspect="1"/>
          </p:cNvPicPr>
          <p:nvPr/>
        </p:nvPicPr>
        <p:blipFill>
          <a:blip r:embed="rId5"/>
          <a:stretch>
            <a:fillRect/>
          </a:stretch>
        </p:blipFill>
        <p:spPr>
          <a:xfrm>
            <a:off x="5335868" y="2393257"/>
            <a:ext cx="6854227" cy="4333246"/>
          </a:xfrm>
          <a:prstGeom prst="rect">
            <a:avLst/>
          </a:prstGeom>
        </p:spPr>
      </p:pic>
      <p:pic>
        <p:nvPicPr>
          <p:cNvPr id="5" name="interact wi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3228" y="3169128"/>
            <a:ext cx="687678" cy="687678"/>
          </a:xfrm>
          <a:prstGeom prst="rect">
            <a:avLst/>
          </a:prstGeom>
        </p:spPr>
      </p:pic>
    </p:spTree>
    <p:extLst>
      <p:ext uri="{BB962C8B-B14F-4D97-AF65-F5344CB8AC3E}">
        <p14:creationId xmlns:p14="http://schemas.microsoft.com/office/powerpoint/2010/main" val="392806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152" fill="hold"/>
                                        <p:tgtEl>
                                          <p:spTgt spid="5"/>
                                        </p:tgtEl>
                                      </p:cBhvr>
                                    </p:cmd>
                                  </p:childTnLst>
                                </p:cTn>
                              </p:par>
                            </p:childTnLst>
                          </p:cTn>
                        </p:par>
                      </p:childTnLst>
                    </p:cTn>
                  </p:par>
                </p:childTnLst>
              </p:cTn>
              <p:nextCondLst>
                <p:cond evt="onClick" delay="0">
                  <p:tgtEl>
                    <p:spTgt spid="5"/>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7"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184084" y="979648"/>
            <a:ext cx="5760980"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8000" b="1" dirty="0">
                <a:solidFill>
                  <a:srgbClr val="AD4F0F"/>
                </a:solidFill>
              </a:rPr>
              <a:t>e</a:t>
            </a:r>
            <a:r>
              <a:rPr lang="en-US" sz="8000" b="1" dirty="0" smtClean="0">
                <a:solidFill>
                  <a:srgbClr val="AD4F0F"/>
                </a:solidFill>
              </a:rPr>
              <a:t>motional</a:t>
            </a:r>
            <a:r>
              <a:rPr lang="en-US" sz="4000" b="1" dirty="0" smtClean="0">
                <a:solidFill>
                  <a:srgbClr val="AD4F0F"/>
                </a:solidFill>
              </a:rPr>
              <a:t> </a:t>
            </a:r>
            <a:r>
              <a:rPr lang="en-US" sz="6000" b="1" dirty="0" smtClean="0">
                <a:solidFill>
                  <a:srgbClr val="AD4F0F"/>
                </a:solidFill>
              </a:rPr>
              <a:t>(v)</a:t>
            </a:r>
            <a:endParaRPr lang="en-US" sz="6000" b="1" dirty="0">
              <a:solidFill>
                <a:srgbClr val="AD4F0F"/>
              </a:solidFill>
              <a:cs typeface="Calibri" panose="020F0502020204030204" pitchFamily="34" charset="0"/>
            </a:endParaRPr>
          </a:p>
        </p:txBody>
      </p:sp>
      <p:sp>
        <p:nvSpPr>
          <p:cNvPr id="12" name="Rectangle 11"/>
          <p:cNvSpPr/>
          <p:nvPr/>
        </p:nvSpPr>
        <p:spPr>
          <a:xfrm>
            <a:off x="487067" y="4319349"/>
            <a:ext cx="4721117" cy="1569660"/>
          </a:xfrm>
          <a:prstGeom prst="rect">
            <a:avLst/>
          </a:prstGeom>
        </p:spPr>
        <p:txBody>
          <a:bodyPr wrap="square">
            <a:spAutoFit/>
          </a:bodyPr>
          <a:lstStyle/>
          <a:p>
            <a:pPr lvl="0" algn="ctr"/>
            <a:r>
              <a:rPr lang="en-US" sz="4800" smtClean="0"/>
              <a:t>thuộc tình cảm, dễ cảm động</a:t>
            </a:r>
            <a:endParaRPr lang="en-US" sz="4800" dirty="0"/>
          </a:p>
        </p:txBody>
      </p:sp>
      <p:sp>
        <p:nvSpPr>
          <p:cNvPr id="2" name="Rectangle 1"/>
          <p:cNvSpPr/>
          <p:nvPr/>
        </p:nvSpPr>
        <p:spPr>
          <a:xfrm>
            <a:off x="982019" y="3013673"/>
            <a:ext cx="3731212" cy="830997"/>
          </a:xfrm>
          <a:prstGeom prst="rect">
            <a:avLst/>
          </a:prstGeom>
        </p:spPr>
        <p:txBody>
          <a:bodyPr wrap="square">
            <a:spAutoFit/>
          </a:bodyPr>
          <a:lstStyle/>
          <a:p>
            <a:pPr algn="ctr"/>
            <a:r>
              <a:rPr lang="en-US" sz="4800" b="1" smtClean="0">
                <a:solidFill>
                  <a:schemeClr val="accent5">
                    <a:lumMod val="50000"/>
                  </a:schemeClr>
                </a:solidFill>
              </a:rPr>
              <a:t>/ɪˌməʊʃənl/</a:t>
            </a:r>
            <a:endParaRPr lang="en-US" sz="4800" b="1" dirty="0">
              <a:solidFill>
                <a:schemeClr val="accent5">
                  <a:lumMod val="50000"/>
                </a:schemeClr>
              </a:solidFill>
            </a:endParaRPr>
          </a:p>
        </p:txBody>
      </p:sp>
      <p:sp>
        <p:nvSpPr>
          <p:cNvPr id="15" name="TextBox 14"/>
          <p:cNvSpPr txBox="1"/>
          <p:nvPr/>
        </p:nvSpPr>
        <p:spPr>
          <a:xfrm>
            <a:off x="487067" y="135939"/>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PRESENTATION</a:t>
            </a:r>
          </a:p>
        </p:txBody>
      </p:sp>
      <p:sp>
        <p:nvSpPr>
          <p:cNvPr id="4" name="Rectangle 3"/>
          <p:cNvSpPr/>
          <p:nvPr/>
        </p:nvSpPr>
        <p:spPr>
          <a:xfrm>
            <a:off x="5532582" y="7452"/>
            <a:ext cx="415872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VOCABULARY</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Picture 2"/>
          <p:cNvPicPr>
            <a:picLocks noChangeAspect="1"/>
          </p:cNvPicPr>
          <p:nvPr/>
        </p:nvPicPr>
        <p:blipFill>
          <a:blip r:embed="rId5"/>
          <a:stretch>
            <a:fillRect/>
          </a:stretch>
        </p:blipFill>
        <p:spPr>
          <a:xfrm>
            <a:off x="5532582" y="2242384"/>
            <a:ext cx="6237903" cy="4136001"/>
          </a:xfrm>
          <a:prstGeom prst="rect">
            <a:avLst/>
          </a:prstGeom>
        </p:spPr>
      </p:pic>
      <p:pic>
        <p:nvPicPr>
          <p:cNvPr id="5" name="emotiona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98736" y="3104253"/>
            <a:ext cx="663221" cy="663221"/>
          </a:xfrm>
          <a:prstGeom prst="rect">
            <a:avLst/>
          </a:prstGeom>
        </p:spPr>
      </p:pic>
    </p:spTree>
    <p:extLst>
      <p:ext uri="{BB962C8B-B14F-4D97-AF65-F5344CB8AC3E}">
        <p14:creationId xmlns:p14="http://schemas.microsoft.com/office/powerpoint/2010/main" val="19914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104" fill="hold"/>
                                        <p:tgtEl>
                                          <p:spTgt spid="5"/>
                                        </p:tgtEl>
                                      </p:cBhvr>
                                    </p:cmd>
                                  </p:childTnLst>
                                </p:cTn>
                              </p:par>
                            </p:childTnLst>
                          </p:cTn>
                        </p:par>
                      </p:childTnLst>
                    </p:cTn>
                  </p:par>
                </p:childTnLst>
              </p:cTn>
              <p:nextCondLst>
                <p:cond evt="onClick" delay="0">
                  <p:tgtEl>
                    <p:spTgt spid="5"/>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576870" y="2248817"/>
            <a:ext cx="6615130" cy="4573743"/>
          </a:xfrm>
          <a:prstGeom prst="rect">
            <a:avLst/>
          </a:prstGeom>
        </p:spPr>
      </p:pic>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289971" y="1201949"/>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342756" y="1099309"/>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16" name="TextBox 15"/>
          <p:cNvSpPr txBox="1"/>
          <p:nvPr/>
        </p:nvSpPr>
        <p:spPr>
          <a:xfrm>
            <a:off x="792577" y="1181335"/>
            <a:ext cx="11399423"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Tick the </a:t>
            </a:r>
            <a:r>
              <a:rPr lang="en-US" sz="2800" b="1" dirty="0" smtClean="0">
                <a:effectLst>
                  <a:glow rad="88900">
                    <a:schemeClr val="bg1"/>
                  </a:glow>
                </a:effectLst>
                <a:cs typeface="Arial" panose="020B0604020202020204" pitchFamily="34" charset="0"/>
              </a:rPr>
              <a:t>things that you think a robot teacher can do.</a:t>
            </a:r>
            <a:endParaRPr lang="en-US" sz="2800" b="1" dirty="0">
              <a:effectLst>
                <a:glow rad="88900">
                  <a:schemeClr val="bg1"/>
                </a:glow>
              </a:effectLst>
              <a:cs typeface="Arial" panose="020B0604020202020204" pitchFamily="34" charset="0"/>
            </a:endParaRPr>
          </a:p>
        </p:txBody>
      </p:sp>
      <p:sp>
        <p:nvSpPr>
          <p:cNvPr id="20" name="TextBox 19"/>
          <p:cNvSpPr txBox="1"/>
          <p:nvPr/>
        </p:nvSpPr>
        <p:spPr>
          <a:xfrm>
            <a:off x="444945" y="186128"/>
            <a:ext cx="4143902"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4"/>
          <a:srcRect r="25676"/>
          <a:stretch/>
        </p:blipFill>
        <p:spPr>
          <a:xfrm>
            <a:off x="178410" y="2117481"/>
            <a:ext cx="6239975" cy="3017733"/>
          </a:xfrm>
          <a:prstGeom prst="rect">
            <a:avLst/>
          </a:prstGeom>
        </p:spPr>
      </p:pic>
      <p:pic>
        <p:nvPicPr>
          <p:cNvPr id="22" name="Picture 21"/>
          <p:cNvPicPr>
            <a:picLocks noChangeAspect="1"/>
          </p:cNvPicPr>
          <p:nvPr/>
        </p:nvPicPr>
        <p:blipFill rotWithShape="1">
          <a:blip r:embed="rId4"/>
          <a:srcRect l="88728" r="3608" b="10397"/>
          <a:stretch/>
        </p:blipFill>
        <p:spPr>
          <a:xfrm>
            <a:off x="6418385" y="2248817"/>
            <a:ext cx="618909" cy="260109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92289" y="2283293"/>
            <a:ext cx="545006" cy="545006"/>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92289" y="3021594"/>
            <a:ext cx="545006" cy="545006"/>
          </a:xfrm>
          <a:prstGeom prst="rect">
            <a:avLst/>
          </a:prstGeom>
        </p:spPr>
      </p:pic>
      <p:sp>
        <p:nvSpPr>
          <p:cNvPr id="7" name="Rectangle 6"/>
          <p:cNvSpPr/>
          <p:nvPr/>
        </p:nvSpPr>
        <p:spPr>
          <a:xfrm>
            <a:off x="161193" y="4967152"/>
            <a:ext cx="6096000" cy="1200329"/>
          </a:xfrm>
          <a:prstGeom prst="rect">
            <a:avLst/>
          </a:prstGeom>
        </p:spPr>
        <p:txBody>
          <a:bodyPr>
            <a:spAutoFit/>
          </a:bodyPr>
          <a:lstStyle/>
          <a:p>
            <a:r>
              <a:rPr lang="en-US" sz="3600">
                <a:solidFill>
                  <a:srgbClr val="00B050"/>
                </a:solidFill>
              </a:rPr>
              <a:t>A robot teacher can dance, sing, and play with students, … </a:t>
            </a:r>
            <a:endParaRPr lang="en-GB" sz="3600">
              <a:solidFill>
                <a:srgbClr val="00B050"/>
              </a:solidFill>
            </a:endParaRPr>
          </a:p>
        </p:txBody>
      </p:sp>
    </p:spTree>
    <p:extLst>
      <p:ext uri="{BB962C8B-B14F-4D97-AF65-F5344CB8AC3E}">
        <p14:creationId xmlns:p14="http://schemas.microsoft.com/office/powerpoint/2010/main" val="207757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174" y="-2472"/>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162608"/>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1050636"/>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39" name="TextBox 38"/>
          <p:cNvSpPr txBox="1"/>
          <p:nvPr/>
        </p:nvSpPr>
        <p:spPr>
          <a:xfrm>
            <a:off x="1131589" y="1094721"/>
            <a:ext cx="11399423" cy="492443"/>
          </a:xfrm>
          <a:prstGeom prst="rect">
            <a:avLst/>
          </a:prstGeom>
          <a:noFill/>
          <a:effectLst/>
        </p:spPr>
        <p:txBody>
          <a:bodyPr wrap="square" rtlCol="0">
            <a:spAutoFit/>
          </a:bodyPr>
          <a:lstStyle/>
          <a:p>
            <a:r>
              <a:rPr lang="en-US" sz="2600" b="1" dirty="0">
                <a:effectLst>
                  <a:glow rad="88900">
                    <a:schemeClr val="bg1"/>
                  </a:glow>
                </a:effectLst>
                <a:cs typeface="Arial" panose="020B0604020202020204" pitchFamily="34" charset="0"/>
              </a:rPr>
              <a:t>Listen to the conversation and fill in each blank with ONE word.</a:t>
            </a:r>
          </a:p>
        </p:txBody>
      </p:sp>
      <p:graphicFrame>
        <p:nvGraphicFramePr>
          <p:cNvPr id="4" name="Table 3"/>
          <p:cNvGraphicFramePr>
            <a:graphicFrameLocks noGrp="1"/>
          </p:cNvGraphicFramePr>
          <p:nvPr>
            <p:extLst>
              <p:ext uri="{D42A27DB-BD31-4B8C-83A1-F6EECF244321}">
                <p14:modId xmlns:p14="http://schemas.microsoft.com/office/powerpoint/2010/main" val="653132882"/>
              </p:ext>
            </p:extLst>
          </p:nvPr>
        </p:nvGraphicFramePr>
        <p:xfrm>
          <a:off x="224113" y="2226824"/>
          <a:ext cx="11884163" cy="4262312"/>
        </p:xfrm>
        <a:graphic>
          <a:graphicData uri="http://schemas.openxmlformats.org/drawingml/2006/table">
            <a:tbl>
              <a:tblPr firstRow="1" bandRow="1">
                <a:tableStyleId>{5C22544A-7EE6-4342-B048-85BDC9FD1C3A}</a:tableStyleId>
              </a:tblPr>
              <a:tblGrid>
                <a:gridCol w="5422287">
                  <a:extLst>
                    <a:ext uri="{9D8B030D-6E8A-4147-A177-3AD203B41FA5}">
                      <a16:colId xmlns:a16="http://schemas.microsoft.com/office/drawing/2014/main" val="1175153946"/>
                    </a:ext>
                  </a:extLst>
                </a:gridCol>
                <a:gridCol w="6461876">
                  <a:extLst>
                    <a:ext uri="{9D8B030D-6E8A-4147-A177-3AD203B41FA5}">
                      <a16:colId xmlns:a16="http://schemas.microsoft.com/office/drawing/2014/main" val="3240095960"/>
                    </a:ext>
                  </a:extLst>
                </a:gridCol>
              </a:tblGrid>
              <a:tr h="492578">
                <a:tc>
                  <a:txBody>
                    <a:bodyPr/>
                    <a:lstStyle/>
                    <a:p>
                      <a:pPr algn="ctr"/>
                      <a:r>
                        <a:rPr lang="en-US" sz="2800" dirty="0" smtClean="0">
                          <a:solidFill>
                            <a:schemeClr val="tx1"/>
                          </a:solidFill>
                        </a:rPr>
                        <a:t>Things</a:t>
                      </a:r>
                      <a:r>
                        <a:rPr lang="en-US" sz="2800" baseline="0" dirty="0" smtClean="0">
                          <a:solidFill>
                            <a:schemeClr val="tx1"/>
                          </a:solidFill>
                        </a:rPr>
                        <a:t> a robot teacher can do</a:t>
                      </a:r>
                      <a:endParaRPr lang="en-US" sz="2800" dirty="0">
                        <a:solidFill>
                          <a:schemeClr val="tx1"/>
                        </a:solidFill>
                      </a:endParaRPr>
                    </a:p>
                  </a:txBody>
                  <a:tcPr>
                    <a:solidFill>
                      <a:srgbClr val="FBCDCD"/>
                    </a:solidFill>
                  </a:tcPr>
                </a:tc>
                <a:tc>
                  <a:txBody>
                    <a:bodyPr/>
                    <a:lstStyle/>
                    <a:p>
                      <a:pPr algn="ctr"/>
                      <a:r>
                        <a:rPr lang="en-US" sz="2800" dirty="0" smtClean="0">
                          <a:solidFill>
                            <a:schemeClr val="tx1"/>
                          </a:solidFill>
                        </a:rPr>
                        <a:t>Things a robot teacher can’t do</a:t>
                      </a:r>
                      <a:endParaRPr lang="en-US" sz="2800" dirty="0">
                        <a:solidFill>
                          <a:schemeClr val="tx1"/>
                        </a:solidFill>
                      </a:endParaRPr>
                    </a:p>
                  </a:txBody>
                  <a:tcPr>
                    <a:solidFill>
                      <a:srgbClr val="FBCDCD"/>
                    </a:solidFill>
                  </a:tcPr>
                </a:tc>
                <a:extLst>
                  <a:ext uri="{0D108BD9-81ED-4DB2-BD59-A6C34878D82A}">
                    <a16:rowId xmlns:a16="http://schemas.microsoft.com/office/drawing/2014/main" val="1982949016"/>
                  </a:ext>
                </a:extLst>
              </a:tr>
              <a:tr h="3744152">
                <a:tc>
                  <a:txBody>
                    <a:bodyPr/>
                    <a:lstStyle/>
                    <a:p>
                      <a:pPr marL="0" indent="0">
                        <a:lnSpc>
                          <a:spcPct val="150000"/>
                        </a:lnSpc>
                        <a:buFontTx/>
                        <a:buNone/>
                      </a:pPr>
                      <a:r>
                        <a:rPr lang="en-US" sz="3200" smtClean="0"/>
                        <a:t>- Speak </a:t>
                      </a:r>
                      <a:r>
                        <a:rPr lang="en-US" sz="3200" dirty="0" smtClean="0"/>
                        <a:t>many (</a:t>
                      </a:r>
                      <a:r>
                        <a:rPr lang="en-US" sz="3200" smtClean="0"/>
                        <a:t>1) _________</a:t>
                      </a:r>
                      <a:endParaRPr lang="en-US" sz="3200" dirty="0" smtClean="0"/>
                    </a:p>
                    <a:p>
                      <a:pPr marL="0" indent="0">
                        <a:lnSpc>
                          <a:spcPct val="150000"/>
                        </a:lnSpc>
                        <a:buFontTx/>
                        <a:buNone/>
                      </a:pPr>
                      <a:r>
                        <a:rPr lang="en-US" sz="3200" smtClean="0"/>
                        <a:t> Teach languages</a:t>
                      </a:r>
                      <a:r>
                        <a:rPr lang="en-US" sz="3200" dirty="0" smtClean="0"/>
                        <a:t>, (</a:t>
                      </a:r>
                      <a:r>
                        <a:rPr lang="en-US" sz="3200" smtClean="0"/>
                        <a:t>2) ______ </a:t>
                      </a:r>
                      <a:r>
                        <a:rPr lang="en-US" sz="3200" dirty="0" smtClean="0"/>
                        <a:t>and many subjects.</a:t>
                      </a:r>
                    </a:p>
                    <a:p>
                      <a:pPr marL="0" indent="0">
                        <a:lnSpc>
                          <a:spcPct val="150000"/>
                        </a:lnSpc>
                        <a:buFontTx/>
                        <a:buNone/>
                      </a:pPr>
                      <a:r>
                        <a:rPr lang="en-US" sz="3200" smtClean="0"/>
                        <a:t>- (</a:t>
                      </a:r>
                      <a:r>
                        <a:rPr lang="en-US" sz="3200" dirty="0" smtClean="0"/>
                        <a:t>3</a:t>
                      </a:r>
                      <a:r>
                        <a:rPr lang="en-US" sz="3200" smtClean="0"/>
                        <a:t>) ________ </a:t>
                      </a:r>
                      <a:r>
                        <a:rPr lang="en-US" sz="3200" dirty="0" smtClean="0"/>
                        <a:t>with students</a:t>
                      </a:r>
                      <a:endParaRPr lang="en-US" sz="3200" dirty="0"/>
                    </a:p>
                  </a:txBody>
                  <a:tcPr/>
                </a:tc>
                <a:tc>
                  <a:txBody>
                    <a:bodyPr/>
                    <a:lstStyle/>
                    <a:p>
                      <a:pPr marL="0" indent="0">
                        <a:lnSpc>
                          <a:spcPct val="150000"/>
                        </a:lnSpc>
                        <a:buFontTx/>
                        <a:buNone/>
                      </a:pPr>
                      <a:r>
                        <a:rPr lang="en-US" sz="3200" smtClean="0"/>
                        <a:t>- Teach </a:t>
                      </a:r>
                      <a:r>
                        <a:rPr lang="en-US" sz="3200" dirty="0" smtClean="0"/>
                        <a:t>students</a:t>
                      </a:r>
                      <a:r>
                        <a:rPr lang="en-US" sz="3200" baseline="0" dirty="0" smtClean="0"/>
                        <a:t> how to (</a:t>
                      </a:r>
                      <a:r>
                        <a:rPr lang="en-US" sz="3200" baseline="0" smtClean="0"/>
                        <a:t>4) ________</a:t>
                      </a:r>
                      <a:endParaRPr lang="en-US" sz="3200" baseline="0" dirty="0" smtClean="0"/>
                    </a:p>
                    <a:p>
                      <a:pPr marL="0" indent="0">
                        <a:lnSpc>
                          <a:spcPct val="150000"/>
                        </a:lnSpc>
                        <a:buFontTx/>
                        <a:buNone/>
                      </a:pPr>
                      <a:r>
                        <a:rPr lang="en-US" sz="3200" baseline="0" smtClean="0"/>
                        <a:t>- Have </a:t>
                      </a:r>
                      <a:r>
                        <a:rPr lang="en-US" sz="3200" baseline="0" dirty="0" smtClean="0"/>
                        <a:t>emotional connections with students.</a:t>
                      </a:r>
                    </a:p>
                    <a:p>
                      <a:pPr marL="0" indent="0">
                        <a:lnSpc>
                          <a:spcPct val="150000"/>
                        </a:lnSpc>
                        <a:buFontTx/>
                        <a:buNone/>
                      </a:pPr>
                      <a:r>
                        <a:rPr lang="en-US" sz="3200" baseline="0" smtClean="0"/>
                        <a:t>- Solve </a:t>
                      </a:r>
                      <a:r>
                        <a:rPr lang="en-US" sz="3200" baseline="0" dirty="0" smtClean="0"/>
                        <a:t>(</a:t>
                      </a:r>
                      <a:r>
                        <a:rPr lang="en-US" sz="3200" baseline="0" smtClean="0"/>
                        <a:t>5) _________ </a:t>
                      </a:r>
                      <a:r>
                        <a:rPr lang="en-US" sz="3200" baseline="0" dirty="0" smtClean="0"/>
                        <a:t>between students.</a:t>
                      </a:r>
                      <a:endParaRPr lang="en-US" sz="3200" dirty="0"/>
                    </a:p>
                  </a:txBody>
                  <a:tcPr/>
                </a:tc>
                <a:extLst>
                  <a:ext uri="{0D108BD9-81ED-4DB2-BD59-A6C34878D82A}">
                    <a16:rowId xmlns:a16="http://schemas.microsoft.com/office/drawing/2014/main" val="1019672076"/>
                  </a:ext>
                </a:extLst>
              </a:tr>
            </a:tbl>
          </a:graphicData>
        </a:graphic>
      </p:graphicFrame>
      <p:sp>
        <p:nvSpPr>
          <p:cNvPr id="12" name="Google Shape;1881;p31"/>
          <p:cNvSpPr txBox="1">
            <a:spLocks/>
          </p:cNvSpPr>
          <p:nvPr/>
        </p:nvSpPr>
        <p:spPr>
          <a:xfrm>
            <a:off x="3126432" y="2818134"/>
            <a:ext cx="1901582"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smtClean="0">
                <a:solidFill>
                  <a:srgbClr val="7030A0"/>
                </a:solidFill>
              </a:rPr>
              <a:t>languages</a:t>
            </a:r>
            <a:endParaRPr lang="en-US" sz="3200" b="1" dirty="0">
              <a:solidFill>
                <a:srgbClr val="7030A0"/>
              </a:solidFill>
              <a:cs typeface="Calibri" panose="020F0502020204030204" pitchFamily="34" charset="0"/>
            </a:endParaRPr>
          </a:p>
        </p:txBody>
      </p:sp>
      <p:sp>
        <p:nvSpPr>
          <p:cNvPr id="20" name="Google Shape;1881;p31"/>
          <p:cNvSpPr txBox="1">
            <a:spLocks/>
          </p:cNvSpPr>
          <p:nvPr/>
        </p:nvSpPr>
        <p:spPr>
          <a:xfrm>
            <a:off x="3807940" y="3554618"/>
            <a:ext cx="1239086"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err="1" smtClean="0">
                <a:solidFill>
                  <a:srgbClr val="7030A0"/>
                </a:solidFill>
              </a:rPr>
              <a:t>maths</a:t>
            </a:r>
            <a:endParaRPr lang="en-US" sz="3200" b="1" dirty="0">
              <a:solidFill>
                <a:srgbClr val="7030A0"/>
              </a:solidFill>
              <a:cs typeface="Calibri" panose="020F0502020204030204" pitchFamily="34" charset="0"/>
            </a:endParaRPr>
          </a:p>
        </p:txBody>
      </p:sp>
      <p:sp>
        <p:nvSpPr>
          <p:cNvPr id="22" name="Google Shape;1881;p31"/>
          <p:cNvSpPr txBox="1">
            <a:spLocks/>
          </p:cNvSpPr>
          <p:nvPr/>
        </p:nvSpPr>
        <p:spPr>
          <a:xfrm>
            <a:off x="1078805" y="4995812"/>
            <a:ext cx="1639357"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smtClean="0">
                <a:solidFill>
                  <a:srgbClr val="7030A0"/>
                </a:solidFill>
              </a:rPr>
              <a:t>interact</a:t>
            </a:r>
            <a:endParaRPr lang="en-US" sz="3200" b="1" dirty="0">
              <a:solidFill>
                <a:srgbClr val="7030A0"/>
              </a:solidFill>
              <a:cs typeface="Calibri" panose="020F0502020204030204" pitchFamily="34" charset="0"/>
            </a:endParaRPr>
          </a:p>
        </p:txBody>
      </p:sp>
      <p:sp>
        <p:nvSpPr>
          <p:cNvPr id="24" name="Google Shape;1881;p31"/>
          <p:cNvSpPr txBox="1">
            <a:spLocks/>
          </p:cNvSpPr>
          <p:nvPr/>
        </p:nvSpPr>
        <p:spPr>
          <a:xfrm>
            <a:off x="10406712" y="2818133"/>
            <a:ext cx="1558059"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smtClean="0">
                <a:solidFill>
                  <a:srgbClr val="7030A0"/>
                </a:solidFill>
              </a:rPr>
              <a:t>behave</a:t>
            </a:r>
            <a:endParaRPr lang="en-US" sz="3200" b="1" dirty="0">
              <a:solidFill>
                <a:srgbClr val="7030A0"/>
              </a:solidFill>
              <a:cs typeface="Calibri" panose="020F0502020204030204" pitchFamily="34" charset="0"/>
            </a:endParaRPr>
          </a:p>
        </p:txBody>
      </p:sp>
      <p:sp>
        <p:nvSpPr>
          <p:cNvPr id="26" name="Google Shape;1881;p31"/>
          <p:cNvSpPr txBox="1">
            <a:spLocks/>
          </p:cNvSpPr>
          <p:nvPr/>
        </p:nvSpPr>
        <p:spPr>
          <a:xfrm>
            <a:off x="7463118" y="4995812"/>
            <a:ext cx="1833283" cy="657441"/>
          </a:xfrm>
          <a:prstGeom prst="rect">
            <a:avLst/>
          </a:prstGeom>
          <a:noFill/>
          <a:ln>
            <a:noFill/>
          </a:ln>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smtClean="0">
                <a:solidFill>
                  <a:srgbClr val="7030A0"/>
                </a:solidFill>
              </a:rPr>
              <a:t>problems</a:t>
            </a:r>
            <a:endParaRPr lang="en-US" sz="3200" b="1" dirty="0">
              <a:solidFill>
                <a:srgbClr val="7030A0"/>
              </a:solidFill>
              <a:cs typeface="Calibri" panose="020F0502020204030204" pitchFamily="34" charset="0"/>
            </a:endParaRPr>
          </a:p>
        </p:txBody>
      </p:sp>
      <p:sp>
        <p:nvSpPr>
          <p:cNvPr id="17" name="TextBox 16"/>
          <p:cNvSpPr txBox="1"/>
          <p:nvPr/>
        </p:nvSpPr>
        <p:spPr>
          <a:xfrm>
            <a:off x="444945" y="186128"/>
            <a:ext cx="4143902"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LISTENING</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2" name="Track 7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84375" y="1453722"/>
            <a:ext cx="609600" cy="609600"/>
          </a:xfrm>
          <a:prstGeom prst="rect">
            <a:avLst/>
          </a:prstGeom>
        </p:spPr>
      </p:pic>
    </p:spTree>
    <p:extLst>
      <p:ext uri="{BB962C8B-B14F-4D97-AF65-F5344CB8AC3E}">
        <p14:creationId xmlns:p14="http://schemas.microsoft.com/office/powerpoint/2010/main" val="252441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randombar(horizont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randombar(horizontal)">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102452" fill="hold"/>
                                        <p:tgtEl>
                                          <p:spTgt spid="2"/>
                                        </p:tgtEl>
                                      </p:cBhvr>
                                    </p:cmd>
                                  </p:childTnLst>
                                </p:cTn>
                              </p:par>
                            </p:childTnLst>
                          </p:cTn>
                        </p:par>
                      </p:childTnLst>
                    </p:cTn>
                  </p:par>
                </p:childTnLst>
              </p:cTn>
              <p:nextCondLst>
                <p:cond evt="onClick" delay="0">
                  <p:tgtEl>
                    <p:spTgt spid="2"/>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12" grpId="0"/>
      <p:bldP spid="20" grpId="0"/>
      <p:bldP spid="22" grpId="0"/>
      <p:bldP spid="24" grpId="0"/>
      <p:bldP spid="2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5016</TotalTime>
  <Words>749</Words>
  <Application>Microsoft Office PowerPoint</Application>
  <PresentationFormat>Widescreen</PresentationFormat>
  <Paragraphs>134</Paragraphs>
  <Slides>16</Slides>
  <Notes>12</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Adobe Gothic Std B</vt:lpstr>
      <vt:lpstr>Arial</vt:lpstr>
      <vt:lpstr>Calibri</vt:lpstr>
      <vt:lpstr>Calibri Light</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317</cp:revision>
  <dcterms:created xsi:type="dcterms:W3CDTF">2020-12-09T02:04:09Z</dcterms:created>
  <dcterms:modified xsi:type="dcterms:W3CDTF">2023-07-13T07:29:48Z</dcterms:modified>
</cp:coreProperties>
</file>