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370" r:id="rId2"/>
    <p:sldId id="256" r:id="rId3"/>
    <p:sldId id="302" r:id="rId4"/>
    <p:sldId id="332" r:id="rId5"/>
    <p:sldId id="364" r:id="rId6"/>
    <p:sldId id="362" r:id="rId7"/>
    <p:sldId id="346" r:id="rId8"/>
    <p:sldId id="358" r:id="rId9"/>
    <p:sldId id="365" r:id="rId10"/>
    <p:sldId id="359" r:id="rId11"/>
    <p:sldId id="368" r:id="rId12"/>
    <p:sldId id="369" r:id="rId13"/>
    <p:sldId id="356" r:id="rId14"/>
    <p:sldId id="314" r:id="rId15"/>
    <p:sldId id="330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702A"/>
    <a:srgbClr val="7192A9"/>
    <a:srgbClr val="F37D91"/>
    <a:srgbClr val="EF4B66"/>
    <a:srgbClr val="D8E5E5"/>
    <a:srgbClr val="FBCDCD"/>
    <a:srgbClr val="F26649"/>
    <a:srgbClr val="F7A5A5"/>
    <a:srgbClr val="F3F6F6"/>
    <a:srgbClr val="3B8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69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86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Video link: https://www.youtube.com/watch?v=bNUfZ3_VkuE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6881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0247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969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0916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865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5193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9105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044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6754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344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46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28983" y="1814685"/>
            <a:ext cx="11196671" cy="4072999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smtClean="0">
                <a:solidFill>
                  <a:srgbClr val="E0702A"/>
                </a:solidFill>
              </a:rPr>
              <a:t>1. </a:t>
            </a:r>
            <a:r>
              <a:rPr lang="en-US" sz="3200" smtClean="0"/>
              <a:t>“We </a:t>
            </a:r>
            <a:r>
              <a:rPr lang="en-US" sz="3200" dirty="0" smtClean="0"/>
              <a:t>can’t connect to the Internet to work online here</a:t>
            </a:r>
            <a:r>
              <a:rPr lang="en-US" sz="3200" smtClean="0"/>
              <a:t>,” </a:t>
            </a:r>
            <a:br>
              <a:rPr lang="en-US" sz="3200" smtClean="0"/>
            </a:br>
            <a:r>
              <a:rPr lang="en-US" sz="3200" smtClean="0"/>
              <a:t>said </a:t>
            </a:r>
            <a:r>
              <a:rPr lang="en-US" sz="3200" dirty="0" smtClean="0"/>
              <a:t>Tom</a:t>
            </a:r>
            <a:r>
              <a:rPr lang="en-US" sz="3200" smtClean="0"/>
              <a:t>. </a:t>
            </a:r>
            <a:r>
              <a:rPr lang="en-US" sz="3200" b="1" smtClean="0">
                <a:solidFill>
                  <a:srgbClr val="00B050"/>
                </a:solidFill>
              </a:rPr>
              <a:t>THERE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200" b="1" smtClean="0">
              <a:solidFill>
                <a:srgbClr val="00B05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200" b="1" dirty="0" smtClean="0">
              <a:solidFill>
                <a:srgbClr val="00B05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smtClean="0">
                <a:solidFill>
                  <a:srgbClr val="E0702A"/>
                </a:solidFill>
              </a:rPr>
              <a:t>2. </a:t>
            </a:r>
            <a:r>
              <a:rPr lang="en-US" sz="3200" smtClean="0"/>
              <a:t>“Science </a:t>
            </a:r>
            <a:r>
              <a:rPr lang="en-US" sz="3200" dirty="0" smtClean="0"/>
              <a:t>is becoming a more important subject in schools now,” </a:t>
            </a:r>
            <a:r>
              <a:rPr lang="en-US" sz="3200" dirty="0" err="1" smtClean="0"/>
              <a:t>Mr</a:t>
            </a:r>
            <a:r>
              <a:rPr lang="en-US" sz="3200" dirty="0" smtClean="0"/>
              <a:t> Thompson said</a:t>
            </a:r>
            <a:r>
              <a:rPr lang="en-US" sz="3200" smtClean="0"/>
              <a:t>. </a:t>
            </a:r>
            <a:r>
              <a:rPr lang="en-US" sz="3200" b="1" smtClean="0">
                <a:solidFill>
                  <a:srgbClr val="00B050"/>
                </a:solidFill>
              </a:rPr>
              <a:t>THEN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200" b="1" dirty="0" smtClean="0">
              <a:solidFill>
                <a:srgbClr val="00B050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628983" y="1277764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81768" y="115646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78350" y="1276170"/>
            <a:ext cx="902955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Rewrite the following sentences, using the words in BOLD.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7684" y="109588"/>
            <a:ext cx="41439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6125" y="3062078"/>
            <a:ext cx="100253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i="1" dirty="0">
                <a:solidFill>
                  <a:srgbClr val="7030A0"/>
                </a:solidFill>
              </a:rPr>
              <a:t>Tom </a:t>
            </a:r>
            <a:r>
              <a:rPr lang="en-US" sz="3200" i="1">
                <a:solidFill>
                  <a:srgbClr val="7030A0"/>
                </a:solidFill>
              </a:rPr>
              <a:t>said </a:t>
            </a:r>
            <a:r>
              <a:rPr lang="en-US" sz="3200" i="1" smtClean="0">
                <a:solidFill>
                  <a:srgbClr val="7030A0"/>
                </a:solidFill>
              </a:rPr>
              <a:t>(that) they </a:t>
            </a:r>
            <a:r>
              <a:rPr lang="en-US" sz="3200" i="1" dirty="0">
                <a:solidFill>
                  <a:srgbClr val="7030A0"/>
                </a:solidFill>
              </a:rPr>
              <a:t>couldn’t connect to the Internet to work online </a:t>
            </a:r>
            <a:r>
              <a:rPr lang="en-US" sz="3200" b="1" i="1" dirty="0">
                <a:solidFill>
                  <a:srgbClr val="00B050"/>
                </a:solidFill>
              </a:rPr>
              <a:t>there</a:t>
            </a:r>
            <a:r>
              <a:rPr lang="en-US" sz="3200" i="1" dirty="0" smtClean="0">
                <a:solidFill>
                  <a:srgbClr val="7030A0"/>
                </a:solidFill>
              </a:rPr>
              <a:t>.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66125" y="5419721"/>
            <a:ext cx="100009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i="1" smtClean="0">
                <a:solidFill>
                  <a:srgbClr val="7030A0"/>
                </a:solidFill>
              </a:rPr>
              <a:t>Mr </a:t>
            </a:r>
            <a:r>
              <a:rPr lang="en-US" sz="3200" i="1" dirty="0">
                <a:solidFill>
                  <a:srgbClr val="7030A0"/>
                </a:solidFill>
              </a:rPr>
              <a:t>Thompson said (that) science was becoming a more important subject in schools </a:t>
            </a:r>
            <a:r>
              <a:rPr lang="en-US" sz="3200" b="1" i="1" dirty="0">
                <a:solidFill>
                  <a:srgbClr val="00B050"/>
                </a:solidFill>
              </a:rPr>
              <a:t>then</a:t>
            </a:r>
            <a:r>
              <a:rPr lang="en-US" sz="3200" i="1" dirty="0">
                <a:solidFill>
                  <a:srgbClr val="7030A0"/>
                </a:solidFill>
              </a:rPr>
              <a:t>.</a:t>
            </a:r>
            <a:endParaRPr lang="en-US" sz="3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12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28983" y="1814685"/>
            <a:ext cx="10871355" cy="4072999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smtClean="0">
                <a:solidFill>
                  <a:srgbClr val="E0702A"/>
                </a:solidFill>
              </a:rPr>
              <a:t>3. </a:t>
            </a:r>
            <a:r>
              <a:rPr lang="en-US" sz="3200"/>
              <a:t>“The school will use a machine to check students’ attendance next year,” said the headmaster. </a:t>
            </a:r>
            <a:r>
              <a:rPr lang="en-US" sz="3200" b="1" smtClean="0">
                <a:solidFill>
                  <a:srgbClr val="00B050"/>
                </a:solidFill>
              </a:rPr>
              <a:t>WOULD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200" b="1" smtClean="0">
              <a:solidFill>
                <a:srgbClr val="00B05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200" b="1" dirty="0" smtClean="0">
              <a:solidFill>
                <a:srgbClr val="00B05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smtClean="0">
                <a:solidFill>
                  <a:srgbClr val="E0702A"/>
                </a:solidFill>
              </a:rPr>
              <a:t>4. </a:t>
            </a:r>
            <a:r>
              <a:rPr lang="en-US" sz="3200"/>
              <a:t>“We are having a science competition this week,” said the monitor to the class. </a:t>
            </a:r>
            <a:r>
              <a:rPr lang="en-US" sz="3200" b="1" smtClean="0">
                <a:solidFill>
                  <a:srgbClr val="00B050"/>
                </a:solidFill>
              </a:rPr>
              <a:t>THAT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200" b="1" dirty="0" smtClean="0">
              <a:solidFill>
                <a:srgbClr val="00B050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628983" y="1277764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81768" y="115646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78350" y="1276170"/>
            <a:ext cx="902955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Rewrite the following sentences, using the words in BOLD.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7684" y="109588"/>
            <a:ext cx="41439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6125" y="3062078"/>
            <a:ext cx="100253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i="1">
                <a:solidFill>
                  <a:srgbClr val="7030A0"/>
                </a:solidFill>
              </a:rPr>
              <a:t>The headmaster said (that) the school </a:t>
            </a:r>
            <a:r>
              <a:rPr lang="en-US" sz="3200" i="1">
                <a:solidFill>
                  <a:srgbClr val="00B050"/>
                </a:solidFill>
              </a:rPr>
              <a:t>would</a:t>
            </a:r>
            <a:r>
              <a:rPr lang="en-US" sz="3200" i="1">
                <a:solidFill>
                  <a:srgbClr val="7030A0"/>
                </a:solidFill>
              </a:rPr>
              <a:t> use a machine to check students’ attendance the following year.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66125" y="5419721"/>
            <a:ext cx="104649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i="1">
                <a:solidFill>
                  <a:srgbClr val="7030A0"/>
                </a:solidFill>
              </a:rPr>
              <a:t>The monitor said to the class (that) they were having a science competition </a:t>
            </a:r>
            <a:r>
              <a:rPr lang="en-US" sz="3200" i="1">
                <a:solidFill>
                  <a:srgbClr val="00B050"/>
                </a:solidFill>
              </a:rPr>
              <a:t>that</a:t>
            </a:r>
            <a:r>
              <a:rPr lang="en-US" sz="3200" i="1">
                <a:solidFill>
                  <a:srgbClr val="7030A0"/>
                </a:solidFill>
              </a:rPr>
              <a:t> week</a:t>
            </a:r>
            <a:r>
              <a:rPr lang="en-US" sz="3200" i="1" smtClean="0">
                <a:solidFill>
                  <a:srgbClr val="7030A0"/>
                </a:solidFill>
              </a:rPr>
              <a:t>.</a:t>
            </a:r>
            <a:endParaRPr lang="en-US" sz="3200" i="1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141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28983" y="2526863"/>
            <a:ext cx="11082371" cy="2115475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smtClean="0">
                <a:solidFill>
                  <a:srgbClr val="E0702A"/>
                </a:solidFill>
              </a:rPr>
              <a:t>5. </a:t>
            </a:r>
            <a:r>
              <a:rPr lang="en-US" sz="3200"/>
              <a:t>“We don’t like robot teachers at all,” said the students. </a:t>
            </a:r>
            <a:r>
              <a:rPr lang="en-US" sz="3200" b="1" smtClean="0">
                <a:solidFill>
                  <a:srgbClr val="00B050"/>
                </a:solidFill>
              </a:rPr>
              <a:t>DIDN’T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200" b="1" smtClean="0">
              <a:solidFill>
                <a:srgbClr val="00B05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200" b="1" dirty="0" smtClean="0">
              <a:solidFill>
                <a:srgbClr val="00B050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628983" y="1277764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81768" y="115646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78350" y="1276170"/>
            <a:ext cx="902955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Rewrite the following sentences, using the words in BOLD.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7684" y="109588"/>
            <a:ext cx="41439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8983" y="3222019"/>
            <a:ext cx="10277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i="1">
                <a:solidFill>
                  <a:srgbClr val="7030A0"/>
                </a:solidFill>
              </a:rPr>
              <a:t>The students said (that) they </a:t>
            </a:r>
            <a:r>
              <a:rPr lang="en-US" sz="3200" i="1">
                <a:solidFill>
                  <a:srgbClr val="00B050"/>
                </a:solidFill>
              </a:rPr>
              <a:t>didn’t</a:t>
            </a:r>
            <a:r>
              <a:rPr lang="en-US" sz="3200" i="1">
                <a:solidFill>
                  <a:srgbClr val="7030A0"/>
                </a:solidFill>
              </a:rPr>
              <a:t> like robot teachers at all.</a:t>
            </a:r>
          </a:p>
        </p:txBody>
      </p:sp>
    </p:spTree>
    <p:extLst>
      <p:ext uri="{BB962C8B-B14F-4D97-AF65-F5344CB8AC3E}">
        <p14:creationId xmlns:p14="http://schemas.microsoft.com/office/powerpoint/2010/main" val="305711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-9039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22634" y="75713"/>
            <a:ext cx="41439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296" t="3318" r="3814" b="1380"/>
          <a:stretch/>
        </p:blipFill>
        <p:spPr>
          <a:xfrm>
            <a:off x="7196797" y="1283677"/>
            <a:ext cx="4777588" cy="54072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3294"/>
          <a:stretch/>
        </p:blipFill>
        <p:spPr>
          <a:xfrm>
            <a:off x="926122" y="2196381"/>
            <a:ext cx="5131777" cy="45131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194" y="1186828"/>
            <a:ext cx="6067792" cy="82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79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90" y="1312909"/>
            <a:ext cx="3923988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487067" y="2645157"/>
            <a:ext cx="9770226" cy="2499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 smtClean="0"/>
              <a:t>Reviewing vocabulary in Unit 11</a:t>
            </a:r>
            <a:endParaRPr lang="en-US" sz="3600" dirty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 smtClean="0"/>
              <a:t>Reviewing reported speech (Statements)</a:t>
            </a:r>
            <a:endParaRPr lang="en-US" sz="3600" dirty="0"/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095" y="1834154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4" y="1290778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5120" y="2576798"/>
            <a:ext cx="8149852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/>
              <a:t>- Do exercise in the workbook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2252" y="2350476"/>
            <a:ext cx="3963109" cy="396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 smtClean="0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2511403" y="1833133"/>
            <a:ext cx="715995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740" y="1630898"/>
            <a:ext cx="1025326" cy="1030109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3150251" y="1884343"/>
            <a:ext cx="62575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LESSON 7</a:t>
            </a:r>
            <a:r>
              <a:rPr lang="en-US" sz="2800" b="1" dirty="0" smtClean="0">
                <a:solidFill>
                  <a:schemeClr val="bg1"/>
                </a:solidFill>
              </a:rPr>
              <a:t>: LOOKING BACK AND PROJECT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1" y="88279"/>
            <a:ext cx="6521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SCIENCE AND TECHNOLOGY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08537" y="109060"/>
            <a:ext cx="8112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11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/>
          <a:srcRect l="1969" t="2954" r="798"/>
          <a:stretch/>
        </p:blipFill>
        <p:spPr>
          <a:xfrm>
            <a:off x="3460995" y="2863484"/>
            <a:ext cx="5636030" cy="352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3890024" y="325267"/>
            <a:ext cx="5271363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942781" y="2458337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VOCABULARY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9161" y="3969188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GRAMMAR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028606" y="5037178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PROJECT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1355663" cy="1049184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87119" y="2767140"/>
            <a:ext cx="1355663" cy="120204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505075" y="4269912"/>
            <a:ext cx="1441488" cy="767266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382590" y="422741"/>
            <a:ext cx="47787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7: LOOKING BACK AND PROJECT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69161" y="5898819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587118" y="5337901"/>
            <a:ext cx="1441488" cy="56091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496" y="177111"/>
            <a:ext cx="964452" cy="916490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5877346" y="1260179"/>
            <a:ext cx="5740800" cy="598395"/>
          </a:xfrm>
          <a:prstGeom prst="rect">
            <a:avLst/>
          </a:prstGeom>
          <a:solidFill>
            <a:srgbClr val="FBCDCD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>
                <a:solidFill>
                  <a:schemeClr val="tx1"/>
                </a:solidFill>
              </a:rPr>
              <a:t>Kim’s game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880811" y="2149610"/>
            <a:ext cx="5755112" cy="1251820"/>
          </a:xfrm>
          <a:prstGeom prst="rect">
            <a:avLst/>
          </a:prstGeom>
          <a:solidFill>
            <a:srgbClr val="FBCDCD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1: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Circle the option that goes with each verb.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Fill in each gap with a word or phrase from the box. You may have to change the form of the word or phrase.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885075" y="3675111"/>
            <a:ext cx="5743692" cy="1189602"/>
          </a:xfrm>
          <a:prstGeom prst="rect">
            <a:avLst/>
          </a:prstGeom>
          <a:solidFill>
            <a:srgbClr val="FBCDCD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just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3: Which of the underlined parts in each question is incorrect? Find and correct it.</a:t>
            </a:r>
          </a:p>
          <a:p>
            <a:pPr marR="0" algn="just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4: Rewrite the following sentences, using the words in BOLD.</a:t>
            </a:r>
            <a:endParaRPr lang="en-US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887967" y="5898819"/>
            <a:ext cx="5740800" cy="631639"/>
          </a:xfrm>
          <a:prstGeom prst="rect">
            <a:avLst/>
          </a:prstGeom>
          <a:solidFill>
            <a:srgbClr val="FBCDCD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885075" y="5103425"/>
            <a:ext cx="5758577" cy="535200"/>
          </a:xfrm>
          <a:prstGeom prst="rect">
            <a:avLst/>
          </a:prstGeom>
          <a:solidFill>
            <a:srgbClr val="FBCDCD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>
                <a:solidFill>
                  <a:schemeClr val="tx1"/>
                </a:solidFill>
              </a:rPr>
              <a:t>Your invention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905"/>
            <a:ext cx="12192000" cy="1083309"/>
            <a:chOff x="0" y="-3"/>
            <a:chExt cx="12192000" cy="1083309"/>
          </a:xfrm>
        </p:grpSpPr>
        <p:sp>
          <p:nvSpPr>
            <p:cNvPr id="5" name="Round Single Corner Rectangle 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ound Single Corner Rectangle 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 Single Corner Rectangle 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84922" y="7452"/>
            <a:ext cx="59063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KIM’S GAME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9" name="Top 10 Inventions of All Tim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117288"/>
            <a:ext cx="12192000" cy="574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42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16306"/>
            <a:ext cx="12192000" cy="5941694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0" y="1905"/>
            <a:ext cx="12192000" cy="1083309"/>
            <a:chOff x="0" y="-3"/>
            <a:chExt cx="12192000" cy="1083309"/>
          </a:xfrm>
        </p:grpSpPr>
        <p:sp>
          <p:nvSpPr>
            <p:cNvPr id="5" name="Round Single Corner Rectangle 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ound Single Corner Rectangle 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 Single Corner Rectangle 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84922" y="7452"/>
            <a:ext cx="59063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KIM’S GAME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76427" y="1764920"/>
            <a:ext cx="4058298" cy="4977125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10. The paper</a:t>
            </a:r>
          </a:p>
          <a:p>
            <a:r>
              <a:rPr lang="en-US" b="1" dirty="0">
                <a:solidFill>
                  <a:srgbClr val="FFFF00"/>
                </a:solidFill>
              </a:rPr>
              <a:t>9</a:t>
            </a:r>
            <a:r>
              <a:rPr lang="en-US" b="1" dirty="0" smtClean="0">
                <a:solidFill>
                  <a:srgbClr val="FFFF00"/>
                </a:solidFill>
              </a:rPr>
              <a:t>. The compass</a:t>
            </a:r>
          </a:p>
          <a:p>
            <a:r>
              <a:rPr lang="en-US" b="1" dirty="0">
                <a:solidFill>
                  <a:srgbClr val="FFFF00"/>
                </a:solidFill>
              </a:rPr>
              <a:t>8</a:t>
            </a:r>
            <a:r>
              <a:rPr lang="en-US" b="1" dirty="0" smtClean="0">
                <a:solidFill>
                  <a:srgbClr val="FFFF00"/>
                </a:solidFill>
              </a:rPr>
              <a:t>. The refrigeration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7. The printing press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6. Plumbing</a:t>
            </a:r>
          </a:p>
          <a:p>
            <a:r>
              <a:rPr lang="en-US" b="1" dirty="0">
                <a:solidFill>
                  <a:srgbClr val="FFFF00"/>
                </a:solidFill>
              </a:rPr>
              <a:t>5</a:t>
            </a:r>
            <a:r>
              <a:rPr lang="en-US" b="1" dirty="0" smtClean="0">
                <a:solidFill>
                  <a:srgbClr val="FFFF00"/>
                </a:solidFill>
              </a:rPr>
              <a:t>. Medicine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4. Engines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3. The wheel 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2. Communication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1. Electricity</a:t>
            </a:r>
          </a:p>
        </p:txBody>
      </p:sp>
      <p:sp>
        <p:nvSpPr>
          <p:cNvPr id="9" name="Rectangle 8"/>
          <p:cNvSpPr/>
          <p:nvPr/>
        </p:nvSpPr>
        <p:spPr>
          <a:xfrm>
            <a:off x="5686761" y="1015118"/>
            <a:ext cx="598022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10 inventions of all time</a:t>
            </a:r>
            <a:endParaRPr lang="en-US" sz="4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9607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55942" y="127669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77792" y="1338029"/>
            <a:ext cx="690233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Circle the option that goes with each 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verb.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8728" y="117405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1341120" y="2245360"/>
            <a:ext cx="2254934" cy="680720"/>
          </a:xfrm>
          <a:prstGeom prst="ellipse">
            <a:avLst/>
          </a:prstGeom>
          <a:solidFill>
            <a:srgbClr val="FBCD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create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1341120" y="3373120"/>
            <a:ext cx="2254934" cy="680720"/>
          </a:xfrm>
          <a:prstGeom prst="ellipse">
            <a:avLst/>
          </a:prstGeom>
          <a:solidFill>
            <a:srgbClr val="FBCD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invent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1341120" y="4450080"/>
            <a:ext cx="2254934" cy="680720"/>
          </a:xfrm>
          <a:prstGeom prst="ellipse">
            <a:avLst/>
          </a:prstGeom>
          <a:solidFill>
            <a:srgbClr val="FBCD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develop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1341120" y="5537200"/>
            <a:ext cx="2254934" cy="680720"/>
          </a:xfrm>
          <a:prstGeom prst="ellipse">
            <a:avLst/>
          </a:prstGeom>
          <a:solidFill>
            <a:srgbClr val="FBCD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discover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9504" y="2330689"/>
            <a:ext cx="50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1.</a:t>
            </a:r>
            <a:endParaRPr lang="en-US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699504" y="3451870"/>
            <a:ext cx="50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2</a:t>
            </a:r>
            <a:r>
              <a:rPr lang="en-US" sz="2800" b="1" dirty="0" smtClean="0"/>
              <a:t>.</a:t>
            </a:r>
            <a:endParaRPr lang="en-US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655942" y="4528830"/>
            <a:ext cx="50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3</a:t>
            </a:r>
            <a:r>
              <a:rPr lang="en-US" sz="2800" b="1" dirty="0" smtClean="0"/>
              <a:t>.</a:t>
            </a:r>
            <a:endParaRPr lang="en-US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669792" y="5605790"/>
            <a:ext cx="50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4</a:t>
            </a:r>
            <a:r>
              <a:rPr lang="en-US" sz="2800" b="1" dirty="0" smtClean="0"/>
              <a:t>.</a:t>
            </a:r>
            <a:endParaRPr lang="en-US" b="1" dirty="0"/>
          </a:p>
        </p:txBody>
      </p:sp>
      <p:sp>
        <p:nvSpPr>
          <p:cNvPr id="5" name="Rounded Rectangle 4"/>
          <p:cNvSpPr/>
          <p:nvPr/>
        </p:nvSpPr>
        <p:spPr>
          <a:xfrm>
            <a:off x="5455920" y="1938850"/>
            <a:ext cx="3441895" cy="493615"/>
          </a:xfrm>
          <a:prstGeom prst="round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</a:rPr>
              <a:t>A. </a:t>
            </a:r>
            <a:r>
              <a:rPr lang="en-US" sz="3200" dirty="0">
                <a:solidFill>
                  <a:schemeClr val="tx1"/>
                </a:solidFill>
              </a:rPr>
              <a:t>a</a:t>
            </a:r>
            <a:r>
              <a:rPr lang="en-US" sz="3200" dirty="0" smtClean="0">
                <a:solidFill>
                  <a:schemeClr val="tx1"/>
                </a:solidFill>
              </a:rPr>
              <a:t>n application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5455920" y="2432465"/>
            <a:ext cx="3441895" cy="493615"/>
          </a:xfrm>
          <a:prstGeom prst="round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</a:rPr>
              <a:t>B</a:t>
            </a:r>
            <a:r>
              <a:rPr lang="en-US" sz="3200" dirty="0" smtClean="0">
                <a:solidFill>
                  <a:schemeClr val="tx1"/>
                </a:solidFill>
              </a:rPr>
              <a:t>. attendance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5455920" y="3066610"/>
            <a:ext cx="3441895" cy="49361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</a:rPr>
              <a:t>A. </a:t>
            </a:r>
            <a:r>
              <a:rPr lang="en-US" sz="3200" dirty="0">
                <a:solidFill>
                  <a:schemeClr val="tx1"/>
                </a:solidFill>
              </a:rPr>
              <a:t>a</a:t>
            </a:r>
            <a:r>
              <a:rPr lang="en-US" sz="3200" dirty="0" smtClean="0">
                <a:solidFill>
                  <a:schemeClr val="tx1"/>
                </a:solidFill>
              </a:rPr>
              <a:t> painting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5455920" y="3560225"/>
            <a:ext cx="3441895" cy="49361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</a:rPr>
              <a:t>B</a:t>
            </a:r>
            <a:r>
              <a:rPr lang="en-US" sz="3200" dirty="0" smtClean="0">
                <a:solidFill>
                  <a:schemeClr val="tx1"/>
                </a:solidFill>
              </a:rPr>
              <a:t>. </a:t>
            </a:r>
            <a:r>
              <a:rPr lang="en-US" sz="3200" dirty="0">
                <a:solidFill>
                  <a:schemeClr val="tx1"/>
                </a:solidFill>
              </a:rPr>
              <a:t>a</a:t>
            </a:r>
            <a:r>
              <a:rPr lang="en-US" sz="3200" dirty="0" smtClean="0">
                <a:solidFill>
                  <a:schemeClr val="tx1"/>
                </a:solidFill>
              </a:rPr>
              <a:t> telephone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5455920" y="4243459"/>
            <a:ext cx="3441895" cy="49361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</a:rPr>
              <a:t>A. </a:t>
            </a:r>
            <a:r>
              <a:rPr lang="en-US" sz="3200" dirty="0">
                <a:solidFill>
                  <a:schemeClr val="tx1"/>
                </a:solidFill>
              </a:rPr>
              <a:t>a</a:t>
            </a:r>
            <a:r>
              <a:rPr lang="en-US" sz="3200" dirty="0" smtClean="0">
                <a:solidFill>
                  <a:schemeClr val="tx1"/>
                </a:solidFill>
              </a:rPr>
              <a:t>n art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5455920" y="4737074"/>
            <a:ext cx="3441895" cy="49361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</a:rPr>
              <a:t>B</a:t>
            </a:r>
            <a:r>
              <a:rPr lang="en-US" sz="3200" dirty="0" smtClean="0">
                <a:solidFill>
                  <a:schemeClr val="tx1"/>
                </a:solidFill>
              </a:rPr>
              <a:t>. </a:t>
            </a:r>
            <a:r>
              <a:rPr lang="en-US" sz="3200" dirty="0">
                <a:solidFill>
                  <a:schemeClr val="tx1"/>
                </a:solidFill>
              </a:rPr>
              <a:t>a</a:t>
            </a:r>
            <a:r>
              <a:rPr lang="en-US" sz="3200" dirty="0" smtClean="0">
                <a:solidFill>
                  <a:schemeClr val="tx1"/>
                </a:solidFill>
              </a:rPr>
              <a:t> technology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5455920" y="5358982"/>
            <a:ext cx="3441895" cy="493615"/>
          </a:xfrm>
          <a:prstGeom prst="roundRect">
            <a:avLst/>
          </a:prstGeom>
          <a:solidFill>
            <a:srgbClr val="D8E5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</a:rPr>
              <a:t>A. a planet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5455920" y="5852597"/>
            <a:ext cx="3441895" cy="493615"/>
          </a:xfrm>
          <a:prstGeom prst="roundRect">
            <a:avLst/>
          </a:prstGeom>
          <a:solidFill>
            <a:srgbClr val="D8E5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</a:rPr>
              <a:t>B</a:t>
            </a:r>
            <a:r>
              <a:rPr lang="en-US" sz="3200" dirty="0" smtClean="0">
                <a:solidFill>
                  <a:schemeClr val="tx1"/>
                </a:solidFill>
              </a:rPr>
              <a:t>. a technology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5455919" y="1962830"/>
            <a:ext cx="480506" cy="4430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38" name="Oval 37"/>
          <p:cNvSpPr/>
          <p:nvPr/>
        </p:nvSpPr>
        <p:spPr>
          <a:xfrm>
            <a:off x="5455918" y="3605358"/>
            <a:ext cx="480507" cy="4430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39" name="Oval 38"/>
          <p:cNvSpPr/>
          <p:nvPr/>
        </p:nvSpPr>
        <p:spPr>
          <a:xfrm>
            <a:off x="5455917" y="4759669"/>
            <a:ext cx="480508" cy="4430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5" name="Oval 44"/>
          <p:cNvSpPr/>
          <p:nvPr/>
        </p:nvSpPr>
        <p:spPr>
          <a:xfrm>
            <a:off x="5455918" y="5391022"/>
            <a:ext cx="480508" cy="4430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573531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8" grpId="0" animBg="1"/>
      <p:bldP spid="39" grpId="0" animBg="1"/>
      <p:bldP spid="4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42596" y="2362903"/>
            <a:ext cx="11947499" cy="352697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900" b="1" smtClean="0">
                <a:solidFill>
                  <a:srgbClr val="E0702A"/>
                </a:solidFill>
              </a:rPr>
              <a:t>1. </a:t>
            </a:r>
            <a:r>
              <a:rPr lang="en-US" sz="2900" smtClean="0"/>
              <a:t>They </a:t>
            </a:r>
            <a:r>
              <a:rPr lang="en-US" sz="2900" dirty="0" smtClean="0"/>
              <a:t>will develop more _____________ to support human teachers at school.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900" b="1" smtClean="0">
                <a:solidFill>
                  <a:srgbClr val="E0702A"/>
                </a:solidFill>
              </a:rPr>
              <a:t>2. </a:t>
            </a:r>
            <a:r>
              <a:rPr lang="en-US" sz="2900" smtClean="0"/>
              <a:t>Siri</a:t>
            </a:r>
            <a:r>
              <a:rPr lang="en-US" sz="2900" dirty="0" smtClean="0"/>
              <a:t>, the voice recognition technology, </a:t>
            </a:r>
            <a:r>
              <a:rPr lang="en-US" sz="2900" smtClean="0"/>
              <a:t>is a(n) ___________ </a:t>
            </a:r>
            <a:r>
              <a:rPr lang="en-US" sz="2900" dirty="0" smtClean="0"/>
              <a:t>of biometric technology.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900" b="1" smtClean="0">
                <a:solidFill>
                  <a:srgbClr val="E0702A"/>
                </a:solidFill>
              </a:rPr>
              <a:t>3. </a:t>
            </a:r>
            <a:r>
              <a:rPr lang="en-US" sz="2900" smtClean="0"/>
              <a:t>Please </a:t>
            </a:r>
            <a:r>
              <a:rPr lang="en-US" sz="2900" dirty="0" smtClean="0"/>
              <a:t>look at this ______________ screen. It will check if you are a club member.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900" b="1" smtClean="0">
                <a:solidFill>
                  <a:srgbClr val="E0702A"/>
                </a:solidFill>
              </a:rPr>
              <a:t>4. </a:t>
            </a:r>
            <a:r>
              <a:rPr lang="en-US" sz="2900" smtClean="0"/>
              <a:t>Teachers </a:t>
            </a:r>
            <a:r>
              <a:rPr lang="en-US" sz="2900" dirty="0" smtClean="0"/>
              <a:t>can ask students to wear ___________ glasses and check if they understand a less.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900" b="1" smtClean="0">
                <a:solidFill>
                  <a:srgbClr val="E0702A"/>
                </a:solidFill>
              </a:rPr>
              <a:t>5. </a:t>
            </a:r>
            <a:r>
              <a:rPr lang="en-US" sz="2900" smtClean="0"/>
              <a:t>Schools </a:t>
            </a:r>
            <a:r>
              <a:rPr lang="en-US" sz="2900" dirty="0" smtClean="0"/>
              <a:t>can _______________ quickly and effectively using fingerprint scanners.</a:t>
            </a:r>
            <a:endParaRPr lang="en-US" sz="29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628983" y="110934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81768" y="98804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31589" y="1025593"/>
            <a:ext cx="10017056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Fill in each gap with a word or phrase from the box. You may have to change the form of the word or phrase.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2724" y="116144"/>
            <a:ext cx="41439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26812" y="1814168"/>
            <a:ext cx="11561112" cy="548735"/>
          </a:xfrm>
          <a:prstGeom prst="rect">
            <a:avLst/>
          </a:prstGeom>
          <a:solidFill>
            <a:srgbClr val="D8E5E5"/>
          </a:solidFill>
          <a:effectLst>
            <a:softEdge rad="3175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smtClean="0">
                <a:solidFill>
                  <a:schemeClr val="tx1"/>
                </a:solidFill>
              </a:rPr>
              <a:t>eye-tracking	    application	    check attendance	     robot teacher	face recognition</a:t>
            </a: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190528" y="2362903"/>
            <a:ext cx="252679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000" b="1" dirty="0">
                <a:solidFill>
                  <a:srgbClr val="EF4B66"/>
                </a:solidFill>
              </a:rPr>
              <a:t>r</a:t>
            </a:r>
            <a:r>
              <a:rPr lang="en-US" sz="3000" b="1" dirty="0" smtClean="0">
                <a:solidFill>
                  <a:srgbClr val="EF4B66"/>
                </a:solidFill>
              </a:rPr>
              <a:t>obot teacher</a:t>
            </a:r>
            <a:r>
              <a:rPr lang="en-US" sz="3000" b="1" dirty="0" smtClean="0">
                <a:solidFill>
                  <a:srgbClr val="00B050"/>
                </a:solidFill>
              </a:rPr>
              <a:t>s</a:t>
            </a:r>
            <a:endParaRPr lang="en-US" sz="3000" b="1" dirty="0">
              <a:solidFill>
                <a:srgbClr val="00B050"/>
              </a:solidFill>
              <a:cs typeface="Calibri" panose="020F050202020403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375788" y="3251312"/>
            <a:ext cx="194405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000" b="1" dirty="0" smtClean="0">
                <a:solidFill>
                  <a:srgbClr val="EF4B66"/>
                </a:solidFill>
              </a:rPr>
              <a:t>application</a:t>
            </a:r>
            <a:endParaRPr lang="en-US" sz="30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393913" y="4126388"/>
            <a:ext cx="274620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000" b="1" dirty="0">
                <a:solidFill>
                  <a:srgbClr val="EF4B66"/>
                </a:solidFill>
              </a:rPr>
              <a:t>f</a:t>
            </a:r>
            <a:r>
              <a:rPr lang="en-US" sz="3000" b="1" dirty="0" smtClean="0">
                <a:solidFill>
                  <a:srgbClr val="EF4B66"/>
                </a:solidFill>
              </a:rPr>
              <a:t>ace recognition</a:t>
            </a:r>
            <a:endParaRPr lang="en-US" sz="30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777898" y="4992492"/>
            <a:ext cx="21351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000" b="1" smtClean="0">
                <a:solidFill>
                  <a:srgbClr val="EF4B66"/>
                </a:solidFill>
              </a:rPr>
              <a:t>eye-tracking</a:t>
            </a:r>
            <a:endParaRPr lang="en-US" sz="30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394675" y="5884610"/>
            <a:ext cx="338322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000" b="1" dirty="0">
                <a:solidFill>
                  <a:srgbClr val="EF4B66"/>
                </a:solidFill>
              </a:rPr>
              <a:t>c</a:t>
            </a:r>
            <a:r>
              <a:rPr lang="en-US" sz="3000" b="1" dirty="0" smtClean="0">
                <a:solidFill>
                  <a:srgbClr val="EF4B66"/>
                </a:solidFill>
              </a:rPr>
              <a:t>heck attendance</a:t>
            </a:r>
            <a:endParaRPr lang="en-US" sz="30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41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6" grpId="0"/>
      <p:bldP spid="27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221229" y="1085214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72942" y="96391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3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23835" y="1105684"/>
            <a:ext cx="1168939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Which of the underlined parts in each question is incorrect? Find and correct it.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2308" y="129882"/>
            <a:ext cx="41439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72942" y="1962616"/>
            <a:ext cx="11886316" cy="24996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smtClean="0">
                <a:solidFill>
                  <a:srgbClr val="E0702A"/>
                </a:solidFill>
              </a:rPr>
              <a:t>1. </a:t>
            </a:r>
            <a:r>
              <a:rPr lang="en-US" sz="3200" smtClean="0"/>
              <a:t>He </a:t>
            </a:r>
            <a:r>
              <a:rPr lang="en-US" sz="3200" dirty="0" smtClean="0"/>
              <a:t>said </a:t>
            </a:r>
            <a:r>
              <a:rPr lang="en-US" sz="3200" u="sng" dirty="0" smtClean="0"/>
              <a:t>that</a:t>
            </a:r>
            <a:r>
              <a:rPr lang="en-US" sz="3200" dirty="0" smtClean="0"/>
              <a:t> </a:t>
            </a:r>
            <a:r>
              <a:rPr lang="en-US" sz="3200" dirty="0" err="1" smtClean="0"/>
              <a:t>Issac</a:t>
            </a:r>
            <a:r>
              <a:rPr lang="en-US" sz="3200" dirty="0" smtClean="0"/>
              <a:t> Newton </a:t>
            </a:r>
            <a:r>
              <a:rPr lang="en-US" sz="3200" u="sng" dirty="0" smtClean="0"/>
              <a:t>discovers</a:t>
            </a:r>
            <a:r>
              <a:rPr lang="en-US" sz="3200" dirty="0" smtClean="0"/>
              <a:t> gravity when </a:t>
            </a:r>
            <a:r>
              <a:rPr lang="en-US" sz="3200" smtClean="0"/>
              <a:t>an apple fell </a:t>
            </a:r>
            <a:r>
              <a:rPr lang="en-US" sz="3200" u="sng" dirty="0" smtClean="0"/>
              <a:t>on</a:t>
            </a:r>
            <a:r>
              <a:rPr lang="en-US" sz="3200" dirty="0" smtClean="0"/>
              <a:t> </a:t>
            </a:r>
            <a:r>
              <a:rPr lang="en-US" sz="3200" smtClean="0"/>
              <a:t>him.</a:t>
            </a:r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3200" b="1" smtClean="0">
                <a:solidFill>
                  <a:srgbClr val="E0702A"/>
                </a:solidFill>
              </a:rPr>
              <a:t>2. </a:t>
            </a:r>
            <a:r>
              <a:rPr lang="en-US" sz="3200" smtClean="0"/>
              <a:t>Our </a:t>
            </a:r>
            <a:r>
              <a:rPr lang="en-US" sz="3200" dirty="0" smtClean="0"/>
              <a:t>teacher said that the World Wide Web </a:t>
            </a:r>
            <a:r>
              <a:rPr lang="en-US" sz="3200" u="sng" dirty="0" smtClean="0"/>
              <a:t>is</a:t>
            </a:r>
            <a:r>
              <a:rPr lang="en-US" sz="3200" dirty="0" smtClean="0"/>
              <a:t> a free </a:t>
            </a:r>
            <a:r>
              <a:rPr lang="en-US" sz="3200" u="sng" smtClean="0"/>
              <a:t>space</a:t>
            </a:r>
            <a:r>
              <a:rPr lang="en-US" sz="3200" smtClean="0"/>
              <a:t> for people </a:t>
            </a:r>
            <a:r>
              <a:rPr lang="en-US" sz="3200" u="sng" dirty="0" smtClean="0"/>
              <a:t>to share</a:t>
            </a:r>
            <a:r>
              <a:rPr lang="en-US" sz="3200" dirty="0" smtClean="0"/>
              <a:t> knowledge.</a:t>
            </a:r>
            <a:r>
              <a:rPr lang="en-US" sz="3200" smtClean="0"/>
              <a:t>	</a:t>
            </a:r>
          </a:p>
          <a:p>
            <a:pPr marL="0" indent="0">
              <a:buNone/>
            </a:pPr>
            <a:endParaRPr lang="en-US" sz="1600"/>
          </a:p>
          <a:p>
            <a:pPr marL="0" indent="0">
              <a:buNone/>
            </a:pPr>
            <a:r>
              <a:rPr lang="en-US" sz="3200" b="1" smtClean="0">
                <a:solidFill>
                  <a:srgbClr val="E0702A"/>
                </a:solidFill>
              </a:rPr>
              <a:t>3. </a:t>
            </a:r>
            <a:r>
              <a:rPr lang="en-US" sz="3200" smtClean="0"/>
              <a:t>The </a:t>
            </a:r>
            <a:r>
              <a:rPr lang="en-US" sz="3200" dirty="0" smtClean="0"/>
              <a:t>man said </a:t>
            </a:r>
            <a:r>
              <a:rPr lang="en-US" sz="3200" u="sng" dirty="0" smtClean="0"/>
              <a:t>that</a:t>
            </a:r>
            <a:r>
              <a:rPr lang="en-US" sz="3200" dirty="0" smtClean="0"/>
              <a:t> </a:t>
            </a:r>
            <a:r>
              <a:rPr lang="en-US" sz="3200" dirty="0" err="1" smtClean="0"/>
              <a:t>Nanolearning</a:t>
            </a:r>
            <a:r>
              <a:rPr lang="en-US" sz="3200" dirty="0" smtClean="0"/>
              <a:t> </a:t>
            </a:r>
            <a:r>
              <a:rPr lang="en-US" sz="3200" u="sng" dirty="0" smtClean="0"/>
              <a:t>will make </a:t>
            </a:r>
            <a:r>
              <a:rPr lang="en-US" sz="3200" dirty="0" smtClean="0"/>
              <a:t>students</a:t>
            </a:r>
            <a:r>
              <a:rPr lang="en-US" sz="3200" smtClean="0"/>
              <a:t>’ learning more </a:t>
            </a:r>
            <a:r>
              <a:rPr lang="en-US" sz="3200" u="sng" smtClean="0"/>
              <a:t>entertaining.</a:t>
            </a:r>
            <a:endParaRPr lang="en-US" sz="3200" u="sng" dirty="0" smtClean="0"/>
          </a:p>
        </p:txBody>
      </p:sp>
      <p:sp>
        <p:nvSpPr>
          <p:cNvPr id="17" name="Oval 16"/>
          <p:cNvSpPr/>
          <p:nvPr/>
        </p:nvSpPr>
        <p:spPr>
          <a:xfrm>
            <a:off x="5689877" y="2416692"/>
            <a:ext cx="443157" cy="4430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196916" y="2361235"/>
            <a:ext cx="41710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A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7839486" y="3770322"/>
            <a:ext cx="418913" cy="4430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264038" y="3736850"/>
            <a:ext cx="1119197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600" b="1">
                <a:solidFill>
                  <a:srgbClr val="EF4B66"/>
                </a:solidFill>
                <a:sym typeface="Wingdings 3" panose="05040102010807070707" pitchFamily="18" charset="2"/>
              </a:rPr>
              <a:t> </a:t>
            </a:r>
            <a:r>
              <a:rPr lang="en-US" sz="2600" b="1" smtClean="0">
                <a:solidFill>
                  <a:srgbClr val="EF4B66"/>
                </a:solidFill>
              </a:rPr>
              <a:t>was</a:t>
            </a:r>
            <a:endParaRPr lang="en-US" sz="26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6630710" y="5104236"/>
            <a:ext cx="418913" cy="4430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031176" y="5110334"/>
            <a:ext cx="245444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600" b="1">
                <a:solidFill>
                  <a:srgbClr val="EF4B66"/>
                </a:solidFill>
                <a:sym typeface="Wingdings 3" panose="05040102010807070707" pitchFamily="18" charset="2"/>
              </a:rPr>
              <a:t> </a:t>
            </a:r>
            <a:r>
              <a:rPr lang="en-US" sz="2600" b="1" smtClean="0">
                <a:solidFill>
                  <a:srgbClr val="EF4B66"/>
                </a:solidFill>
                <a:sym typeface="Wingdings 3" panose="05040102010807070707" pitchFamily="18" charset="2"/>
              </a:rPr>
              <a:t> </a:t>
            </a:r>
            <a:r>
              <a:rPr lang="en-US" sz="2600" b="1" smtClean="0">
                <a:solidFill>
                  <a:srgbClr val="EF4B66"/>
                </a:solidFill>
              </a:rPr>
              <a:t>would </a:t>
            </a:r>
            <a:r>
              <a:rPr lang="en-US" sz="2600" b="1" dirty="0" smtClean="0">
                <a:solidFill>
                  <a:srgbClr val="EF4B66"/>
                </a:solidFill>
              </a:rPr>
              <a:t>make</a:t>
            </a:r>
            <a:endParaRPr lang="en-US" sz="26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731963" y="2343651"/>
            <a:ext cx="4010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B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1078921" y="2343651"/>
            <a:ext cx="38824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C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841297" y="3714865"/>
            <a:ext cx="41710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A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9607222" y="3706073"/>
            <a:ext cx="4010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B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868846" y="4148065"/>
            <a:ext cx="38824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C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171900" y="5048779"/>
            <a:ext cx="41710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A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648552" y="5048779"/>
            <a:ext cx="4010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B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152276" y="5466454"/>
            <a:ext cx="38824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C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205978" y="2405206"/>
            <a:ext cx="205242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600" b="1" smtClean="0">
                <a:solidFill>
                  <a:srgbClr val="EF4B66"/>
                </a:solidFill>
                <a:sym typeface="Wingdings 3" panose="05040102010807070707" pitchFamily="18" charset="2"/>
              </a:rPr>
              <a:t> </a:t>
            </a:r>
            <a:r>
              <a:rPr lang="en-US" sz="2600" b="1" smtClean="0">
                <a:solidFill>
                  <a:srgbClr val="EF4B66"/>
                </a:solidFill>
              </a:rPr>
              <a:t>discovered</a:t>
            </a:r>
            <a:endParaRPr lang="en-US" sz="26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450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/>
      <p:bldP spid="22" grpId="0" animBg="1"/>
      <p:bldP spid="24" grpId="0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467414" y="1455644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19127" y="133434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3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70020" y="1476114"/>
            <a:ext cx="1168939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Which of the underlined parts in each question is incorrect? Find and correct it.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2308" y="129882"/>
            <a:ext cx="41439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69977" y="2509295"/>
            <a:ext cx="11086720" cy="18769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smtClean="0">
                <a:solidFill>
                  <a:srgbClr val="E0702A"/>
                </a:solidFill>
              </a:rPr>
              <a:t>4. </a:t>
            </a:r>
            <a:r>
              <a:rPr lang="en-US" sz="3200" smtClean="0"/>
              <a:t>Mike </a:t>
            </a:r>
            <a:r>
              <a:rPr lang="en-US" sz="3200" u="sng" dirty="0" smtClean="0"/>
              <a:t>says</a:t>
            </a:r>
            <a:r>
              <a:rPr lang="en-US" sz="3200" dirty="0" smtClean="0"/>
              <a:t> that he </a:t>
            </a:r>
            <a:r>
              <a:rPr lang="en-US" sz="3200" u="sng" dirty="0" smtClean="0"/>
              <a:t>danced</a:t>
            </a:r>
            <a:r>
              <a:rPr lang="en-US" sz="3200" dirty="0" smtClean="0"/>
              <a:t> with an ASIMO robot </a:t>
            </a:r>
            <a:r>
              <a:rPr lang="en-US" sz="3200" u="sng" dirty="0" smtClean="0"/>
              <a:t>a day </a:t>
            </a:r>
            <a:r>
              <a:rPr lang="en-US" sz="3200" u="sng" smtClean="0"/>
              <a:t>ago</a:t>
            </a:r>
            <a:r>
              <a:rPr lang="en-US" sz="3200" smtClean="0"/>
              <a:t>.</a:t>
            </a:r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r>
              <a:rPr lang="en-US" sz="3200" b="1" smtClean="0">
                <a:solidFill>
                  <a:srgbClr val="E0702A"/>
                </a:solidFill>
              </a:rPr>
              <a:t>5.</a:t>
            </a:r>
            <a:r>
              <a:rPr lang="en-US" sz="3200" smtClean="0"/>
              <a:t> The </a:t>
            </a:r>
            <a:r>
              <a:rPr lang="en-US" sz="3200" dirty="0" smtClean="0"/>
              <a:t>headmaster said </a:t>
            </a:r>
            <a:r>
              <a:rPr lang="en-US" sz="3200" u="sng" dirty="0" smtClean="0"/>
              <a:t>that</a:t>
            </a:r>
            <a:r>
              <a:rPr lang="en-US" sz="3200" dirty="0" smtClean="0"/>
              <a:t> his school </a:t>
            </a:r>
            <a:r>
              <a:rPr lang="en-US" sz="3200" u="sng" dirty="0" smtClean="0"/>
              <a:t>would use</a:t>
            </a:r>
            <a:r>
              <a:rPr lang="en-US" sz="3200" dirty="0" smtClean="0"/>
              <a:t> voice recognition </a:t>
            </a:r>
            <a:r>
              <a:rPr lang="en-US" sz="3200" u="sng" dirty="0" smtClean="0"/>
              <a:t>next </a:t>
            </a:r>
            <a:r>
              <a:rPr lang="en-US" sz="3200" u="sng" smtClean="0"/>
              <a:t>year</a:t>
            </a:r>
            <a:r>
              <a:rPr lang="en-US" sz="3200" smtClean="0"/>
              <a:t>.</a:t>
            </a:r>
            <a:endParaRPr lang="en-US" sz="3200" dirty="0" smtClean="0"/>
          </a:p>
        </p:txBody>
      </p:sp>
      <p:sp>
        <p:nvSpPr>
          <p:cNvPr id="17" name="Oval 16"/>
          <p:cNvSpPr/>
          <p:nvPr/>
        </p:nvSpPr>
        <p:spPr>
          <a:xfrm>
            <a:off x="4549038" y="2969306"/>
            <a:ext cx="418913" cy="4430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967951" y="2991330"/>
            <a:ext cx="131478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600" b="1">
                <a:solidFill>
                  <a:srgbClr val="EF4B66"/>
                </a:solidFill>
                <a:sym typeface="Wingdings 3" panose="05040102010807070707" pitchFamily="18" charset="2"/>
              </a:rPr>
              <a:t> </a:t>
            </a:r>
            <a:r>
              <a:rPr lang="en-US" sz="2600" b="1" smtClean="0">
                <a:solidFill>
                  <a:srgbClr val="EF4B66"/>
                </a:solidFill>
              </a:rPr>
              <a:t>could</a:t>
            </a:r>
            <a:endParaRPr lang="en-US" sz="26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3244975" y="4500388"/>
            <a:ext cx="418913" cy="4430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667773" y="4524512"/>
            <a:ext cx="406066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600" b="1">
                <a:solidFill>
                  <a:srgbClr val="EF4B66"/>
                </a:solidFill>
                <a:sym typeface="Wingdings 3" panose="05040102010807070707" pitchFamily="18" charset="2"/>
              </a:rPr>
              <a:t> </a:t>
            </a:r>
            <a:r>
              <a:rPr lang="en-US" sz="2600" b="1" smtClean="0">
                <a:solidFill>
                  <a:srgbClr val="EF4B66"/>
                </a:solidFill>
              </a:rPr>
              <a:t>the </a:t>
            </a:r>
            <a:r>
              <a:rPr lang="en-US" sz="2600" b="1">
                <a:solidFill>
                  <a:srgbClr val="EF4B66"/>
                </a:solidFill>
              </a:rPr>
              <a:t>next / following year</a:t>
            </a:r>
            <a:endParaRPr lang="en-US" sz="26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205708" y="2893776"/>
            <a:ext cx="41710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A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569657" y="2893776"/>
            <a:ext cx="4010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B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9589775" y="2893776"/>
            <a:ext cx="38824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C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843400" y="4012214"/>
            <a:ext cx="41710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A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7907042" y="4012214"/>
            <a:ext cx="4010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B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244975" y="4454843"/>
            <a:ext cx="38824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C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945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 animBg="1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4643</TotalTime>
  <Words>709</Words>
  <Application>Microsoft Office PowerPoint</Application>
  <PresentationFormat>Widescreen</PresentationFormat>
  <Paragraphs>150</Paragraphs>
  <Slides>16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Adobe Gothic Std B</vt:lpstr>
      <vt:lpstr>Arial</vt:lpstr>
      <vt:lpstr>Calibri</vt:lpstr>
      <vt:lpstr>Calibri Light</vt:lpstr>
      <vt:lpstr>Myriad Pro</vt:lpstr>
      <vt:lpstr>Wingdings</vt:lpstr>
      <vt:lpstr>Wingdings 3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310</cp:revision>
  <dcterms:created xsi:type="dcterms:W3CDTF">2020-12-09T02:04:09Z</dcterms:created>
  <dcterms:modified xsi:type="dcterms:W3CDTF">2023-07-13T07:30:02Z</dcterms:modified>
</cp:coreProperties>
</file>