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6"/>
  </p:notesMasterIdLst>
  <p:sldIdLst>
    <p:sldId id="271" r:id="rId2"/>
    <p:sldId id="256" r:id="rId3"/>
    <p:sldId id="515" r:id="rId4"/>
    <p:sldId id="494" r:id="rId5"/>
    <p:sldId id="418" r:id="rId6"/>
    <p:sldId id="505" r:id="rId7"/>
    <p:sldId id="521" r:id="rId8"/>
    <p:sldId id="522" r:id="rId9"/>
    <p:sldId id="517" r:id="rId10"/>
    <p:sldId id="508" r:id="rId11"/>
    <p:sldId id="519" r:id="rId12"/>
    <p:sldId id="488" r:id="rId13"/>
    <p:sldId id="330" r:id="rId14"/>
    <p:sldId id="272"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6">
          <p15:clr>
            <a:srgbClr val="A4A3A4"/>
          </p15:clr>
        </p15:guide>
        <p15:guide id="2" pos="389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192A9"/>
    <a:srgbClr val="FEF8EC"/>
    <a:srgbClr val="F26649"/>
    <a:srgbClr val="EF4B66"/>
    <a:srgbClr val="B21313"/>
    <a:srgbClr val="FBCDCD"/>
    <a:srgbClr val="F7A5A5"/>
    <a:srgbClr val="F37D91"/>
    <a:srgbClr val="F3F6F6"/>
    <a:srgbClr val="D8E5E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669" autoAdjust="0"/>
    <p:restoredTop sz="94660"/>
  </p:normalViewPr>
  <p:slideViewPr>
    <p:cSldViewPr snapToGrid="0" showGuides="1">
      <p:cViewPr varScale="1">
        <p:scale>
          <a:sx n="109" d="100"/>
          <a:sy n="109" d="100"/>
        </p:scale>
        <p:origin x="864" y="138"/>
      </p:cViewPr>
      <p:guideLst>
        <p:guide orient="horz" pos="2186"/>
        <p:guide pos="389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280945-BB74-47ED-919A-9C361166EB61}" type="datetimeFigureOut">
              <a:rPr lang="en-US" smtClean="0"/>
              <a:t>7/5/2023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62FB90-C021-40C3-ACC1-60A35BBA1602}"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B62FB90-C021-40C3-ACC1-60A35BBA1602}" type="slidenum">
              <a:rPr lang="en-US" smtClean="0"/>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12</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13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7</a:t>
            </a:fld>
            <a:endParaRPr lang="en-US"/>
          </a:p>
        </p:txBody>
      </p:sp>
    </p:spTree>
    <p:extLst>
      <p:ext uri="{BB962C8B-B14F-4D97-AF65-F5344CB8AC3E}">
        <p14:creationId xmlns:p14="http://schemas.microsoft.com/office/powerpoint/2010/main" val="2975912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8</a:t>
            </a:fld>
            <a:endParaRPr lang="en-US"/>
          </a:p>
        </p:txBody>
      </p:sp>
    </p:spTree>
    <p:extLst>
      <p:ext uri="{BB962C8B-B14F-4D97-AF65-F5344CB8AC3E}">
        <p14:creationId xmlns:p14="http://schemas.microsoft.com/office/powerpoint/2010/main" val="24364137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10</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11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B526A92-8AAF-4BF0-85FE-B336BF0F8D2D}" type="datetimeFigureOut">
              <a:rPr lang="en-US" smtClean="0"/>
              <a:t>7/5/2023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526A92-8AAF-4BF0-85FE-B336BF0F8D2D}" type="datetimeFigureOut">
              <a:rPr lang="en-US" smtClean="0"/>
              <a:t>7/5/2023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526A92-8AAF-4BF0-85FE-B336BF0F8D2D}" type="datetimeFigureOut">
              <a:rPr lang="en-US" smtClean="0"/>
              <a:t>7/5/2023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526A92-8AAF-4BF0-85FE-B336BF0F8D2D}" type="datetimeFigureOut">
              <a:rPr lang="en-US" smtClean="0"/>
              <a:t>7/5/2023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B526A92-8AAF-4BF0-85FE-B336BF0F8D2D}" type="datetimeFigureOut">
              <a:rPr lang="en-US" smtClean="0"/>
              <a:t>7/5/2023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B526A92-8AAF-4BF0-85FE-B336BF0F8D2D}" type="datetimeFigureOut">
              <a:rPr lang="en-US" smtClean="0"/>
              <a:t>7/5/2023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AF2F91-6C79-4775-9E01-5F8EDCA63F89}"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B526A92-8AAF-4BF0-85FE-B336BF0F8D2D}" type="datetimeFigureOut">
              <a:rPr lang="en-US" smtClean="0"/>
              <a:t>7/5/2023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2AF2F91-6C79-4775-9E01-5F8EDCA63F89}"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B526A92-8AAF-4BF0-85FE-B336BF0F8D2D}" type="datetimeFigureOut">
              <a:rPr lang="en-US" smtClean="0"/>
              <a:t>7/5/2023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2AF2F91-6C79-4775-9E01-5F8EDCA63F89}"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526A92-8AAF-4BF0-85FE-B336BF0F8D2D}" type="datetimeFigureOut">
              <a:rPr lang="en-US" smtClean="0"/>
              <a:t>7/5/2023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2AF2F91-6C79-4775-9E01-5F8EDCA63F89}"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B526A92-8AAF-4BF0-85FE-B336BF0F8D2D}" type="datetimeFigureOut">
              <a:rPr lang="en-US" smtClean="0"/>
              <a:t>7/5/2023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AF2F91-6C79-4775-9E01-5F8EDCA63F89}"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B526A92-8AAF-4BF0-85FE-B336BF0F8D2D}" type="datetimeFigureOut">
              <a:rPr lang="en-US" smtClean="0"/>
              <a:t>7/5/2023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AF2F91-6C79-4775-9E01-5F8EDCA63F89}"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526A92-8AAF-4BF0-85FE-B336BF0F8D2D}" type="datetimeFigureOut">
              <a:rPr lang="en-US" smtClean="0"/>
              <a:t>7/5/2023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AF2F91-6C79-4775-9E01-5F8EDCA63F89}"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7.png"/><Relationship Id="rId4"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7.png"/><Relationship Id="rId4"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1905" y="1905"/>
            <a:ext cx="12192000" cy="1083309"/>
            <a:chOff x="0" y="-3"/>
            <a:chExt cx="12192000" cy="1083309"/>
          </a:xfrm>
        </p:grpSpPr>
        <p:sp>
          <p:nvSpPr>
            <p:cNvPr id="19" name="Round Single Corner Rectangle 18"/>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ound Single Corner Rectangle 19"/>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 Single Corner Rectangle 20"/>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p:cNvSpPr txBox="1"/>
          <p:nvPr/>
        </p:nvSpPr>
        <p:spPr>
          <a:xfrm>
            <a:off x="989672" y="1152307"/>
            <a:ext cx="10817225" cy="829945"/>
          </a:xfrm>
          <a:prstGeom prst="rect">
            <a:avLst/>
          </a:prstGeom>
          <a:noFill/>
          <a:effectLst/>
        </p:spPr>
        <p:txBody>
          <a:bodyPr wrap="square" rtlCol="0">
            <a:spAutoFit/>
          </a:bodyPr>
          <a:lstStyle/>
          <a:p>
            <a:r>
              <a:rPr lang="en-US" sz="2400" b="1" dirty="0">
                <a:effectLst>
                  <a:glow rad="88900">
                    <a:schemeClr val="bg1"/>
                  </a:glow>
                </a:effectLst>
                <a:latin typeface="Arial" panose="020B0604020202020204" pitchFamily="34" charset="0"/>
                <a:cs typeface="Arial" panose="020B0604020202020204" pitchFamily="34" charset="0"/>
              </a:rPr>
              <a:t>Work in pairs. Use your imagination to make notes in the table below about what aliens living on another planet would be like.</a:t>
            </a:r>
          </a:p>
        </p:txBody>
      </p:sp>
      <p:sp>
        <p:nvSpPr>
          <p:cNvPr id="16" name="Rounded Rectangle 15"/>
          <p:cNvSpPr/>
          <p:nvPr/>
        </p:nvSpPr>
        <p:spPr>
          <a:xfrm>
            <a:off x="487067" y="1254947"/>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7" name="TextBox 16"/>
          <p:cNvSpPr txBox="1"/>
          <p:nvPr/>
        </p:nvSpPr>
        <p:spPr>
          <a:xfrm>
            <a:off x="539852" y="1152307"/>
            <a:ext cx="397035" cy="706755"/>
          </a:xfrm>
          <a:prstGeom prst="rect">
            <a:avLst/>
          </a:prstGeom>
          <a:noFill/>
        </p:spPr>
        <p:txBody>
          <a:bodyPr wrap="square" rtlCol="0">
            <a:spAutoFit/>
          </a:bodyPr>
          <a:lstStyle/>
          <a:p>
            <a:pPr algn="ctr"/>
            <a:r>
              <a:rPr lang="en-US" sz="4000" b="1" dirty="0">
                <a:solidFill>
                  <a:schemeClr val="bg1"/>
                </a:solidFill>
                <a:latin typeface="Myriad Pro" pitchFamily="34" charset="0"/>
              </a:rPr>
              <a:t>4</a:t>
            </a:r>
          </a:p>
        </p:txBody>
      </p:sp>
      <p:sp>
        <p:nvSpPr>
          <p:cNvPr id="8" name="TextBox 7"/>
          <p:cNvSpPr txBox="1"/>
          <p:nvPr/>
        </p:nvSpPr>
        <p:spPr>
          <a:xfrm>
            <a:off x="539750" y="177800"/>
            <a:ext cx="5532755" cy="645160"/>
          </a:xfrm>
          <a:prstGeom prst="rect">
            <a:avLst/>
          </a:prstGeom>
          <a:noFill/>
          <a:effectLst/>
        </p:spPr>
        <p:txBody>
          <a:bodyPr wrap="square" rtlCol="0">
            <a:spAutoFit/>
          </a:bodyPr>
          <a:lstStyle/>
          <a:p>
            <a:r>
              <a:rPr lang="en-US" sz="3600" b="1" dirty="0">
                <a:effectLst>
                  <a:glow rad="88900">
                    <a:schemeClr val="bg1"/>
                  </a:glow>
                </a:effectLst>
                <a:latin typeface="Arial" panose="020B0604020202020204" pitchFamily="34" charset="0"/>
                <a:cs typeface="Arial" panose="020B0604020202020204" pitchFamily="34" charset="0"/>
              </a:rPr>
              <a:t>WRITING</a:t>
            </a:r>
          </a:p>
        </p:txBody>
      </p:sp>
      <p:sp>
        <p:nvSpPr>
          <p:cNvPr id="26" name="Text Box 25"/>
          <p:cNvSpPr txBox="1"/>
          <p:nvPr/>
        </p:nvSpPr>
        <p:spPr>
          <a:xfrm>
            <a:off x="11101070" y="2372360"/>
            <a:ext cx="309880" cy="368300"/>
          </a:xfrm>
          <a:prstGeom prst="rect">
            <a:avLst/>
          </a:prstGeom>
          <a:noFill/>
        </p:spPr>
        <p:txBody>
          <a:bodyPr wrap="none" rtlCol="0">
            <a:spAutoFit/>
          </a:bodyPr>
          <a:lstStyle/>
          <a:p>
            <a:endParaRPr lang="en-US"/>
          </a:p>
        </p:txBody>
      </p:sp>
      <p:graphicFrame>
        <p:nvGraphicFramePr>
          <p:cNvPr id="4" name="Content Placeholder 3"/>
          <p:cNvGraphicFramePr>
            <a:graphicFrameLocks noGrp="1"/>
          </p:cNvGraphicFramePr>
          <p:nvPr>
            <p:ph sz="half" idx="1"/>
            <p:extLst>
              <p:ext uri="{D42A27DB-BD31-4B8C-83A1-F6EECF244321}">
                <p14:modId xmlns:p14="http://schemas.microsoft.com/office/powerpoint/2010/main" val="1821880241"/>
              </p:ext>
            </p:extLst>
          </p:nvPr>
        </p:nvGraphicFramePr>
        <p:xfrm>
          <a:off x="702627" y="2347436"/>
          <a:ext cx="10700385" cy="4350544"/>
        </p:xfrm>
        <a:graphic>
          <a:graphicData uri="http://schemas.openxmlformats.org/drawingml/2006/table">
            <a:tbl>
              <a:tblPr firstRow="1" bandRow="1">
                <a:tableStyleId>{5C22544A-7EE6-4342-B048-85BDC9FD1C3A}</a:tableStyleId>
              </a:tblPr>
              <a:tblGrid>
                <a:gridCol w="2386330">
                  <a:extLst>
                    <a:ext uri="{9D8B030D-6E8A-4147-A177-3AD203B41FA5}">
                      <a16:colId xmlns:a16="http://schemas.microsoft.com/office/drawing/2014/main" val="20000"/>
                    </a:ext>
                  </a:extLst>
                </a:gridCol>
                <a:gridCol w="8314055">
                  <a:extLst>
                    <a:ext uri="{9D8B030D-6E8A-4147-A177-3AD203B41FA5}">
                      <a16:colId xmlns:a16="http://schemas.microsoft.com/office/drawing/2014/main" val="20001"/>
                    </a:ext>
                  </a:extLst>
                </a:gridCol>
              </a:tblGrid>
              <a:tr h="518160">
                <a:tc>
                  <a:txBody>
                    <a:bodyPr/>
                    <a:lstStyle/>
                    <a:p>
                      <a:pPr>
                        <a:buNone/>
                      </a:pPr>
                      <a:r>
                        <a:rPr lang="en-US" sz="2800" b="1">
                          <a:solidFill>
                            <a:schemeClr val="tx1"/>
                          </a:solidFill>
                        </a:rPr>
                        <a:t>Name</a:t>
                      </a: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accent4">
                        <a:lumMod val="20000"/>
                        <a:lumOff val="80000"/>
                      </a:schemeClr>
                    </a:solidFill>
                  </a:tcPr>
                </a:tc>
                <a:tc>
                  <a:txBody>
                    <a:bodyPr/>
                    <a:lstStyle/>
                    <a:p>
                      <a:pPr>
                        <a:buNone/>
                      </a:pPr>
                      <a:endParaRPr lang="en-US" sz="2800" b="0" i="1">
                        <a:solidFill>
                          <a:schemeClr val="tx1"/>
                        </a:solidFill>
                      </a:endParaRP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accent4">
                        <a:lumMod val="20000"/>
                        <a:lumOff val="80000"/>
                      </a:schemeClr>
                    </a:solidFill>
                  </a:tcPr>
                </a:tc>
                <a:extLst>
                  <a:ext uri="{0D108BD9-81ED-4DB2-BD59-A6C34878D82A}">
                    <a16:rowId xmlns:a16="http://schemas.microsoft.com/office/drawing/2014/main" val="10000"/>
                  </a:ext>
                </a:extLst>
              </a:tr>
              <a:tr h="472440">
                <a:tc>
                  <a:txBody>
                    <a:bodyPr/>
                    <a:lstStyle/>
                    <a:p>
                      <a:pPr>
                        <a:buNone/>
                      </a:pPr>
                      <a:r>
                        <a:rPr lang="en-US" sz="2800" b="1">
                          <a:solidFill>
                            <a:schemeClr val="tx1"/>
                          </a:solidFill>
                        </a:rPr>
                        <a:t>Living place</a:t>
                      </a: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accent4">
                        <a:lumMod val="20000"/>
                        <a:lumOff val="80000"/>
                      </a:schemeClr>
                    </a:solidFill>
                  </a:tcPr>
                </a:tc>
                <a:tc>
                  <a:txBody>
                    <a:bodyPr/>
                    <a:lstStyle/>
                    <a:p>
                      <a:pPr>
                        <a:buNone/>
                      </a:pPr>
                      <a:endParaRPr lang="en-US" sz="2800" b="0" i="1">
                        <a:solidFill>
                          <a:schemeClr val="tx1"/>
                        </a:solidFill>
                      </a:endParaRP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accent4">
                        <a:lumMod val="20000"/>
                        <a:lumOff val="80000"/>
                      </a:schemeClr>
                    </a:solidFill>
                  </a:tcPr>
                </a:tc>
                <a:extLst>
                  <a:ext uri="{0D108BD9-81ED-4DB2-BD59-A6C34878D82A}">
                    <a16:rowId xmlns:a16="http://schemas.microsoft.com/office/drawing/2014/main" val="10001"/>
                  </a:ext>
                </a:extLst>
              </a:tr>
              <a:tr h="1373505">
                <a:tc>
                  <a:txBody>
                    <a:bodyPr/>
                    <a:lstStyle/>
                    <a:p>
                      <a:pPr>
                        <a:buNone/>
                      </a:pPr>
                      <a:r>
                        <a:rPr lang="en-US" sz="2800" b="1">
                          <a:solidFill>
                            <a:schemeClr val="tx1"/>
                          </a:solidFill>
                        </a:rPr>
                        <a:t>Apperance</a:t>
                      </a: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accent4">
                        <a:lumMod val="20000"/>
                        <a:lumOff val="80000"/>
                      </a:schemeClr>
                    </a:solidFill>
                  </a:tcPr>
                </a:tc>
                <a:tc>
                  <a:txBody>
                    <a:bodyPr/>
                    <a:lstStyle/>
                    <a:p>
                      <a:pPr algn="just">
                        <a:buNone/>
                      </a:pPr>
                      <a:endParaRPr lang="en-US" sz="2800" b="0" i="1">
                        <a:solidFill>
                          <a:schemeClr val="tx1"/>
                        </a:solidFill>
                      </a:endParaRP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accent4">
                        <a:lumMod val="20000"/>
                        <a:lumOff val="80000"/>
                      </a:schemeClr>
                    </a:solidFill>
                  </a:tcPr>
                </a:tc>
                <a:extLst>
                  <a:ext uri="{0D108BD9-81ED-4DB2-BD59-A6C34878D82A}">
                    <a16:rowId xmlns:a16="http://schemas.microsoft.com/office/drawing/2014/main" val="10002"/>
                  </a:ext>
                </a:extLst>
              </a:tr>
              <a:tr h="969169">
                <a:tc>
                  <a:txBody>
                    <a:bodyPr/>
                    <a:lstStyle/>
                    <a:p>
                      <a:pPr>
                        <a:buNone/>
                      </a:pPr>
                      <a:r>
                        <a:rPr lang="en-US" sz="2800" b="1">
                          <a:solidFill>
                            <a:schemeClr val="tx1"/>
                          </a:solidFill>
                        </a:rPr>
                        <a:t>Behaviour</a:t>
                      </a: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accent4">
                        <a:lumMod val="20000"/>
                        <a:lumOff val="80000"/>
                      </a:schemeClr>
                    </a:solidFill>
                  </a:tcPr>
                </a:tc>
                <a:tc>
                  <a:txBody>
                    <a:bodyPr/>
                    <a:lstStyle/>
                    <a:p>
                      <a:pPr>
                        <a:buNone/>
                      </a:pPr>
                      <a:endParaRPr lang="en-US" sz="2800" b="0" i="1">
                        <a:solidFill>
                          <a:schemeClr val="tx1"/>
                        </a:solidFill>
                      </a:endParaRP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accent4">
                        <a:lumMod val="20000"/>
                        <a:lumOff val="80000"/>
                      </a:schemeClr>
                    </a:solidFill>
                  </a:tcPr>
                </a:tc>
                <a:extLst>
                  <a:ext uri="{0D108BD9-81ED-4DB2-BD59-A6C34878D82A}">
                    <a16:rowId xmlns:a16="http://schemas.microsoft.com/office/drawing/2014/main" val="10003"/>
                  </a:ext>
                </a:extLst>
              </a:tr>
              <a:tr h="971550">
                <a:tc>
                  <a:txBody>
                    <a:bodyPr/>
                    <a:lstStyle/>
                    <a:p>
                      <a:pPr>
                        <a:buNone/>
                      </a:pPr>
                      <a:r>
                        <a:rPr lang="en-US" sz="2800" b="1">
                          <a:solidFill>
                            <a:schemeClr val="tx1"/>
                          </a:solidFill>
                        </a:rPr>
                        <a:t>Lifestyle</a:t>
                      </a: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accent4">
                        <a:lumMod val="20000"/>
                        <a:lumOff val="80000"/>
                      </a:schemeClr>
                    </a:solidFill>
                  </a:tcPr>
                </a:tc>
                <a:tc>
                  <a:txBody>
                    <a:bodyPr/>
                    <a:lstStyle/>
                    <a:p>
                      <a:pPr>
                        <a:buNone/>
                      </a:pPr>
                      <a:endParaRPr lang="en-US" sz="2800" b="0" i="1">
                        <a:solidFill>
                          <a:schemeClr val="tx1"/>
                        </a:solidFill>
                      </a:endParaRP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accent4">
                        <a:lumMod val="20000"/>
                        <a:lumOff val="80000"/>
                      </a:schemeClr>
                    </a:solidFill>
                  </a:tcPr>
                </a:tc>
                <a:extLst>
                  <a:ext uri="{0D108BD9-81ED-4DB2-BD59-A6C34878D82A}">
                    <a16:rowId xmlns:a16="http://schemas.microsoft.com/office/drawing/2014/main" val="10004"/>
                  </a:ext>
                </a:extLst>
              </a:tr>
            </a:tbl>
          </a:graphicData>
        </a:graphic>
      </p:graphicFrame>
      <p:graphicFrame>
        <p:nvGraphicFramePr>
          <p:cNvPr id="5" name="Content Placeholder 4"/>
          <p:cNvGraphicFramePr>
            <a:graphicFrameLocks noGrp="1"/>
          </p:cNvGraphicFramePr>
          <p:nvPr>
            <p:ph sz="half" idx="2"/>
            <p:extLst>
              <p:ext uri="{D42A27DB-BD31-4B8C-83A1-F6EECF244321}">
                <p14:modId xmlns:p14="http://schemas.microsoft.com/office/powerpoint/2010/main" val="2326727940"/>
              </p:ext>
            </p:extLst>
          </p:nvPr>
        </p:nvGraphicFramePr>
        <p:xfrm>
          <a:off x="3087052" y="2343150"/>
          <a:ext cx="8352155" cy="4354830"/>
        </p:xfrm>
        <a:graphic>
          <a:graphicData uri="http://schemas.openxmlformats.org/drawingml/2006/table">
            <a:tbl>
              <a:tblPr firstRow="1" bandRow="1">
                <a:tableStyleId>{5C22544A-7EE6-4342-B048-85BDC9FD1C3A}</a:tableStyleId>
              </a:tblPr>
              <a:tblGrid>
                <a:gridCol w="8352155">
                  <a:extLst>
                    <a:ext uri="{9D8B030D-6E8A-4147-A177-3AD203B41FA5}">
                      <a16:colId xmlns:a16="http://schemas.microsoft.com/office/drawing/2014/main" val="20000"/>
                    </a:ext>
                  </a:extLst>
                </a:gridCol>
              </a:tblGrid>
              <a:tr h="518160">
                <a:tc>
                  <a:txBody>
                    <a:bodyPr/>
                    <a:lstStyle/>
                    <a:p>
                      <a:pPr>
                        <a:buNone/>
                      </a:pPr>
                      <a:r>
                        <a:rPr lang="en-US" sz="2800" b="0" i="1">
                          <a:solidFill>
                            <a:schemeClr val="tx1"/>
                          </a:solidFill>
                        </a:rPr>
                        <a:t>LUCKY</a:t>
                      </a: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accent4">
                        <a:lumMod val="20000"/>
                        <a:lumOff val="80000"/>
                      </a:schemeClr>
                    </a:solidFill>
                  </a:tcPr>
                </a:tc>
                <a:extLst>
                  <a:ext uri="{0D108BD9-81ED-4DB2-BD59-A6C34878D82A}">
                    <a16:rowId xmlns:a16="http://schemas.microsoft.com/office/drawing/2014/main" val="10000"/>
                  </a:ext>
                </a:extLst>
              </a:tr>
              <a:tr h="518160">
                <a:tc>
                  <a:txBody>
                    <a:bodyPr/>
                    <a:lstStyle/>
                    <a:p>
                      <a:pPr>
                        <a:buNone/>
                      </a:pPr>
                      <a:r>
                        <a:rPr lang="en-US" sz="2800" b="0" i="1">
                          <a:solidFill>
                            <a:schemeClr val="tx1"/>
                          </a:solidFill>
                        </a:rPr>
                        <a:t>LUCKY PLANET</a:t>
                      </a: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accent4">
                        <a:lumMod val="20000"/>
                        <a:lumOff val="80000"/>
                      </a:schemeClr>
                    </a:solidFill>
                  </a:tcPr>
                </a:tc>
                <a:extLst>
                  <a:ext uri="{0D108BD9-81ED-4DB2-BD59-A6C34878D82A}">
                    <a16:rowId xmlns:a16="http://schemas.microsoft.com/office/drawing/2014/main" val="10001"/>
                  </a:ext>
                </a:extLst>
              </a:tr>
              <a:tr h="1336040">
                <a:tc>
                  <a:txBody>
                    <a:bodyPr/>
                    <a:lstStyle/>
                    <a:p>
                      <a:pPr algn="just">
                        <a:buNone/>
                      </a:pPr>
                      <a:r>
                        <a:rPr lang="en-US" sz="2800">
                          <a:solidFill>
                            <a:schemeClr val="tx1"/>
                          </a:solidFill>
                          <a:sym typeface="+mn-ea"/>
                        </a:rPr>
                        <a:t>– </a:t>
                      </a:r>
                      <a:r>
                        <a:rPr lang="en-US" sz="2800" i="1">
                          <a:solidFill>
                            <a:schemeClr val="tx1"/>
                          </a:solidFill>
                          <a:sym typeface="+mn-ea"/>
                        </a:rPr>
                        <a:t>have a small head, one small</a:t>
                      </a:r>
                      <a:r>
                        <a:rPr lang="en-US" sz="2800" b="1" i="1">
                          <a:solidFill>
                            <a:schemeClr val="tx1"/>
                          </a:solidFill>
                          <a:sym typeface="+mn-ea"/>
                        </a:rPr>
                        <a:t> </a:t>
                      </a:r>
                      <a:r>
                        <a:rPr lang="en-US" sz="2800" i="1">
                          <a:solidFill>
                            <a:schemeClr val="tx1"/>
                          </a:solidFill>
                          <a:sym typeface="+mn-ea"/>
                        </a:rPr>
                        <a:t>eyes, two legs, two wings and six arms.</a:t>
                      </a:r>
                      <a:endParaRPr lang="en-US" sz="2800" b="0" i="1">
                        <a:solidFill>
                          <a:schemeClr val="tx1"/>
                        </a:solidFill>
                      </a:endParaRPr>
                    </a:p>
                    <a:p>
                      <a:pPr>
                        <a:buNone/>
                      </a:pPr>
                      <a:r>
                        <a:rPr lang="en-US" sz="2800">
                          <a:solidFill>
                            <a:schemeClr val="tx1"/>
                          </a:solidFill>
                          <a:sym typeface="+mn-ea"/>
                        </a:rPr>
                        <a:t>– </a:t>
                      </a:r>
                      <a:r>
                        <a:rPr lang="en-US" sz="2800" i="1">
                          <a:solidFill>
                            <a:schemeClr val="tx1"/>
                          </a:solidFill>
                          <a:sym typeface="+mn-ea"/>
                        </a:rPr>
                        <a:t>have green skin.</a:t>
                      </a:r>
                      <a:endParaRPr lang="en-US" sz="2800" b="0" i="1">
                        <a:solidFill>
                          <a:schemeClr val="tx1"/>
                        </a:solidFill>
                      </a:endParaRP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accent4">
                        <a:lumMod val="20000"/>
                        <a:lumOff val="80000"/>
                      </a:schemeClr>
                    </a:solidFill>
                  </a:tcPr>
                </a:tc>
                <a:extLst>
                  <a:ext uri="{0D108BD9-81ED-4DB2-BD59-A6C34878D82A}">
                    <a16:rowId xmlns:a16="http://schemas.microsoft.com/office/drawing/2014/main" val="10002"/>
                  </a:ext>
                </a:extLst>
              </a:tr>
              <a:tr h="973455">
                <a:tc>
                  <a:txBody>
                    <a:bodyPr/>
                    <a:lstStyle/>
                    <a:p>
                      <a:pPr>
                        <a:buNone/>
                      </a:pPr>
                      <a:r>
                        <a:rPr lang="en-US" sz="2800" i="1">
                          <a:solidFill>
                            <a:schemeClr val="tx1"/>
                          </a:solidFill>
                          <a:sym typeface="+mn-ea"/>
                        </a:rPr>
                        <a:t>– friendly and hospitable.</a:t>
                      </a:r>
                      <a:endParaRPr lang="en-US" sz="2800" b="0" i="1">
                        <a:solidFill>
                          <a:schemeClr val="tx1"/>
                        </a:solidFill>
                      </a:endParaRPr>
                    </a:p>
                    <a:p>
                      <a:pPr>
                        <a:buNone/>
                      </a:pPr>
                      <a:r>
                        <a:rPr lang="en-US" sz="2800" i="1">
                          <a:solidFill>
                            <a:schemeClr val="tx1"/>
                          </a:solidFill>
                          <a:sym typeface="+mn-ea"/>
                        </a:rPr>
                        <a:t>– only dangerous to people who try to attack them.</a:t>
                      </a:r>
                      <a:endParaRPr lang="en-US" sz="2800" b="0" i="1">
                        <a:solidFill>
                          <a:schemeClr val="tx1"/>
                        </a:solidFill>
                      </a:endParaRP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accent4">
                        <a:lumMod val="20000"/>
                        <a:lumOff val="80000"/>
                      </a:schemeClr>
                    </a:solidFill>
                  </a:tcPr>
                </a:tc>
                <a:extLst>
                  <a:ext uri="{0D108BD9-81ED-4DB2-BD59-A6C34878D82A}">
                    <a16:rowId xmlns:a16="http://schemas.microsoft.com/office/drawing/2014/main" val="10003"/>
                  </a:ext>
                </a:extLst>
              </a:tr>
              <a:tr h="973455">
                <a:tc>
                  <a:txBody>
                    <a:bodyPr/>
                    <a:lstStyle/>
                    <a:p>
                      <a:pPr>
                        <a:buNone/>
                      </a:pPr>
                      <a:r>
                        <a:rPr lang="en-US" sz="2800" i="1">
                          <a:solidFill>
                            <a:schemeClr val="tx1"/>
                          </a:solidFill>
                          <a:sym typeface="+mn-ea"/>
                        </a:rPr>
                        <a:t>– eat special meat and drink alcohol.</a:t>
                      </a:r>
                      <a:endParaRPr lang="en-US" sz="2800" b="0" i="1">
                        <a:solidFill>
                          <a:schemeClr val="tx1"/>
                        </a:solidFill>
                      </a:endParaRPr>
                    </a:p>
                    <a:p>
                      <a:pPr>
                        <a:buNone/>
                      </a:pPr>
                      <a:r>
                        <a:rPr lang="en-US" sz="2800" i="1">
                          <a:solidFill>
                            <a:schemeClr val="tx1"/>
                          </a:solidFill>
                          <a:sym typeface="+mn-ea"/>
                        </a:rPr>
                        <a:t>– fly with their wings.</a:t>
                      </a:r>
                      <a:endParaRPr lang="en-US" sz="2800" b="0" i="1">
                        <a:solidFill>
                          <a:schemeClr val="tx1"/>
                        </a:solidFill>
                      </a:endParaRP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accent4">
                        <a:lumMod val="20000"/>
                        <a:lumOff val="80000"/>
                      </a:schemeClr>
                    </a:solidFill>
                  </a:tcPr>
                </a:tc>
                <a:extLst>
                  <a:ext uri="{0D108BD9-81ED-4DB2-BD59-A6C34878D82A}">
                    <a16:rowId xmlns:a16="http://schemas.microsoft.com/office/drawing/2014/main" val="10004"/>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1905" y="1905"/>
            <a:ext cx="12192000" cy="1083309"/>
            <a:chOff x="0" y="-3"/>
            <a:chExt cx="12192000" cy="1083309"/>
          </a:xfrm>
        </p:grpSpPr>
        <p:sp>
          <p:nvSpPr>
            <p:cNvPr id="19" name="Round Single Corner Rectangle 18"/>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ound Single Corner Rectangle 19"/>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 Single Corner Rectangle 20"/>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p:cNvSpPr txBox="1"/>
          <p:nvPr/>
        </p:nvSpPr>
        <p:spPr>
          <a:xfrm>
            <a:off x="1042459" y="1164777"/>
            <a:ext cx="10368492" cy="829945"/>
          </a:xfrm>
          <a:prstGeom prst="rect">
            <a:avLst/>
          </a:prstGeom>
          <a:noFill/>
          <a:effectLst/>
        </p:spPr>
        <p:txBody>
          <a:bodyPr wrap="square" rtlCol="0">
            <a:spAutoFit/>
          </a:bodyPr>
          <a:lstStyle/>
          <a:p>
            <a:r>
              <a:rPr lang="en-US" sz="2400" b="1" dirty="0">
                <a:effectLst>
                  <a:glow rad="88900">
                    <a:schemeClr val="bg1"/>
                  </a:glow>
                </a:effectLst>
                <a:latin typeface="Arial" panose="020B0604020202020204" pitchFamily="34" charset="0"/>
                <a:cs typeface="Arial" panose="020B0604020202020204" pitchFamily="34" charset="0"/>
              </a:rPr>
              <a:t>Write a paragraph (80 - 100 words) describing aliens living on another planet. Use your notes </a:t>
            </a:r>
            <a:r>
              <a:rPr lang="en-US" sz="2400" b="1">
                <a:effectLst>
                  <a:glow rad="88900">
                    <a:schemeClr val="bg1"/>
                  </a:glow>
                </a:effectLst>
                <a:latin typeface="Arial" panose="020B0604020202020204" pitchFamily="34" charset="0"/>
                <a:cs typeface="Arial" panose="020B0604020202020204" pitchFamily="34" charset="0"/>
              </a:rPr>
              <a:t>in </a:t>
            </a:r>
            <a:r>
              <a:rPr lang="en-US" sz="2400" b="1" smtClean="0">
                <a:effectLst>
                  <a:glow rad="88900">
                    <a:schemeClr val="bg1"/>
                  </a:glow>
                </a:effectLst>
                <a:latin typeface="Arial" panose="020B0604020202020204" pitchFamily="34" charset="0"/>
                <a:cs typeface="Arial" panose="020B0604020202020204" pitchFamily="34" charset="0"/>
              </a:rPr>
              <a:t>    .</a:t>
            </a:r>
            <a:endParaRPr lang="en-US" sz="2400" b="1" dirty="0">
              <a:effectLst>
                <a:glow rad="88900">
                  <a:schemeClr val="bg1"/>
                </a:glow>
              </a:effectLst>
              <a:latin typeface="Arial" panose="020B0604020202020204" pitchFamily="34" charset="0"/>
              <a:cs typeface="Arial" panose="020B0604020202020204" pitchFamily="34" charset="0"/>
            </a:endParaRPr>
          </a:p>
        </p:txBody>
      </p:sp>
      <p:sp>
        <p:nvSpPr>
          <p:cNvPr id="16" name="Rounded Rectangle 15"/>
          <p:cNvSpPr/>
          <p:nvPr/>
        </p:nvSpPr>
        <p:spPr>
          <a:xfrm>
            <a:off x="487067" y="1254947"/>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7" name="TextBox 16"/>
          <p:cNvSpPr txBox="1"/>
          <p:nvPr/>
        </p:nvSpPr>
        <p:spPr>
          <a:xfrm>
            <a:off x="539852" y="1152307"/>
            <a:ext cx="397035" cy="706755"/>
          </a:xfrm>
          <a:prstGeom prst="rect">
            <a:avLst/>
          </a:prstGeom>
          <a:noFill/>
        </p:spPr>
        <p:txBody>
          <a:bodyPr wrap="square" rtlCol="0">
            <a:spAutoFit/>
          </a:bodyPr>
          <a:lstStyle/>
          <a:p>
            <a:pPr algn="ctr"/>
            <a:r>
              <a:rPr lang="en-US" sz="4000" b="1" dirty="0">
                <a:solidFill>
                  <a:schemeClr val="bg1"/>
                </a:solidFill>
                <a:latin typeface="Myriad Pro" pitchFamily="34" charset="0"/>
              </a:rPr>
              <a:t>5</a:t>
            </a:r>
          </a:p>
        </p:txBody>
      </p:sp>
      <p:sp>
        <p:nvSpPr>
          <p:cNvPr id="8" name="TextBox 7"/>
          <p:cNvSpPr txBox="1"/>
          <p:nvPr/>
        </p:nvSpPr>
        <p:spPr>
          <a:xfrm>
            <a:off x="539750" y="177800"/>
            <a:ext cx="5532755" cy="645160"/>
          </a:xfrm>
          <a:prstGeom prst="rect">
            <a:avLst/>
          </a:prstGeom>
          <a:noFill/>
          <a:effectLst/>
        </p:spPr>
        <p:txBody>
          <a:bodyPr wrap="square" rtlCol="0">
            <a:spAutoFit/>
          </a:bodyPr>
          <a:lstStyle/>
          <a:p>
            <a:r>
              <a:rPr lang="en-US" sz="3600" b="1" dirty="0">
                <a:effectLst>
                  <a:glow rad="88900">
                    <a:schemeClr val="bg1"/>
                  </a:glow>
                </a:effectLst>
                <a:latin typeface="Arial" panose="020B0604020202020204" pitchFamily="34" charset="0"/>
                <a:cs typeface="Arial" panose="020B0604020202020204" pitchFamily="34" charset="0"/>
              </a:rPr>
              <a:t>WRITING</a:t>
            </a:r>
          </a:p>
        </p:txBody>
      </p:sp>
      <p:sp>
        <p:nvSpPr>
          <p:cNvPr id="26" name="Text Box 25"/>
          <p:cNvSpPr txBox="1"/>
          <p:nvPr/>
        </p:nvSpPr>
        <p:spPr>
          <a:xfrm>
            <a:off x="11101070" y="2372360"/>
            <a:ext cx="309880" cy="368300"/>
          </a:xfrm>
          <a:prstGeom prst="rect">
            <a:avLst/>
          </a:prstGeom>
          <a:noFill/>
        </p:spPr>
        <p:txBody>
          <a:bodyPr wrap="none" rtlCol="0">
            <a:spAutoFit/>
          </a:bodyPr>
          <a:lstStyle/>
          <a:p>
            <a:endParaRPr lang="en-US"/>
          </a:p>
        </p:txBody>
      </p:sp>
      <p:sp>
        <p:nvSpPr>
          <p:cNvPr id="7" name="TextBox 16"/>
          <p:cNvSpPr txBox="1"/>
          <p:nvPr/>
        </p:nvSpPr>
        <p:spPr>
          <a:xfrm>
            <a:off x="4795622" y="1373317"/>
            <a:ext cx="397035" cy="706755"/>
          </a:xfrm>
          <a:prstGeom prst="rect">
            <a:avLst/>
          </a:prstGeom>
          <a:noFill/>
        </p:spPr>
        <p:txBody>
          <a:bodyPr wrap="square" rtlCol="0">
            <a:spAutoFit/>
          </a:bodyPr>
          <a:lstStyle/>
          <a:p>
            <a:pPr algn="ctr"/>
            <a:r>
              <a:rPr lang="en-US" sz="4000" b="1" dirty="0">
                <a:solidFill>
                  <a:srgbClr val="7192A9"/>
                </a:solidFill>
                <a:latin typeface="Myriad Pro" pitchFamily="34" charset="0"/>
              </a:rPr>
              <a:t>4</a:t>
            </a:r>
          </a:p>
        </p:txBody>
      </p:sp>
      <p:sp>
        <p:nvSpPr>
          <p:cNvPr id="2" name="Rectangle 1"/>
          <p:cNvSpPr/>
          <p:nvPr/>
        </p:nvSpPr>
        <p:spPr>
          <a:xfrm>
            <a:off x="495866" y="2074285"/>
            <a:ext cx="11196457" cy="4616648"/>
          </a:xfrm>
          <a:prstGeom prst="rect">
            <a:avLst/>
          </a:prstGeom>
        </p:spPr>
        <p:txBody>
          <a:bodyPr wrap="square">
            <a:spAutoFit/>
          </a:bodyPr>
          <a:lstStyle/>
          <a:p>
            <a:r>
              <a:rPr lang="en-US" sz="2400" b="1" i="1" u="sng" smtClean="0">
                <a:solidFill>
                  <a:schemeClr val="accent1"/>
                </a:solidFill>
              </a:rPr>
              <a:t>Sample writing:</a:t>
            </a:r>
          </a:p>
          <a:p>
            <a:r>
              <a:rPr lang="en-US" sz="3000" smtClean="0">
                <a:solidFill>
                  <a:srgbClr val="000000"/>
                </a:solidFill>
              </a:rPr>
              <a:t>Creatures </a:t>
            </a:r>
            <a:r>
              <a:rPr lang="en-US" sz="3000">
                <a:solidFill>
                  <a:srgbClr val="000000"/>
                </a:solidFill>
              </a:rPr>
              <a:t>living on Zagy planet are called Zagians. These aliens have a unique appearance with green, scaly skin, a long tail, and three eyes. They live in a vast network of caves deep underground. They are very friendly and hospitable. But they become very dangerous when they feel threatened. Zagians grow insects for their food. They do not drink liquid water; they drink special liquid from </a:t>
            </a:r>
            <a:r>
              <a:rPr lang="en-US" sz="3000" smtClean="0">
                <a:solidFill>
                  <a:srgbClr val="000000"/>
                </a:solidFill>
              </a:rPr>
              <a:t>underground</a:t>
            </a:r>
            <a:r>
              <a:rPr lang="en-US" sz="3000" smtClean="0"/>
              <a:t> </a:t>
            </a:r>
            <a:r>
              <a:rPr lang="en-US" sz="3000" smtClean="0">
                <a:solidFill>
                  <a:srgbClr val="000000"/>
                </a:solidFill>
              </a:rPr>
              <a:t>streams </a:t>
            </a:r>
            <a:r>
              <a:rPr lang="en-US" sz="3000">
                <a:solidFill>
                  <a:srgbClr val="000000"/>
                </a:solidFill>
              </a:rPr>
              <a:t>and lakes. Zagians build a system of tunnels to help them travel quickly through their underground world using skateboards. The discovery of these aliens could help us expand our understanding of the </a:t>
            </a:r>
            <a:r>
              <a:rPr lang="en-US" sz="3000" smtClean="0">
                <a:solidFill>
                  <a:srgbClr val="000000"/>
                </a:solidFill>
              </a:rPr>
              <a:t>universe</a:t>
            </a:r>
            <a:r>
              <a:rPr lang="en-US" sz="2400" smtClean="0">
                <a:solidFill>
                  <a:srgbClr val="000000"/>
                </a:solidFill>
              </a:rPr>
              <a:t>.</a:t>
            </a:r>
            <a:endParaRPr lang="en-GB" sz="24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1905" y="1905"/>
            <a:ext cx="12192000" cy="1083309"/>
            <a:chOff x="0" y="-3"/>
            <a:chExt cx="12192000" cy="1083309"/>
          </a:xfrm>
        </p:grpSpPr>
        <p:sp>
          <p:nvSpPr>
            <p:cNvPr id="19" name="Round Single Corner Rectangle 18"/>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ound Single Corner Rectangle 19"/>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 Single Corner Rectangle 20"/>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2050" name="Picture 2" descr="Recruiting Action Plan Wrap-Up – firecracker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53755" y="998855"/>
            <a:ext cx="2483485" cy="1668145"/>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1131589" y="1331912"/>
            <a:ext cx="10815315" cy="461665"/>
          </a:xfrm>
          <a:prstGeom prst="rect">
            <a:avLst/>
          </a:prstGeom>
          <a:noFill/>
          <a:effectLst/>
        </p:spPr>
        <p:txBody>
          <a:bodyPr wrap="square" rtlCol="0">
            <a:spAutoFit/>
          </a:bodyPr>
          <a:lstStyle/>
          <a:p>
            <a:r>
              <a:rPr lang="en-US" sz="2400" b="1" smtClean="0">
                <a:effectLst>
                  <a:glow rad="88900">
                    <a:schemeClr val="bg1"/>
                  </a:glow>
                </a:effectLst>
                <a:latin typeface="Arial" panose="020B0604020202020204" pitchFamily="34" charset="0"/>
                <a:cs typeface="Arial" panose="020B0604020202020204" pitchFamily="34" charset="0"/>
              </a:rPr>
              <a:t>Wrap-up</a:t>
            </a:r>
            <a:endParaRPr lang="en-US" sz="2400" b="1" dirty="0">
              <a:effectLst>
                <a:glow rad="88900">
                  <a:schemeClr val="bg1"/>
                </a:glow>
              </a:effectLst>
              <a:latin typeface="Arial" panose="020B0604020202020204" pitchFamily="34" charset="0"/>
              <a:cs typeface="Arial" panose="020B0604020202020204" pitchFamily="34" charset="0"/>
            </a:endParaRPr>
          </a:p>
        </p:txBody>
      </p:sp>
      <p:sp>
        <p:nvSpPr>
          <p:cNvPr id="16" name="Rounded Rectangle 15"/>
          <p:cNvSpPr/>
          <p:nvPr/>
        </p:nvSpPr>
        <p:spPr>
          <a:xfrm>
            <a:off x="576198" y="1290971"/>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7" name="TextBox 16"/>
          <p:cNvSpPr txBox="1"/>
          <p:nvPr/>
        </p:nvSpPr>
        <p:spPr>
          <a:xfrm>
            <a:off x="628983" y="1188331"/>
            <a:ext cx="397035" cy="707886"/>
          </a:xfrm>
          <a:prstGeom prst="rect">
            <a:avLst/>
          </a:prstGeom>
          <a:noFill/>
        </p:spPr>
        <p:txBody>
          <a:bodyPr wrap="square" rtlCol="0">
            <a:spAutoFit/>
          </a:bodyPr>
          <a:lstStyle/>
          <a:p>
            <a:pPr algn="ctr"/>
            <a:r>
              <a:rPr lang="en-US" sz="4000" b="1" dirty="0">
                <a:solidFill>
                  <a:schemeClr val="bg1"/>
                </a:solidFill>
                <a:latin typeface="Myriad Pro" pitchFamily="34" charset="0"/>
              </a:rPr>
              <a:t>1</a:t>
            </a:r>
          </a:p>
        </p:txBody>
      </p:sp>
      <p:sp>
        <p:nvSpPr>
          <p:cNvPr id="11" name="TextBox 10"/>
          <p:cNvSpPr txBox="1"/>
          <p:nvPr/>
        </p:nvSpPr>
        <p:spPr>
          <a:xfrm>
            <a:off x="487067" y="207665"/>
            <a:ext cx="4132696" cy="646331"/>
          </a:xfrm>
          <a:prstGeom prst="rect">
            <a:avLst/>
          </a:prstGeom>
          <a:noFill/>
          <a:effectLst/>
        </p:spPr>
        <p:txBody>
          <a:bodyPr wrap="square" rtlCol="0">
            <a:spAutoFit/>
          </a:bodyPr>
          <a:lstStyle/>
          <a:p>
            <a:r>
              <a:rPr lang="en-US" sz="3600" b="1">
                <a:effectLst>
                  <a:glow rad="88900">
                    <a:schemeClr val="bg1"/>
                  </a:glow>
                </a:effectLst>
                <a:latin typeface="Arial" panose="020B0604020202020204" pitchFamily="34" charset="0"/>
                <a:cs typeface="Arial" panose="020B0604020202020204" pitchFamily="34" charset="0"/>
              </a:rPr>
              <a:t>CONSOLIDATION</a:t>
            </a:r>
            <a:endParaRPr lang="en-US" sz="3600" b="1" dirty="0">
              <a:effectLst>
                <a:glow rad="88900">
                  <a:schemeClr val="bg1"/>
                </a:glow>
              </a:effectLst>
              <a:latin typeface="Arial" panose="020B0604020202020204" pitchFamily="34" charset="0"/>
              <a:cs typeface="Arial" panose="020B0604020202020204" pitchFamily="34" charset="0"/>
            </a:endParaRPr>
          </a:p>
        </p:txBody>
      </p:sp>
      <p:sp>
        <p:nvSpPr>
          <p:cNvPr id="9" name="TextBox 8"/>
          <p:cNvSpPr txBox="1"/>
          <p:nvPr/>
        </p:nvSpPr>
        <p:spPr>
          <a:xfrm>
            <a:off x="487067" y="2285790"/>
            <a:ext cx="10450173" cy="3416320"/>
          </a:xfrm>
          <a:prstGeom prst="rect">
            <a:avLst/>
          </a:prstGeom>
          <a:noFill/>
        </p:spPr>
        <p:txBody>
          <a:bodyPr wrap="square" rtlCol="0">
            <a:spAutoFit/>
          </a:bodyPr>
          <a:lstStyle/>
          <a:p>
            <a:pPr>
              <a:lnSpc>
                <a:spcPct val="150000"/>
              </a:lnSpc>
            </a:pPr>
            <a:r>
              <a:rPr lang="en-US" sz="3600" dirty="0"/>
              <a:t>What have we learnt in this lesson?</a:t>
            </a:r>
          </a:p>
          <a:p>
            <a:pPr marL="457200" indent="-457200">
              <a:lnSpc>
                <a:spcPct val="150000"/>
              </a:lnSpc>
              <a:buFont typeface="Wingdings" panose="05000000000000000000" charset="0"/>
              <a:buChar char="ü"/>
            </a:pPr>
            <a:r>
              <a:rPr lang="en-US" sz="3600">
                <a:sym typeface="+mn-ea"/>
              </a:rPr>
              <a:t>Listen about an imaginary planet and its creatures. </a:t>
            </a:r>
          </a:p>
          <a:p>
            <a:pPr marL="457200" indent="-457200">
              <a:lnSpc>
                <a:spcPct val="150000"/>
              </a:lnSpc>
              <a:buFont typeface="Wingdings" panose="05000000000000000000" charset="0"/>
              <a:buChar char="ü"/>
            </a:pPr>
            <a:r>
              <a:rPr lang="en-US" sz="3600">
                <a:sym typeface="+mn-ea"/>
              </a:rPr>
              <a:t>Write a paragraph to describe imaginary planet and its creatures</a:t>
            </a:r>
            <a:r>
              <a:rPr lang="en-US" sz="3600" smtClean="0">
                <a:sym typeface="+mn-ea"/>
              </a:rPr>
              <a:t>.</a:t>
            </a:r>
            <a:endParaRPr lang="en-US" sz="360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1905" y="1905"/>
            <a:ext cx="12192000" cy="1083309"/>
            <a:chOff x="0" y="-3"/>
            <a:chExt cx="12192000" cy="1083309"/>
          </a:xfrm>
        </p:grpSpPr>
        <p:sp>
          <p:nvSpPr>
            <p:cNvPr id="19" name="Round Single Corner Rectangle 18"/>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ound Single Corner Rectangle 19"/>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 Single Corner Rectangle 20"/>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p:cNvSpPr txBox="1"/>
          <p:nvPr/>
        </p:nvSpPr>
        <p:spPr>
          <a:xfrm>
            <a:off x="1149944" y="1331913"/>
            <a:ext cx="10815315" cy="461665"/>
          </a:xfrm>
          <a:prstGeom prst="rect">
            <a:avLst/>
          </a:prstGeom>
          <a:noFill/>
          <a:effectLst/>
        </p:spPr>
        <p:txBody>
          <a:bodyPr wrap="square" rtlCol="0">
            <a:spAutoFit/>
          </a:bodyPr>
          <a:lstStyle/>
          <a:p>
            <a:r>
              <a:rPr lang="en-US" sz="2400" b="1" smtClean="0">
                <a:effectLst>
                  <a:glow rad="88900">
                    <a:schemeClr val="bg1"/>
                  </a:glow>
                </a:effectLst>
                <a:latin typeface="Arial" panose="020B0604020202020204" pitchFamily="34" charset="0"/>
                <a:cs typeface="Arial" panose="020B0604020202020204" pitchFamily="34" charset="0"/>
              </a:rPr>
              <a:t>Homework</a:t>
            </a:r>
            <a:endParaRPr lang="en-US" sz="2400" b="1" dirty="0">
              <a:effectLst>
                <a:glow rad="88900">
                  <a:schemeClr val="bg1"/>
                </a:glow>
              </a:effectLst>
              <a:latin typeface="Arial" panose="020B0604020202020204" pitchFamily="34" charset="0"/>
              <a:cs typeface="Arial" panose="020B0604020202020204" pitchFamily="34" charset="0"/>
            </a:endParaRPr>
          </a:p>
        </p:txBody>
      </p:sp>
      <p:sp>
        <p:nvSpPr>
          <p:cNvPr id="16" name="Rounded Rectangle 15"/>
          <p:cNvSpPr/>
          <p:nvPr/>
        </p:nvSpPr>
        <p:spPr>
          <a:xfrm>
            <a:off x="576198" y="1290971"/>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7" name="TextBox 16"/>
          <p:cNvSpPr txBox="1"/>
          <p:nvPr/>
        </p:nvSpPr>
        <p:spPr>
          <a:xfrm>
            <a:off x="636603" y="1195393"/>
            <a:ext cx="397035" cy="707886"/>
          </a:xfrm>
          <a:prstGeom prst="rect">
            <a:avLst/>
          </a:prstGeom>
          <a:noFill/>
        </p:spPr>
        <p:txBody>
          <a:bodyPr wrap="square" rtlCol="0">
            <a:spAutoFit/>
          </a:bodyPr>
          <a:lstStyle/>
          <a:p>
            <a:pPr algn="ctr"/>
            <a:r>
              <a:rPr lang="en-US" sz="4000" b="1" dirty="0">
                <a:solidFill>
                  <a:schemeClr val="bg1"/>
                </a:solidFill>
                <a:latin typeface="Myriad Pro" pitchFamily="34" charset="0"/>
              </a:rPr>
              <a:t>2</a:t>
            </a:r>
          </a:p>
        </p:txBody>
      </p:sp>
      <p:sp>
        <p:nvSpPr>
          <p:cNvPr id="11" name="TextBox 10"/>
          <p:cNvSpPr txBox="1"/>
          <p:nvPr/>
        </p:nvSpPr>
        <p:spPr>
          <a:xfrm>
            <a:off x="487067" y="207665"/>
            <a:ext cx="4132696" cy="646331"/>
          </a:xfrm>
          <a:prstGeom prst="rect">
            <a:avLst/>
          </a:prstGeom>
          <a:noFill/>
          <a:effectLst/>
        </p:spPr>
        <p:txBody>
          <a:bodyPr wrap="square" rtlCol="0">
            <a:spAutoFit/>
          </a:bodyPr>
          <a:lstStyle/>
          <a:p>
            <a:r>
              <a:rPr lang="en-US" sz="3600" b="1">
                <a:effectLst>
                  <a:glow rad="88900">
                    <a:schemeClr val="bg1"/>
                  </a:glow>
                </a:effectLst>
                <a:latin typeface="Arial" panose="020B0604020202020204" pitchFamily="34" charset="0"/>
                <a:cs typeface="Arial" panose="020B0604020202020204" pitchFamily="34" charset="0"/>
              </a:rPr>
              <a:t>CONSOLIDATION</a:t>
            </a:r>
            <a:endParaRPr lang="en-US" sz="3600" b="1" dirty="0">
              <a:effectLst>
                <a:glow rad="88900">
                  <a:schemeClr val="bg1"/>
                </a:glow>
              </a:effectLst>
              <a:latin typeface="Arial" panose="020B0604020202020204" pitchFamily="34" charset="0"/>
              <a:cs typeface="Arial" panose="020B0604020202020204" pitchFamily="34" charset="0"/>
            </a:endParaRPr>
          </a:p>
        </p:txBody>
      </p:sp>
      <p:sp>
        <p:nvSpPr>
          <p:cNvPr id="2" name="TextBox 1"/>
          <p:cNvSpPr txBox="1"/>
          <p:nvPr/>
        </p:nvSpPr>
        <p:spPr>
          <a:xfrm>
            <a:off x="487067" y="1860270"/>
            <a:ext cx="9378950" cy="1668470"/>
          </a:xfrm>
          <a:prstGeom prst="rect">
            <a:avLst/>
          </a:prstGeom>
          <a:noFill/>
        </p:spPr>
        <p:txBody>
          <a:bodyPr wrap="square" rtlCol="0">
            <a:spAutoFit/>
          </a:bodyPr>
          <a:lstStyle/>
          <a:p>
            <a:pPr>
              <a:lnSpc>
                <a:spcPct val="150000"/>
              </a:lnSpc>
            </a:pPr>
            <a:r>
              <a:rPr lang="en-US" sz="3600"/>
              <a:t>- Rewrite the paragraph on the notebook.</a:t>
            </a:r>
          </a:p>
          <a:p>
            <a:pPr>
              <a:lnSpc>
                <a:spcPct val="150000"/>
              </a:lnSpc>
            </a:pPr>
            <a:r>
              <a:rPr lang="en-US" sz="3600"/>
              <a:t>- Prepare for Lesson 7 – Looking back &amp; Project.</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33490" y="3426231"/>
            <a:ext cx="3431769" cy="3431769"/>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2"/>
          <p:cNvSpPr/>
          <p:nvPr/>
        </p:nvSpPr>
        <p:spPr>
          <a:xfrm>
            <a:off x="3048000" y="5926233"/>
            <a:ext cx="6096000" cy="646331"/>
          </a:xfrm>
          <a:prstGeom prst="rect">
            <a:avLst/>
          </a:prstGeom>
        </p:spPr>
        <p:txBody>
          <a:bodyPr>
            <a:spAutoFit/>
          </a:bodyPr>
          <a:lstStyle/>
          <a:p>
            <a:pPr algn="ctr"/>
            <a:r>
              <a:rPr lang="en-GB" b="1">
                <a:latin typeface="Calibri" panose="020F0502020204030204" pitchFamily="34" charset="0"/>
              </a:rPr>
              <a:t>Website: </a:t>
            </a:r>
            <a:r>
              <a:rPr lang="en-GB" b="1" i="1" smtClean="0">
                <a:latin typeface="Calibri" panose="020F0502020204030204" pitchFamily="34" charset="0"/>
              </a:rPr>
              <a:t>hoclieu.vn</a:t>
            </a:r>
            <a:endParaRPr lang="en-GB"/>
          </a:p>
          <a:p>
            <a:pPr algn="ctr"/>
            <a:r>
              <a:rPr lang="en-GB" b="1">
                <a:latin typeface="Calibri" panose="020F0502020204030204" pitchFamily="34" charset="0"/>
              </a:rPr>
              <a:t>Fanpage: </a:t>
            </a:r>
            <a:r>
              <a:rPr lang="en-GB" b="1" i="1" smtClean="0">
                <a:latin typeface="Calibri" panose="020F0502020204030204" pitchFamily="34" charset="0"/>
              </a:rPr>
              <a:t>facebook.com/tienganhglobalsuccess.vn/</a:t>
            </a:r>
            <a:endParaRPr lang="en-GB"/>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p:cNvGrpSpPr/>
          <p:nvPr/>
        </p:nvGrpSpPr>
        <p:grpSpPr>
          <a:xfrm>
            <a:off x="0" y="-66675"/>
            <a:ext cx="12192000" cy="1083309"/>
            <a:chOff x="0" y="-3"/>
            <a:chExt cx="12192000" cy="1083309"/>
          </a:xfrm>
        </p:grpSpPr>
        <p:sp>
          <p:nvSpPr>
            <p:cNvPr id="23" name="Round Single Corner Rectangle 22"/>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ound Single Corner Rectangle 23"/>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ound Single Corner Rectangle 24"/>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4" name="Rounded Rectangle 33"/>
          <p:cNvSpPr/>
          <p:nvPr/>
        </p:nvSpPr>
        <p:spPr>
          <a:xfrm>
            <a:off x="3926840" y="1513205"/>
            <a:ext cx="4444365" cy="625475"/>
          </a:xfrm>
          <a:prstGeom prst="roundRect">
            <a:avLst>
              <a:gd name="adj" fmla="val 42661"/>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 name="Picture 34"/>
          <p:cNvPicPr>
            <a:picLocks noChangeAspect="1"/>
          </p:cNvPicPr>
          <p:nvPr/>
        </p:nvPicPr>
        <p:blipFill>
          <a:blip r:embed="rId2">
            <a:duotone>
              <a:schemeClr val="accent5">
                <a:shade val="45000"/>
                <a:satMod val="135000"/>
              </a:schemeClr>
              <a:prstClr val="white"/>
            </a:duotone>
            <a:extLst>
              <a:ext uri="{BEBA8EAE-BF5A-486C-A8C5-ECC9F3942E4B}">
                <a14:imgProps xmlns:a14="http://schemas.microsoft.com/office/drawing/2010/main">
                  <a14:imgLayer r:embed="rId3">
                    <a14:imgEffect>
                      <a14:saturation sat="7000"/>
                    </a14:imgEffect>
                  </a14:imgLayer>
                </a14:imgProps>
              </a:ext>
              <a:ext uri="{28A0092B-C50C-407E-A947-70E740481C1C}">
                <a14:useLocalDpi xmlns:a14="http://schemas.microsoft.com/office/drawing/2010/main" val="0"/>
              </a:ext>
            </a:extLst>
          </a:blip>
          <a:stretch>
            <a:fillRect/>
          </a:stretch>
        </p:blipFill>
        <p:spPr>
          <a:xfrm>
            <a:off x="3338843" y="1373593"/>
            <a:ext cx="964452" cy="916490"/>
          </a:xfrm>
          <a:prstGeom prst="rect">
            <a:avLst/>
          </a:prstGeom>
        </p:spPr>
      </p:pic>
      <p:sp>
        <p:nvSpPr>
          <p:cNvPr id="40" name="TextBox 39"/>
          <p:cNvSpPr txBox="1"/>
          <p:nvPr/>
        </p:nvSpPr>
        <p:spPr>
          <a:xfrm>
            <a:off x="928438" y="132929"/>
            <a:ext cx="1252347" cy="707886"/>
          </a:xfrm>
          <a:prstGeom prst="rect">
            <a:avLst/>
          </a:prstGeom>
          <a:noFill/>
        </p:spPr>
        <p:txBody>
          <a:bodyPr wrap="square" rtlCol="0">
            <a:spAutoFit/>
          </a:bodyPr>
          <a:lstStyle/>
          <a:p>
            <a:pPr algn="ctr"/>
            <a:r>
              <a:rPr lang="en-US" sz="4000" b="1" dirty="0">
                <a:solidFill>
                  <a:schemeClr val="bg1"/>
                </a:solidFill>
                <a:latin typeface="Myriad Pro" pitchFamily="34" charset="0"/>
              </a:rPr>
              <a:t>Unit</a:t>
            </a:r>
          </a:p>
        </p:txBody>
      </p:sp>
      <p:sp>
        <p:nvSpPr>
          <p:cNvPr id="41" name="TextBox 40"/>
          <p:cNvSpPr txBox="1"/>
          <p:nvPr/>
        </p:nvSpPr>
        <p:spPr>
          <a:xfrm>
            <a:off x="3150235" y="88265"/>
            <a:ext cx="7690485" cy="706755"/>
          </a:xfrm>
          <a:prstGeom prst="rect">
            <a:avLst/>
          </a:prstGeom>
          <a:noFill/>
        </p:spPr>
        <p:txBody>
          <a:bodyPr wrap="square" rtlCol="0">
            <a:spAutoFit/>
          </a:bodyPr>
          <a:lstStyle/>
          <a:p>
            <a:r>
              <a:rPr lang="en-US" sz="4000" b="1" dirty="0" smtClean="0">
                <a:solidFill>
                  <a:schemeClr val="bg1"/>
                </a:solidFill>
                <a:latin typeface="Myriad Pro" pitchFamily="34" charset="0"/>
              </a:rPr>
              <a:t> LIFE ON OTHER PLANETS</a:t>
            </a:r>
          </a:p>
        </p:txBody>
      </p:sp>
      <p:sp>
        <p:nvSpPr>
          <p:cNvPr id="42" name="TextBox 41"/>
          <p:cNvSpPr txBox="1"/>
          <p:nvPr/>
        </p:nvSpPr>
        <p:spPr>
          <a:xfrm>
            <a:off x="1276300" y="3793403"/>
            <a:ext cx="722440" cy="830997"/>
          </a:xfrm>
          <a:prstGeom prst="rect">
            <a:avLst/>
          </a:prstGeom>
          <a:noFill/>
        </p:spPr>
        <p:txBody>
          <a:bodyPr wrap="square" rtlCol="0">
            <a:spAutoFit/>
          </a:bodyPr>
          <a:lstStyle/>
          <a:p>
            <a:pPr algn="ctr"/>
            <a:r>
              <a:rPr lang="en-US" sz="4800" b="1" dirty="0">
                <a:solidFill>
                  <a:schemeClr val="bg1"/>
                </a:solidFill>
                <a:latin typeface="Myriad Pro" pitchFamily="34" charset="0"/>
              </a:rPr>
              <a:t>1</a:t>
            </a:r>
          </a:p>
        </p:txBody>
      </p:sp>
      <p:sp>
        <p:nvSpPr>
          <p:cNvPr id="15" name="TextBox 14"/>
          <p:cNvSpPr txBox="1"/>
          <p:nvPr/>
        </p:nvSpPr>
        <p:spPr>
          <a:xfrm>
            <a:off x="4294503" y="1551412"/>
            <a:ext cx="4799965" cy="523220"/>
          </a:xfrm>
          <a:prstGeom prst="rect">
            <a:avLst/>
          </a:prstGeom>
          <a:noFill/>
        </p:spPr>
        <p:txBody>
          <a:bodyPr wrap="square" rtlCol="0">
            <a:spAutoFit/>
          </a:bodyPr>
          <a:lstStyle/>
          <a:p>
            <a:r>
              <a:rPr lang="en-US" sz="2800" b="1" dirty="0">
                <a:solidFill>
                  <a:schemeClr val="bg1"/>
                </a:solidFill>
              </a:rPr>
              <a:t>LESSON 6: SKILLS 2</a:t>
            </a:r>
          </a:p>
        </p:txBody>
      </p:sp>
      <p:sp>
        <p:nvSpPr>
          <p:cNvPr id="6" name="TextBox 5"/>
          <p:cNvSpPr txBox="1"/>
          <p:nvPr/>
        </p:nvSpPr>
        <p:spPr>
          <a:xfrm>
            <a:off x="1563498" y="5269729"/>
            <a:ext cx="1182585" cy="707886"/>
          </a:xfrm>
          <a:prstGeom prst="rect">
            <a:avLst/>
          </a:prstGeom>
          <a:noFill/>
        </p:spPr>
        <p:txBody>
          <a:bodyPr wrap="square" rtlCol="0">
            <a:spAutoFit/>
          </a:bodyPr>
          <a:lstStyle/>
          <a:p>
            <a:pPr algn="ctr"/>
            <a:r>
              <a:rPr lang="en-US" sz="4000" b="1" dirty="0">
                <a:solidFill>
                  <a:schemeClr val="bg1"/>
                </a:solidFill>
                <a:latin typeface="Myriad Pro" pitchFamily="34" charset="0"/>
              </a:rPr>
              <a:t>Unit</a:t>
            </a:r>
          </a:p>
        </p:txBody>
      </p:sp>
      <p:sp>
        <p:nvSpPr>
          <p:cNvPr id="8" name="Rectangles 7"/>
          <p:cNvSpPr/>
          <p:nvPr/>
        </p:nvSpPr>
        <p:spPr>
          <a:xfrm>
            <a:off x="2380615" y="3015615"/>
            <a:ext cx="3427730" cy="3558540"/>
          </a:xfrm>
          <a:prstGeom prst="rect">
            <a:avLst/>
          </a:prstGeom>
          <a:ln w="31750" cmpd="sng">
            <a:solidFill>
              <a:srgbClr val="FF0000"/>
            </a:solidFill>
            <a:prstDash val="solid"/>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9" name="Rectangles 8"/>
          <p:cNvSpPr/>
          <p:nvPr/>
        </p:nvSpPr>
        <p:spPr>
          <a:xfrm>
            <a:off x="6238875" y="3014980"/>
            <a:ext cx="3427730" cy="3559175"/>
          </a:xfrm>
          <a:prstGeom prst="rect">
            <a:avLst/>
          </a:prstGeom>
          <a:ln w="31750" cmpd="sng">
            <a:solidFill>
              <a:schemeClr val="accent5">
                <a:lumMod val="75000"/>
              </a:schemeClr>
            </a:solidFill>
            <a:prstDash val="solid"/>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12" name="Text Box 11"/>
          <p:cNvSpPr txBox="1"/>
          <p:nvPr/>
        </p:nvSpPr>
        <p:spPr>
          <a:xfrm>
            <a:off x="2638425" y="5722620"/>
            <a:ext cx="2850515" cy="583565"/>
          </a:xfrm>
          <a:prstGeom prst="rect">
            <a:avLst/>
          </a:prstGeom>
          <a:gradFill>
            <a:gsLst>
              <a:gs pos="0">
                <a:srgbClr val="E30000"/>
              </a:gs>
              <a:gs pos="100000">
                <a:srgbClr val="760303"/>
              </a:gs>
            </a:gsLst>
            <a:path path="circle">
              <a:fillToRect l="50000" t="50000" r="50000" b="50000"/>
            </a:path>
            <a:tileRect/>
          </a:gradFill>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en-US" sz="3200"/>
              <a:t>LISTENING</a:t>
            </a:r>
          </a:p>
        </p:txBody>
      </p:sp>
      <p:sp>
        <p:nvSpPr>
          <p:cNvPr id="19" name="Text Box 18"/>
          <p:cNvSpPr txBox="1"/>
          <p:nvPr/>
        </p:nvSpPr>
        <p:spPr>
          <a:xfrm>
            <a:off x="6527800" y="5679440"/>
            <a:ext cx="2850515" cy="583565"/>
          </a:xfrm>
          <a:prstGeom prst="rect">
            <a:avLst/>
          </a:prstGeom>
          <a:gradFill>
            <a:gsLst>
              <a:gs pos="38000">
                <a:srgbClr val="7192A9">
                  <a:alpha val="100000"/>
                </a:srgbClr>
              </a:gs>
              <a:gs pos="100000">
                <a:srgbClr val="034373"/>
              </a:gs>
            </a:gsLst>
            <a:path path="circle">
              <a:fillToRect l="50000" t="50000" r="50000" b="50000"/>
            </a:path>
            <a:tileRect/>
          </a:gradFill>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pPr algn="ctr"/>
            <a:r>
              <a:rPr lang="en-US" sz="3200"/>
              <a:t>WRITING</a:t>
            </a:r>
          </a:p>
        </p:txBody>
      </p:sp>
      <p:pic>
        <p:nvPicPr>
          <p:cNvPr id="2" name="Picture 1" descr="tải xuống"/>
          <p:cNvPicPr>
            <a:picLocks noChangeAspect="1"/>
          </p:cNvPicPr>
          <p:nvPr/>
        </p:nvPicPr>
        <p:blipFill>
          <a:blip r:embed="rId4"/>
          <a:stretch>
            <a:fillRect/>
          </a:stretch>
        </p:blipFill>
        <p:spPr>
          <a:xfrm>
            <a:off x="6879590" y="3327400"/>
            <a:ext cx="2143125" cy="2143125"/>
          </a:xfrm>
          <a:prstGeom prst="rect">
            <a:avLst/>
          </a:prstGeom>
        </p:spPr>
      </p:pic>
      <p:pic>
        <p:nvPicPr>
          <p:cNvPr id="3" name="Picture 2" descr="tải xuống (1)"/>
          <p:cNvPicPr>
            <a:picLocks noChangeAspect="1"/>
          </p:cNvPicPr>
          <p:nvPr/>
        </p:nvPicPr>
        <p:blipFill>
          <a:blip r:embed="rId5"/>
          <a:stretch>
            <a:fillRect/>
          </a:stretch>
        </p:blipFill>
        <p:spPr>
          <a:xfrm>
            <a:off x="6879590" y="3327400"/>
            <a:ext cx="2143125" cy="2143125"/>
          </a:xfrm>
          <a:prstGeom prst="rect">
            <a:avLst/>
          </a:prstGeom>
        </p:spPr>
      </p:pic>
      <p:pic>
        <p:nvPicPr>
          <p:cNvPr id="10" name="Picture 9" descr="tải xuống"/>
          <p:cNvPicPr>
            <a:picLocks noChangeAspect="1"/>
          </p:cNvPicPr>
          <p:nvPr/>
        </p:nvPicPr>
        <p:blipFill>
          <a:blip r:embed="rId4"/>
          <a:stretch>
            <a:fillRect/>
          </a:stretch>
        </p:blipFill>
        <p:spPr>
          <a:xfrm>
            <a:off x="3059430" y="3424555"/>
            <a:ext cx="2143125" cy="2143125"/>
          </a:xfrm>
          <a:prstGeom prst="rect">
            <a:avLst/>
          </a:prstGeom>
        </p:spPr>
      </p:pic>
      <p:grpSp>
        <p:nvGrpSpPr>
          <p:cNvPr id="26" name="Group 25"/>
          <p:cNvGrpSpPr/>
          <p:nvPr/>
        </p:nvGrpSpPr>
        <p:grpSpPr>
          <a:xfrm>
            <a:off x="2261781" y="112190"/>
            <a:ext cx="712319" cy="709214"/>
            <a:chOff x="2180974" y="148629"/>
            <a:chExt cx="712319" cy="709214"/>
          </a:xfrm>
        </p:grpSpPr>
        <p:sp>
          <p:nvSpPr>
            <p:cNvPr id="27" name="Oval 26"/>
            <p:cNvSpPr/>
            <p:nvPr/>
          </p:nvSpPr>
          <p:spPr>
            <a:xfrm>
              <a:off x="2180974" y="148629"/>
              <a:ext cx="712319" cy="709214"/>
            </a:xfrm>
            <a:prstGeom prst="ellipse">
              <a:avLst/>
            </a:prstGeom>
            <a:solidFill>
              <a:srgbClr val="F7A5A5"/>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Chord 27"/>
            <p:cNvSpPr/>
            <p:nvPr/>
          </p:nvSpPr>
          <p:spPr>
            <a:xfrm rot="4088942">
              <a:off x="2197459" y="160739"/>
              <a:ext cx="676824" cy="685834"/>
            </a:xfrm>
            <a:prstGeom prst="chord">
              <a:avLst>
                <a:gd name="adj1" fmla="val 2761841"/>
                <a:gd name="adj2" fmla="val 16200000"/>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9" name="TextBox 28"/>
          <p:cNvSpPr txBox="1"/>
          <p:nvPr/>
        </p:nvSpPr>
        <p:spPr>
          <a:xfrm>
            <a:off x="2193819" y="85868"/>
            <a:ext cx="811295" cy="707886"/>
          </a:xfrm>
          <a:prstGeom prst="rect">
            <a:avLst/>
          </a:prstGeom>
          <a:noFill/>
        </p:spPr>
        <p:txBody>
          <a:bodyPr wrap="square" rtlCol="0">
            <a:spAutoFit/>
          </a:bodyPr>
          <a:lstStyle/>
          <a:p>
            <a:pPr algn="ctr"/>
            <a:r>
              <a:rPr lang="en-US" sz="4000" b="1" smtClean="0">
                <a:solidFill>
                  <a:schemeClr val="bg1"/>
                </a:solidFill>
                <a:latin typeface="Myriad Pro" pitchFamily="34" charset="0"/>
              </a:rPr>
              <a:t>12</a:t>
            </a:r>
            <a:endParaRPr lang="en-US" sz="4000" b="1" dirty="0">
              <a:solidFill>
                <a:schemeClr val="bg1"/>
              </a:solidFill>
              <a:latin typeface="Myriad Pro"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ounded Rectangle 30"/>
          <p:cNvSpPr/>
          <p:nvPr/>
        </p:nvSpPr>
        <p:spPr>
          <a:xfrm>
            <a:off x="4435147" y="379976"/>
            <a:ext cx="3948886" cy="625641"/>
          </a:xfrm>
          <a:prstGeom prst="roundRect">
            <a:avLst>
              <a:gd name="adj" fmla="val 42661"/>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p:cNvSpPr/>
          <p:nvPr/>
        </p:nvSpPr>
        <p:spPr>
          <a:xfrm>
            <a:off x="583183" y="1515801"/>
            <a:ext cx="1835914" cy="612205"/>
          </a:xfrm>
          <a:prstGeom prst="roundRect">
            <a:avLst/>
          </a:prstGeom>
          <a:solidFill>
            <a:srgbClr val="F37D91"/>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ea typeface="Adobe Gothic Std B" panose="020B0800000000000000" pitchFamily="34" charset="-128"/>
              </a:rPr>
              <a:t>WARM-UP</a:t>
            </a:r>
            <a:endParaRPr lang="en-GB" b="1" dirty="0">
              <a:solidFill>
                <a:schemeClr val="tx1"/>
              </a:solidFill>
              <a:ea typeface="Adobe Gothic Std B" panose="020B0800000000000000" pitchFamily="34" charset="-128"/>
            </a:endParaRPr>
          </a:p>
        </p:txBody>
      </p:sp>
      <p:sp>
        <p:nvSpPr>
          <p:cNvPr id="17" name="Rounded Rectangle 16"/>
          <p:cNvSpPr/>
          <p:nvPr/>
        </p:nvSpPr>
        <p:spPr>
          <a:xfrm>
            <a:off x="2951573" y="2759566"/>
            <a:ext cx="1835914" cy="617607"/>
          </a:xfrm>
          <a:prstGeom prst="roundRect">
            <a:avLst/>
          </a:prstGeom>
          <a:solidFill>
            <a:srgbClr val="F37D91"/>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GB" b="1" dirty="0">
                <a:solidFill>
                  <a:schemeClr val="tx1"/>
                </a:solidFill>
              </a:rPr>
              <a:t>LISTENING</a:t>
            </a:r>
          </a:p>
        </p:txBody>
      </p:sp>
      <p:sp>
        <p:nvSpPr>
          <p:cNvPr id="18" name="Rounded Rectangle 17"/>
          <p:cNvSpPr/>
          <p:nvPr/>
        </p:nvSpPr>
        <p:spPr>
          <a:xfrm>
            <a:off x="583183" y="4310470"/>
            <a:ext cx="1835914" cy="601345"/>
          </a:xfrm>
          <a:prstGeom prst="roundRect">
            <a:avLst/>
          </a:prstGeom>
          <a:solidFill>
            <a:srgbClr val="F37D91"/>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WRITING</a:t>
            </a:r>
            <a:endParaRPr lang="en-GB" b="1" dirty="0">
              <a:solidFill>
                <a:schemeClr val="tx1"/>
              </a:solidFill>
            </a:endParaRPr>
          </a:p>
        </p:txBody>
      </p:sp>
      <p:sp>
        <p:nvSpPr>
          <p:cNvPr id="20" name="Rectangle 19"/>
          <p:cNvSpPr/>
          <p:nvPr/>
        </p:nvSpPr>
        <p:spPr>
          <a:xfrm>
            <a:off x="5579846" y="1608212"/>
            <a:ext cx="5964987" cy="618004"/>
          </a:xfrm>
          <a:prstGeom prst="rect">
            <a:avLst/>
          </a:prstGeom>
          <a:solidFill>
            <a:srgbClr val="F7A5A5">
              <a:alpha val="50000"/>
            </a:srgbClr>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solidFill>
                  <a:schemeClr val="tx1"/>
                </a:solidFill>
                <a:sym typeface="+mn-ea"/>
              </a:rPr>
              <a:t>Describe the aliens</a:t>
            </a:r>
            <a:endParaRPr lang="en-US" dirty="0">
              <a:solidFill>
                <a:schemeClr val="tx1"/>
              </a:solidFill>
              <a:sym typeface="+mn-ea"/>
            </a:endParaRPr>
          </a:p>
        </p:txBody>
      </p:sp>
      <p:sp>
        <p:nvSpPr>
          <p:cNvPr id="21" name="Rectangle 20"/>
          <p:cNvSpPr/>
          <p:nvPr/>
        </p:nvSpPr>
        <p:spPr>
          <a:xfrm>
            <a:off x="5579846" y="2459802"/>
            <a:ext cx="5982970" cy="1545241"/>
          </a:xfrm>
          <a:prstGeom prst="rect">
            <a:avLst/>
          </a:prstGeom>
          <a:solidFill>
            <a:srgbClr val="F7A5A5">
              <a:alpha val="50000"/>
            </a:srgbClr>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solidFill>
                  <a:schemeClr val="tx1"/>
                </a:solidFill>
              </a:rPr>
              <a:t>Task 1: Work in pairs. Look at the picture and answer the following questions.</a:t>
            </a:r>
          </a:p>
          <a:p>
            <a:r>
              <a:rPr lang="en-US" smtClean="0">
                <a:solidFill>
                  <a:schemeClr val="tx1"/>
                </a:solidFill>
              </a:rPr>
              <a:t>Task </a:t>
            </a:r>
            <a:r>
              <a:rPr lang="en-US">
                <a:solidFill>
                  <a:schemeClr val="tx1"/>
                </a:solidFill>
              </a:rPr>
              <a:t>2: </a:t>
            </a:r>
            <a:r>
              <a:rPr lang="en-US" smtClean="0">
                <a:solidFill>
                  <a:schemeClr val="tx1"/>
                </a:solidFill>
              </a:rPr>
              <a:t>Listen </a:t>
            </a:r>
            <a:r>
              <a:rPr lang="en-US">
                <a:solidFill>
                  <a:schemeClr val="tx1"/>
                </a:solidFill>
              </a:rPr>
              <a:t>and choose the correct answer A, B, or C.</a:t>
            </a:r>
          </a:p>
          <a:p>
            <a:r>
              <a:rPr lang="en-US" smtClean="0">
                <a:solidFill>
                  <a:schemeClr val="tx1"/>
                </a:solidFill>
              </a:rPr>
              <a:t>Task </a:t>
            </a:r>
            <a:r>
              <a:rPr lang="en-US">
                <a:solidFill>
                  <a:schemeClr val="tx1"/>
                </a:solidFill>
              </a:rPr>
              <a:t>3: </a:t>
            </a:r>
            <a:r>
              <a:rPr lang="en-US" smtClean="0">
                <a:solidFill>
                  <a:schemeClr val="tx1"/>
                </a:solidFill>
              </a:rPr>
              <a:t>Listen </a:t>
            </a:r>
            <a:r>
              <a:rPr lang="en-US">
                <a:solidFill>
                  <a:schemeClr val="tx1"/>
                </a:solidFill>
              </a:rPr>
              <a:t>again and fill in each blank with ONE word or number that you hear</a:t>
            </a:r>
            <a:r>
              <a:rPr lang="en-US" smtClean="0">
                <a:solidFill>
                  <a:schemeClr val="tx1"/>
                </a:solidFill>
              </a:rPr>
              <a:t>.</a:t>
            </a:r>
            <a:endParaRPr lang="en-US">
              <a:solidFill>
                <a:schemeClr val="tx1"/>
              </a:solidFill>
            </a:endParaRPr>
          </a:p>
        </p:txBody>
      </p:sp>
      <p:sp>
        <p:nvSpPr>
          <p:cNvPr id="22" name="Rectangle 21"/>
          <p:cNvSpPr/>
          <p:nvPr/>
        </p:nvSpPr>
        <p:spPr>
          <a:xfrm>
            <a:off x="5581458" y="4237361"/>
            <a:ext cx="5979746" cy="747564"/>
          </a:xfrm>
          <a:prstGeom prst="rect">
            <a:avLst/>
          </a:prstGeom>
          <a:solidFill>
            <a:srgbClr val="F7A5A5">
              <a:alpha val="50000"/>
            </a:srgbClr>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spcBef>
                <a:spcPts val="0"/>
              </a:spcBef>
              <a:spcAft>
                <a:spcPts val="0"/>
              </a:spcAft>
            </a:pPr>
            <a:r>
              <a:rPr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Task 4: Work in pairs. Making notes about the aliens.</a:t>
            </a:r>
          </a:p>
          <a:p>
            <a:pPr marR="0">
              <a:spcBef>
                <a:spcPts val="0"/>
              </a:spcBef>
              <a:spcAft>
                <a:spcPts val="0"/>
              </a:spcAft>
            </a:pPr>
            <a:r>
              <a:rPr sz="1800">
                <a:solidFill>
                  <a:schemeClr val="tx1"/>
                </a:solidFill>
                <a:effectLst/>
                <a:latin typeface="Calibri" panose="020F0502020204030204" pitchFamily="34" charset="0"/>
                <a:ea typeface="Calibri" panose="020F0502020204030204" pitchFamily="34" charset="0"/>
                <a:cs typeface="Calibri" panose="020F0502020204030204" pitchFamily="34" charset="0"/>
              </a:rPr>
              <a:t>Task </a:t>
            </a:r>
            <a:r>
              <a:rPr sz="180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5</a:t>
            </a:r>
            <a:r>
              <a:rPr lang="en-GB" sz="180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r>
              <a:rPr sz="180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Write a paragraph describing the aliens.</a:t>
            </a:r>
          </a:p>
        </p:txBody>
      </p:sp>
      <p:cxnSp>
        <p:nvCxnSpPr>
          <p:cNvPr id="24" name="Curved Connector 23"/>
          <p:cNvCxnSpPr>
            <a:stCxn id="16" idx="3"/>
            <a:endCxn id="17" idx="0"/>
          </p:cNvCxnSpPr>
          <p:nvPr/>
        </p:nvCxnSpPr>
        <p:spPr>
          <a:xfrm>
            <a:off x="2419097" y="1821904"/>
            <a:ext cx="1450433" cy="937662"/>
          </a:xfrm>
          <a:prstGeom prst="curvedConnector2">
            <a:avLst/>
          </a:prstGeom>
          <a:ln w="57150">
            <a:solidFill>
              <a:srgbClr val="7192A9"/>
            </a:solidFill>
            <a:tailEnd type="triangle"/>
          </a:ln>
        </p:spPr>
        <p:style>
          <a:lnRef idx="3">
            <a:schemeClr val="accent6"/>
          </a:lnRef>
          <a:fillRef idx="0">
            <a:schemeClr val="accent6"/>
          </a:fillRef>
          <a:effectRef idx="2">
            <a:schemeClr val="accent6"/>
          </a:effectRef>
          <a:fontRef idx="minor">
            <a:schemeClr val="tx1"/>
          </a:fontRef>
        </p:style>
      </p:cxnSp>
      <p:cxnSp>
        <p:nvCxnSpPr>
          <p:cNvPr id="25" name="Curved Connector 24"/>
          <p:cNvCxnSpPr>
            <a:stCxn id="17" idx="1"/>
            <a:endCxn id="18" idx="0"/>
          </p:cNvCxnSpPr>
          <p:nvPr/>
        </p:nvCxnSpPr>
        <p:spPr>
          <a:xfrm rot="10800000" flipV="1">
            <a:off x="1501141" y="3068370"/>
            <a:ext cx="1450433" cy="1242100"/>
          </a:xfrm>
          <a:prstGeom prst="curvedConnector2">
            <a:avLst/>
          </a:prstGeom>
          <a:ln w="57150">
            <a:solidFill>
              <a:srgbClr val="7192A9"/>
            </a:solidFill>
            <a:tailEnd type="triangle"/>
          </a:ln>
        </p:spPr>
        <p:style>
          <a:lnRef idx="3">
            <a:schemeClr val="accent6"/>
          </a:lnRef>
          <a:fillRef idx="0">
            <a:schemeClr val="accent6"/>
          </a:fillRef>
          <a:effectRef idx="2">
            <a:schemeClr val="accent6"/>
          </a:effectRef>
          <a:fontRef idx="minor">
            <a:schemeClr val="tx1"/>
          </a:fontRef>
        </p:style>
      </p:cxnSp>
      <p:cxnSp>
        <p:nvCxnSpPr>
          <p:cNvPr id="26" name="Curved Connector 25"/>
          <p:cNvCxnSpPr>
            <a:stCxn id="18" idx="3"/>
            <a:endCxn id="27" idx="0"/>
          </p:cNvCxnSpPr>
          <p:nvPr/>
        </p:nvCxnSpPr>
        <p:spPr>
          <a:xfrm>
            <a:off x="2419097" y="4611143"/>
            <a:ext cx="1507606" cy="724503"/>
          </a:xfrm>
          <a:prstGeom prst="curvedConnector2">
            <a:avLst/>
          </a:prstGeom>
          <a:ln w="57150">
            <a:solidFill>
              <a:srgbClr val="7192A9"/>
            </a:solidFill>
            <a:tailEnd type="triangle"/>
          </a:ln>
        </p:spPr>
        <p:style>
          <a:lnRef idx="3">
            <a:schemeClr val="accent6"/>
          </a:lnRef>
          <a:fillRef idx="0">
            <a:schemeClr val="accent6"/>
          </a:fillRef>
          <a:effectRef idx="2">
            <a:schemeClr val="accent6"/>
          </a:effectRef>
          <a:fontRef idx="minor">
            <a:schemeClr val="tx1"/>
          </a:fontRef>
        </p:style>
      </p:cxnSp>
      <p:sp>
        <p:nvSpPr>
          <p:cNvPr id="46" name="TextBox 45"/>
          <p:cNvSpPr txBox="1"/>
          <p:nvPr/>
        </p:nvSpPr>
        <p:spPr>
          <a:xfrm>
            <a:off x="4844660" y="461963"/>
            <a:ext cx="3596799" cy="461665"/>
          </a:xfrm>
          <a:prstGeom prst="rect">
            <a:avLst/>
          </a:prstGeom>
          <a:noFill/>
        </p:spPr>
        <p:txBody>
          <a:bodyPr wrap="square" rtlCol="0">
            <a:spAutoFit/>
          </a:bodyPr>
          <a:lstStyle/>
          <a:p>
            <a:r>
              <a:rPr lang="en-US" sz="2400" b="1" dirty="0">
                <a:solidFill>
                  <a:schemeClr val="bg1"/>
                </a:solidFill>
                <a:sym typeface="+mn-ea"/>
              </a:rPr>
              <a:t>LESSON 6: SKILLS 2</a:t>
            </a:r>
            <a:endParaRPr lang="en-US" sz="2400" b="1" dirty="0">
              <a:solidFill>
                <a:schemeClr val="bg1"/>
              </a:solidFill>
            </a:endParaRPr>
          </a:p>
        </p:txBody>
      </p:sp>
      <p:sp>
        <p:nvSpPr>
          <p:cNvPr id="27" name="Rounded Rectangle 26"/>
          <p:cNvSpPr/>
          <p:nvPr/>
        </p:nvSpPr>
        <p:spPr>
          <a:xfrm>
            <a:off x="3008746" y="5335646"/>
            <a:ext cx="1835914" cy="604154"/>
          </a:xfrm>
          <a:prstGeom prst="roundRect">
            <a:avLst/>
          </a:prstGeom>
          <a:solidFill>
            <a:srgbClr val="F37D91"/>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CONSOLIDATION</a:t>
            </a:r>
            <a:endParaRPr lang="en-GB" b="1" dirty="0">
              <a:solidFill>
                <a:schemeClr val="tx1"/>
              </a:solidFill>
            </a:endParaRPr>
          </a:p>
        </p:txBody>
      </p:sp>
      <p:sp>
        <p:nvSpPr>
          <p:cNvPr id="29" name="Rectangle 28"/>
          <p:cNvSpPr/>
          <p:nvPr/>
        </p:nvSpPr>
        <p:spPr>
          <a:xfrm>
            <a:off x="5579845" y="5295242"/>
            <a:ext cx="5964987" cy="684962"/>
          </a:xfrm>
          <a:prstGeom prst="rect">
            <a:avLst/>
          </a:prstGeom>
          <a:solidFill>
            <a:srgbClr val="F7A5A5">
              <a:alpha val="50000"/>
            </a:srgbClr>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Wrap-up</a:t>
            </a:r>
            <a:endParaRPr lang="en-US" b="1" dirty="0">
              <a:solidFill>
                <a:schemeClr val="tx1"/>
              </a:solidFill>
            </a:endParaRPr>
          </a:p>
          <a:p>
            <a:r>
              <a:rPr lang="en-US" smtClean="0">
                <a:solidFill>
                  <a:schemeClr val="tx1"/>
                </a:solidFill>
              </a:rPr>
              <a:t>Homework</a:t>
            </a:r>
            <a:endParaRPr lang="en-GB" dirty="0">
              <a:solidFill>
                <a:schemeClr val="tx1"/>
              </a:solidFill>
            </a:endParaRPr>
          </a:p>
        </p:txBody>
      </p:sp>
      <p:pic>
        <p:nvPicPr>
          <p:cNvPr id="30" name="Picture 29"/>
          <p:cNvPicPr>
            <a:picLocks noChangeAspect="1"/>
          </p:cNvPicPr>
          <p:nvPr/>
        </p:nvPicPr>
        <p:blipFill>
          <a:blip r:embed="rId2">
            <a:duotone>
              <a:schemeClr val="accent5">
                <a:shade val="45000"/>
                <a:satMod val="135000"/>
              </a:schemeClr>
              <a:prstClr val="white"/>
            </a:duotone>
            <a:extLst>
              <a:ext uri="{BEBA8EAE-BF5A-486C-A8C5-ECC9F3942E4B}">
                <a14:imgProps xmlns:a14="http://schemas.microsoft.com/office/drawing/2010/main">
                  <a14:imgLayer r:embed="rId3">
                    <a14:imgEffect>
                      <a14:saturation sat="7000"/>
                    </a14:imgEffect>
                  </a14:imgLayer>
                </a14:imgProps>
              </a:ext>
              <a:ext uri="{28A0092B-C50C-407E-A947-70E740481C1C}">
                <a14:useLocalDpi xmlns:a14="http://schemas.microsoft.com/office/drawing/2010/main" val="0"/>
              </a:ext>
            </a:extLst>
          </a:blip>
          <a:stretch>
            <a:fillRect/>
          </a:stretch>
        </p:blipFill>
        <p:spPr>
          <a:xfrm>
            <a:off x="3823035" y="240612"/>
            <a:ext cx="964452" cy="916490"/>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1905" y="1905"/>
            <a:ext cx="12192000" cy="1083309"/>
            <a:chOff x="0" y="-3"/>
            <a:chExt cx="12192000" cy="1083309"/>
          </a:xfrm>
        </p:grpSpPr>
        <p:sp>
          <p:nvSpPr>
            <p:cNvPr id="19" name="Round Single Corner Rectangle 18"/>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ound Single Corner Rectangle 19"/>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 Single Corner Rectangle 20"/>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4" name="Content Placeholder 5" descr="hinh-nen-galaxy-wallpaper-fullhd-dep-nhat-1"/>
          <p:cNvPicPr>
            <a:picLocks noGrp="1" noChangeAspect="1"/>
          </p:cNvPicPr>
          <p:nvPr>
            <p:ph idx="1"/>
          </p:nvPr>
        </p:nvPicPr>
        <p:blipFill>
          <a:blip r:embed="rId3"/>
          <a:stretch>
            <a:fillRect/>
          </a:stretch>
        </p:blipFill>
        <p:spPr>
          <a:xfrm>
            <a:off x="-1" y="1085215"/>
            <a:ext cx="12190095" cy="5772785"/>
          </a:xfrm>
          <a:prstGeom prst="rect">
            <a:avLst/>
          </a:prstGeom>
        </p:spPr>
      </p:pic>
      <p:sp>
        <p:nvSpPr>
          <p:cNvPr id="8" name="TextBox 7"/>
          <p:cNvSpPr txBox="1"/>
          <p:nvPr/>
        </p:nvSpPr>
        <p:spPr>
          <a:xfrm>
            <a:off x="539750" y="177800"/>
            <a:ext cx="5532755" cy="645160"/>
          </a:xfrm>
          <a:prstGeom prst="rect">
            <a:avLst/>
          </a:prstGeom>
          <a:noFill/>
          <a:effectLst/>
        </p:spPr>
        <p:txBody>
          <a:bodyPr wrap="square" rtlCol="0">
            <a:spAutoFit/>
          </a:bodyPr>
          <a:lstStyle/>
          <a:p>
            <a:r>
              <a:rPr lang="en-US" sz="3600" b="1" dirty="0">
                <a:effectLst>
                  <a:glow rad="88900">
                    <a:schemeClr val="bg1"/>
                  </a:glow>
                </a:effectLst>
                <a:latin typeface="Arial" panose="020B0604020202020204" pitchFamily="34" charset="0"/>
                <a:cs typeface="Arial" panose="020B0604020202020204" pitchFamily="34" charset="0"/>
              </a:rPr>
              <a:t>WARM UP</a:t>
            </a:r>
          </a:p>
        </p:txBody>
      </p:sp>
      <p:sp>
        <p:nvSpPr>
          <p:cNvPr id="26" name="Text Box 25"/>
          <p:cNvSpPr txBox="1"/>
          <p:nvPr/>
        </p:nvSpPr>
        <p:spPr>
          <a:xfrm>
            <a:off x="11101070" y="2372360"/>
            <a:ext cx="309880" cy="368300"/>
          </a:xfrm>
          <a:prstGeom prst="rect">
            <a:avLst/>
          </a:prstGeom>
          <a:noFill/>
        </p:spPr>
        <p:txBody>
          <a:bodyPr wrap="none" rtlCol="0">
            <a:spAutoFit/>
          </a:bodyPr>
          <a:lstStyle/>
          <a:p>
            <a:endParaRPr lang="en-US"/>
          </a:p>
        </p:txBody>
      </p:sp>
      <p:sp>
        <p:nvSpPr>
          <p:cNvPr id="5" name="Text Box 4"/>
          <p:cNvSpPr txBox="1"/>
          <p:nvPr/>
        </p:nvSpPr>
        <p:spPr>
          <a:xfrm>
            <a:off x="1451170" y="1953119"/>
            <a:ext cx="8712737" cy="3785652"/>
          </a:xfrm>
          <a:prstGeom prst="rect">
            <a:avLst/>
          </a:prstGeom>
          <a:noFill/>
          <a:ln>
            <a:noFill/>
          </a:ln>
          <a:extLst>
            <a:ext uri="{909E8E84-426E-40DD-AFC4-6F175D3DCCD1}">
              <a14:hiddenFill xmlns:a14="http://schemas.microsoft.com/office/drawing/2010/main">
                <a:solidFill>
                  <a:schemeClr val="lt1"/>
                </a:solidFill>
              </a14:hiddenFill>
            </a:ext>
          </a:extLst>
        </p:spPr>
        <p:style>
          <a:lnRef idx="2">
            <a:schemeClr val="accent5"/>
          </a:lnRef>
          <a:fillRef idx="1">
            <a:schemeClr val="lt1"/>
          </a:fillRef>
          <a:effectRef idx="0">
            <a:schemeClr val="accent5"/>
          </a:effectRef>
          <a:fontRef idx="minor">
            <a:schemeClr val="dk1"/>
          </a:fontRef>
        </p:style>
        <p:txBody>
          <a:bodyPr wrap="square" rtlCol="0" anchor="t">
            <a:spAutoFit/>
          </a:bodyPr>
          <a:lstStyle/>
          <a:p>
            <a:pPr>
              <a:lnSpc>
                <a:spcPct val="150000"/>
              </a:lnSpc>
            </a:pPr>
            <a:r>
              <a:rPr lang="en-US" sz="4000" dirty="0">
                <a:ln w="6600">
                  <a:solidFill>
                    <a:schemeClr val="accent2"/>
                  </a:solidFill>
                  <a:prstDash val="solid"/>
                </a:ln>
                <a:solidFill>
                  <a:srgbClr val="FFFFFF"/>
                </a:solidFill>
                <a:effectLst>
                  <a:outerShdw dist="38100" dir="2700000" algn="tl" rotWithShape="0">
                    <a:schemeClr val="accent2"/>
                  </a:outerShdw>
                </a:effectLst>
                <a:latin typeface="Arial" panose="020B0604020202020204" pitchFamily="34" charset="0"/>
                <a:cs typeface="Arial" panose="020B0604020202020204" pitchFamily="34" charset="0"/>
                <a:sym typeface="+mn-ea"/>
              </a:rPr>
              <a:t>Draw the picture in 3 minutes about the alien you like: </a:t>
            </a:r>
          </a:p>
          <a:p>
            <a:pPr marL="457200" indent="-457200">
              <a:lnSpc>
                <a:spcPct val="150000"/>
              </a:lnSpc>
              <a:buFont typeface="Arial" panose="020B0604020202020204" pitchFamily="34" charset="0"/>
              <a:buChar char="•"/>
            </a:pPr>
            <a:r>
              <a:rPr lang="en-US" sz="4000" dirty="0">
                <a:ln w="6600">
                  <a:solidFill>
                    <a:schemeClr val="accent2"/>
                  </a:solidFill>
                  <a:prstDash val="solid"/>
                </a:ln>
                <a:solidFill>
                  <a:srgbClr val="FFFFFF"/>
                </a:solidFill>
                <a:effectLst>
                  <a:outerShdw dist="38100" dir="2700000" algn="tl" rotWithShape="0">
                    <a:schemeClr val="accent2"/>
                  </a:outerShdw>
                </a:effectLst>
                <a:latin typeface="Arial" panose="020B0604020202020204" pitchFamily="34" charset="0"/>
                <a:cs typeface="Arial" panose="020B0604020202020204" pitchFamily="34" charset="0"/>
                <a:sym typeface="+mn-ea"/>
              </a:rPr>
              <a:t>What does it look like? </a:t>
            </a:r>
          </a:p>
          <a:p>
            <a:pPr marL="457200" indent="-457200">
              <a:lnSpc>
                <a:spcPct val="150000"/>
              </a:lnSpc>
              <a:buFont typeface="Arial" panose="020B0604020202020204" pitchFamily="34" charset="0"/>
              <a:buChar char="•"/>
            </a:pPr>
            <a:r>
              <a:rPr lang="en-US" sz="4000" dirty="0">
                <a:ln w="6600">
                  <a:solidFill>
                    <a:schemeClr val="accent2"/>
                  </a:solidFill>
                  <a:prstDash val="solid"/>
                </a:ln>
                <a:solidFill>
                  <a:srgbClr val="FFFFFF"/>
                </a:solidFill>
                <a:effectLst>
                  <a:outerShdw dist="38100" dir="2700000" algn="tl" rotWithShape="0">
                    <a:schemeClr val="accent2"/>
                  </a:outerShdw>
                </a:effectLst>
                <a:latin typeface="Arial" panose="020B0604020202020204" pitchFamily="34" charset="0"/>
                <a:cs typeface="Arial" panose="020B0604020202020204" pitchFamily="34" charset="0"/>
                <a:sym typeface="+mn-ea"/>
              </a:rPr>
              <a:t>Where does it live?</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srcRect l="6802" t="6181" r="4561" b="2870"/>
          <a:stretch/>
        </p:blipFill>
        <p:spPr>
          <a:xfrm>
            <a:off x="248920" y="1751363"/>
            <a:ext cx="4475480" cy="5106637"/>
          </a:xfrm>
          <a:prstGeom prst="rect">
            <a:avLst/>
          </a:prstGeom>
        </p:spPr>
      </p:pic>
      <p:grpSp>
        <p:nvGrpSpPr>
          <p:cNvPr id="18" name="Group 17"/>
          <p:cNvGrpSpPr/>
          <p:nvPr/>
        </p:nvGrpSpPr>
        <p:grpSpPr>
          <a:xfrm>
            <a:off x="-1905" y="1905"/>
            <a:ext cx="12192000" cy="1083309"/>
            <a:chOff x="0" y="-3"/>
            <a:chExt cx="12192000" cy="1083309"/>
          </a:xfrm>
        </p:grpSpPr>
        <p:sp>
          <p:nvSpPr>
            <p:cNvPr id="19" name="Round Single Corner Rectangle 18"/>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ound Single Corner Rectangle 19"/>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 Single Corner Rectangle 20"/>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p:cNvSpPr txBox="1"/>
          <p:nvPr/>
        </p:nvSpPr>
        <p:spPr>
          <a:xfrm>
            <a:off x="989674" y="1297178"/>
            <a:ext cx="9287802" cy="460375"/>
          </a:xfrm>
          <a:prstGeom prst="rect">
            <a:avLst/>
          </a:prstGeom>
          <a:noFill/>
          <a:effectLst/>
        </p:spPr>
        <p:txBody>
          <a:bodyPr wrap="square" rtlCol="0">
            <a:spAutoFit/>
          </a:bodyPr>
          <a:lstStyle/>
          <a:p>
            <a:r>
              <a:rPr lang="en-US" sz="2400" b="1" dirty="0">
                <a:effectLst>
                  <a:glow rad="88900">
                    <a:schemeClr val="bg1"/>
                  </a:glow>
                </a:effectLst>
                <a:cs typeface="Arial" panose="020B0604020202020204" pitchFamily="34" charset="0"/>
              </a:rPr>
              <a:t>Work in pairs. Look at the picture and answer the following questions. </a:t>
            </a:r>
          </a:p>
        </p:txBody>
      </p:sp>
      <p:sp>
        <p:nvSpPr>
          <p:cNvPr id="16" name="Rounded Rectangle 15"/>
          <p:cNvSpPr/>
          <p:nvPr/>
        </p:nvSpPr>
        <p:spPr>
          <a:xfrm>
            <a:off x="487067" y="1254947"/>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7" name="TextBox 16"/>
          <p:cNvSpPr txBox="1"/>
          <p:nvPr/>
        </p:nvSpPr>
        <p:spPr>
          <a:xfrm>
            <a:off x="539852" y="1152307"/>
            <a:ext cx="397035" cy="706755"/>
          </a:xfrm>
          <a:prstGeom prst="rect">
            <a:avLst/>
          </a:prstGeom>
          <a:noFill/>
        </p:spPr>
        <p:txBody>
          <a:bodyPr wrap="square" rtlCol="0">
            <a:spAutoFit/>
          </a:bodyPr>
          <a:lstStyle/>
          <a:p>
            <a:pPr algn="ctr"/>
            <a:r>
              <a:rPr lang="en-US" sz="4000" b="1" dirty="0">
                <a:solidFill>
                  <a:schemeClr val="bg1"/>
                </a:solidFill>
                <a:latin typeface="Myriad Pro" pitchFamily="34" charset="0"/>
              </a:rPr>
              <a:t>1</a:t>
            </a:r>
          </a:p>
        </p:txBody>
      </p:sp>
      <p:sp>
        <p:nvSpPr>
          <p:cNvPr id="8" name="TextBox 7"/>
          <p:cNvSpPr txBox="1"/>
          <p:nvPr/>
        </p:nvSpPr>
        <p:spPr>
          <a:xfrm>
            <a:off x="539750" y="177800"/>
            <a:ext cx="5532755" cy="645160"/>
          </a:xfrm>
          <a:prstGeom prst="rect">
            <a:avLst/>
          </a:prstGeom>
          <a:noFill/>
          <a:effectLst/>
        </p:spPr>
        <p:txBody>
          <a:bodyPr wrap="square" rtlCol="0">
            <a:spAutoFit/>
          </a:bodyPr>
          <a:lstStyle/>
          <a:p>
            <a:r>
              <a:rPr lang="en-US" sz="3600" b="1" dirty="0">
                <a:effectLst>
                  <a:glow rad="88900">
                    <a:schemeClr val="bg1"/>
                  </a:glow>
                </a:effectLst>
                <a:latin typeface="Arial" panose="020B0604020202020204" pitchFamily="34" charset="0"/>
                <a:cs typeface="Arial" panose="020B0604020202020204" pitchFamily="34" charset="0"/>
              </a:rPr>
              <a:t>LISTENING</a:t>
            </a:r>
          </a:p>
        </p:txBody>
      </p:sp>
      <p:sp>
        <p:nvSpPr>
          <p:cNvPr id="26" name="Text Box 25"/>
          <p:cNvSpPr txBox="1"/>
          <p:nvPr/>
        </p:nvSpPr>
        <p:spPr>
          <a:xfrm>
            <a:off x="11101070" y="2372360"/>
            <a:ext cx="309880" cy="368300"/>
          </a:xfrm>
          <a:prstGeom prst="rect">
            <a:avLst/>
          </a:prstGeom>
          <a:noFill/>
        </p:spPr>
        <p:txBody>
          <a:bodyPr wrap="none" rtlCol="0">
            <a:spAutoFit/>
          </a:bodyPr>
          <a:lstStyle/>
          <a:p>
            <a:endParaRPr lang="en-US"/>
          </a:p>
        </p:txBody>
      </p:sp>
      <p:sp>
        <p:nvSpPr>
          <p:cNvPr id="6" name="Text Box 5"/>
          <p:cNvSpPr txBox="1"/>
          <p:nvPr/>
        </p:nvSpPr>
        <p:spPr>
          <a:xfrm>
            <a:off x="4245293" y="1975007"/>
            <a:ext cx="7767002" cy="2062103"/>
          </a:xfrm>
          <a:prstGeom prst="rect">
            <a:avLst/>
          </a:prstGeom>
          <a:noFill/>
          <a:ln w="9525">
            <a:noFill/>
          </a:ln>
        </p:spPr>
        <p:txBody>
          <a:bodyPr wrap="square">
            <a:spAutoFit/>
          </a:bodyPr>
          <a:lstStyle/>
          <a:p>
            <a:pPr indent="0"/>
            <a:r>
              <a:rPr lang="en-US" sz="3200" b="1">
                <a:solidFill>
                  <a:srgbClr val="F26649"/>
                </a:solidFill>
                <a:latin typeface="Calibri" panose="020F0502020204030204" pitchFamily="34" charset="0"/>
                <a:cs typeface="ChronicaPro-Bold" charset="0"/>
              </a:rPr>
              <a:t>1. </a:t>
            </a:r>
            <a:r>
              <a:rPr lang="en-US" sz="3200">
                <a:solidFill>
                  <a:srgbClr val="231F20"/>
                </a:solidFill>
                <a:latin typeface="Calibri" panose="020F0502020204030204" pitchFamily="34" charset="0"/>
                <a:cs typeface="ChronicaPro-Book" charset="0"/>
              </a:rPr>
              <a:t>Where do you think this creature is from?</a:t>
            </a:r>
            <a:r>
              <a:rPr lang="en-US" sz="3200">
                <a:latin typeface="Calibri" panose="020F0502020204030204" pitchFamily="34" charset="0"/>
                <a:cs typeface="ChronicaPro-Book" charset="0"/>
              </a:rPr>
              <a:t> </a:t>
            </a:r>
            <a:endParaRPr lang="en-US" sz="3200">
              <a:latin typeface="Calibri" panose="020F0502020204030204" pitchFamily="34" charset="0"/>
              <a:cs typeface="ChronicaPro-Bold" charset="0"/>
            </a:endParaRPr>
          </a:p>
          <a:p>
            <a:pPr indent="0"/>
            <a:endParaRPr lang="en-US" sz="3200">
              <a:latin typeface="Calibri" panose="020F0502020204030204" pitchFamily="34" charset="0"/>
              <a:cs typeface="ChronicaPro-Bold" charset="0"/>
            </a:endParaRPr>
          </a:p>
          <a:p>
            <a:pPr indent="0"/>
            <a:endParaRPr lang="en-US" sz="3200">
              <a:latin typeface="Calibri" panose="020F0502020204030204" pitchFamily="34" charset="0"/>
              <a:cs typeface="ChronicaPro-Bold" charset="0"/>
            </a:endParaRPr>
          </a:p>
          <a:p>
            <a:pPr indent="0"/>
            <a:r>
              <a:rPr lang="en-US" sz="3200" b="1">
                <a:solidFill>
                  <a:srgbClr val="F26649"/>
                </a:solidFill>
                <a:latin typeface="Calibri" panose="020F0502020204030204" pitchFamily="34" charset="0"/>
                <a:cs typeface="ChronicaPro-Bold" charset="0"/>
              </a:rPr>
              <a:t>2. </a:t>
            </a:r>
            <a:r>
              <a:rPr lang="en-US" sz="3200">
                <a:solidFill>
                  <a:srgbClr val="231F20"/>
                </a:solidFill>
                <a:latin typeface="Calibri" panose="020F0502020204030204" pitchFamily="34" charset="0"/>
                <a:cs typeface="ChronicaPro-Book" charset="0"/>
              </a:rPr>
              <a:t>What do you think it can do?</a:t>
            </a:r>
            <a:endParaRPr lang="en-US" sz="3200"/>
          </a:p>
        </p:txBody>
      </p:sp>
      <p:sp>
        <p:nvSpPr>
          <p:cNvPr id="7" name="TextBox 3"/>
          <p:cNvSpPr txBox="1"/>
          <p:nvPr/>
        </p:nvSpPr>
        <p:spPr>
          <a:xfrm>
            <a:off x="4245294" y="2652301"/>
            <a:ext cx="7767001" cy="584775"/>
          </a:xfrm>
          <a:prstGeom prst="rect">
            <a:avLst/>
          </a:prstGeom>
          <a:noFill/>
        </p:spPr>
        <p:txBody>
          <a:bodyPr wrap="square" rtlCol="0">
            <a:spAutoFit/>
          </a:bodyPr>
          <a:lstStyle/>
          <a:p>
            <a:r>
              <a:rPr lang="en-US" sz="3200" dirty="0">
                <a:solidFill>
                  <a:srgbClr val="7030A0"/>
                </a:solidFill>
              </a:rPr>
              <a:t>It is from another </a:t>
            </a:r>
            <a:r>
              <a:rPr lang="en-US" sz="3200">
                <a:solidFill>
                  <a:srgbClr val="7030A0"/>
                </a:solidFill>
              </a:rPr>
              <a:t>planet</a:t>
            </a:r>
            <a:r>
              <a:rPr lang="en-US" sz="3200" smtClean="0">
                <a:solidFill>
                  <a:srgbClr val="7030A0"/>
                </a:solidFill>
              </a:rPr>
              <a:t>/ Mars/ Venus…</a:t>
            </a:r>
            <a:endParaRPr lang="en-US" sz="3200" dirty="0">
              <a:solidFill>
                <a:srgbClr val="7030A0"/>
              </a:solidFill>
            </a:endParaRPr>
          </a:p>
        </p:txBody>
      </p:sp>
      <p:sp>
        <p:nvSpPr>
          <p:cNvPr id="9" name="TextBox 3"/>
          <p:cNvSpPr txBox="1"/>
          <p:nvPr/>
        </p:nvSpPr>
        <p:spPr>
          <a:xfrm>
            <a:off x="4250372" y="4112801"/>
            <a:ext cx="7560627" cy="1077218"/>
          </a:xfrm>
          <a:prstGeom prst="rect">
            <a:avLst/>
          </a:prstGeom>
          <a:noFill/>
        </p:spPr>
        <p:txBody>
          <a:bodyPr wrap="square" rtlCol="0">
            <a:spAutoFit/>
          </a:bodyPr>
          <a:lstStyle/>
          <a:p>
            <a:r>
              <a:rPr lang="en-US" sz="3200" dirty="0">
                <a:solidFill>
                  <a:srgbClr val="7030A0"/>
                </a:solidFill>
              </a:rPr>
              <a:t>It can jump. It can catch 4 fish at the same time with his hands. It can do </a:t>
            </a:r>
            <a:r>
              <a:rPr lang="en-US" sz="3200">
                <a:solidFill>
                  <a:srgbClr val="7030A0"/>
                </a:solidFill>
              </a:rPr>
              <a:t>handstand</a:t>
            </a:r>
            <a:r>
              <a:rPr lang="en-US" sz="3200" smtClean="0">
                <a:solidFill>
                  <a:srgbClr val="7030A0"/>
                </a:solidFill>
              </a:rPr>
              <a:t>…</a:t>
            </a:r>
            <a:endParaRPr lang="en-US" sz="3200" dirty="0">
              <a:solidFill>
                <a:srgbClr val="7030A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2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circle(in)">
                                      <p:cBhvr>
                                        <p:cTn id="1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7" grpId="0"/>
      <p:bldP spid="7" grpId="1"/>
      <p:bldP spid="9" grpId="0"/>
      <p:bldP spid="9"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1905" y="1905"/>
            <a:ext cx="12192000" cy="1083309"/>
            <a:chOff x="0" y="-3"/>
            <a:chExt cx="12192000" cy="1083309"/>
          </a:xfrm>
        </p:grpSpPr>
        <p:sp>
          <p:nvSpPr>
            <p:cNvPr id="19" name="Round Single Corner Rectangle 18"/>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ound Single Corner Rectangle 19"/>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 Single Corner Rectangle 20"/>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p:cNvSpPr txBox="1"/>
          <p:nvPr/>
        </p:nvSpPr>
        <p:spPr>
          <a:xfrm>
            <a:off x="1042458" y="1180664"/>
            <a:ext cx="9749367" cy="829945"/>
          </a:xfrm>
          <a:prstGeom prst="rect">
            <a:avLst/>
          </a:prstGeom>
          <a:noFill/>
          <a:effectLst/>
        </p:spPr>
        <p:txBody>
          <a:bodyPr wrap="square" rtlCol="0">
            <a:spAutoFit/>
          </a:bodyPr>
          <a:lstStyle/>
          <a:p>
            <a:r>
              <a:rPr lang="en-US" sz="2400" b="1" dirty="0">
                <a:effectLst>
                  <a:glow rad="88900">
                    <a:schemeClr val="bg1"/>
                  </a:glow>
                </a:effectLst>
                <a:cs typeface="Arial" panose="020B0604020202020204" pitchFamily="34" charset="0"/>
              </a:rPr>
              <a:t>You will hear a student talking about an imaginary planet that supports life. Listen and choose the correct answer A, B, or C.</a:t>
            </a:r>
          </a:p>
        </p:txBody>
      </p:sp>
      <p:sp>
        <p:nvSpPr>
          <p:cNvPr id="16" name="Rounded Rectangle 15"/>
          <p:cNvSpPr/>
          <p:nvPr/>
        </p:nvSpPr>
        <p:spPr>
          <a:xfrm>
            <a:off x="487067" y="1254947"/>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7" name="TextBox 16"/>
          <p:cNvSpPr txBox="1"/>
          <p:nvPr/>
        </p:nvSpPr>
        <p:spPr>
          <a:xfrm>
            <a:off x="539852" y="1152307"/>
            <a:ext cx="397035" cy="706755"/>
          </a:xfrm>
          <a:prstGeom prst="rect">
            <a:avLst/>
          </a:prstGeom>
          <a:noFill/>
        </p:spPr>
        <p:txBody>
          <a:bodyPr wrap="square" rtlCol="0">
            <a:spAutoFit/>
          </a:bodyPr>
          <a:lstStyle/>
          <a:p>
            <a:pPr algn="ctr"/>
            <a:r>
              <a:rPr lang="en-US" sz="4000" b="1" dirty="0">
                <a:solidFill>
                  <a:schemeClr val="bg1"/>
                </a:solidFill>
                <a:latin typeface="Myriad Pro" pitchFamily="34" charset="0"/>
              </a:rPr>
              <a:t>2</a:t>
            </a:r>
          </a:p>
        </p:txBody>
      </p:sp>
      <p:sp>
        <p:nvSpPr>
          <p:cNvPr id="8" name="TextBox 7"/>
          <p:cNvSpPr txBox="1"/>
          <p:nvPr/>
        </p:nvSpPr>
        <p:spPr>
          <a:xfrm>
            <a:off x="539750" y="177800"/>
            <a:ext cx="5532755" cy="645160"/>
          </a:xfrm>
          <a:prstGeom prst="rect">
            <a:avLst/>
          </a:prstGeom>
          <a:noFill/>
          <a:effectLst/>
        </p:spPr>
        <p:txBody>
          <a:bodyPr wrap="square" rtlCol="0">
            <a:spAutoFit/>
          </a:bodyPr>
          <a:lstStyle/>
          <a:p>
            <a:r>
              <a:rPr lang="en-US" sz="3600" b="1" dirty="0">
                <a:effectLst>
                  <a:glow rad="88900">
                    <a:schemeClr val="bg1"/>
                  </a:glow>
                </a:effectLst>
                <a:latin typeface="Arial" panose="020B0604020202020204" pitchFamily="34" charset="0"/>
                <a:cs typeface="Arial" panose="020B0604020202020204" pitchFamily="34" charset="0"/>
              </a:rPr>
              <a:t>LISTENING</a:t>
            </a:r>
          </a:p>
        </p:txBody>
      </p:sp>
      <p:sp>
        <p:nvSpPr>
          <p:cNvPr id="22" name="Content Placeholder 5"/>
          <p:cNvSpPr>
            <a:spLocks noGrp="1"/>
          </p:cNvSpPr>
          <p:nvPr>
            <p:ph idx="1"/>
          </p:nvPr>
        </p:nvSpPr>
        <p:spPr>
          <a:xfrm>
            <a:off x="539750" y="2010609"/>
            <a:ext cx="11269345" cy="3725373"/>
          </a:xfrm>
        </p:spPr>
        <p:txBody>
          <a:bodyPr>
            <a:noAutofit/>
          </a:bodyPr>
          <a:lstStyle/>
          <a:p>
            <a:pPr marL="0" indent="0" algn="just">
              <a:lnSpc>
                <a:spcPct val="120000"/>
              </a:lnSpc>
              <a:spcBef>
                <a:spcPts val="0"/>
              </a:spcBef>
              <a:buNone/>
            </a:pPr>
            <a:r>
              <a:rPr lang="en-US" sz="3000" b="1" dirty="0">
                <a:solidFill>
                  <a:srgbClr val="F26649"/>
                </a:solidFill>
              </a:rPr>
              <a:t>1</a:t>
            </a:r>
            <a:r>
              <a:rPr lang="en-US" sz="3000" b="1">
                <a:solidFill>
                  <a:srgbClr val="F26649"/>
                </a:solidFill>
              </a:rPr>
              <a:t>. </a:t>
            </a:r>
            <a:r>
              <a:rPr lang="en-US" sz="3000"/>
              <a:t>Planet Hope is located _____.</a:t>
            </a:r>
            <a:endParaRPr lang="en-US" sz="3000" dirty="0"/>
          </a:p>
          <a:p>
            <a:pPr marL="0" indent="0" algn="just">
              <a:lnSpc>
                <a:spcPct val="120000"/>
              </a:lnSpc>
              <a:spcBef>
                <a:spcPts val="0"/>
              </a:spcBef>
              <a:buNone/>
            </a:pPr>
            <a:r>
              <a:rPr lang="en-US" sz="3000" smtClean="0">
                <a:solidFill>
                  <a:srgbClr val="00B0F0"/>
                </a:solidFill>
              </a:rPr>
              <a:t>A. </a:t>
            </a:r>
            <a:r>
              <a:rPr lang="en-US" sz="3000"/>
              <a:t>in the Milky Way Galaxy	</a:t>
            </a:r>
            <a:endParaRPr lang="en-US" sz="3000" smtClean="0"/>
          </a:p>
          <a:p>
            <a:pPr marL="0" indent="0" algn="just">
              <a:lnSpc>
                <a:spcPct val="120000"/>
              </a:lnSpc>
              <a:spcBef>
                <a:spcPts val="0"/>
              </a:spcBef>
              <a:buNone/>
            </a:pPr>
            <a:r>
              <a:rPr lang="en-US" sz="3000" smtClean="0">
                <a:solidFill>
                  <a:srgbClr val="00B0F0"/>
                </a:solidFill>
              </a:rPr>
              <a:t>B</a:t>
            </a:r>
            <a:r>
              <a:rPr lang="en-US" sz="3000">
                <a:solidFill>
                  <a:srgbClr val="00B0F0"/>
                </a:solidFill>
              </a:rPr>
              <a:t>. </a:t>
            </a:r>
            <a:r>
              <a:rPr lang="en-US" sz="3000"/>
              <a:t>in the Andromeda </a:t>
            </a:r>
            <a:r>
              <a:rPr lang="en-US" sz="3000" smtClean="0"/>
              <a:t>Galaxy</a:t>
            </a:r>
          </a:p>
          <a:p>
            <a:pPr marL="0" indent="0" algn="just">
              <a:lnSpc>
                <a:spcPct val="120000"/>
              </a:lnSpc>
              <a:spcBef>
                <a:spcPts val="0"/>
              </a:spcBef>
              <a:buNone/>
            </a:pPr>
            <a:r>
              <a:rPr lang="en-US" sz="3000" smtClean="0">
                <a:solidFill>
                  <a:srgbClr val="00B0F0"/>
                </a:solidFill>
              </a:rPr>
              <a:t>C</a:t>
            </a:r>
            <a:r>
              <a:rPr lang="en-US" sz="3000">
                <a:solidFill>
                  <a:srgbClr val="00B0F0"/>
                </a:solidFill>
              </a:rPr>
              <a:t>. </a:t>
            </a:r>
            <a:r>
              <a:rPr lang="en-US" sz="3000"/>
              <a:t>close to the Milky Way Galaxy</a:t>
            </a:r>
            <a:endParaRPr lang="en-US" sz="3000" smtClean="0"/>
          </a:p>
          <a:p>
            <a:pPr marL="0" indent="0" algn="just">
              <a:lnSpc>
                <a:spcPct val="120000"/>
              </a:lnSpc>
              <a:spcBef>
                <a:spcPts val="0"/>
              </a:spcBef>
              <a:buNone/>
            </a:pPr>
            <a:endParaRPr lang="en-US" sz="1500" dirty="0"/>
          </a:p>
          <a:p>
            <a:pPr marL="0" indent="0" algn="just">
              <a:lnSpc>
                <a:spcPct val="120000"/>
              </a:lnSpc>
              <a:spcBef>
                <a:spcPts val="0"/>
              </a:spcBef>
              <a:buNone/>
            </a:pPr>
            <a:r>
              <a:rPr lang="en-US" sz="3000" b="1" dirty="0">
                <a:solidFill>
                  <a:srgbClr val="F26649"/>
                </a:solidFill>
              </a:rPr>
              <a:t>2</a:t>
            </a:r>
            <a:r>
              <a:rPr lang="en-US" sz="3000" b="1">
                <a:solidFill>
                  <a:srgbClr val="F26649"/>
                </a:solidFill>
              </a:rPr>
              <a:t>. </a:t>
            </a:r>
            <a:r>
              <a:rPr lang="en-US" sz="3000"/>
              <a:t>Planet Hope is </a:t>
            </a:r>
            <a:r>
              <a:rPr lang="en-US" sz="3000" smtClean="0"/>
              <a:t>_____.</a:t>
            </a:r>
          </a:p>
          <a:p>
            <a:pPr marL="0" indent="0" algn="just">
              <a:lnSpc>
                <a:spcPct val="120000"/>
              </a:lnSpc>
              <a:spcBef>
                <a:spcPts val="0"/>
              </a:spcBef>
              <a:buNone/>
            </a:pPr>
            <a:r>
              <a:rPr lang="en-US" sz="3000" smtClean="0">
                <a:solidFill>
                  <a:srgbClr val="00B0F0"/>
                </a:solidFill>
              </a:rPr>
              <a:t>A. </a:t>
            </a:r>
            <a:r>
              <a:rPr lang="en-US" sz="3000"/>
              <a:t>as big as Earth</a:t>
            </a:r>
            <a:endParaRPr lang="en-US" sz="3000" dirty="0"/>
          </a:p>
          <a:p>
            <a:pPr marL="0" indent="0" algn="just">
              <a:lnSpc>
                <a:spcPct val="120000"/>
              </a:lnSpc>
              <a:spcBef>
                <a:spcPts val="0"/>
              </a:spcBef>
              <a:buNone/>
            </a:pPr>
            <a:r>
              <a:rPr lang="en-US" sz="3000" smtClean="0">
                <a:solidFill>
                  <a:srgbClr val="00B0F0"/>
                </a:solidFill>
              </a:rPr>
              <a:t>B. </a:t>
            </a:r>
            <a:r>
              <a:rPr lang="en-US" sz="3000"/>
              <a:t>half the size of Earth</a:t>
            </a:r>
            <a:endParaRPr lang="en-US" sz="3000" dirty="0"/>
          </a:p>
          <a:p>
            <a:pPr marL="0" indent="0" algn="just">
              <a:lnSpc>
                <a:spcPct val="120000"/>
              </a:lnSpc>
              <a:spcBef>
                <a:spcPts val="0"/>
              </a:spcBef>
              <a:buNone/>
            </a:pPr>
            <a:r>
              <a:rPr lang="en-US" sz="3000" smtClean="0">
                <a:solidFill>
                  <a:srgbClr val="00B0F0"/>
                </a:solidFill>
              </a:rPr>
              <a:t>C. </a:t>
            </a:r>
            <a:r>
              <a:rPr lang="en-US" sz="3000"/>
              <a:t>three times the size of Earth</a:t>
            </a:r>
            <a:endParaRPr lang="en-US" sz="3000" dirty="0"/>
          </a:p>
        </p:txBody>
      </p:sp>
      <p:sp>
        <p:nvSpPr>
          <p:cNvPr id="5" name="Oval 4"/>
          <p:cNvSpPr/>
          <p:nvPr/>
        </p:nvSpPr>
        <p:spPr>
          <a:xfrm>
            <a:off x="511175" y="2678442"/>
            <a:ext cx="485775" cy="48577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p:cNvSpPr/>
          <p:nvPr/>
        </p:nvSpPr>
        <p:spPr>
          <a:xfrm>
            <a:off x="495481" y="6245379"/>
            <a:ext cx="485775" cy="48577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Track 7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791825" y="1150403"/>
            <a:ext cx="609600" cy="6096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6653"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1905" y="1905"/>
            <a:ext cx="12192000" cy="1083309"/>
            <a:chOff x="0" y="-3"/>
            <a:chExt cx="12192000" cy="1083309"/>
          </a:xfrm>
        </p:grpSpPr>
        <p:sp>
          <p:nvSpPr>
            <p:cNvPr id="19" name="Round Single Corner Rectangle 18"/>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ound Single Corner Rectangle 19"/>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 Single Corner Rectangle 20"/>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p:cNvSpPr txBox="1"/>
          <p:nvPr/>
        </p:nvSpPr>
        <p:spPr>
          <a:xfrm>
            <a:off x="1042458" y="1180664"/>
            <a:ext cx="9749367" cy="829945"/>
          </a:xfrm>
          <a:prstGeom prst="rect">
            <a:avLst/>
          </a:prstGeom>
          <a:noFill/>
          <a:effectLst/>
        </p:spPr>
        <p:txBody>
          <a:bodyPr wrap="square" rtlCol="0">
            <a:spAutoFit/>
          </a:bodyPr>
          <a:lstStyle/>
          <a:p>
            <a:r>
              <a:rPr lang="en-US" sz="2400" b="1" dirty="0">
                <a:effectLst>
                  <a:glow rad="88900">
                    <a:schemeClr val="bg1"/>
                  </a:glow>
                </a:effectLst>
                <a:cs typeface="Arial" panose="020B0604020202020204" pitchFamily="34" charset="0"/>
              </a:rPr>
              <a:t>You will hear a student talking about an imaginary planet that supports life. Listen and choose the correct answer A, B, or C.</a:t>
            </a:r>
          </a:p>
        </p:txBody>
      </p:sp>
      <p:sp>
        <p:nvSpPr>
          <p:cNvPr id="16" name="Rounded Rectangle 15"/>
          <p:cNvSpPr/>
          <p:nvPr/>
        </p:nvSpPr>
        <p:spPr>
          <a:xfrm>
            <a:off x="487067" y="1254947"/>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7" name="TextBox 16"/>
          <p:cNvSpPr txBox="1"/>
          <p:nvPr/>
        </p:nvSpPr>
        <p:spPr>
          <a:xfrm>
            <a:off x="539852" y="1152307"/>
            <a:ext cx="397035" cy="706755"/>
          </a:xfrm>
          <a:prstGeom prst="rect">
            <a:avLst/>
          </a:prstGeom>
          <a:noFill/>
        </p:spPr>
        <p:txBody>
          <a:bodyPr wrap="square" rtlCol="0">
            <a:spAutoFit/>
          </a:bodyPr>
          <a:lstStyle/>
          <a:p>
            <a:pPr algn="ctr"/>
            <a:r>
              <a:rPr lang="en-US" sz="4000" b="1" dirty="0">
                <a:solidFill>
                  <a:schemeClr val="bg1"/>
                </a:solidFill>
                <a:latin typeface="Myriad Pro" pitchFamily="34" charset="0"/>
              </a:rPr>
              <a:t>2</a:t>
            </a:r>
          </a:p>
        </p:txBody>
      </p:sp>
      <p:sp>
        <p:nvSpPr>
          <p:cNvPr id="8" name="TextBox 7"/>
          <p:cNvSpPr txBox="1"/>
          <p:nvPr/>
        </p:nvSpPr>
        <p:spPr>
          <a:xfrm>
            <a:off x="539750" y="177800"/>
            <a:ext cx="5532755" cy="645160"/>
          </a:xfrm>
          <a:prstGeom prst="rect">
            <a:avLst/>
          </a:prstGeom>
          <a:noFill/>
          <a:effectLst/>
        </p:spPr>
        <p:txBody>
          <a:bodyPr wrap="square" rtlCol="0">
            <a:spAutoFit/>
          </a:bodyPr>
          <a:lstStyle/>
          <a:p>
            <a:r>
              <a:rPr lang="en-US" sz="3600" b="1" dirty="0">
                <a:effectLst>
                  <a:glow rad="88900">
                    <a:schemeClr val="bg1"/>
                  </a:glow>
                </a:effectLst>
                <a:latin typeface="Arial" panose="020B0604020202020204" pitchFamily="34" charset="0"/>
                <a:cs typeface="Arial" panose="020B0604020202020204" pitchFamily="34" charset="0"/>
              </a:rPr>
              <a:t>LISTENING</a:t>
            </a:r>
          </a:p>
        </p:txBody>
      </p:sp>
      <p:sp>
        <p:nvSpPr>
          <p:cNvPr id="22" name="Content Placeholder 5"/>
          <p:cNvSpPr>
            <a:spLocks noGrp="1"/>
          </p:cNvSpPr>
          <p:nvPr>
            <p:ph idx="1"/>
          </p:nvPr>
        </p:nvSpPr>
        <p:spPr>
          <a:xfrm>
            <a:off x="539750" y="2084892"/>
            <a:ext cx="11269345" cy="3725373"/>
          </a:xfrm>
        </p:spPr>
        <p:txBody>
          <a:bodyPr>
            <a:noAutofit/>
          </a:bodyPr>
          <a:lstStyle/>
          <a:p>
            <a:pPr marL="0" indent="0" algn="just">
              <a:lnSpc>
                <a:spcPct val="120000"/>
              </a:lnSpc>
              <a:spcBef>
                <a:spcPts val="0"/>
              </a:spcBef>
              <a:buNone/>
            </a:pPr>
            <a:r>
              <a:rPr lang="en-US" sz="3000" b="1" smtClean="0">
                <a:solidFill>
                  <a:srgbClr val="F26649"/>
                </a:solidFill>
              </a:rPr>
              <a:t>3. </a:t>
            </a:r>
            <a:r>
              <a:rPr lang="en-US" sz="3000" smtClean="0"/>
              <a:t>The </a:t>
            </a:r>
            <a:r>
              <a:rPr lang="en-US" sz="3000"/>
              <a:t>climate on Planet Hope is </a:t>
            </a:r>
            <a:r>
              <a:rPr lang="en-US" sz="3000" smtClean="0"/>
              <a:t>_____.</a:t>
            </a:r>
          </a:p>
          <a:p>
            <a:pPr marL="0" indent="0" algn="just">
              <a:lnSpc>
                <a:spcPct val="120000"/>
              </a:lnSpc>
              <a:spcBef>
                <a:spcPts val="0"/>
              </a:spcBef>
              <a:buNone/>
            </a:pPr>
            <a:r>
              <a:rPr lang="en-US" sz="3000" smtClean="0">
                <a:solidFill>
                  <a:srgbClr val="00B0F0"/>
                </a:solidFill>
              </a:rPr>
              <a:t>A. </a:t>
            </a:r>
            <a:r>
              <a:rPr lang="en-US" sz="3000"/>
              <a:t>very hot all year around	</a:t>
            </a:r>
            <a:endParaRPr lang="en-US" sz="3000" smtClean="0"/>
          </a:p>
          <a:p>
            <a:pPr marL="0" indent="0" algn="just">
              <a:lnSpc>
                <a:spcPct val="120000"/>
              </a:lnSpc>
              <a:spcBef>
                <a:spcPts val="0"/>
              </a:spcBef>
              <a:buNone/>
            </a:pPr>
            <a:r>
              <a:rPr lang="en-US" sz="3000" smtClean="0">
                <a:solidFill>
                  <a:srgbClr val="00B0F0"/>
                </a:solidFill>
              </a:rPr>
              <a:t>B</a:t>
            </a:r>
            <a:r>
              <a:rPr lang="en-US" sz="3000">
                <a:solidFill>
                  <a:srgbClr val="00B0F0"/>
                </a:solidFill>
              </a:rPr>
              <a:t>. </a:t>
            </a:r>
            <a:r>
              <a:rPr lang="en-US" sz="3000"/>
              <a:t>very cold all year </a:t>
            </a:r>
            <a:r>
              <a:rPr lang="en-US" sz="3000" smtClean="0"/>
              <a:t>around</a:t>
            </a:r>
          </a:p>
          <a:p>
            <a:pPr marL="0" indent="0" algn="just">
              <a:lnSpc>
                <a:spcPct val="120000"/>
              </a:lnSpc>
              <a:spcBef>
                <a:spcPts val="0"/>
              </a:spcBef>
              <a:buNone/>
            </a:pPr>
            <a:r>
              <a:rPr lang="en-US" sz="3000" smtClean="0">
                <a:solidFill>
                  <a:srgbClr val="00B0F0"/>
                </a:solidFill>
              </a:rPr>
              <a:t>C</a:t>
            </a:r>
            <a:r>
              <a:rPr lang="en-US" sz="3000">
                <a:solidFill>
                  <a:srgbClr val="00B0F0"/>
                </a:solidFill>
              </a:rPr>
              <a:t>. </a:t>
            </a:r>
            <a:r>
              <a:rPr lang="en-US" sz="3000"/>
              <a:t>hot in the day but very cold at night</a:t>
            </a:r>
            <a:endParaRPr lang="en-US" sz="3000" smtClean="0"/>
          </a:p>
          <a:p>
            <a:pPr marL="0" indent="0" algn="just">
              <a:lnSpc>
                <a:spcPct val="120000"/>
              </a:lnSpc>
              <a:spcBef>
                <a:spcPts val="0"/>
              </a:spcBef>
              <a:buNone/>
            </a:pPr>
            <a:endParaRPr lang="en-US" sz="1500" dirty="0"/>
          </a:p>
          <a:p>
            <a:pPr marL="0" indent="0" algn="just">
              <a:lnSpc>
                <a:spcPct val="120000"/>
              </a:lnSpc>
              <a:spcBef>
                <a:spcPts val="0"/>
              </a:spcBef>
              <a:buNone/>
            </a:pPr>
            <a:r>
              <a:rPr lang="en-US" sz="3000" b="1" smtClean="0">
                <a:solidFill>
                  <a:srgbClr val="F26649"/>
                </a:solidFill>
              </a:rPr>
              <a:t>4. </a:t>
            </a:r>
            <a:r>
              <a:rPr lang="en-US" sz="3000"/>
              <a:t>Hopeans have thick skin to protect </a:t>
            </a:r>
            <a:r>
              <a:rPr lang="en-US" sz="3000" smtClean="0"/>
              <a:t>them from </a:t>
            </a:r>
            <a:r>
              <a:rPr lang="en-US" sz="3000"/>
              <a:t>_____.</a:t>
            </a:r>
            <a:endParaRPr lang="en-US" sz="3000" dirty="0"/>
          </a:p>
          <a:p>
            <a:pPr marL="0" indent="0" algn="just">
              <a:lnSpc>
                <a:spcPct val="120000"/>
              </a:lnSpc>
              <a:spcBef>
                <a:spcPts val="0"/>
              </a:spcBef>
              <a:buNone/>
            </a:pPr>
            <a:r>
              <a:rPr lang="en-US" sz="3000" smtClean="0">
                <a:solidFill>
                  <a:srgbClr val="00B0F0"/>
                </a:solidFill>
              </a:rPr>
              <a:t>A. </a:t>
            </a:r>
            <a:r>
              <a:rPr lang="en-US" sz="3000"/>
              <a:t>the </a:t>
            </a:r>
            <a:r>
              <a:rPr lang="en-US" sz="3000" smtClean="0"/>
              <a:t>heat			</a:t>
            </a:r>
            <a:r>
              <a:rPr lang="en-US" sz="3000" smtClean="0">
                <a:solidFill>
                  <a:srgbClr val="00B0F0"/>
                </a:solidFill>
              </a:rPr>
              <a:t>B. </a:t>
            </a:r>
            <a:r>
              <a:rPr lang="en-US" sz="3000"/>
              <a:t>the </a:t>
            </a:r>
            <a:r>
              <a:rPr lang="en-US" sz="3000" smtClean="0"/>
              <a:t>cold</a:t>
            </a:r>
            <a:r>
              <a:rPr lang="en-US" sz="3000"/>
              <a:t>	</a:t>
            </a:r>
            <a:r>
              <a:rPr lang="en-US" sz="3000" smtClean="0"/>
              <a:t>		</a:t>
            </a:r>
            <a:r>
              <a:rPr lang="en-US" sz="3000" smtClean="0">
                <a:solidFill>
                  <a:srgbClr val="00B0F0"/>
                </a:solidFill>
              </a:rPr>
              <a:t>C. </a:t>
            </a:r>
            <a:r>
              <a:rPr lang="en-US" sz="3000"/>
              <a:t>alien attacks</a:t>
            </a:r>
            <a:endParaRPr lang="en-US" sz="3000" dirty="0"/>
          </a:p>
        </p:txBody>
      </p:sp>
      <p:sp>
        <p:nvSpPr>
          <p:cNvPr id="13" name="Oval 12"/>
          <p:cNvSpPr/>
          <p:nvPr/>
        </p:nvSpPr>
        <p:spPr>
          <a:xfrm>
            <a:off x="503898" y="2757231"/>
            <a:ext cx="485775" cy="48577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p:cNvSpPr/>
          <p:nvPr/>
        </p:nvSpPr>
        <p:spPr>
          <a:xfrm>
            <a:off x="539750" y="5219268"/>
            <a:ext cx="485775" cy="48577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782599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1905" y="1905"/>
            <a:ext cx="12192000" cy="1083309"/>
            <a:chOff x="0" y="-3"/>
            <a:chExt cx="12192000" cy="1083309"/>
          </a:xfrm>
        </p:grpSpPr>
        <p:sp>
          <p:nvSpPr>
            <p:cNvPr id="19" name="Round Single Corner Rectangle 18"/>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ound Single Corner Rectangle 19"/>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 Single Corner Rectangle 20"/>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p:cNvSpPr txBox="1"/>
          <p:nvPr/>
        </p:nvSpPr>
        <p:spPr>
          <a:xfrm>
            <a:off x="1042458" y="1180664"/>
            <a:ext cx="9749367" cy="829945"/>
          </a:xfrm>
          <a:prstGeom prst="rect">
            <a:avLst/>
          </a:prstGeom>
          <a:noFill/>
          <a:effectLst/>
        </p:spPr>
        <p:txBody>
          <a:bodyPr wrap="square" rtlCol="0">
            <a:spAutoFit/>
          </a:bodyPr>
          <a:lstStyle/>
          <a:p>
            <a:r>
              <a:rPr lang="en-US" sz="2400" b="1" dirty="0">
                <a:effectLst>
                  <a:glow rad="88900">
                    <a:schemeClr val="bg1"/>
                  </a:glow>
                </a:effectLst>
                <a:cs typeface="Arial" panose="020B0604020202020204" pitchFamily="34" charset="0"/>
              </a:rPr>
              <a:t>You will hear a student talking about an imaginary planet that supports life. Listen and choose the correct answer A, B, or C.</a:t>
            </a:r>
          </a:p>
        </p:txBody>
      </p:sp>
      <p:sp>
        <p:nvSpPr>
          <p:cNvPr id="16" name="Rounded Rectangle 15"/>
          <p:cNvSpPr/>
          <p:nvPr/>
        </p:nvSpPr>
        <p:spPr>
          <a:xfrm>
            <a:off x="487067" y="1254947"/>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7" name="TextBox 16"/>
          <p:cNvSpPr txBox="1"/>
          <p:nvPr/>
        </p:nvSpPr>
        <p:spPr>
          <a:xfrm>
            <a:off x="539852" y="1152307"/>
            <a:ext cx="397035" cy="706755"/>
          </a:xfrm>
          <a:prstGeom prst="rect">
            <a:avLst/>
          </a:prstGeom>
          <a:noFill/>
        </p:spPr>
        <p:txBody>
          <a:bodyPr wrap="square" rtlCol="0">
            <a:spAutoFit/>
          </a:bodyPr>
          <a:lstStyle/>
          <a:p>
            <a:pPr algn="ctr"/>
            <a:r>
              <a:rPr lang="en-US" sz="4000" b="1" dirty="0">
                <a:solidFill>
                  <a:schemeClr val="bg1"/>
                </a:solidFill>
                <a:latin typeface="Myriad Pro" pitchFamily="34" charset="0"/>
              </a:rPr>
              <a:t>2</a:t>
            </a:r>
          </a:p>
        </p:txBody>
      </p:sp>
      <p:sp>
        <p:nvSpPr>
          <p:cNvPr id="8" name="TextBox 7"/>
          <p:cNvSpPr txBox="1"/>
          <p:nvPr/>
        </p:nvSpPr>
        <p:spPr>
          <a:xfrm>
            <a:off x="539750" y="177800"/>
            <a:ext cx="5532755" cy="645160"/>
          </a:xfrm>
          <a:prstGeom prst="rect">
            <a:avLst/>
          </a:prstGeom>
          <a:noFill/>
          <a:effectLst/>
        </p:spPr>
        <p:txBody>
          <a:bodyPr wrap="square" rtlCol="0">
            <a:spAutoFit/>
          </a:bodyPr>
          <a:lstStyle/>
          <a:p>
            <a:r>
              <a:rPr lang="en-US" sz="3600" b="1" dirty="0">
                <a:effectLst>
                  <a:glow rad="88900">
                    <a:schemeClr val="bg1"/>
                  </a:glow>
                </a:effectLst>
                <a:latin typeface="Arial" panose="020B0604020202020204" pitchFamily="34" charset="0"/>
                <a:cs typeface="Arial" panose="020B0604020202020204" pitchFamily="34" charset="0"/>
              </a:rPr>
              <a:t>LISTENING</a:t>
            </a:r>
          </a:p>
        </p:txBody>
      </p:sp>
      <p:sp>
        <p:nvSpPr>
          <p:cNvPr id="22" name="Content Placeholder 5"/>
          <p:cNvSpPr>
            <a:spLocks noGrp="1"/>
          </p:cNvSpPr>
          <p:nvPr>
            <p:ph idx="1"/>
          </p:nvPr>
        </p:nvSpPr>
        <p:spPr>
          <a:xfrm>
            <a:off x="539750" y="2084892"/>
            <a:ext cx="11269345" cy="3725373"/>
          </a:xfrm>
        </p:spPr>
        <p:txBody>
          <a:bodyPr>
            <a:noAutofit/>
          </a:bodyPr>
          <a:lstStyle/>
          <a:p>
            <a:pPr marL="0" indent="0" algn="just">
              <a:lnSpc>
                <a:spcPct val="120000"/>
              </a:lnSpc>
              <a:spcBef>
                <a:spcPts val="0"/>
              </a:spcBef>
              <a:buNone/>
            </a:pPr>
            <a:r>
              <a:rPr lang="en-US" sz="3000" b="1" smtClean="0">
                <a:solidFill>
                  <a:srgbClr val="F26649"/>
                </a:solidFill>
              </a:rPr>
              <a:t>5. </a:t>
            </a:r>
            <a:r>
              <a:rPr lang="en-US" sz="3000"/>
              <a:t>Hopeans drink _____.</a:t>
            </a:r>
          </a:p>
          <a:p>
            <a:pPr marL="0" indent="0" algn="just">
              <a:lnSpc>
                <a:spcPct val="120000"/>
              </a:lnSpc>
              <a:spcBef>
                <a:spcPts val="0"/>
              </a:spcBef>
              <a:buNone/>
            </a:pPr>
            <a:r>
              <a:rPr lang="en-US" sz="3000" smtClean="0">
                <a:solidFill>
                  <a:srgbClr val="00B0F0"/>
                </a:solidFill>
              </a:rPr>
              <a:t>A. </a:t>
            </a:r>
            <a:r>
              <a:rPr lang="en-US" sz="3000"/>
              <a:t>liquid water from the sea	</a:t>
            </a:r>
            <a:endParaRPr lang="en-US" sz="3000" smtClean="0"/>
          </a:p>
          <a:p>
            <a:pPr marL="0" indent="0" algn="just">
              <a:lnSpc>
                <a:spcPct val="120000"/>
              </a:lnSpc>
              <a:spcBef>
                <a:spcPts val="0"/>
              </a:spcBef>
              <a:buNone/>
            </a:pPr>
            <a:r>
              <a:rPr lang="en-US" sz="3000" smtClean="0">
                <a:solidFill>
                  <a:srgbClr val="00B0F0"/>
                </a:solidFill>
              </a:rPr>
              <a:t>B</a:t>
            </a:r>
            <a:r>
              <a:rPr lang="en-US" sz="3000">
                <a:solidFill>
                  <a:srgbClr val="00B0F0"/>
                </a:solidFill>
              </a:rPr>
              <a:t>. </a:t>
            </a:r>
            <a:r>
              <a:rPr lang="en-US" sz="3000"/>
              <a:t>petrol from under the ground</a:t>
            </a:r>
          </a:p>
          <a:p>
            <a:pPr marL="0" indent="0" algn="just">
              <a:lnSpc>
                <a:spcPct val="120000"/>
              </a:lnSpc>
              <a:spcBef>
                <a:spcPts val="0"/>
              </a:spcBef>
              <a:buNone/>
            </a:pPr>
            <a:r>
              <a:rPr lang="en-US" sz="3000" smtClean="0">
                <a:solidFill>
                  <a:srgbClr val="00B0F0"/>
                </a:solidFill>
              </a:rPr>
              <a:t>C</a:t>
            </a:r>
            <a:r>
              <a:rPr lang="en-US" sz="3000">
                <a:solidFill>
                  <a:srgbClr val="00B0F0"/>
                </a:solidFill>
              </a:rPr>
              <a:t>. </a:t>
            </a:r>
            <a:r>
              <a:rPr lang="en-US" sz="3000"/>
              <a:t>almost nothing</a:t>
            </a:r>
            <a:endParaRPr lang="en-US" sz="3000" smtClean="0"/>
          </a:p>
        </p:txBody>
      </p:sp>
      <p:sp>
        <p:nvSpPr>
          <p:cNvPr id="13" name="Oval 12"/>
          <p:cNvSpPr/>
          <p:nvPr/>
        </p:nvSpPr>
        <p:spPr>
          <a:xfrm>
            <a:off x="495481" y="3290631"/>
            <a:ext cx="485775" cy="48577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3138373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1905" y="1905"/>
            <a:ext cx="12192000" cy="1083309"/>
            <a:chOff x="0" y="-3"/>
            <a:chExt cx="12192000" cy="1083309"/>
          </a:xfrm>
        </p:grpSpPr>
        <p:sp>
          <p:nvSpPr>
            <p:cNvPr id="19" name="Round Single Corner Rectangle 18"/>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ound Single Corner Rectangle 19"/>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 Single Corner Rectangle 20"/>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p:cNvSpPr txBox="1"/>
          <p:nvPr/>
        </p:nvSpPr>
        <p:spPr>
          <a:xfrm>
            <a:off x="989672" y="1059470"/>
            <a:ext cx="10373995" cy="829945"/>
          </a:xfrm>
          <a:prstGeom prst="rect">
            <a:avLst/>
          </a:prstGeom>
          <a:noFill/>
          <a:effectLst/>
        </p:spPr>
        <p:txBody>
          <a:bodyPr wrap="square" rtlCol="0">
            <a:spAutoFit/>
          </a:bodyPr>
          <a:lstStyle/>
          <a:p>
            <a:r>
              <a:rPr lang="en-US" sz="2400" b="1" dirty="0">
                <a:effectLst>
                  <a:glow rad="88900">
                    <a:schemeClr val="bg1"/>
                  </a:glow>
                </a:effectLst>
                <a:cs typeface="Arial" panose="020B0604020202020204" pitchFamily="34" charset="0"/>
              </a:rPr>
              <a:t>Read the following information about Hopeans. Listen again and fill in each blank with ONE word or number that </a:t>
            </a:r>
            <a:r>
              <a:rPr lang="en-US" sz="2400" b="1">
                <a:effectLst>
                  <a:glow rad="88900">
                    <a:schemeClr val="bg1"/>
                  </a:glow>
                </a:effectLst>
                <a:cs typeface="Arial" panose="020B0604020202020204" pitchFamily="34" charset="0"/>
              </a:rPr>
              <a:t>you </a:t>
            </a:r>
            <a:r>
              <a:rPr lang="en-US" sz="2400" b="1" smtClean="0">
                <a:effectLst>
                  <a:glow rad="88900">
                    <a:schemeClr val="bg1"/>
                  </a:glow>
                </a:effectLst>
                <a:cs typeface="Arial" panose="020B0604020202020204" pitchFamily="34" charset="0"/>
              </a:rPr>
              <a:t>hear.</a:t>
            </a:r>
            <a:endParaRPr lang="en-US" sz="2400" b="1" dirty="0">
              <a:effectLst>
                <a:glow rad="88900">
                  <a:schemeClr val="bg1"/>
                </a:glow>
              </a:effectLst>
              <a:cs typeface="Arial" panose="020B0604020202020204" pitchFamily="34" charset="0"/>
            </a:endParaRPr>
          </a:p>
        </p:txBody>
      </p:sp>
      <p:sp>
        <p:nvSpPr>
          <p:cNvPr id="16" name="Rounded Rectangle 15"/>
          <p:cNvSpPr/>
          <p:nvPr/>
        </p:nvSpPr>
        <p:spPr>
          <a:xfrm>
            <a:off x="486965" y="1161344"/>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7" name="TextBox 16"/>
          <p:cNvSpPr txBox="1"/>
          <p:nvPr/>
        </p:nvSpPr>
        <p:spPr>
          <a:xfrm>
            <a:off x="539750" y="1058704"/>
            <a:ext cx="397035" cy="706755"/>
          </a:xfrm>
          <a:prstGeom prst="rect">
            <a:avLst/>
          </a:prstGeom>
          <a:noFill/>
        </p:spPr>
        <p:txBody>
          <a:bodyPr wrap="square" rtlCol="0">
            <a:spAutoFit/>
          </a:bodyPr>
          <a:lstStyle/>
          <a:p>
            <a:pPr algn="ctr"/>
            <a:r>
              <a:rPr lang="en-US" sz="4000" b="1" dirty="0">
                <a:solidFill>
                  <a:schemeClr val="bg1"/>
                </a:solidFill>
                <a:latin typeface="Myriad Pro" pitchFamily="34" charset="0"/>
              </a:rPr>
              <a:t>3</a:t>
            </a:r>
          </a:p>
        </p:txBody>
      </p:sp>
      <p:sp>
        <p:nvSpPr>
          <p:cNvPr id="8" name="TextBox 7"/>
          <p:cNvSpPr txBox="1"/>
          <p:nvPr/>
        </p:nvSpPr>
        <p:spPr>
          <a:xfrm>
            <a:off x="539750" y="177800"/>
            <a:ext cx="5532755" cy="645160"/>
          </a:xfrm>
          <a:prstGeom prst="rect">
            <a:avLst/>
          </a:prstGeom>
          <a:noFill/>
          <a:effectLst/>
        </p:spPr>
        <p:txBody>
          <a:bodyPr wrap="square" rtlCol="0">
            <a:spAutoFit/>
          </a:bodyPr>
          <a:lstStyle/>
          <a:p>
            <a:r>
              <a:rPr lang="en-US" sz="3600" b="1" dirty="0">
                <a:effectLst>
                  <a:glow rad="88900">
                    <a:schemeClr val="bg1"/>
                  </a:glow>
                </a:effectLst>
                <a:latin typeface="Arial" panose="020B0604020202020204" pitchFamily="34" charset="0"/>
                <a:cs typeface="Arial" panose="020B0604020202020204" pitchFamily="34" charset="0"/>
              </a:rPr>
              <a:t>LISTENING</a:t>
            </a:r>
          </a:p>
        </p:txBody>
      </p:sp>
      <p:graphicFrame>
        <p:nvGraphicFramePr>
          <p:cNvPr id="4" name="Table 3"/>
          <p:cNvGraphicFramePr/>
          <p:nvPr>
            <p:extLst>
              <p:ext uri="{D42A27DB-BD31-4B8C-83A1-F6EECF244321}">
                <p14:modId xmlns:p14="http://schemas.microsoft.com/office/powerpoint/2010/main" val="4004844201"/>
              </p:ext>
            </p:extLst>
          </p:nvPr>
        </p:nvGraphicFramePr>
        <p:xfrm>
          <a:off x="487067" y="1994063"/>
          <a:ext cx="11004549" cy="4791234"/>
        </p:xfrm>
        <a:graphic>
          <a:graphicData uri="http://schemas.openxmlformats.org/drawingml/2006/table">
            <a:tbl>
              <a:tblPr firstRow="1" bandRow="1">
                <a:tableStyleId>{5C22544A-7EE6-4342-B048-85BDC9FD1C3A}</a:tableStyleId>
              </a:tblPr>
              <a:tblGrid>
                <a:gridCol w="1989433">
                  <a:extLst>
                    <a:ext uri="{9D8B030D-6E8A-4147-A177-3AD203B41FA5}">
                      <a16:colId xmlns:a16="http://schemas.microsoft.com/office/drawing/2014/main" val="20000"/>
                    </a:ext>
                  </a:extLst>
                </a:gridCol>
                <a:gridCol w="9015116">
                  <a:extLst>
                    <a:ext uri="{9D8B030D-6E8A-4147-A177-3AD203B41FA5}">
                      <a16:colId xmlns:a16="http://schemas.microsoft.com/office/drawing/2014/main" val="20001"/>
                    </a:ext>
                  </a:extLst>
                </a:gridCol>
              </a:tblGrid>
              <a:tr h="480237">
                <a:tc>
                  <a:txBody>
                    <a:bodyPr/>
                    <a:lstStyle/>
                    <a:p>
                      <a:pPr>
                        <a:buNone/>
                      </a:pPr>
                      <a:r>
                        <a:rPr lang="en-US" sz="2800" b="1" smtClean="0">
                          <a:solidFill>
                            <a:schemeClr val="tx1"/>
                          </a:solidFill>
                          <a:latin typeface="+mn-lt"/>
                        </a:rPr>
                        <a:t>Name</a:t>
                      </a:r>
                      <a:endParaRPr lang="en-US" sz="2800" b="1">
                        <a:solidFill>
                          <a:schemeClr val="tx1"/>
                        </a:solidFill>
                        <a:latin typeface="+mn-lt"/>
                      </a:endParaRP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accent4">
                        <a:lumMod val="20000"/>
                        <a:lumOff val="80000"/>
                      </a:schemeClr>
                    </a:solidFill>
                  </a:tcPr>
                </a:tc>
                <a:tc>
                  <a:txBody>
                    <a:bodyPr/>
                    <a:lstStyle/>
                    <a:p>
                      <a:pPr algn="l">
                        <a:buNone/>
                      </a:pPr>
                      <a:r>
                        <a:rPr lang="en-US" sz="2800" b="0">
                          <a:solidFill>
                            <a:schemeClr val="tx1"/>
                          </a:solidFill>
                          <a:latin typeface="+mn-lt"/>
                        </a:rPr>
                        <a:t>Hopeans</a:t>
                      </a: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rgbClr val="FEF8EC"/>
                    </a:solidFill>
                  </a:tcPr>
                </a:tc>
                <a:extLst>
                  <a:ext uri="{0D108BD9-81ED-4DB2-BD59-A6C34878D82A}">
                    <a16:rowId xmlns:a16="http://schemas.microsoft.com/office/drawing/2014/main" val="10000"/>
                  </a:ext>
                </a:extLst>
              </a:tr>
              <a:tr h="584994">
                <a:tc>
                  <a:txBody>
                    <a:bodyPr/>
                    <a:lstStyle/>
                    <a:p>
                      <a:pPr>
                        <a:buNone/>
                      </a:pPr>
                      <a:r>
                        <a:rPr lang="en-US" sz="2800" b="1">
                          <a:solidFill>
                            <a:schemeClr val="tx1"/>
                          </a:solidFill>
                          <a:latin typeface="+mn-lt"/>
                        </a:rPr>
                        <a:t>Living place</a:t>
                      </a: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accent4">
                        <a:lumMod val="20000"/>
                        <a:lumOff val="80000"/>
                      </a:schemeClr>
                    </a:solidFill>
                  </a:tcPr>
                </a:tc>
                <a:tc>
                  <a:txBody>
                    <a:bodyPr/>
                    <a:lstStyle/>
                    <a:p>
                      <a:pPr algn="l">
                        <a:buNone/>
                      </a:pPr>
                      <a:r>
                        <a:rPr lang="en-US" sz="2800" b="0">
                          <a:solidFill>
                            <a:schemeClr val="tx1"/>
                          </a:solidFill>
                          <a:latin typeface="+mn-lt"/>
                        </a:rPr>
                        <a:t>Planet Hope in the Milky Way </a:t>
                      </a:r>
                      <a:r>
                        <a:rPr lang="en-US" sz="2800" b="0">
                          <a:solidFill>
                            <a:schemeClr val="tx1"/>
                          </a:solidFill>
                          <a:latin typeface="+mn-lt"/>
                          <a:sym typeface="+mn-ea"/>
                        </a:rPr>
                        <a:t>Galaxy</a:t>
                      </a:r>
                      <a:endParaRPr lang="en-US" sz="2800" b="0">
                        <a:solidFill>
                          <a:schemeClr val="tx1"/>
                        </a:solidFill>
                        <a:latin typeface="+mn-lt"/>
                      </a:endParaRP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rgbClr val="FEF8EC"/>
                    </a:solidFill>
                  </a:tcPr>
                </a:tc>
                <a:extLst>
                  <a:ext uri="{0D108BD9-81ED-4DB2-BD59-A6C34878D82A}">
                    <a16:rowId xmlns:a16="http://schemas.microsoft.com/office/drawing/2014/main" val="10001"/>
                  </a:ext>
                </a:extLst>
              </a:tr>
              <a:tr h="1271214">
                <a:tc>
                  <a:txBody>
                    <a:bodyPr/>
                    <a:lstStyle/>
                    <a:p>
                      <a:pPr>
                        <a:buNone/>
                      </a:pPr>
                      <a:r>
                        <a:rPr lang="en-US" sz="2800" b="1">
                          <a:solidFill>
                            <a:schemeClr val="tx1"/>
                          </a:solidFill>
                          <a:latin typeface="+mn-lt"/>
                        </a:rPr>
                        <a:t>Apperance</a:t>
                      </a: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accent4">
                        <a:lumMod val="20000"/>
                        <a:lumOff val="80000"/>
                      </a:schemeClr>
                    </a:solidFill>
                  </a:tcPr>
                </a:tc>
                <a:tc>
                  <a:txBody>
                    <a:bodyPr/>
                    <a:lstStyle/>
                    <a:p>
                      <a:pPr algn="l">
                        <a:buNone/>
                      </a:pPr>
                      <a:r>
                        <a:rPr lang="en-US" sz="2800" b="0">
                          <a:solidFill>
                            <a:schemeClr val="tx1"/>
                          </a:solidFill>
                          <a:latin typeface="+mn-lt"/>
                        </a:rPr>
                        <a:t>– have a big head, (1) _____ eyes, two legs, and (2)_____ arms.</a:t>
                      </a:r>
                    </a:p>
                    <a:p>
                      <a:pPr algn="l">
                        <a:buNone/>
                      </a:pPr>
                      <a:r>
                        <a:rPr lang="en-US" sz="2800" b="0">
                          <a:solidFill>
                            <a:schemeClr val="tx1"/>
                          </a:solidFill>
                          <a:latin typeface="+mn-lt"/>
                        </a:rPr>
                        <a:t>– have thick skin to protect them from the heat.</a:t>
                      </a: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rgbClr val="FEF8EC"/>
                    </a:solidFill>
                  </a:tcPr>
                </a:tc>
                <a:extLst>
                  <a:ext uri="{0D108BD9-81ED-4DB2-BD59-A6C34878D82A}">
                    <a16:rowId xmlns:a16="http://schemas.microsoft.com/office/drawing/2014/main" val="10002"/>
                  </a:ext>
                </a:extLst>
              </a:tr>
              <a:tr h="875726">
                <a:tc>
                  <a:txBody>
                    <a:bodyPr/>
                    <a:lstStyle/>
                    <a:p>
                      <a:pPr>
                        <a:buNone/>
                      </a:pPr>
                      <a:r>
                        <a:rPr lang="en-US" sz="2800" b="1">
                          <a:solidFill>
                            <a:schemeClr val="tx1"/>
                          </a:solidFill>
                          <a:latin typeface="+mn-lt"/>
                        </a:rPr>
                        <a:t>Behaviour</a:t>
                      </a: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accent4">
                        <a:lumMod val="20000"/>
                        <a:lumOff val="80000"/>
                      </a:schemeClr>
                    </a:solidFill>
                  </a:tcPr>
                </a:tc>
                <a:tc>
                  <a:txBody>
                    <a:bodyPr/>
                    <a:lstStyle/>
                    <a:p>
                      <a:pPr algn="l">
                        <a:buNone/>
                      </a:pPr>
                      <a:r>
                        <a:rPr lang="en-US" sz="2800" b="0">
                          <a:solidFill>
                            <a:schemeClr val="tx1"/>
                          </a:solidFill>
                          <a:latin typeface="+mn-lt"/>
                        </a:rPr>
                        <a:t>– friendly and (3) </a:t>
                      </a:r>
                      <a:r>
                        <a:rPr lang="en-US" sz="2800" b="0" smtClean="0">
                          <a:solidFill>
                            <a:schemeClr val="tx1"/>
                          </a:solidFill>
                          <a:latin typeface="+mn-lt"/>
                        </a:rPr>
                        <a:t>__________.</a:t>
                      </a:r>
                      <a:endParaRPr lang="en-US" sz="2800" b="0">
                        <a:solidFill>
                          <a:schemeClr val="tx1"/>
                        </a:solidFill>
                        <a:latin typeface="+mn-lt"/>
                      </a:endParaRPr>
                    </a:p>
                    <a:p>
                      <a:pPr algn="l">
                        <a:buNone/>
                      </a:pPr>
                      <a:r>
                        <a:rPr lang="en-US" sz="2800" b="0">
                          <a:solidFill>
                            <a:schemeClr val="tx1"/>
                          </a:solidFill>
                          <a:latin typeface="+mn-lt"/>
                        </a:rPr>
                        <a:t>– only (4) </a:t>
                      </a:r>
                      <a:r>
                        <a:rPr lang="en-US" sz="2800" b="0" smtClean="0">
                          <a:solidFill>
                            <a:schemeClr val="tx1"/>
                          </a:solidFill>
                          <a:latin typeface="+mn-lt"/>
                        </a:rPr>
                        <a:t>_________ </a:t>
                      </a:r>
                      <a:r>
                        <a:rPr lang="en-US" sz="2800" b="0">
                          <a:solidFill>
                            <a:schemeClr val="tx1"/>
                          </a:solidFill>
                          <a:latin typeface="+mn-lt"/>
                        </a:rPr>
                        <a:t>to people who try to attack them.</a:t>
                      </a: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rgbClr val="FEF8EC"/>
                    </a:solidFill>
                  </a:tcPr>
                </a:tc>
                <a:extLst>
                  <a:ext uri="{0D108BD9-81ED-4DB2-BD59-A6C34878D82A}">
                    <a16:rowId xmlns:a16="http://schemas.microsoft.com/office/drawing/2014/main" val="10003"/>
                  </a:ext>
                </a:extLst>
              </a:tr>
              <a:tr h="1271214">
                <a:tc>
                  <a:txBody>
                    <a:bodyPr/>
                    <a:lstStyle/>
                    <a:p>
                      <a:pPr>
                        <a:buNone/>
                      </a:pPr>
                      <a:r>
                        <a:rPr lang="en-US" sz="2800" b="1">
                          <a:solidFill>
                            <a:schemeClr val="tx1"/>
                          </a:solidFill>
                          <a:latin typeface="+mn-lt"/>
                        </a:rPr>
                        <a:t>Lifestyle</a:t>
                      </a: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accent4">
                        <a:lumMod val="20000"/>
                        <a:lumOff val="80000"/>
                      </a:schemeClr>
                    </a:solidFill>
                  </a:tcPr>
                </a:tc>
                <a:tc>
                  <a:txBody>
                    <a:bodyPr/>
                    <a:lstStyle/>
                    <a:p>
                      <a:pPr algn="l">
                        <a:buNone/>
                      </a:pPr>
                      <a:r>
                        <a:rPr lang="en-US" sz="2800" b="0">
                          <a:solidFill>
                            <a:schemeClr val="tx1"/>
                          </a:solidFill>
                          <a:latin typeface="+mn-lt"/>
                        </a:rPr>
                        <a:t>– eat special (5) ______ and drink petrol from under the ground.</a:t>
                      </a:r>
                    </a:p>
                    <a:p>
                      <a:pPr algn="l">
                        <a:buNone/>
                      </a:pPr>
                      <a:r>
                        <a:rPr lang="en-US" sz="2800" b="0">
                          <a:solidFill>
                            <a:schemeClr val="tx1"/>
                          </a:solidFill>
                          <a:latin typeface="+mn-lt"/>
                        </a:rPr>
                        <a:t>– travel by (6) ______ at very high speeds.</a:t>
                      </a: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rgbClr val="FEF8EC"/>
                    </a:solidFill>
                  </a:tcPr>
                </a:tc>
                <a:extLst>
                  <a:ext uri="{0D108BD9-81ED-4DB2-BD59-A6C34878D82A}">
                    <a16:rowId xmlns:a16="http://schemas.microsoft.com/office/drawing/2014/main" val="10004"/>
                  </a:ext>
                </a:extLst>
              </a:tr>
            </a:tbl>
          </a:graphicData>
        </a:graphic>
      </p:graphicFrame>
      <p:sp>
        <p:nvSpPr>
          <p:cNvPr id="7" name="TextBox 3"/>
          <p:cNvSpPr txBox="1"/>
          <p:nvPr/>
        </p:nvSpPr>
        <p:spPr>
          <a:xfrm>
            <a:off x="10117456" y="3094990"/>
            <a:ext cx="533400" cy="521970"/>
          </a:xfrm>
          <a:prstGeom prst="rect">
            <a:avLst/>
          </a:prstGeom>
          <a:noFill/>
        </p:spPr>
        <p:txBody>
          <a:bodyPr wrap="square" rtlCol="0">
            <a:spAutoFit/>
          </a:bodyPr>
          <a:lstStyle/>
          <a:p>
            <a:r>
              <a:rPr lang="en-US" sz="2800" b="1" smtClean="0">
                <a:solidFill>
                  <a:srgbClr val="7030A0"/>
                </a:solidFill>
              </a:rPr>
              <a:t>4</a:t>
            </a:r>
            <a:endParaRPr lang="en-US" sz="2800" b="1" dirty="0">
              <a:solidFill>
                <a:srgbClr val="7030A0"/>
              </a:solidFill>
            </a:endParaRPr>
          </a:p>
        </p:txBody>
      </p:sp>
      <p:sp>
        <p:nvSpPr>
          <p:cNvPr id="6" name="TextBox 3"/>
          <p:cNvSpPr txBox="1"/>
          <p:nvPr/>
        </p:nvSpPr>
        <p:spPr>
          <a:xfrm>
            <a:off x="5953466" y="3094990"/>
            <a:ext cx="446405" cy="521970"/>
          </a:xfrm>
          <a:prstGeom prst="rect">
            <a:avLst/>
          </a:prstGeom>
          <a:noFill/>
        </p:spPr>
        <p:txBody>
          <a:bodyPr wrap="square" rtlCol="0">
            <a:spAutoFit/>
          </a:bodyPr>
          <a:lstStyle/>
          <a:p>
            <a:r>
              <a:rPr lang="en-US" sz="2800" b="1" smtClean="0">
                <a:solidFill>
                  <a:srgbClr val="7030A0"/>
                </a:solidFill>
              </a:rPr>
              <a:t>4</a:t>
            </a:r>
            <a:endParaRPr lang="en-US" sz="2800" b="1" dirty="0">
              <a:solidFill>
                <a:srgbClr val="7030A0"/>
              </a:solidFill>
            </a:endParaRPr>
          </a:p>
        </p:txBody>
      </p:sp>
      <p:sp>
        <p:nvSpPr>
          <p:cNvPr id="9" name="TextBox 3"/>
          <p:cNvSpPr txBox="1"/>
          <p:nvPr/>
        </p:nvSpPr>
        <p:spPr>
          <a:xfrm>
            <a:off x="5176202" y="4476877"/>
            <a:ext cx="1753235" cy="521970"/>
          </a:xfrm>
          <a:prstGeom prst="rect">
            <a:avLst/>
          </a:prstGeom>
          <a:noFill/>
        </p:spPr>
        <p:txBody>
          <a:bodyPr wrap="square" rtlCol="0">
            <a:spAutoFit/>
          </a:bodyPr>
          <a:lstStyle/>
          <a:p>
            <a:r>
              <a:rPr lang="en-US" sz="2800" b="1" dirty="0">
                <a:solidFill>
                  <a:srgbClr val="7030A0"/>
                </a:solidFill>
              </a:rPr>
              <a:t>hospitable</a:t>
            </a:r>
          </a:p>
        </p:txBody>
      </p:sp>
      <p:sp>
        <p:nvSpPr>
          <p:cNvPr id="10" name="TextBox 3"/>
          <p:cNvSpPr txBox="1"/>
          <p:nvPr/>
        </p:nvSpPr>
        <p:spPr>
          <a:xfrm>
            <a:off x="3951943" y="4918841"/>
            <a:ext cx="1993900" cy="521970"/>
          </a:xfrm>
          <a:prstGeom prst="rect">
            <a:avLst/>
          </a:prstGeom>
          <a:noFill/>
        </p:spPr>
        <p:txBody>
          <a:bodyPr wrap="square" rtlCol="0">
            <a:spAutoFit/>
          </a:bodyPr>
          <a:lstStyle/>
          <a:p>
            <a:r>
              <a:rPr lang="en-US" sz="2800" b="1" dirty="0">
                <a:solidFill>
                  <a:srgbClr val="7030A0"/>
                </a:solidFill>
              </a:rPr>
              <a:t>dangerous</a:t>
            </a:r>
          </a:p>
        </p:txBody>
      </p:sp>
      <p:sp>
        <p:nvSpPr>
          <p:cNvPr id="11" name="TextBox 3"/>
          <p:cNvSpPr txBox="1"/>
          <p:nvPr/>
        </p:nvSpPr>
        <p:spPr>
          <a:xfrm>
            <a:off x="4860925" y="5429508"/>
            <a:ext cx="1233170" cy="521970"/>
          </a:xfrm>
          <a:prstGeom prst="rect">
            <a:avLst/>
          </a:prstGeom>
          <a:noFill/>
        </p:spPr>
        <p:txBody>
          <a:bodyPr wrap="square" rtlCol="0">
            <a:spAutoFit/>
          </a:bodyPr>
          <a:lstStyle/>
          <a:p>
            <a:r>
              <a:rPr lang="en-US" sz="2800" b="1" dirty="0">
                <a:solidFill>
                  <a:srgbClr val="7030A0"/>
                </a:solidFill>
              </a:rPr>
              <a:t>plants</a:t>
            </a:r>
          </a:p>
        </p:txBody>
      </p:sp>
      <p:sp>
        <p:nvSpPr>
          <p:cNvPr id="13" name="TextBox 3"/>
          <p:cNvSpPr txBox="1"/>
          <p:nvPr/>
        </p:nvSpPr>
        <p:spPr>
          <a:xfrm>
            <a:off x="4551680" y="6276663"/>
            <a:ext cx="1394163" cy="521970"/>
          </a:xfrm>
          <a:prstGeom prst="rect">
            <a:avLst/>
          </a:prstGeom>
          <a:noFill/>
        </p:spPr>
        <p:txBody>
          <a:bodyPr wrap="square" rtlCol="0">
            <a:spAutoFit/>
          </a:bodyPr>
          <a:lstStyle/>
          <a:p>
            <a:r>
              <a:rPr lang="en-US" sz="2800" b="1" dirty="0">
                <a:solidFill>
                  <a:srgbClr val="7030A0"/>
                </a:solidFill>
              </a:rPr>
              <a:t>rockets</a:t>
            </a:r>
          </a:p>
        </p:txBody>
      </p:sp>
      <p:pic>
        <p:nvPicPr>
          <p:cNvPr id="2" name="Track 79">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197090" y="1371127"/>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11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11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circle(in)">
                                      <p:cBhvr>
                                        <p:cTn id="17" dur="11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circle(in)">
                                      <p:cBhvr>
                                        <p:cTn id="22" dur="11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circle(in)">
                                      <p:cBhvr>
                                        <p:cTn id="27" dur="11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circle(in)">
                                      <p:cBhvr>
                                        <p:cTn id="32" dur="11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3" restart="whenNotActive" fill="hold" evtFilter="cancelBubble" nodeType="interactiveSeq">
                <p:stCondLst>
                  <p:cond evt="onClick" delay="0">
                    <p:tgtEl>
                      <p:spTgt spid="2"/>
                    </p:tgtEl>
                  </p:cond>
                </p:stCondLst>
                <p:endSync evt="end" delay="0">
                  <p:rtn val="all"/>
                </p:endSync>
                <p:childTnLst>
                  <p:par>
                    <p:cTn id="34" fill="hold">
                      <p:stCondLst>
                        <p:cond delay="0"/>
                      </p:stCondLst>
                      <p:childTnLst>
                        <p:par>
                          <p:cTn id="35" fill="hold">
                            <p:stCondLst>
                              <p:cond delay="0"/>
                            </p:stCondLst>
                            <p:childTnLst>
                              <p:par>
                                <p:cTn id="36" presetID="1" presetClass="mediacall" presetSubtype="0" fill="hold" nodeType="clickEffect">
                                  <p:stCondLst>
                                    <p:cond delay="0"/>
                                  </p:stCondLst>
                                  <p:childTnLst>
                                    <p:cmd type="call" cmd="playFrom(0.0)">
                                      <p:cBhvr>
                                        <p:cTn id="37" dur="95059" fill="hold"/>
                                        <p:tgtEl>
                                          <p:spTgt spid="2"/>
                                        </p:tgtEl>
                                      </p:cBhvr>
                                    </p:cmd>
                                  </p:childTnLst>
                                </p:cTn>
                              </p:par>
                            </p:childTnLst>
                          </p:cTn>
                        </p:par>
                      </p:childTnLst>
                    </p:cTn>
                  </p:par>
                </p:childTnLst>
              </p:cTn>
              <p:nextCondLst>
                <p:cond evt="onClick" delay="0">
                  <p:tgtEl>
                    <p:spTgt spid="2"/>
                  </p:tgtEl>
                </p:cond>
              </p:nextCondLst>
            </p:seq>
            <p:audio>
              <p:cMediaNode vol="80000">
                <p:cTn id="38" fill="hold" display="0">
                  <p:stCondLst>
                    <p:cond delay="indefinite"/>
                  </p:stCondLst>
                  <p:endCondLst>
                    <p:cond evt="onStopAudio" delay="0">
                      <p:tgtEl>
                        <p:sldTgt/>
                      </p:tgtEl>
                    </p:cond>
                  </p:endCondLst>
                </p:cTn>
                <p:tgtEl>
                  <p:spTgt spid="2"/>
                </p:tgtEl>
              </p:cMediaNode>
            </p:audio>
          </p:childTnLst>
        </p:cTn>
      </p:par>
    </p:tnLst>
    <p:bldLst>
      <p:bldP spid="7" grpId="0"/>
      <p:bldP spid="7" grpId="1"/>
      <p:bldP spid="6" grpId="0"/>
      <p:bldP spid="6" grpId="1"/>
      <p:bldP spid="9" grpId="0"/>
      <p:bldP spid="9" grpId="1"/>
      <p:bldP spid="10" grpId="0"/>
      <p:bldP spid="10" grpId="1"/>
      <p:bldP spid="11" grpId="0"/>
      <p:bldP spid="11" grpId="1"/>
      <p:bldP spid="13" grpId="0"/>
      <p:bldP spid="13" grpId="1"/>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74</TotalTime>
  <Words>755</Words>
  <Application>Microsoft Office PowerPoint</Application>
  <PresentationFormat>Widescreen</PresentationFormat>
  <Paragraphs>131</Paragraphs>
  <Slides>14</Slides>
  <Notes>11</Notes>
  <HiddenSlides>0</HiddenSlides>
  <MMClips>2</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Adobe Gothic Std B</vt:lpstr>
      <vt:lpstr>Arial</vt:lpstr>
      <vt:lpstr>Calibri</vt:lpstr>
      <vt:lpstr>Calibri Light</vt:lpstr>
      <vt:lpstr>ChronicaPro-Bold</vt:lpstr>
      <vt:lpstr>ChronicaPro-Book</vt:lpstr>
      <vt:lpstr>Myriad Pro</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TrangDTT</dc:creator>
  <cp:lastModifiedBy>Hoai Linh</cp:lastModifiedBy>
  <cp:revision>240</cp:revision>
  <dcterms:created xsi:type="dcterms:W3CDTF">2020-12-09T02:04:00Z</dcterms:created>
  <dcterms:modified xsi:type="dcterms:W3CDTF">2023-07-05T10:46:51Z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61CBA64395B3416883B3918E27C1C585</vt:lpwstr>
  </property>
  <property fmtid="{D5CDD505-2E9C-101B-9397-08002B2CF9AE}" pid="3" name="KSOProductBuildVer">
    <vt:lpwstr>1033-11.2.0.11440</vt:lpwstr>
  </property>
</Properties>
</file>