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71" r:id="rId2"/>
    <p:sldId id="256" r:id="rId3"/>
    <p:sldId id="536" r:id="rId4"/>
    <p:sldId id="494" r:id="rId5"/>
    <p:sldId id="418" r:id="rId6"/>
    <p:sldId id="537" r:id="rId7"/>
    <p:sldId id="538" r:id="rId8"/>
    <p:sldId id="505" r:id="rId9"/>
    <p:sldId id="517" r:id="rId10"/>
    <p:sldId id="539" r:id="rId11"/>
    <p:sldId id="530" r:id="rId12"/>
    <p:sldId id="540" r:id="rId13"/>
    <p:sldId id="508" r:id="rId14"/>
    <p:sldId id="488" r:id="rId15"/>
    <p:sldId id="330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649"/>
    <a:srgbClr val="7192A9"/>
    <a:srgbClr val="EF4B66"/>
    <a:srgbClr val="B21313"/>
    <a:srgbClr val="FBCDCD"/>
    <a:srgbClr val="F7A5A5"/>
    <a:srgbClr val="F37D91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82" y="108"/>
      </p:cViewPr>
      <p:guideLst>
        <p:guide orient="horz" pos="2160"/>
        <p:guide pos="38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965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616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389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996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2665" y="1269365"/>
            <a:ext cx="10782935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Rewrite each sentence so that it is closest in meaning to the original one.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539750" y="2309336"/>
            <a:ext cx="10876915" cy="346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60000"/>
                    <a:lumOff val="40000"/>
                  </a:scheme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en-US" sz="3400" b="1" smtClean="0">
                <a:solidFill>
                  <a:srgbClr val="F26649"/>
                </a:solidFill>
              </a:rPr>
              <a:t>4</a:t>
            </a:r>
            <a:r>
              <a:rPr lang="en-US" sz="3400" b="1">
                <a:solidFill>
                  <a:srgbClr val="F26649"/>
                </a:solidFill>
              </a:rPr>
              <a:t>. </a:t>
            </a:r>
            <a:r>
              <a:rPr lang="en-US" sz="3400"/>
              <a:t>How do the scientists observe the other planets?” the students asked.</a:t>
            </a:r>
          </a:p>
          <a:p>
            <a:r>
              <a:rPr lang="en-US" sz="3400" smtClean="0">
                <a:sym typeface="Wingdings 3" panose="05040102010807070707" pitchFamily="18" charset="2"/>
              </a:rPr>
              <a:t></a:t>
            </a:r>
            <a:r>
              <a:rPr lang="en-US" sz="3400" smtClean="0">
                <a:sym typeface="+mn-ea"/>
              </a:rPr>
              <a:t> The </a:t>
            </a:r>
            <a:r>
              <a:rPr lang="en-US" sz="3400">
                <a:sym typeface="+mn-ea"/>
              </a:rPr>
              <a:t>students </a:t>
            </a:r>
            <a:r>
              <a:rPr lang="en-US" sz="3400" smtClean="0">
                <a:sym typeface="+mn-ea"/>
              </a:rPr>
              <a:t>wondered _______________________</a:t>
            </a:r>
            <a:br>
              <a:rPr lang="en-US" sz="3400" smtClean="0">
                <a:sym typeface="+mn-ea"/>
              </a:rPr>
            </a:br>
            <a:r>
              <a:rPr lang="en-US" sz="3400" smtClean="0">
                <a:sym typeface="+mn-ea"/>
              </a:rPr>
              <a:t>     _______________.</a:t>
            </a:r>
          </a:p>
          <a:p>
            <a:endParaRPr lang="en-US" sz="1500" smtClean="0">
              <a:sym typeface="+mn-ea"/>
            </a:endParaRPr>
          </a:p>
          <a:p>
            <a:r>
              <a:rPr lang="en-US" sz="3400" b="1" smtClean="0">
                <a:solidFill>
                  <a:srgbClr val="F26649"/>
                </a:solidFill>
              </a:rPr>
              <a:t>5</a:t>
            </a:r>
            <a:r>
              <a:rPr lang="en-US" sz="3400" b="1">
                <a:solidFill>
                  <a:srgbClr val="F26649"/>
                </a:solidFill>
              </a:rPr>
              <a:t>. </a:t>
            </a:r>
            <a:r>
              <a:rPr lang="en-US" sz="3400"/>
              <a:t>Mai wondered, “Why can’t humans live on Mars?”</a:t>
            </a:r>
          </a:p>
          <a:p>
            <a:r>
              <a:rPr lang="en-US" sz="3400">
                <a:sym typeface="Wingdings 3" panose="05040102010807070707" pitchFamily="18" charset="2"/>
              </a:rPr>
              <a:t></a:t>
            </a:r>
            <a:r>
              <a:rPr lang="en-US" sz="3400" smtClean="0">
                <a:sym typeface="+mn-ea"/>
              </a:rPr>
              <a:t> </a:t>
            </a:r>
            <a:r>
              <a:rPr lang="en-US" sz="3400">
                <a:sym typeface="+mn-ea"/>
              </a:rPr>
              <a:t>Mai </a:t>
            </a:r>
            <a:r>
              <a:rPr lang="en-US" sz="3400" smtClean="0">
                <a:sym typeface="+mn-ea"/>
              </a:rPr>
              <a:t>wondered _____________________________.</a:t>
            </a:r>
            <a:endParaRPr lang="en-US" sz="3400" u="sng">
              <a:sym typeface="+mn-ea"/>
            </a:endParaRPr>
          </a:p>
        </p:txBody>
      </p:sp>
      <p:sp>
        <p:nvSpPr>
          <p:cNvPr id="22" name="TextBox 3"/>
          <p:cNvSpPr txBox="1"/>
          <p:nvPr/>
        </p:nvSpPr>
        <p:spPr>
          <a:xfrm>
            <a:off x="5213839" y="3312062"/>
            <a:ext cx="522263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>
                <a:solidFill>
                  <a:srgbClr val="7030A0"/>
                </a:solidFill>
              </a:rPr>
              <a:t>how the </a:t>
            </a:r>
            <a:r>
              <a:rPr lang="en-US" sz="3400">
                <a:solidFill>
                  <a:srgbClr val="7030A0"/>
                </a:solidFill>
              </a:rPr>
              <a:t>scientists </a:t>
            </a:r>
            <a:r>
              <a:rPr lang="en-US" sz="3400" smtClean="0">
                <a:solidFill>
                  <a:srgbClr val="7030A0"/>
                </a:solidFill>
              </a:rPr>
              <a:t>observed</a:t>
            </a:r>
            <a:endParaRPr lang="en-US" sz="3400" dirty="0">
              <a:solidFill>
                <a:srgbClr val="7030A0"/>
              </a:solidFill>
            </a:endParaRPr>
          </a:p>
        </p:txBody>
      </p:sp>
      <p:sp>
        <p:nvSpPr>
          <p:cNvPr id="23" name="TextBox 3"/>
          <p:cNvSpPr txBox="1"/>
          <p:nvPr/>
        </p:nvSpPr>
        <p:spPr>
          <a:xfrm>
            <a:off x="3675186" y="5156269"/>
            <a:ext cx="63480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>
                <a:solidFill>
                  <a:srgbClr val="7030A0"/>
                </a:solidFill>
              </a:rPr>
              <a:t> why humans couldn’t live </a:t>
            </a:r>
            <a:r>
              <a:rPr lang="en-US" sz="3400">
                <a:solidFill>
                  <a:srgbClr val="7030A0"/>
                </a:solidFill>
              </a:rPr>
              <a:t>on </a:t>
            </a:r>
            <a:r>
              <a:rPr lang="en-US" sz="3400" smtClean="0">
                <a:solidFill>
                  <a:srgbClr val="7030A0"/>
                </a:solidFill>
              </a:rPr>
              <a:t>Mars</a:t>
            </a:r>
            <a:endParaRPr lang="en-US" sz="3400" dirty="0">
              <a:solidFill>
                <a:srgbClr val="7030A0"/>
              </a:solidFill>
            </a:endParaRPr>
          </a:p>
        </p:txBody>
      </p:sp>
      <p:sp>
        <p:nvSpPr>
          <p:cNvPr id="25" name="TextBox 7"/>
          <p:cNvSpPr txBox="1"/>
          <p:nvPr/>
        </p:nvSpPr>
        <p:spPr>
          <a:xfrm>
            <a:off x="539750" y="177800"/>
            <a:ext cx="817342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LOOKING 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BACK 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3"/>
          <p:cNvSpPr txBox="1"/>
          <p:nvPr/>
        </p:nvSpPr>
        <p:spPr>
          <a:xfrm>
            <a:off x="1081454" y="3881448"/>
            <a:ext cx="33234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smtClean="0">
                <a:solidFill>
                  <a:srgbClr val="7030A0"/>
                </a:solidFill>
              </a:rPr>
              <a:t>the </a:t>
            </a:r>
            <a:r>
              <a:rPr lang="en-US" sz="3400">
                <a:solidFill>
                  <a:srgbClr val="7030A0"/>
                </a:solidFill>
              </a:rPr>
              <a:t>other </a:t>
            </a:r>
            <a:r>
              <a:rPr lang="en-US" sz="3400" smtClean="0">
                <a:solidFill>
                  <a:srgbClr val="7030A0"/>
                </a:solidFill>
              </a:rPr>
              <a:t>planets</a:t>
            </a:r>
            <a:endParaRPr lang="en-US" sz="3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47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3" grpId="0"/>
      <p:bldP spid="23" grpId="1"/>
      <p:bldP spid="24" grpId="0"/>
      <p:bldP spid="2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2665" y="1269365"/>
            <a:ext cx="1078293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Which of the underlined parts in each question is incorrect? Find and correct it.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25" name="TextBox 7"/>
          <p:cNvSpPr txBox="1"/>
          <p:nvPr/>
        </p:nvSpPr>
        <p:spPr>
          <a:xfrm>
            <a:off x="539750" y="177800"/>
            <a:ext cx="836231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LOOKING 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BACK - 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Content Placeholder 1"/>
          <p:cNvSpPr>
            <a:spLocks noGrp="1"/>
          </p:cNvSpPr>
          <p:nvPr>
            <p:ph idx="1"/>
          </p:nvPr>
        </p:nvSpPr>
        <p:spPr>
          <a:xfrm>
            <a:off x="272942" y="1962616"/>
            <a:ext cx="11130681" cy="24996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1. </a:t>
            </a:r>
            <a:r>
              <a:rPr lang="en-US" sz="3200"/>
              <a:t>The teacher asked </a:t>
            </a:r>
            <a:r>
              <a:rPr lang="en-US" sz="3200" u="sng"/>
              <a:t>the</a:t>
            </a:r>
            <a:r>
              <a:rPr lang="en-US" sz="3200"/>
              <a:t> </a:t>
            </a:r>
            <a:r>
              <a:rPr lang="en-US" sz="3200"/>
              <a:t>pupils </a:t>
            </a:r>
            <a:r>
              <a:rPr lang="en-US" sz="3200" u="sng" smtClean="0"/>
              <a:t>what</a:t>
            </a:r>
            <a:r>
              <a:rPr lang="en-US" sz="3200" smtClean="0"/>
              <a:t> they </a:t>
            </a:r>
            <a:r>
              <a:rPr lang="en-US" sz="3200" u="sng"/>
              <a:t>are</a:t>
            </a:r>
            <a:r>
              <a:rPr lang="en-US" sz="3200"/>
              <a:t> doing then.</a:t>
            </a:r>
            <a:endParaRPr lang="en-US" sz="3200" smtClean="0"/>
          </a:p>
          <a:p>
            <a:pPr marL="0" indent="0">
              <a:buNone/>
            </a:pPr>
            <a:endParaRPr lang="en-US" sz="2500" dirty="0" smtClean="0"/>
          </a:p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2. </a:t>
            </a:r>
            <a:r>
              <a:rPr lang="en-US" sz="3200"/>
              <a:t>My father </a:t>
            </a:r>
            <a:r>
              <a:rPr lang="en-US" sz="3200" u="sng"/>
              <a:t>wondered</a:t>
            </a:r>
            <a:r>
              <a:rPr lang="en-US" sz="3200"/>
              <a:t> me what </a:t>
            </a:r>
            <a:r>
              <a:rPr lang="en-US" sz="3200"/>
              <a:t>I </a:t>
            </a:r>
            <a:r>
              <a:rPr lang="en-US" sz="3200" u="sng" smtClean="0"/>
              <a:t>was</a:t>
            </a:r>
            <a:r>
              <a:rPr lang="en-US" sz="3200" smtClean="0"/>
              <a:t> </a:t>
            </a:r>
            <a:r>
              <a:rPr lang="en-US" sz="3200" smtClean="0"/>
              <a:t>	</a:t>
            </a:r>
            <a:r>
              <a:rPr lang="en-US" sz="3200"/>
              <a:t>going to do the </a:t>
            </a:r>
            <a:r>
              <a:rPr lang="en-US" sz="3200" u="sng"/>
              <a:t>following</a:t>
            </a:r>
            <a:r>
              <a:rPr lang="en-US" sz="3200"/>
              <a:t> weekend.</a:t>
            </a:r>
            <a:endParaRPr lang="en-US" sz="3200" smtClean="0"/>
          </a:p>
          <a:p>
            <a:pPr marL="0" indent="0">
              <a:buNone/>
            </a:pPr>
            <a:endParaRPr lang="en-US" sz="2500"/>
          </a:p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3. </a:t>
            </a:r>
            <a:r>
              <a:rPr lang="en-US" sz="3200"/>
              <a:t>My brother </a:t>
            </a:r>
            <a:r>
              <a:rPr lang="en-US" sz="3200" u="sng"/>
              <a:t>wanted</a:t>
            </a:r>
            <a:r>
              <a:rPr lang="en-US" sz="3200"/>
              <a:t> to </a:t>
            </a:r>
            <a:r>
              <a:rPr lang="en-US" sz="3200"/>
              <a:t>know </a:t>
            </a:r>
            <a:r>
              <a:rPr lang="en-US" sz="3200" u="sng"/>
              <a:t>who</a:t>
            </a:r>
            <a:r>
              <a:rPr lang="en-US" sz="3200"/>
              <a:t> the scientists were </a:t>
            </a:r>
            <a:r>
              <a:rPr lang="en-US" sz="3200" u="sng"/>
              <a:t>exploring</a:t>
            </a:r>
            <a:r>
              <a:rPr lang="en-US" sz="3200"/>
              <a:t> other </a:t>
            </a:r>
            <a:r>
              <a:rPr lang="en-US" sz="3200" smtClean="0"/>
              <a:t>planets.</a:t>
            </a:r>
            <a:endParaRPr lang="en-US" sz="3200" u="sng" dirty="0" smtClean="0"/>
          </a:p>
        </p:txBody>
      </p:sp>
      <p:sp>
        <p:nvSpPr>
          <p:cNvPr id="32" name="Rectangle 31"/>
          <p:cNvSpPr/>
          <p:nvPr/>
        </p:nvSpPr>
        <p:spPr>
          <a:xfrm>
            <a:off x="3904600" y="2374428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804659" y="2343651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394944" y="2343651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83191" y="2374428"/>
            <a:ext cx="13383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 </a:t>
            </a:r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were</a:t>
            </a:r>
            <a:endParaRPr lang="en-US" sz="28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086915" y="3376596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094095" y="3376596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997467" y="3376596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7381072" y="2429885"/>
            <a:ext cx="443157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0" name="Oval 39"/>
          <p:cNvSpPr/>
          <p:nvPr/>
        </p:nvSpPr>
        <p:spPr>
          <a:xfrm>
            <a:off x="3060860" y="3443550"/>
            <a:ext cx="443157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498431" y="3407374"/>
            <a:ext cx="10807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 </a:t>
            </a:r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ask</a:t>
            </a:r>
            <a:endParaRPr lang="en-US" sz="28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060860" y="4813570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693024" y="4813570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971412" y="4813570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671980" y="4905894"/>
            <a:ext cx="443157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052820" y="4879975"/>
            <a:ext cx="20978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 </a:t>
            </a:r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how/ why</a:t>
            </a:r>
            <a:endParaRPr lang="en-US" sz="28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9" grpId="0" animBg="1"/>
      <p:bldP spid="40" grpId="0" animBg="1"/>
      <p:bldP spid="41" grpId="0"/>
      <p:bldP spid="45" grpId="0" animBg="1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2665" y="1269365"/>
            <a:ext cx="1078293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Which of the underlined parts in each question is incorrect? Find and correct it.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25" name="TextBox 7"/>
          <p:cNvSpPr txBox="1"/>
          <p:nvPr/>
        </p:nvSpPr>
        <p:spPr>
          <a:xfrm>
            <a:off x="539750" y="177800"/>
            <a:ext cx="836231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LOOKING 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BACK - 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Content Placeholder 1"/>
          <p:cNvSpPr>
            <a:spLocks noGrp="1"/>
          </p:cNvSpPr>
          <p:nvPr>
            <p:ph idx="1"/>
          </p:nvPr>
        </p:nvSpPr>
        <p:spPr>
          <a:xfrm>
            <a:off x="290526" y="2429885"/>
            <a:ext cx="11130681" cy="24996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4. </a:t>
            </a:r>
            <a:r>
              <a:rPr lang="en-US" sz="3200" smtClean="0"/>
              <a:t>I </a:t>
            </a:r>
            <a:r>
              <a:rPr lang="en-US" sz="3200"/>
              <a:t>asked my teacher </a:t>
            </a:r>
            <a:r>
              <a:rPr lang="en-US" sz="3200" u="sng"/>
              <a:t>what </a:t>
            </a:r>
            <a:r>
              <a:rPr lang="en-US" sz="3200" u="sng"/>
              <a:t>food </a:t>
            </a:r>
            <a:r>
              <a:rPr lang="en-US" sz="3200"/>
              <a:t>spacemen </a:t>
            </a:r>
            <a:r>
              <a:rPr lang="en-US" sz="3200" u="sng"/>
              <a:t>eat</a:t>
            </a:r>
            <a:r>
              <a:rPr lang="en-US" sz="3200"/>
              <a:t> </a:t>
            </a:r>
            <a:r>
              <a:rPr lang="en-US" sz="3200"/>
              <a:t>when they </a:t>
            </a:r>
            <a:r>
              <a:rPr lang="en-US" sz="3200" smtClean="0"/>
              <a:t>were</a:t>
            </a:r>
          </a:p>
          <a:p>
            <a:pPr marL="0" indent="0">
              <a:buNone/>
            </a:pPr>
            <a:endParaRPr lang="en-US" sz="900" smtClean="0"/>
          </a:p>
          <a:p>
            <a:pPr marL="0" indent="0">
              <a:buNone/>
            </a:pPr>
            <a:r>
              <a:rPr lang="en-US" sz="3200" smtClean="0"/>
              <a:t>travelling </a:t>
            </a:r>
            <a:r>
              <a:rPr lang="en-US" sz="3200"/>
              <a:t>in </a:t>
            </a:r>
            <a:r>
              <a:rPr lang="en-US" sz="3200" u="sng"/>
              <a:t>a</a:t>
            </a:r>
            <a:r>
              <a:rPr lang="en-US" sz="3200"/>
              <a:t> spacecraft.</a:t>
            </a:r>
            <a:endParaRPr lang="en-US" sz="3200" smtClean="0"/>
          </a:p>
          <a:p>
            <a:pPr marL="0" indent="0">
              <a:buNone/>
            </a:pPr>
            <a:endParaRPr lang="en-US" sz="2500" dirty="0" smtClean="0"/>
          </a:p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5. </a:t>
            </a:r>
            <a:r>
              <a:rPr lang="en-US" sz="3200"/>
              <a:t>Scientists are </a:t>
            </a:r>
            <a:r>
              <a:rPr lang="en-US" sz="3200" u="sng"/>
              <a:t>still</a:t>
            </a:r>
            <a:r>
              <a:rPr lang="en-US" sz="3200"/>
              <a:t> </a:t>
            </a:r>
            <a:r>
              <a:rPr lang="en-US" sz="3200"/>
              <a:t>wondering </a:t>
            </a:r>
            <a:r>
              <a:rPr lang="en-US" sz="3200" u="sng"/>
              <a:t>how many </a:t>
            </a:r>
            <a:r>
              <a:rPr lang="en-US" sz="3200"/>
              <a:t>planets </a:t>
            </a:r>
            <a:r>
              <a:rPr lang="en-US" sz="3200" u="sng"/>
              <a:t>are there </a:t>
            </a:r>
            <a:r>
              <a:rPr lang="en-US" sz="3200"/>
              <a:t>in </a:t>
            </a:r>
            <a:r>
              <a:rPr lang="en-US" sz="3200" smtClean="0"/>
              <a:t>our galaxy</a:t>
            </a:r>
            <a:endParaRPr lang="en-US" sz="3200" smtClean="0"/>
          </a:p>
          <a:p>
            <a:pPr marL="0" indent="0">
              <a:buNone/>
            </a:pPr>
            <a:endParaRPr lang="en-US" sz="2500"/>
          </a:p>
        </p:txBody>
      </p:sp>
      <p:sp>
        <p:nvSpPr>
          <p:cNvPr id="32" name="Rectangle 31"/>
          <p:cNvSpPr/>
          <p:nvPr/>
        </p:nvSpPr>
        <p:spPr>
          <a:xfrm>
            <a:off x="4483863" y="2822598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560505" y="2813806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288384" y="3624266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943992" y="2857581"/>
            <a:ext cx="10634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 </a:t>
            </a:r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ate</a:t>
            </a:r>
            <a:endParaRPr lang="en-US" sz="28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095706" y="4652563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193596" y="4652563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338044" y="4652563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7539461" y="2897649"/>
            <a:ext cx="443157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0" name="Oval 39"/>
          <p:cNvSpPr/>
          <p:nvPr/>
        </p:nvSpPr>
        <p:spPr>
          <a:xfrm>
            <a:off x="9338044" y="4726992"/>
            <a:ext cx="443157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690560" y="4700616"/>
            <a:ext cx="2008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 </a:t>
            </a:r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there are</a:t>
            </a:r>
            <a:endParaRPr lang="en-US" sz="28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69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9" grpId="0" animBg="1"/>
      <p:bldP spid="40" grpId="0" animBg="1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9774" t="764"/>
          <a:stretch/>
        </p:blipFill>
        <p:spPr>
          <a:xfrm>
            <a:off x="6928040" y="2165254"/>
            <a:ext cx="5337810" cy="4669283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680" y="310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70230" y="187960"/>
            <a:ext cx="5532755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4844" t="17957" r="6945" b="18396"/>
          <a:stretch/>
        </p:blipFill>
        <p:spPr>
          <a:xfrm>
            <a:off x="3160300" y="4480560"/>
            <a:ext cx="4329849" cy="23774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3" b="99456" l="3100" r="9851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37960">
            <a:off x="2961644" y="1742090"/>
            <a:ext cx="4273792" cy="31736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/>
          <a:srcRect l="26162" r="17297"/>
          <a:stretch/>
        </p:blipFill>
        <p:spPr>
          <a:xfrm>
            <a:off x="-11430" y="2188717"/>
            <a:ext cx="3611880" cy="4645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/>
          <a:srcRect l="17596" t="18948" r="11258"/>
          <a:stretch/>
        </p:blipFill>
        <p:spPr>
          <a:xfrm>
            <a:off x="-11430" y="989416"/>
            <a:ext cx="12207240" cy="1187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050" name="Picture 2" descr="Recruiting Action Plan Wrap-Up – firecracker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495" y="1526996"/>
            <a:ext cx="3090339" cy="207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78803" y="1341429"/>
            <a:ext cx="3778947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067" y="2564879"/>
            <a:ext cx="97702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altLang="en-GB" sz="360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sym typeface="+mn-ea"/>
              </a:rPr>
              <a:t>R</a:t>
            </a:r>
            <a:r>
              <a:rPr lang="en-GB" sz="360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sym typeface="+mn-ea"/>
              </a:rPr>
              <a:t>eview the vocabulary and grammar of </a:t>
            </a:r>
            <a:r>
              <a:rPr lang="en-GB" sz="3600" i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sym typeface="+mn-ea"/>
              </a:rPr>
              <a:t>Unit </a:t>
            </a:r>
            <a:r>
              <a:rPr lang="en-US" altLang="en-GB" sz="3600" i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sym typeface="+mn-ea"/>
              </a:rPr>
              <a:t>12. 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sz="3600"/>
              <a:t>Make a poster about the planet</a:t>
            </a:r>
            <a:r>
              <a:rPr lang="en-US" sz="3600" smtClean="0"/>
              <a:t>.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287726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6603" y="2533015"/>
            <a:ext cx="58099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/>
              <a:t>- Learn new words by heart.</a:t>
            </a:r>
          </a:p>
          <a:p>
            <a:pPr>
              <a:lnSpc>
                <a:spcPct val="150000"/>
              </a:lnSpc>
            </a:pPr>
            <a:r>
              <a:rPr lang="en-US" sz="3600"/>
              <a:t>- Prepare for the next lesson.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253" y="2668757"/>
            <a:ext cx="3644828" cy="3644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</a:t>
            </a:r>
            <a:r>
              <a:rPr lang="en-GB" b="1" i="1" smtClean="0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-6667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503295" y="1478766"/>
            <a:ext cx="5630545" cy="625475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950" y="1344597"/>
            <a:ext cx="964452" cy="91649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35" y="88265"/>
            <a:ext cx="76904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 LIFE ON OTHER PLANETS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99205" y="1560681"/>
            <a:ext cx="70415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sym typeface="+mn-ea"/>
              </a:rPr>
              <a:t>LESSON 7: LOOKING BACK &amp; PROJECT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5" name="Notched Right Arrow 4"/>
          <p:cNvSpPr/>
          <p:nvPr/>
        </p:nvSpPr>
        <p:spPr>
          <a:xfrm>
            <a:off x="3237869" y="2564679"/>
            <a:ext cx="5419245" cy="1228724"/>
          </a:xfrm>
          <a:prstGeom prst="notchedRightArrow">
            <a:avLst/>
          </a:prstGeom>
          <a:solidFill>
            <a:srgbClr val="7192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Notched Right Arrow 6"/>
          <p:cNvSpPr/>
          <p:nvPr/>
        </p:nvSpPr>
        <p:spPr>
          <a:xfrm>
            <a:off x="3239898" y="3762289"/>
            <a:ext cx="5473279" cy="1228724"/>
          </a:xfrm>
          <a:prstGeom prst="notchedRightArrow">
            <a:avLst/>
          </a:prstGeom>
          <a:solidFill>
            <a:srgbClr val="7192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otched Right Arrow 10"/>
          <p:cNvSpPr/>
          <p:nvPr/>
        </p:nvSpPr>
        <p:spPr>
          <a:xfrm>
            <a:off x="3239916" y="5132619"/>
            <a:ext cx="5473733" cy="1228724"/>
          </a:xfrm>
          <a:prstGeom prst="notchedRightArrow">
            <a:avLst/>
          </a:prstGeom>
          <a:solidFill>
            <a:srgbClr val="7192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Box 12"/>
          <p:cNvSpPr txBox="1"/>
          <p:nvPr/>
        </p:nvSpPr>
        <p:spPr>
          <a:xfrm>
            <a:off x="3835610" y="2910099"/>
            <a:ext cx="3989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VOCABULARY REVIEW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4190609" y="4129579"/>
            <a:ext cx="3170270" cy="526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GRAMMAR REVIEW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4838549" y="5485371"/>
            <a:ext cx="2275975" cy="523220"/>
          </a:xfrm>
          <a:prstGeom prst="rect">
            <a:avLst/>
          </a:prstGeom>
          <a:solidFill>
            <a:srgbClr val="7192A9"/>
          </a:solidFill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chemeClr val="bg1"/>
                </a:solidFill>
              </a:rPr>
              <a:t>PROJECT</a:t>
            </a:r>
            <a:endParaRPr lang="en-US" sz="2800" b="1">
              <a:solidFill>
                <a:schemeClr val="bg1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29" name="Oval 28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Chord 31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201163" y="77857"/>
            <a:ext cx="811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12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4840" y="379730"/>
            <a:ext cx="4725035" cy="625475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315845" y="2517140"/>
            <a:ext cx="2119630" cy="61785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GB" b="1" dirty="0">
                <a:solidFill>
                  <a:schemeClr val="tx1"/>
                </a:solidFill>
              </a:rPr>
              <a:t>LOOKING BACK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69161" y="400567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PROJECT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457628" y="5090339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635" y="1224280"/>
            <a:ext cx="5741035" cy="44358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Brainstorming</a:t>
            </a:r>
          </a:p>
          <a:p>
            <a:endParaRPr lang="en-US" alt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9744" y="2036868"/>
            <a:ext cx="5758815" cy="140843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Write a word under each picture.</a:t>
            </a:r>
          </a:p>
          <a:p>
            <a:r>
              <a:rPr lang="en-US" dirty="0">
                <a:solidFill>
                  <a:schemeClr val="tx1"/>
                </a:solidFill>
              </a:rPr>
              <a:t>Task 2: Circle the correct words.</a:t>
            </a:r>
          </a:p>
          <a:p>
            <a:r>
              <a:rPr lang="en-US" dirty="0">
                <a:solidFill>
                  <a:schemeClr val="tx1"/>
                </a:solidFill>
              </a:rPr>
              <a:t>Task 3: Rewrite the sentences.</a:t>
            </a:r>
          </a:p>
          <a:p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smtClean="0">
                <a:solidFill>
                  <a:schemeClr val="tx1"/>
                </a:solidFill>
              </a:rPr>
              <a:t>ask </a:t>
            </a:r>
            <a:r>
              <a:rPr lang="en-US" dirty="0">
                <a:solidFill>
                  <a:schemeClr val="tx1"/>
                </a:solidFill>
              </a:rPr>
              <a:t>4: Correct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mistakes.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665" y="3869690"/>
            <a:ext cx="5755005" cy="623179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 Favorite Planet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065"/>
            <a:ext cx="870585" cy="110807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500" y="2826385"/>
            <a:ext cx="728345" cy="117919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4306570"/>
            <a:ext cx="870585" cy="78359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65" y="518795"/>
            <a:ext cx="45770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sym typeface="+mn-ea"/>
              </a:rPr>
              <a:t>LESSON 7: LOOKING BACK &amp; PROJECT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71059" y="5109096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56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" name="Content Placeholder 5" descr="hinh-nen-galaxy-wallpaper-fullhd-dep-nhat-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905" y="1085215"/>
            <a:ext cx="12192000" cy="57727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9750" y="177800"/>
            <a:ext cx="5532755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246188" y="1860557"/>
            <a:ext cx="985393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440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What </a:t>
            </a:r>
            <a:r>
              <a:rPr lang="en-US" sz="440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have </a:t>
            </a:r>
            <a:r>
              <a:rPr lang="en-US" sz="440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you learned </a:t>
            </a:r>
            <a:r>
              <a:rPr lang="en-US" sz="44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from this Unit?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63661"/>
          <a:stretch/>
        </p:blipFill>
        <p:spPr>
          <a:xfrm>
            <a:off x="381488" y="2866404"/>
            <a:ext cx="5144600" cy="9041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t="36221" b="33743"/>
          <a:stretch/>
        </p:blipFill>
        <p:spPr>
          <a:xfrm>
            <a:off x="3934227" y="4245588"/>
            <a:ext cx="5144600" cy="7473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t="66492"/>
          <a:stretch/>
        </p:blipFill>
        <p:spPr>
          <a:xfrm>
            <a:off x="6506527" y="5569159"/>
            <a:ext cx="5144600" cy="8337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318546"/>
            <a:ext cx="4742913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word under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picture.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750" y="177800"/>
            <a:ext cx="952744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LOOKING 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BACK - 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54779"/>
          <a:stretch/>
        </p:blipFill>
        <p:spPr>
          <a:xfrm>
            <a:off x="592723" y="2372360"/>
            <a:ext cx="4729480" cy="3124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47547"/>
          <a:stretch/>
        </p:blipFill>
        <p:spPr>
          <a:xfrm>
            <a:off x="6277708" y="2372360"/>
            <a:ext cx="5485716" cy="312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80749" y="5443668"/>
            <a:ext cx="1784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srgbClr val="F26649"/>
                </a:solidFill>
              </a:rPr>
              <a:t>1.</a:t>
            </a:r>
            <a:r>
              <a:rPr lang="en-GB" sz="3600" smtClean="0">
                <a:solidFill>
                  <a:srgbClr val="F26649"/>
                </a:solidFill>
              </a:rPr>
              <a:t> </a:t>
            </a:r>
            <a:r>
              <a:rPr lang="en-GB" sz="3600" smtClean="0"/>
              <a:t>a____</a:t>
            </a:r>
            <a:endParaRPr lang="en-GB" sz="3600"/>
          </a:p>
        </p:txBody>
      </p:sp>
      <p:sp>
        <p:nvSpPr>
          <p:cNvPr id="23" name="TextBox 22"/>
          <p:cNvSpPr txBox="1"/>
          <p:nvPr/>
        </p:nvSpPr>
        <p:spPr>
          <a:xfrm>
            <a:off x="7552949" y="5443668"/>
            <a:ext cx="1952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srgbClr val="F26649"/>
                </a:solidFill>
              </a:rPr>
              <a:t>2. </a:t>
            </a:r>
            <a:r>
              <a:rPr lang="en-GB" sz="3600" smtClean="0"/>
              <a:t>r_____</a:t>
            </a:r>
            <a:endParaRPr lang="en-GB" sz="3600"/>
          </a:p>
        </p:txBody>
      </p:sp>
      <p:sp>
        <p:nvSpPr>
          <p:cNvPr id="25" name="TextBox 24"/>
          <p:cNvSpPr txBox="1"/>
          <p:nvPr/>
        </p:nvSpPr>
        <p:spPr>
          <a:xfrm>
            <a:off x="1836642" y="5445938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srgbClr val="7030A0"/>
                </a:solidFill>
              </a:rPr>
              <a:t>alien</a:t>
            </a:r>
            <a:endParaRPr lang="en-GB" sz="3600">
              <a:solidFill>
                <a:srgbClr val="7030A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09794" y="5443667"/>
            <a:ext cx="1383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srgbClr val="7030A0"/>
                </a:solidFill>
              </a:rPr>
              <a:t>rocket</a:t>
            </a:r>
            <a:endParaRPr lang="en-GB" sz="360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318546"/>
            <a:ext cx="4742913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word under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picture.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750" y="177800"/>
            <a:ext cx="10213242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LOOKING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BACK - 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380749" y="5443668"/>
            <a:ext cx="2634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srgbClr val="F26649"/>
                </a:solidFill>
              </a:rPr>
              <a:t>3.</a:t>
            </a:r>
            <a:r>
              <a:rPr lang="en-GB" sz="3600" smtClean="0">
                <a:solidFill>
                  <a:srgbClr val="F26649"/>
                </a:solidFill>
              </a:rPr>
              <a:t> </a:t>
            </a:r>
            <a:r>
              <a:rPr lang="en-GB" sz="3600" smtClean="0"/>
              <a:t>t________</a:t>
            </a:r>
            <a:endParaRPr lang="en-GB" sz="3600"/>
          </a:p>
        </p:txBody>
      </p:sp>
      <p:sp>
        <p:nvSpPr>
          <p:cNvPr id="23" name="TextBox 22"/>
          <p:cNvSpPr txBox="1"/>
          <p:nvPr/>
        </p:nvSpPr>
        <p:spPr>
          <a:xfrm>
            <a:off x="7552949" y="5443668"/>
            <a:ext cx="2010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srgbClr val="F26649"/>
                </a:solidFill>
              </a:rPr>
              <a:t>4. </a:t>
            </a:r>
            <a:r>
              <a:rPr lang="en-GB" sz="3600" smtClean="0"/>
              <a:t>g_____</a:t>
            </a:r>
            <a:endParaRPr lang="en-GB" sz="3600"/>
          </a:p>
        </p:txBody>
      </p:sp>
      <p:sp>
        <p:nvSpPr>
          <p:cNvPr id="25" name="TextBox 24"/>
          <p:cNvSpPr txBox="1"/>
          <p:nvPr/>
        </p:nvSpPr>
        <p:spPr>
          <a:xfrm>
            <a:off x="1834417" y="5429696"/>
            <a:ext cx="2127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>
                <a:solidFill>
                  <a:srgbClr val="7030A0"/>
                </a:solidFill>
              </a:rPr>
              <a:t>telescope </a:t>
            </a:r>
            <a:endParaRPr lang="en-GB" sz="3600">
              <a:solidFill>
                <a:srgbClr val="7030A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06929" y="5438488"/>
            <a:ext cx="1494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>
                <a:solidFill>
                  <a:srgbClr val="7030A0"/>
                </a:solidFill>
              </a:rPr>
              <a:t>galaxy </a:t>
            </a:r>
            <a:endParaRPr lang="en-GB" sz="360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54828"/>
          <a:stretch/>
        </p:blipFill>
        <p:spPr>
          <a:xfrm>
            <a:off x="738369" y="2375483"/>
            <a:ext cx="4633913" cy="30670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/>
          <a:srcRect l="47715"/>
          <a:stretch/>
        </p:blipFill>
        <p:spPr>
          <a:xfrm>
            <a:off x="6488723" y="2372360"/>
            <a:ext cx="5363673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8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318546"/>
            <a:ext cx="4742913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word under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picture.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750" y="177800"/>
            <a:ext cx="937797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LOOKING 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BACK - 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25"/>
          <p:cNvSpPr txBox="1"/>
          <p:nvPr/>
        </p:nvSpPr>
        <p:spPr>
          <a:xfrm>
            <a:off x="11101070" y="237236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380749" y="5443668"/>
            <a:ext cx="17588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srgbClr val="F26649"/>
                </a:solidFill>
              </a:rPr>
              <a:t>5.</a:t>
            </a:r>
            <a:r>
              <a:rPr lang="en-GB" sz="3600" smtClean="0">
                <a:solidFill>
                  <a:srgbClr val="F26649"/>
                </a:solidFill>
              </a:rPr>
              <a:t> </a:t>
            </a:r>
            <a:r>
              <a:rPr lang="en-GB" sz="3600"/>
              <a:t>c</a:t>
            </a:r>
            <a:r>
              <a:rPr lang="en-GB" sz="3600" smtClean="0"/>
              <a:t>____</a:t>
            </a:r>
            <a:endParaRPr lang="en-GB" sz="3600"/>
          </a:p>
        </p:txBody>
      </p:sp>
      <p:sp>
        <p:nvSpPr>
          <p:cNvPr id="23" name="TextBox 22"/>
          <p:cNvSpPr txBox="1"/>
          <p:nvPr/>
        </p:nvSpPr>
        <p:spPr>
          <a:xfrm>
            <a:off x="7552949" y="5443668"/>
            <a:ext cx="22028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srgbClr val="F26649"/>
                </a:solidFill>
              </a:rPr>
              <a:t>6. </a:t>
            </a:r>
            <a:r>
              <a:rPr lang="en-GB" sz="3600" smtClean="0"/>
              <a:t>s______</a:t>
            </a:r>
            <a:endParaRPr lang="en-GB" sz="3600"/>
          </a:p>
        </p:txBody>
      </p:sp>
      <p:sp>
        <p:nvSpPr>
          <p:cNvPr id="25" name="TextBox 24"/>
          <p:cNvSpPr txBox="1"/>
          <p:nvPr/>
        </p:nvSpPr>
        <p:spPr>
          <a:xfrm>
            <a:off x="1832253" y="5443668"/>
            <a:ext cx="1410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>
                <a:solidFill>
                  <a:srgbClr val="7030A0"/>
                </a:solidFill>
              </a:rPr>
              <a:t>crater </a:t>
            </a:r>
            <a:endParaRPr lang="en-GB" sz="3600">
              <a:solidFill>
                <a:srgbClr val="7030A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12459" y="5443667"/>
            <a:ext cx="1812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>
                <a:solidFill>
                  <a:srgbClr val="7030A0"/>
                </a:solidFill>
              </a:rPr>
              <a:t>satellite </a:t>
            </a:r>
            <a:endParaRPr lang="en-GB" sz="360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54765"/>
          <a:stretch/>
        </p:blipFill>
        <p:spPr>
          <a:xfrm>
            <a:off x="654050" y="2176815"/>
            <a:ext cx="4278435" cy="31938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7876"/>
          <a:stretch/>
        </p:blipFill>
        <p:spPr>
          <a:xfrm>
            <a:off x="6479930" y="2176815"/>
            <a:ext cx="4929974" cy="319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7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232558"/>
            <a:ext cx="1037399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the correct words to complete the sentences.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412945" y="1983172"/>
            <a:ext cx="11362300" cy="44627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b="1" smtClean="0">
                <a:solidFill>
                  <a:srgbClr val="F26649"/>
                </a:solidFill>
              </a:rPr>
              <a:t>1.</a:t>
            </a:r>
            <a:r>
              <a:rPr lang="en-US" sz="3200" smtClean="0">
                <a:solidFill>
                  <a:srgbClr val="F26649"/>
                </a:solidFill>
              </a:rPr>
              <a:t> </a:t>
            </a:r>
            <a:r>
              <a:rPr lang="en-US" sz="3200" b="1" i="1" smtClean="0">
                <a:solidFill>
                  <a:srgbClr val="F26649"/>
                </a:solidFill>
              </a:rPr>
              <a:t>UFOs</a:t>
            </a:r>
            <a:r>
              <a:rPr lang="en-US" sz="3200" b="1" i="1" smtClean="0">
                <a:solidFill>
                  <a:srgbClr val="002060"/>
                </a:solidFill>
              </a:rPr>
              <a:t> </a:t>
            </a:r>
            <a:r>
              <a:rPr lang="en-US" sz="3200" i="1"/>
              <a:t>/</a:t>
            </a:r>
            <a:r>
              <a:rPr lang="en-US" sz="3200" b="1" i="1">
                <a:solidFill>
                  <a:srgbClr val="002060"/>
                </a:solidFill>
              </a:rPr>
              <a:t> </a:t>
            </a:r>
            <a:r>
              <a:rPr lang="en-US" sz="3200" b="1" i="1">
                <a:solidFill>
                  <a:srgbClr val="F26649"/>
                </a:solidFill>
              </a:rPr>
              <a:t>Rockets</a:t>
            </a:r>
            <a:r>
              <a:rPr lang="en-US" sz="3200" b="1"/>
              <a:t> </a:t>
            </a:r>
            <a:r>
              <a:rPr lang="en-US" sz="3200"/>
              <a:t>are spaceships from another planet. </a:t>
            </a:r>
            <a:endParaRPr lang="en-US" sz="3200" smtClean="0"/>
          </a:p>
          <a:p>
            <a:endParaRPr lang="en-US" sz="1500"/>
          </a:p>
          <a:p>
            <a:r>
              <a:rPr lang="en-US" sz="3200" b="1">
                <a:solidFill>
                  <a:srgbClr val="F26649"/>
                </a:solidFill>
              </a:rPr>
              <a:t>2.</a:t>
            </a:r>
            <a:r>
              <a:rPr lang="en-US" sz="3200">
                <a:solidFill>
                  <a:srgbClr val="F26649"/>
                </a:solidFill>
              </a:rPr>
              <a:t> </a:t>
            </a:r>
            <a:r>
              <a:rPr lang="en-US" sz="3200"/>
              <a:t>We have no </a:t>
            </a:r>
            <a:r>
              <a:rPr lang="en-US" sz="3200" b="1" i="1">
                <a:solidFill>
                  <a:srgbClr val="F26649"/>
                </a:solidFill>
              </a:rPr>
              <a:t>possibility</a:t>
            </a:r>
            <a:r>
              <a:rPr lang="en-US" sz="3200" b="1" i="1">
                <a:solidFill>
                  <a:srgbClr val="002060"/>
                </a:solidFill>
              </a:rPr>
              <a:t> </a:t>
            </a:r>
            <a:r>
              <a:rPr lang="en-US" sz="3200" i="1"/>
              <a:t>/</a:t>
            </a:r>
            <a:r>
              <a:rPr lang="en-US" sz="3200" b="1" i="1">
                <a:solidFill>
                  <a:srgbClr val="002060"/>
                </a:solidFill>
              </a:rPr>
              <a:t> </a:t>
            </a:r>
            <a:r>
              <a:rPr lang="en-US" sz="3200" b="1" i="1">
                <a:solidFill>
                  <a:srgbClr val="F26649"/>
                </a:solidFill>
              </a:rPr>
              <a:t>condition</a:t>
            </a:r>
            <a:r>
              <a:rPr lang="en-US" sz="3200"/>
              <a:t> of making our own spaceship. </a:t>
            </a:r>
            <a:endParaRPr lang="en-US" sz="3200" smtClean="0"/>
          </a:p>
          <a:p>
            <a:endParaRPr lang="en-US" sz="1500"/>
          </a:p>
          <a:p>
            <a:r>
              <a:rPr lang="en-US" sz="3200" b="1">
                <a:solidFill>
                  <a:srgbClr val="F26649"/>
                </a:solidFill>
              </a:rPr>
              <a:t>3.</a:t>
            </a:r>
            <a:r>
              <a:rPr lang="en-US" sz="3200">
                <a:solidFill>
                  <a:srgbClr val="F26649"/>
                </a:solidFill>
              </a:rPr>
              <a:t> </a:t>
            </a:r>
            <a:r>
              <a:rPr lang="en-US" sz="3200"/>
              <a:t>We can’t find any living </a:t>
            </a:r>
            <a:r>
              <a:rPr lang="en-US" sz="3200" b="1" i="1">
                <a:solidFill>
                  <a:srgbClr val="F26649"/>
                </a:solidFill>
              </a:rPr>
              <a:t>craters</a:t>
            </a:r>
            <a:r>
              <a:rPr lang="en-US" sz="3200" b="1" i="1">
                <a:solidFill>
                  <a:srgbClr val="002060"/>
                </a:solidFill>
              </a:rPr>
              <a:t> </a:t>
            </a:r>
            <a:r>
              <a:rPr lang="en-US" sz="3200" i="1"/>
              <a:t>/</a:t>
            </a:r>
            <a:r>
              <a:rPr lang="en-US" sz="3200" b="1" i="1">
                <a:solidFill>
                  <a:srgbClr val="002060"/>
                </a:solidFill>
              </a:rPr>
              <a:t> </a:t>
            </a:r>
            <a:r>
              <a:rPr lang="en-US" sz="3200" b="1" i="1">
                <a:solidFill>
                  <a:srgbClr val="F26649"/>
                </a:solidFill>
              </a:rPr>
              <a:t>creatures</a:t>
            </a:r>
            <a:r>
              <a:rPr lang="en-US" sz="3200"/>
              <a:t> in the solar system except for us</a:t>
            </a:r>
            <a:r>
              <a:rPr lang="en-US" sz="3200" smtClean="0"/>
              <a:t>.</a:t>
            </a:r>
          </a:p>
          <a:p>
            <a:endParaRPr lang="en-US" sz="1500"/>
          </a:p>
          <a:p>
            <a:r>
              <a:rPr lang="en-US" sz="3200" b="1">
                <a:solidFill>
                  <a:srgbClr val="F26649"/>
                </a:solidFill>
              </a:rPr>
              <a:t>4.</a:t>
            </a:r>
            <a:r>
              <a:rPr lang="en-US" sz="3200"/>
              <a:t> Scientists are working to find a </a:t>
            </a:r>
            <a:r>
              <a:rPr lang="en-US" sz="3200" b="1" i="1">
                <a:solidFill>
                  <a:srgbClr val="F26649"/>
                </a:solidFill>
              </a:rPr>
              <a:t>habitat</a:t>
            </a:r>
            <a:r>
              <a:rPr lang="en-US" sz="3200" b="1" i="1">
                <a:solidFill>
                  <a:srgbClr val="002060"/>
                </a:solidFill>
              </a:rPr>
              <a:t> </a:t>
            </a:r>
            <a:r>
              <a:rPr lang="en-US" sz="3200" i="1"/>
              <a:t>/</a:t>
            </a:r>
            <a:r>
              <a:rPr lang="en-US" sz="3200" b="1" i="1">
                <a:solidFill>
                  <a:srgbClr val="002060"/>
                </a:solidFill>
              </a:rPr>
              <a:t> </a:t>
            </a:r>
            <a:r>
              <a:rPr lang="en-US" sz="3200" b="1" i="1">
                <a:solidFill>
                  <a:srgbClr val="F26649"/>
                </a:solidFill>
              </a:rPr>
              <a:t>habitable</a:t>
            </a:r>
            <a:r>
              <a:rPr lang="en-US" sz="3200"/>
              <a:t> planet</a:t>
            </a:r>
            <a:r>
              <a:rPr lang="en-US" sz="3200" smtClean="0"/>
              <a:t>.</a:t>
            </a:r>
          </a:p>
          <a:p>
            <a:endParaRPr lang="en-US" sz="1500"/>
          </a:p>
          <a:p>
            <a:r>
              <a:rPr lang="en-US" sz="3200" b="1">
                <a:solidFill>
                  <a:srgbClr val="F26649"/>
                </a:solidFill>
              </a:rPr>
              <a:t>5.</a:t>
            </a:r>
            <a:r>
              <a:rPr lang="en-US" sz="3200">
                <a:solidFill>
                  <a:srgbClr val="F26649"/>
                </a:solidFill>
              </a:rPr>
              <a:t> </a:t>
            </a:r>
            <a:r>
              <a:rPr lang="en-US" sz="3200"/>
              <a:t>The </a:t>
            </a:r>
            <a:r>
              <a:rPr lang="en-US" sz="3200" b="1" i="1">
                <a:solidFill>
                  <a:srgbClr val="F26649"/>
                </a:solidFill>
              </a:rPr>
              <a:t>gravity</a:t>
            </a:r>
            <a:r>
              <a:rPr lang="en-US" sz="3200" b="1" i="1">
                <a:solidFill>
                  <a:srgbClr val="002060"/>
                </a:solidFill>
              </a:rPr>
              <a:t> </a:t>
            </a:r>
            <a:r>
              <a:rPr lang="en-US" sz="3200" i="1"/>
              <a:t>/</a:t>
            </a:r>
            <a:r>
              <a:rPr lang="en-US" sz="3200" b="1" i="1">
                <a:solidFill>
                  <a:srgbClr val="002060"/>
                </a:solidFill>
              </a:rPr>
              <a:t> </a:t>
            </a:r>
            <a:r>
              <a:rPr lang="en-US" sz="3200" b="1" i="1">
                <a:solidFill>
                  <a:srgbClr val="F26649"/>
                </a:solidFill>
              </a:rPr>
              <a:t>atmosphere</a:t>
            </a:r>
            <a:r>
              <a:rPr lang="en-US" sz="3200"/>
              <a:t> of the Earth makes things fall to the ground when we drop them.</a:t>
            </a:r>
          </a:p>
        </p:txBody>
      </p:sp>
      <p:sp>
        <p:nvSpPr>
          <p:cNvPr id="25" name="Oval 24"/>
          <p:cNvSpPr/>
          <p:nvPr/>
        </p:nvSpPr>
        <p:spPr>
          <a:xfrm>
            <a:off x="847724" y="2006406"/>
            <a:ext cx="1042621" cy="534571"/>
          </a:xfrm>
          <a:prstGeom prst="ellipse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858770" y="2717360"/>
            <a:ext cx="1871492" cy="658886"/>
          </a:xfrm>
          <a:prstGeom prst="ellipse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292312" y="3410389"/>
            <a:ext cx="1701800" cy="635000"/>
          </a:xfrm>
          <a:prstGeom prst="ellipse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523822" y="4610660"/>
            <a:ext cx="1796024" cy="635000"/>
          </a:xfrm>
          <a:prstGeom prst="ellipse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540951" y="5382163"/>
            <a:ext cx="1317820" cy="570229"/>
          </a:xfrm>
          <a:prstGeom prst="ellipse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7"/>
          <p:cNvSpPr txBox="1"/>
          <p:nvPr/>
        </p:nvSpPr>
        <p:spPr>
          <a:xfrm>
            <a:off x="539750" y="177800"/>
            <a:ext cx="88943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LOOKING 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BACK - 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25" grpId="1" animBg="1"/>
      <p:bldP spid="5" grpId="0" bldLvl="0" animBg="1"/>
      <p:bldP spid="5" grpId="1" animBg="1"/>
      <p:bldP spid="6" grpId="0" bldLvl="0" animBg="1"/>
      <p:bldP spid="6" grpId="1" animBg="1"/>
      <p:bldP spid="7" grpId="0" bldLvl="0" animBg="1"/>
      <p:bldP spid="7" grpId="1" animBg="1"/>
      <p:bldP spid="9" grpId="0" bldLvl="0" animBg="1"/>
      <p:bldP spid="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36948"/>
            <a:ext cx="9676765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Rewrite each sentence so that it is closest in meaning to the original one.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566737" y="2420620"/>
            <a:ext cx="10876915" cy="3693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60000"/>
                    <a:lumOff val="40000"/>
                  </a:scheme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algn="just"/>
            <a:r>
              <a:rPr lang="en-US" sz="3400" b="1">
                <a:solidFill>
                  <a:srgbClr val="F26649"/>
                </a:solidFill>
              </a:rPr>
              <a:t>1. </a:t>
            </a:r>
            <a:r>
              <a:rPr lang="en-US" sz="3400"/>
              <a:t>“What is this novel about?” said </a:t>
            </a:r>
            <a:r>
              <a:rPr lang="en-US" sz="3400" smtClean="0"/>
              <a:t>Mary.</a:t>
            </a:r>
            <a:endParaRPr lang="en-US" sz="3400"/>
          </a:p>
          <a:p>
            <a:pPr algn="just"/>
            <a:r>
              <a:rPr lang="en-US" sz="3400" smtClean="0">
                <a:sym typeface="Wingdings 3" panose="05040102010807070707" pitchFamily="18" charset="2"/>
              </a:rPr>
              <a:t></a:t>
            </a:r>
            <a:r>
              <a:rPr lang="en-US" sz="3400" smtClean="0"/>
              <a:t> Mary </a:t>
            </a:r>
            <a:r>
              <a:rPr lang="en-US" sz="3400"/>
              <a:t>wanted to </a:t>
            </a:r>
            <a:r>
              <a:rPr lang="en-US" sz="3400" smtClean="0"/>
              <a:t>know ______________________.</a:t>
            </a:r>
            <a:endParaRPr lang="en-US" sz="3400" u="sng" smtClean="0"/>
          </a:p>
          <a:p>
            <a:pPr algn="just"/>
            <a:endParaRPr lang="en-US" sz="1500"/>
          </a:p>
          <a:p>
            <a:pPr algn="just"/>
            <a:r>
              <a:rPr lang="en-US" sz="3400" b="1">
                <a:solidFill>
                  <a:srgbClr val="F26649"/>
                </a:solidFill>
              </a:rPr>
              <a:t>2. </a:t>
            </a:r>
            <a:r>
              <a:rPr lang="en-US" sz="3400"/>
              <a:t>“Who’s your favourite actor, Nick?” I </a:t>
            </a:r>
            <a:r>
              <a:rPr lang="en-US" sz="3400" smtClean="0"/>
              <a:t>said.</a:t>
            </a:r>
            <a:endParaRPr lang="en-US" sz="3400"/>
          </a:p>
          <a:p>
            <a:pPr algn="just"/>
            <a:r>
              <a:rPr lang="en-US" sz="3400" smtClean="0">
                <a:sym typeface="Wingdings 3" panose="05040102010807070707" pitchFamily="18" charset="2"/>
              </a:rPr>
              <a:t></a:t>
            </a:r>
            <a:r>
              <a:rPr lang="en-US" sz="3400" smtClean="0">
                <a:sym typeface="+mn-ea"/>
              </a:rPr>
              <a:t> I </a:t>
            </a:r>
            <a:r>
              <a:rPr lang="en-US" sz="3400">
                <a:sym typeface="+mn-ea"/>
              </a:rPr>
              <a:t>asked </a:t>
            </a:r>
            <a:r>
              <a:rPr lang="en-US" sz="3400" smtClean="0">
                <a:sym typeface="+mn-ea"/>
              </a:rPr>
              <a:t>Nick _______________________.</a:t>
            </a:r>
            <a:endParaRPr lang="en-US" sz="3400" u="sng" smtClean="0">
              <a:sym typeface="+mn-ea"/>
            </a:endParaRPr>
          </a:p>
          <a:p>
            <a:pPr algn="just"/>
            <a:endParaRPr lang="en-US" sz="1500"/>
          </a:p>
          <a:p>
            <a:pPr algn="just"/>
            <a:r>
              <a:rPr lang="en-US" sz="3400" b="1">
                <a:solidFill>
                  <a:srgbClr val="F26649"/>
                </a:solidFill>
              </a:rPr>
              <a:t>3. </a:t>
            </a:r>
            <a:r>
              <a:rPr lang="en-US" sz="3400"/>
              <a:t>“What time does the next train leave?” Mai said to me.</a:t>
            </a:r>
          </a:p>
          <a:p>
            <a:pPr algn="just"/>
            <a:r>
              <a:rPr lang="en-US" sz="3400">
                <a:sym typeface="Wingdings 3" panose="05040102010807070707" pitchFamily="18" charset="2"/>
              </a:rPr>
              <a:t></a:t>
            </a:r>
            <a:r>
              <a:rPr lang="en-US" sz="3400" smtClean="0">
                <a:sym typeface="+mn-ea"/>
              </a:rPr>
              <a:t> </a:t>
            </a:r>
            <a:r>
              <a:rPr lang="en-US" sz="3400">
                <a:sym typeface="+mn-ea"/>
              </a:rPr>
              <a:t>Mai asked </a:t>
            </a:r>
            <a:r>
              <a:rPr lang="en-US" sz="3400" smtClean="0">
                <a:sym typeface="+mn-ea"/>
              </a:rPr>
              <a:t>me ________________________.</a:t>
            </a:r>
            <a:endParaRPr lang="en-US" sz="3400"/>
          </a:p>
        </p:txBody>
      </p:sp>
      <p:sp>
        <p:nvSpPr>
          <p:cNvPr id="3" name="TextBox 3"/>
          <p:cNvSpPr txBox="1"/>
          <p:nvPr/>
        </p:nvSpPr>
        <p:spPr>
          <a:xfrm>
            <a:off x="5009026" y="2944952"/>
            <a:ext cx="491426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>
                <a:solidFill>
                  <a:srgbClr val="7030A0"/>
                </a:solidFill>
              </a:rPr>
              <a:t>what that novel </a:t>
            </a:r>
            <a:r>
              <a:rPr lang="en-US" sz="3400">
                <a:solidFill>
                  <a:srgbClr val="7030A0"/>
                </a:solidFill>
              </a:rPr>
              <a:t>was </a:t>
            </a:r>
            <a:r>
              <a:rPr lang="en-US" sz="3400" smtClean="0">
                <a:solidFill>
                  <a:srgbClr val="7030A0"/>
                </a:solidFill>
              </a:rPr>
              <a:t>about </a:t>
            </a:r>
            <a:endParaRPr lang="en-US" sz="3400" dirty="0">
              <a:solidFill>
                <a:srgbClr val="7030A0"/>
              </a:solidFill>
            </a:endParaRPr>
          </a:p>
        </p:txBody>
      </p:sp>
      <p:sp>
        <p:nvSpPr>
          <p:cNvPr id="14" name="TextBox 3"/>
          <p:cNvSpPr txBox="1"/>
          <p:nvPr/>
        </p:nvSpPr>
        <p:spPr>
          <a:xfrm>
            <a:off x="3247781" y="4223572"/>
            <a:ext cx="50961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>
                <a:solidFill>
                  <a:srgbClr val="7030A0"/>
                </a:solidFill>
              </a:rPr>
              <a:t>who his favourite </a:t>
            </a:r>
            <a:r>
              <a:rPr lang="en-US" sz="3400">
                <a:solidFill>
                  <a:srgbClr val="7030A0"/>
                </a:solidFill>
              </a:rPr>
              <a:t>actor </a:t>
            </a:r>
            <a:r>
              <a:rPr lang="en-US" sz="3400" smtClean="0">
                <a:solidFill>
                  <a:srgbClr val="7030A0"/>
                </a:solidFill>
              </a:rPr>
              <a:t>was </a:t>
            </a:r>
            <a:endParaRPr lang="en-US" sz="3400" dirty="0">
              <a:solidFill>
                <a:srgbClr val="7030A0"/>
              </a:solidFill>
            </a:endParaRPr>
          </a:p>
        </p:txBody>
      </p:sp>
      <p:sp>
        <p:nvSpPr>
          <p:cNvPr id="15" name="TextBox 3"/>
          <p:cNvSpPr txBox="1"/>
          <p:nvPr/>
        </p:nvSpPr>
        <p:spPr>
          <a:xfrm>
            <a:off x="3608021" y="5496998"/>
            <a:ext cx="518428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>
                <a:solidFill>
                  <a:srgbClr val="7030A0"/>
                </a:solidFill>
              </a:rPr>
              <a:t>what time the next </a:t>
            </a:r>
            <a:r>
              <a:rPr lang="en-US" sz="3400">
                <a:solidFill>
                  <a:srgbClr val="7030A0"/>
                </a:solidFill>
              </a:rPr>
              <a:t>train </a:t>
            </a:r>
            <a:r>
              <a:rPr lang="en-US" sz="3400" smtClean="0">
                <a:solidFill>
                  <a:srgbClr val="7030A0"/>
                </a:solidFill>
              </a:rPr>
              <a:t>left </a:t>
            </a:r>
            <a:endParaRPr lang="en-US" sz="3400" dirty="0">
              <a:solidFill>
                <a:srgbClr val="7030A0"/>
              </a:solidFill>
            </a:endParaRPr>
          </a:p>
        </p:txBody>
      </p:sp>
      <p:sp>
        <p:nvSpPr>
          <p:cNvPr id="25" name="TextBox 7"/>
          <p:cNvSpPr txBox="1"/>
          <p:nvPr/>
        </p:nvSpPr>
        <p:spPr>
          <a:xfrm>
            <a:off x="539750" y="177800"/>
            <a:ext cx="817342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LOOKING 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BACK 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4" grpId="0"/>
      <p:bldP spid="14" grpId="1"/>
      <p:bldP spid="15" grpId="0"/>
      <p:bldP spid="15" grpId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</TotalTime>
  <Words>573</Words>
  <Application>Microsoft Office PowerPoint</Application>
  <PresentationFormat>Widescreen</PresentationFormat>
  <Paragraphs>146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Adobe Gothic Std B</vt:lpstr>
      <vt:lpstr>Arial</vt:lpstr>
      <vt:lpstr>Calibri</vt:lpstr>
      <vt:lpstr>Calibri Light</vt:lpstr>
      <vt:lpstr>Myriad Pro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248</cp:revision>
  <dcterms:created xsi:type="dcterms:W3CDTF">2020-12-09T02:04:00Z</dcterms:created>
  <dcterms:modified xsi:type="dcterms:W3CDTF">2023-07-06T02:36:17Z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61CBA64395B3416883B3918E27C1C585</vt:lpwstr>
  </property>
  <property fmtid="{D5CDD505-2E9C-101B-9397-08002B2CF9AE}" pid="3" name="KSOProductBuildVer">
    <vt:lpwstr>1033-11.2.0.11440</vt:lpwstr>
  </property>
</Properties>
</file>