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353" r:id="rId2"/>
    <p:sldId id="256" r:id="rId3"/>
    <p:sldId id="356" r:id="rId4"/>
    <p:sldId id="279" r:id="rId5"/>
    <p:sldId id="276" r:id="rId6"/>
    <p:sldId id="298" r:id="rId7"/>
    <p:sldId id="351" r:id="rId8"/>
    <p:sldId id="327" r:id="rId9"/>
    <p:sldId id="352" r:id="rId10"/>
    <p:sldId id="314" r:id="rId11"/>
    <p:sldId id="355" r:id="rId12"/>
    <p:sldId id="35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92A9"/>
    <a:srgbClr val="EF4B66"/>
    <a:srgbClr val="D8E5E5"/>
    <a:srgbClr val="D36113"/>
    <a:srgbClr val="AD4F0F"/>
    <a:srgbClr val="3B87CD"/>
    <a:srgbClr val="E0702A"/>
    <a:srgbClr val="5DD2FF"/>
    <a:srgbClr val="00B0F0"/>
    <a:srgbClr val="1596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55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2136" y="8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063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972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980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310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049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82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331912"/>
            <a:ext cx="2570616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827500" y="2355824"/>
            <a:ext cx="10345348" cy="1318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/>
              <a:t>How to give and respond to compliments</a:t>
            </a:r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3279" y="2048784"/>
            <a:ext cx="2875924" cy="1932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94043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49944" y="2038651"/>
            <a:ext cx="8149852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/>
              <a:t>Do exercises in the workbook.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640" y="2430333"/>
            <a:ext cx="3549868" cy="354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14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facebook.com/www.tienganhglobalsuccess.vn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9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 Single Corner Rectangle 25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E5A82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070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252247" y="169354"/>
            <a:ext cx="83004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LIFE IN THE COUNTRYSIDE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251660" y="6722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175DE5DA-A197-4C7C-A2FE-68C51C64D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907" y="2512402"/>
            <a:ext cx="5191636" cy="4098660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3927147" y="17266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279234" y="18392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4: COMMUNICATION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479666" y="1220672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90753" y="2765837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EVERYDAY ENGLISH</a:t>
            </a:r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79666" y="4700368"/>
            <a:ext cx="1930072" cy="82566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</a:rPr>
              <a:t>ADVERTS FOR BEAUTIFUL VILLAGES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588839" y="1175353"/>
            <a:ext cx="6064184" cy="618004"/>
          </a:xfrm>
          <a:prstGeom prst="rect">
            <a:avLst/>
          </a:prstGeom>
          <a:solidFill>
            <a:srgbClr val="FBD2D2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mtClean="0">
                <a:solidFill>
                  <a:schemeClr val="tx1"/>
                </a:solidFill>
              </a:rPr>
              <a:t>Jumbled conversation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88839" y="2012911"/>
            <a:ext cx="6078497" cy="1176977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1: Listen and read the conversations. Pay attention to the highlighted sentences 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2: Work in pairs. Make similar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conversations.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8839" y="3393556"/>
            <a:ext cx="6064184" cy="208925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3: Read the adverts for the two beautiful villages.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Tick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boxes to show which village the statements describe.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Sometimes both boxes need to be ticked.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4: Work in groups. Take turns to talk about the similarities and differences between Duong Lam and Hollum.</a:t>
            </a:r>
          </a:p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>
                <a:solidFill>
                  <a:schemeClr val="tx1"/>
                </a:solidFill>
              </a:rPr>
              <a:t>5: Work in pairs. Which village in 3 would you like to visit for a holiday? Explain your choice to your partner</a:t>
            </a:r>
            <a:r>
              <a:rPr lang="en-US" smtClean="0">
                <a:solidFill>
                  <a:schemeClr val="tx1"/>
                </a:solidFill>
              </a:rPr>
              <a:t>.</a:t>
            </a:r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315580" y="1526775"/>
            <a:ext cx="1293130" cy="1239062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444703" y="3074640"/>
            <a:ext cx="1246051" cy="1625727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27" idx="0"/>
          </p:cNvCxnSpPr>
          <p:nvPr/>
        </p:nvCxnSpPr>
        <p:spPr>
          <a:xfrm>
            <a:off x="2409738" y="5113200"/>
            <a:ext cx="1196183" cy="845580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485039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4: COMMUNICATION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687964" y="5958780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80310" y="5688815"/>
            <a:ext cx="6064184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72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34" name="Round Single Corner Rectangle 3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ound Single Corner Rectangle 3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Round Single Corner Rectangle 35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8AC8E79-ECD6-4F34-BE5A-9F5E850E85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2BE1BB-2AB2-4D7E-9E27-8D245181B5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A1615C-2156-4B15-BF3E-39794B3790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AAA4B8-4E08-4663-9835-BA403F00612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69D1-3E13-4881-A292-2F38ECC07B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DB7CE-BB3D-4A0D-A73F-3117044F32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E0C6E1-7FBF-471E-849C-A54AF1D41F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BFAA38-D910-41AD-BBED-0608E4AE71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97691"/>
              <a:ext cx="5378623" cy="6402614"/>
            </a:xfrm>
            <a:custGeom>
              <a:avLst/>
              <a:gdLst>
                <a:gd name="connsiteX0" fmla="*/ 2220349 w 5378623"/>
                <a:gd name="connsiteY0" fmla="*/ 67 h 6402614"/>
                <a:gd name="connsiteX1" fmla="*/ 3018161 w 5378623"/>
                <a:gd name="connsiteY1" fmla="*/ 108191 h 6402614"/>
                <a:gd name="connsiteX2" fmla="*/ 5265831 w 5378623"/>
                <a:gd name="connsiteY2" fmla="*/ 4066338 h 6402614"/>
                <a:gd name="connsiteX3" fmla="*/ 2912752 w 5378623"/>
                <a:gd name="connsiteY3" fmla="*/ 6386691 h 6402614"/>
                <a:gd name="connsiteX4" fmla="*/ 2840648 w 5378623"/>
                <a:gd name="connsiteY4" fmla="*/ 6402614 h 6402614"/>
                <a:gd name="connsiteX5" fmla="*/ 1474249 w 5378623"/>
                <a:gd name="connsiteY5" fmla="*/ 6402614 h 6402614"/>
                <a:gd name="connsiteX6" fmla="*/ 1340218 w 5378623"/>
                <a:gd name="connsiteY6" fmla="*/ 6370360 h 6402614"/>
                <a:gd name="connsiteX7" fmla="*/ 204687 w 5378623"/>
                <a:gd name="connsiteY7" fmla="*/ 5802379 h 6402614"/>
                <a:gd name="connsiteX8" fmla="*/ 0 w 5378623"/>
                <a:gd name="connsiteY8" fmla="*/ 5624181 h 6402614"/>
                <a:gd name="connsiteX9" fmla="*/ 0 w 5378623"/>
                <a:gd name="connsiteY9" fmla="*/ 5197118 h 6402614"/>
                <a:gd name="connsiteX10" fmla="*/ 120950 w 5378623"/>
                <a:gd name="connsiteY10" fmla="*/ 5327736 h 6402614"/>
                <a:gd name="connsiteX11" fmla="*/ 553277 w 5378623"/>
                <a:gd name="connsiteY11" fmla="*/ 5674143 h 6402614"/>
                <a:gd name="connsiteX12" fmla="*/ 1048951 w 5378623"/>
                <a:gd name="connsiteY12" fmla="*/ 5913372 h 6402614"/>
                <a:gd name="connsiteX13" fmla="*/ 1114406 w 5378623"/>
                <a:gd name="connsiteY13" fmla="*/ 5935664 h 6402614"/>
                <a:gd name="connsiteX14" fmla="*/ 1180375 w 5378623"/>
                <a:gd name="connsiteY14" fmla="*/ 5956470 h 6402614"/>
                <a:gd name="connsiteX15" fmla="*/ 1247107 w 5378623"/>
                <a:gd name="connsiteY15" fmla="*/ 5975278 h 6402614"/>
                <a:gd name="connsiteX16" fmla="*/ 1313053 w 5378623"/>
                <a:gd name="connsiteY16" fmla="*/ 5991905 h 6402614"/>
                <a:gd name="connsiteX17" fmla="*/ 1578771 w 5378623"/>
                <a:gd name="connsiteY17" fmla="*/ 6035400 h 6402614"/>
                <a:gd name="connsiteX18" fmla="*/ 2116969 w 5378623"/>
                <a:gd name="connsiteY18" fmla="*/ 6005033 h 6402614"/>
                <a:gd name="connsiteX19" fmla="*/ 2648341 w 5378623"/>
                <a:gd name="connsiteY19" fmla="*/ 5837212 h 6402614"/>
                <a:gd name="connsiteX20" fmla="*/ 3166862 w 5378623"/>
                <a:gd name="connsiteY20" fmla="*/ 5582136 h 6402614"/>
                <a:gd name="connsiteX21" fmla="*/ 3295551 w 5378623"/>
                <a:gd name="connsiteY21" fmla="*/ 5510900 h 6402614"/>
                <a:gd name="connsiteX22" fmla="*/ 3426292 w 5378623"/>
                <a:gd name="connsiteY22" fmla="*/ 5437546 h 6402614"/>
                <a:gd name="connsiteX23" fmla="*/ 3693498 w 5378623"/>
                <a:gd name="connsiteY23" fmla="*/ 5296779 h 6402614"/>
                <a:gd name="connsiteX24" fmla="*/ 3957511 w 5378623"/>
                <a:gd name="connsiteY24" fmla="*/ 5162806 h 6402614"/>
                <a:gd name="connsiteX25" fmla="*/ 4212170 w 5378623"/>
                <a:gd name="connsiteY25" fmla="*/ 5024936 h 6402614"/>
                <a:gd name="connsiteX26" fmla="*/ 4449651 w 5378623"/>
                <a:gd name="connsiteY26" fmla="*/ 4870986 h 6402614"/>
                <a:gd name="connsiteX27" fmla="*/ 4659728 w 5378623"/>
                <a:gd name="connsiteY27" fmla="*/ 4689640 h 6402614"/>
                <a:gd name="connsiteX28" fmla="*/ 4830457 w 5378623"/>
                <a:gd name="connsiteY28" fmla="*/ 4472596 h 6402614"/>
                <a:gd name="connsiteX29" fmla="*/ 4955705 w 5378623"/>
                <a:gd name="connsiteY29" fmla="*/ 4222268 h 6402614"/>
                <a:gd name="connsiteX30" fmla="*/ 4968352 w 5378623"/>
                <a:gd name="connsiteY30" fmla="*/ 4189141 h 6402614"/>
                <a:gd name="connsiteX31" fmla="*/ 4979564 w 5378623"/>
                <a:gd name="connsiteY31" fmla="*/ 4155400 h 6402614"/>
                <a:gd name="connsiteX32" fmla="*/ 4990913 w 5378623"/>
                <a:gd name="connsiteY32" fmla="*/ 4121577 h 6402614"/>
                <a:gd name="connsiteX33" fmla="*/ 5000865 w 5378623"/>
                <a:gd name="connsiteY33" fmla="*/ 4086570 h 6402614"/>
                <a:gd name="connsiteX34" fmla="*/ 5020612 w 5378623"/>
                <a:gd name="connsiteY34" fmla="*/ 4016281 h 6402614"/>
                <a:gd name="connsiteX35" fmla="*/ 5030486 w 5378623"/>
                <a:gd name="connsiteY35" fmla="*/ 3981137 h 6402614"/>
                <a:gd name="connsiteX36" fmla="*/ 5035423 w 5378623"/>
                <a:gd name="connsiteY36" fmla="*/ 3963565 h 6402614"/>
                <a:gd name="connsiteX37" fmla="*/ 5039507 w 5378623"/>
                <a:gd name="connsiteY37" fmla="*/ 3945765 h 6402614"/>
                <a:gd name="connsiteX38" fmla="*/ 5071597 w 5378623"/>
                <a:gd name="connsiteY38" fmla="*/ 3802972 h 6402614"/>
                <a:gd name="connsiteX39" fmla="*/ 5096108 w 5378623"/>
                <a:gd name="connsiteY39" fmla="*/ 3658610 h 6402614"/>
                <a:gd name="connsiteX40" fmla="*/ 5113299 w 5378623"/>
                <a:gd name="connsiteY40" fmla="*/ 3512985 h 6402614"/>
                <a:gd name="connsiteX41" fmla="*/ 5115328 w 5378623"/>
                <a:gd name="connsiteY41" fmla="*/ 3494749 h 6402614"/>
                <a:gd name="connsiteX42" fmla="*/ 5116446 w 5378623"/>
                <a:gd name="connsiteY42" fmla="*/ 3476502 h 6402614"/>
                <a:gd name="connsiteX43" fmla="*/ 5118711 w 5378623"/>
                <a:gd name="connsiteY43" fmla="*/ 3439898 h 6402614"/>
                <a:gd name="connsiteX44" fmla="*/ 5123270 w 5378623"/>
                <a:gd name="connsiteY44" fmla="*/ 3366583 h 6402614"/>
                <a:gd name="connsiteX45" fmla="*/ 5121172 w 5378623"/>
                <a:gd name="connsiteY45" fmla="*/ 3072860 h 6402614"/>
                <a:gd name="connsiteX46" fmla="*/ 5119473 w 5378623"/>
                <a:gd name="connsiteY46" fmla="*/ 3036121 h 6402614"/>
                <a:gd name="connsiteX47" fmla="*/ 5116244 w 5378623"/>
                <a:gd name="connsiteY47" fmla="*/ 2999552 h 6402614"/>
                <a:gd name="connsiteX48" fmla="*/ 5109221 w 5378623"/>
                <a:gd name="connsiteY48" fmla="*/ 2926379 h 6402614"/>
                <a:gd name="connsiteX49" fmla="*/ 5089643 w 5378623"/>
                <a:gd name="connsiteY49" fmla="*/ 2780639 h 6402614"/>
                <a:gd name="connsiteX50" fmla="*/ 5084078 w 5378623"/>
                <a:gd name="connsiteY50" fmla="*/ 2744255 h 6402614"/>
                <a:gd name="connsiteX51" fmla="*/ 5077785 w 5378623"/>
                <a:gd name="connsiteY51" fmla="*/ 2708026 h 6402614"/>
                <a:gd name="connsiteX52" fmla="*/ 5063128 w 5378623"/>
                <a:gd name="connsiteY52" fmla="*/ 2636053 h 6402614"/>
                <a:gd name="connsiteX53" fmla="*/ 5047530 w 5378623"/>
                <a:gd name="connsiteY53" fmla="*/ 2564176 h 6402614"/>
                <a:gd name="connsiteX54" fmla="*/ 5028967 w 5378623"/>
                <a:gd name="connsiteY54" fmla="*/ 2493127 h 6402614"/>
                <a:gd name="connsiteX55" fmla="*/ 4822623 w 5378623"/>
                <a:gd name="connsiteY55" fmla="*/ 1944830 h 6402614"/>
                <a:gd name="connsiteX56" fmla="*/ 4108183 w 5378623"/>
                <a:gd name="connsiteY56" fmla="*/ 1038170 h 6402614"/>
                <a:gd name="connsiteX57" fmla="*/ 3638213 w 5378623"/>
                <a:gd name="connsiteY57" fmla="*/ 712395 h 6402614"/>
                <a:gd name="connsiteX58" fmla="*/ 3575480 w 5378623"/>
                <a:gd name="connsiteY58" fmla="*/ 678662 h 6402614"/>
                <a:gd name="connsiteX59" fmla="*/ 3512574 w 5378623"/>
                <a:gd name="connsiteY59" fmla="*/ 645577 h 6402614"/>
                <a:gd name="connsiteX60" fmla="*/ 3448603 w 5378623"/>
                <a:gd name="connsiteY60" fmla="*/ 614757 h 6402614"/>
                <a:gd name="connsiteX61" fmla="*/ 3416617 w 5378623"/>
                <a:gd name="connsiteY61" fmla="*/ 599347 h 6402614"/>
                <a:gd name="connsiteX62" fmla="*/ 3384352 w 5378623"/>
                <a:gd name="connsiteY62" fmla="*/ 584559 h 6402614"/>
                <a:gd name="connsiteX63" fmla="*/ 3254088 w 5378623"/>
                <a:gd name="connsiteY63" fmla="*/ 529021 h 6402614"/>
                <a:gd name="connsiteX64" fmla="*/ 3121640 w 5378623"/>
                <a:gd name="connsiteY64" fmla="*/ 479505 h 6402614"/>
                <a:gd name="connsiteX65" fmla="*/ 2987193 w 5378623"/>
                <a:gd name="connsiteY65" fmla="*/ 436176 h 6402614"/>
                <a:gd name="connsiteX66" fmla="*/ 2851296 w 5378623"/>
                <a:gd name="connsiteY66" fmla="*/ 398256 h 6402614"/>
                <a:gd name="connsiteX67" fmla="*/ 2573611 w 5378623"/>
                <a:gd name="connsiteY67" fmla="*/ 336717 h 6402614"/>
                <a:gd name="connsiteX68" fmla="*/ 2014208 w 5378623"/>
                <a:gd name="connsiteY68" fmla="*/ 276896 h 6402614"/>
                <a:gd name="connsiteX69" fmla="*/ 1457097 w 5378623"/>
                <a:gd name="connsiteY69" fmla="*/ 322828 h 6402614"/>
                <a:gd name="connsiteX70" fmla="*/ 914684 w 5378623"/>
                <a:gd name="connsiteY70" fmla="*/ 486648 h 6402614"/>
                <a:gd name="connsiteX71" fmla="*/ 848661 w 5378623"/>
                <a:gd name="connsiteY71" fmla="*/ 515093 h 6402614"/>
                <a:gd name="connsiteX72" fmla="*/ 782834 w 5378623"/>
                <a:gd name="connsiteY72" fmla="*/ 544519 h 6402614"/>
                <a:gd name="connsiteX73" fmla="*/ 717715 w 5378623"/>
                <a:gd name="connsiteY73" fmla="*/ 575988 h 6402614"/>
                <a:gd name="connsiteX74" fmla="*/ 653112 w 5378623"/>
                <a:gd name="connsiteY74" fmla="*/ 608523 h 6402614"/>
                <a:gd name="connsiteX75" fmla="*/ 406671 w 5378623"/>
                <a:gd name="connsiteY75" fmla="*/ 756246 h 6402614"/>
                <a:gd name="connsiteX76" fmla="*/ 191033 w 5378623"/>
                <a:gd name="connsiteY76" fmla="*/ 942131 h 6402614"/>
                <a:gd name="connsiteX77" fmla="*/ 143339 w 5378623"/>
                <a:gd name="connsiteY77" fmla="*/ 996006 h 6402614"/>
                <a:gd name="connsiteX78" fmla="*/ 98848 w 5378623"/>
                <a:gd name="connsiteY78" fmla="*/ 1053288 h 6402614"/>
                <a:gd name="connsiteX79" fmla="*/ 56083 w 5378623"/>
                <a:gd name="connsiteY79" fmla="*/ 1112657 h 6402614"/>
                <a:gd name="connsiteX80" fmla="*/ 14889 w 5378623"/>
                <a:gd name="connsiteY80" fmla="*/ 1173837 h 6402614"/>
                <a:gd name="connsiteX81" fmla="*/ 0 w 5378623"/>
                <a:gd name="connsiteY81" fmla="*/ 1198088 h 6402614"/>
                <a:gd name="connsiteX82" fmla="*/ 0 w 5378623"/>
                <a:gd name="connsiteY82" fmla="*/ 888809 h 6402614"/>
                <a:gd name="connsiteX83" fmla="*/ 88781 w 5378623"/>
                <a:gd name="connsiteY83" fmla="*/ 802825 h 6402614"/>
                <a:gd name="connsiteX84" fmla="*/ 2220349 w 5378623"/>
                <a:gd name="connsiteY84" fmla="*/ 67 h 640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378623" h="6402614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/>
          </a:p>
        </p:txBody>
      </p:sp>
      <p:sp>
        <p:nvSpPr>
          <p:cNvPr id="13" name="Rectangle 21">
            <a:extLst>
              <a:ext uri="{FF2B5EF4-FFF2-40B4-BE49-F238E27FC236}">
                <a16:creationId xmlns:a16="http://schemas.microsoft.com/office/drawing/2014/main" id="{D79822EA-E4F5-A3AA-02BD-0951DB54F1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4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/>
          </a:p>
        </p:txBody>
      </p:sp>
      <p:sp>
        <p:nvSpPr>
          <p:cNvPr id="14" name="Rectangle 22">
            <a:extLst>
              <a:ext uri="{FF2B5EF4-FFF2-40B4-BE49-F238E27FC236}">
                <a16:creationId xmlns:a16="http://schemas.microsoft.com/office/drawing/2014/main" id="{1D26D575-3B01-4AD1-E0D1-683667B63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716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/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E245F985-AE66-2757-50AA-D8CE076DD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288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/>
          </a:p>
        </p:txBody>
      </p:sp>
      <p:sp>
        <p:nvSpPr>
          <p:cNvPr id="32" name="Hình chữ nhật 31">
            <a:extLst>
              <a:ext uri="{FF2B5EF4-FFF2-40B4-BE49-F238E27FC236}">
                <a16:creationId xmlns:a16="http://schemas.microsoft.com/office/drawing/2014/main" id="{19AE6A9D-4607-AA0E-F059-15E3DA137361}"/>
              </a:ext>
            </a:extLst>
          </p:cNvPr>
          <p:cNvSpPr/>
          <p:nvPr/>
        </p:nvSpPr>
        <p:spPr>
          <a:xfrm>
            <a:off x="-30760" y="3557237"/>
            <a:ext cx="483122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EF4B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JUMBLED </a:t>
            </a:r>
          </a:p>
          <a:p>
            <a:pPr algn="ctr"/>
            <a:r>
              <a:rPr lang="en-US" sz="5400" b="1" dirty="0">
                <a:ln w="0"/>
                <a:solidFill>
                  <a:srgbClr val="EF4B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CONVERSATION</a:t>
            </a: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8B9C6BD8-710E-A19A-2564-02919F54F95E}"/>
              </a:ext>
            </a:extLst>
          </p:cNvPr>
          <p:cNvSpPr txBox="1"/>
          <p:nvPr/>
        </p:nvSpPr>
        <p:spPr>
          <a:xfrm>
            <a:off x="6092469" y="1544154"/>
            <a:ext cx="545976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000" b="1" smtClean="0">
                <a:solidFill>
                  <a:srgbClr val="EF4B66"/>
                </a:solidFill>
                <a:latin typeface="Bahnschrift" panose="020B0502040204020203" pitchFamily="34" charset="0"/>
              </a:rPr>
              <a:t>1</a:t>
            </a:r>
            <a:r>
              <a:rPr lang="en-GB" sz="3000" b="1" smtClean="0">
                <a:solidFill>
                  <a:srgbClr val="EF4B66"/>
                </a:solidFill>
                <a:latin typeface="Bahnschrift" panose="020B0502040204020203" pitchFamily="34" charset="0"/>
              </a:rPr>
              <a:t>.</a:t>
            </a:r>
            <a:r>
              <a:rPr lang="vi-VN" sz="3000" b="1" smtClean="0">
                <a:latin typeface="Bahnschrift" panose="020B0502040204020203" pitchFamily="34" charset="0"/>
              </a:rPr>
              <a:t> </a:t>
            </a:r>
            <a:r>
              <a:rPr lang="vi-VN" sz="3000" b="1" dirty="0" err="1">
                <a:effectLst/>
                <a:latin typeface="Bahnschrift" panose="020B0502040204020203" pitchFamily="34" charset="0"/>
              </a:rPr>
              <a:t>Thank</a:t>
            </a:r>
            <a:r>
              <a:rPr lang="vi-VN" sz="3000" b="1" dirty="0">
                <a:effectLst/>
                <a:latin typeface="Bahnschrift" panose="020B0502040204020203" pitchFamily="34" charset="0"/>
              </a:rPr>
              <a:t> </a:t>
            </a:r>
            <a:r>
              <a:rPr lang="vi-VN" sz="3000" b="1" dirty="0" err="1">
                <a:effectLst/>
                <a:latin typeface="Bahnschrift" panose="020B0502040204020203" pitchFamily="34" charset="0"/>
              </a:rPr>
              <a:t>you</a:t>
            </a:r>
            <a:r>
              <a:rPr lang="vi-VN" sz="3000" b="1" dirty="0">
                <a:effectLst/>
                <a:latin typeface="Bahnschrift" panose="020B0502040204020203" pitchFamily="34" charset="0"/>
              </a:rPr>
              <a:t>. </a:t>
            </a:r>
            <a:r>
              <a:rPr lang="vi-VN" sz="3000" b="1" dirty="0" err="1">
                <a:effectLst/>
                <a:latin typeface="Bahnschrift" panose="020B0502040204020203" pitchFamily="34" charset="0"/>
              </a:rPr>
              <a:t>Yours</a:t>
            </a:r>
            <a:r>
              <a:rPr lang="vi-VN" sz="3000" b="1" dirty="0">
                <a:effectLst/>
                <a:latin typeface="Bahnschrift" panose="020B0502040204020203" pitchFamily="34" charset="0"/>
              </a:rPr>
              <a:t>’ re, </a:t>
            </a:r>
            <a:r>
              <a:rPr lang="vi-VN" sz="3000" b="1" err="1">
                <a:effectLst/>
                <a:latin typeface="Bahnschrift" panose="020B0502040204020203" pitchFamily="34" charset="0"/>
              </a:rPr>
              <a:t>too</a:t>
            </a:r>
            <a:r>
              <a:rPr lang="vi-VN" sz="3000" b="1" smtClean="0">
                <a:effectLst/>
                <a:latin typeface="Bahnschrift" panose="020B0502040204020203" pitchFamily="34" charset="0"/>
              </a:rPr>
              <a:t>.</a:t>
            </a:r>
            <a:endParaRPr lang="vi-VN" sz="3000" b="1" dirty="0">
              <a:effectLst/>
              <a:latin typeface="Bahnschrift" panose="020B0502040204020203" pitchFamily="34" charset="0"/>
            </a:endParaRPr>
          </a:p>
        </p:txBody>
      </p:sp>
      <p:sp>
        <p:nvSpPr>
          <p:cNvPr id="38" name="Hộp Văn bản 2">
            <a:extLst>
              <a:ext uri="{FF2B5EF4-FFF2-40B4-BE49-F238E27FC236}">
                <a16:creationId xmlns:a16="http://schemas.microsoft.com/office/drawing/2014/main" id="{8B9C6BD8-710E-A19A-2564-02919F54F95E}"/>
              </a:ext>
            </a:extLst>
          </p:cNvPr>
          <p:cNvSpPr txBox="1"/>
          <p:nvPr/>
        </p:nvSpPr>
        <p:spPr>
          <a:xfrm>
            <a:off x="6092468" y="2269189"/>
            <a:ext cx="545976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000" b="1" smtClean="0">
                <a:solidFill>
                  <a:srgbClr val="EF4B66"/>
                </a:solidFill>
                <a:effectLst/>
                <a:latin typeface="Bahnschrift" panose="020B0502040204020203" pitchFamily="34" charset="0"/>
              </a:rPr>
              <a:t>2</a:t>
            </a:r>
            <a:r>
              <a:rPr lang="en-GB" sz="3000" b="1" smtClean="0">
                <a:solidFill>
                  <a:srgbClr val="EF4B66"/>
                </a:solidFill>
                <a:effectLst/>
                <a:latin typeface="Bahnschrift" panose="020B0502040204020203" pitchFamily="34" charset="0"/>
              </a:rPr>
              <a:t>.</a:t>
            </a:r>
            <a:r>
              <a:rPr lang="vi-VN" sz="3000" b="1" smtClean="0">
                <a:effectLst/>
                <a:latin typeface="Bahnschrift" panose="020B0502040204020203" pitchFamily="34" charset="0"/>
              </a:rPr>
              <a:t> </a:t>
            </a:r>
            <a:r>
              <a:rPr lang="vi-VN" sz="3000" b="1" err="1">
                <a:effectLst/>
                <a:latin typeface="Bahnschrift" panose="020B0502040204020203" pitchFamily="34" charset="0"/>
              </a:rPr>
              <a:t>Happy</a:t>
            </a:r>
            <a:r>
              <a:rPr lang="vi-VN" sz="3000" b="1">
                <a:effectLst/>
                <a:latin typeface="Bahnschrift" panose="020B0502040204020203" pitchFamily="34" charset="0"/>
              </a:rPr>
              <a:t> </a:t>
            </a:r>
            <a:r>
              <a:rPr lang="en-GB" sz="3000" b="1" dirty="0" err="1">
                <a:latin typeface="Bahnschrift" panose="020B0502040204020203" pitchFamily="34" charset="0"/>
              </a:rPr>
              <a:t>b</a:t>
            </a:r>
            <a:r>
              <a:rPr lang="vi-VN" sz="3000" b="1" smtClean="0">
                <a:effectLst/>
                <a:latin typeface="Bahnschrift" panose="020B0502040204020203" pitchFamily="34" charset="0"/>
              </a:rPr>
              <a:t>irthday</a:t>
            </a:r>
            <a:r>
              <a:rPr lang="vi-VN" sz="3000" b="1" dirty="0">
                <a:effectLst/>
                <a:latin typeface="Bahnschrift" panose="020B0502040204020203" pitchFamily="34" charset="0"/>
              </a:rPr>
              <a:t>. </a:t>
            </a:r>
            <a:r>
              <a:rPr lang="vi-VN" sz="3000" b="1" dirty="0" err="1">
                <a:latin typeface="Bahnschrift" panose="020B0502040204020203" pitchFamily="34" charset="0"/>
              </a:rPr>
              <a:t>Wow</a:t>
            </a:r>
            <a:r>
              <a:rPr lang="vi-VN" sz="3000" b="1" dirty="0">
                <a:latin typeface="Bahnschrift" panose="020B0502040204020203" pitchFamily="34" charset="0"/>
              </a:rPr>
              <a:t> </a:t>
            </a:r>
            <a:r>
              <a:rPr lang="vi-VN" sz="3000" b="1" dirty="0" err="1">
                <a:latin typeface="Bahnschrift" panose="020B0502040204020203" pitchFamily="34" charset="0"/>
              </a:rPr>
              <a:t>you’re</a:t>
            </a:r>
            <a:r>
              <a:rPr lang="vi-VN" sz="3000" b="1" dirty="0">
                <a:latin typeface="Bahnschrift" panose="020B0502040204020203" pitchFamily="34" charset="0"/>
              </a:rPr>
              <a:t> </a:t>
            </a:r>
            <a:r>
              <a:rPr lang="vi-VN" sz="3000" b="1" dirty="0" err="1">
                <a:latin typeface="Bahnschrift" panose="020B0502040204020203" pitchFamily="34" charset="0"/>
              </a:rPr>
              <a:t>wearing</a:t>
            </a:r>
            <a:r>
              <a:rPr lang="vi-VN" sz="3000" b="1" dirty="0">
                <a:latin typeface="Bahnschrift" panose="020B0502040204020203" pitchFamily="34" charset="0"/>
              </a:rPr>
              <a:t> </a:t>
            </a:r>
            <a:r>
              <a:rPr lang="vi-VN" sz="3000" b="1" dirty="0" err="1">
                <a:latin typeface="Bahnschrift" panose="020B0502040204020203" pitchFamily="34" charset="0"/>
              </a:rPr>
              <a:t>such</a:t>
            </a:r>
            <a:r>
              <a:rPr lang="vi-VN" sz="3000" b="1" dirty="0">
                <a:latin typeface="Bahnschrift" panose="020B0502040204020203" pitchFamily="34" charset="0"/>
              </a:rPr>
              <a:t> </a:t>
            </a:r>
            <a:r>
              <a:rPr lang="vi-VN" sz="3000" b="1">
                <a:latin typeface="Bahnschrift" panose="020B0502040204020203" pitchFamily="34" charset="0"/>
              </a:rPr>
              <a:t>a </a:t>
            </a:r>
            <a:r>
              <a:rPr lang="vi-VN" sz="3000" b="1" smtClean="0">
                <a:latin typeface="Bahnschrift" panose="020B0502040204020203" pitchFamily="34" charset="0"/>
              </a:rPr>
              <a:t>beautiful</a:t>
            </a:r>
            <a:r>
              <a:rPr lang="en-GB" sz="3000" b="1" smtClean="0">
                <a:latin typeface="Bahnschrift" panose="020B0502040204020203" pitchFamily="34" charset="0"/>
              </a:rPr>
              <a:t> dress</a:t>
            </a:r>
            <a:endParaRPr lang="en-US" sz="3000" b="1" dirty="0">
              <a:effectLst/>
              <a:latin typeface="Bahnschrift" panose="020B0502040204020203" pitchFamily="34" charset="0"/>
            </a:endParaRPr>
          </a:p>
        </p:txBody>
      </p:sp>
      <p:sp>
        <p:nvSpPr>
          <p:cNvPr id="39" name="Hộp Văn bản 2">
            <a:extLst>
              <a:ext uri="{FF2B5EF4-FFF2-40B4-BE49-F238E27FC236}">
                <a16:creationId xmlns:a16="http://schemas.microsoft.com/office/drawing/2014/main" id="{8B9C6BD8-710E-A19A-2564-02919F54F95E}"/>
              </a:ext>
            </a:extLst>
          </p:cNvPr>
          <p:cNvSpPr txBox="1"/>
          <p:nvPr/>
        </p:nvSpPr>
        <p:spPr>
          <a:xfrm>
            <a:off x="6092468" y="3319178"/>
            <a:ext cx="545976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000" b="1" smtClean="0">
                <a:solidFill>
                  <a:srgbClr val="EF4B66"/>
                </a:solidFill>
                <a:latin typeface="Bahnschrift" panose="020B0502040204020203" pitchFamily="34" charset="0"/>
              </a:rPr>
              <a:t>3</a:t>
            </a:r>
            <a:r>
              <a:rPr lang="en-GB" sz="3000" b="1" smtClean="0">
                <a:solidFill>
                  <a:srgbClr val="EF4B66"/>
                </a:solidFill>
                <a:latin typeface="Bahnschrift" panose="020B0502040204020203" pitchFamily="34" charset="0"/>
              </a:rPr>
              <a:t>.</a:t>
            </a:r>
            <a:r>
              <a:rPr lang="vi-VN" sz="3000" b="1" smtClean="0">
                <a:latin typeface="Bahnschrift" panose="020B0502040204020203" pitchFamily="34" charset="0"/>
              </a:rPr>
              <a:t> </a:t>
            </a:r>
            <a:r>
              <a:rPr lang="vi-VN" sz="3000" b="1" dirty="0" err="1">
                <a:latin typeface="Bahnschrift" panose="020B0502040204020203" pitchFamily="34" charset="0"/>
              </a:rPr>
              <a:t>Here</a:t>
            </a:r>
            <a:r>
              <a:rPr lang="vi-VN" sz="3000" b="1" dirty="0">
                <a:latin typeface="Bahnschrift" panose="020B0502040204020203" pitchFamily="34" charset="0"/>
              </a:rPr>
              <a:t> </a:t>
            </a:r>
            <a:r>
              <a:rPr lang="vi-VN" sz="3000" b="1" dirty="0" err="1">
                <a:latin typeface="Bahnschrift" panose="020B0502040204020203" pitchFamily="34" charset="0"/>
              </a:rPr>
              <a:t>is</a:t>
            </a:r>
            <a:r>
              <a:rPr lang="vi-VN" sz="3000" b="1" dirty="0">
                <a:latin typeface="Bahnschrift" panose="020B0502040204020203" pitchFamily="34" charset="0"/>
              </a:rPr>
              <a:t> </a:t>
            </a:r>
            <a:r>
              <a:rPr lang="vi-VN" sz="3000" b="1" dirty="0" err="1">
                <a:latin typeface="Bahnschrift" panose="020B0502040204020203" pitchFamily="34" charset="0"/>
              </a:rPr>
              <a:t>your</a:t>
            </a:r>
            <a:r>
              <a:rPr lang="vi-VN" sz="3000" b="1" dirty="0">
                <a:latin typeface="Bahnschrift" panose="020B0502040204020203" pitchFamily="34" charset="0"/>
              </a:rPr>
              <a:t> </a:t>
            </a:r>
            <a:r>
              <a:rPr lang="vi-VN" sz="3000" b="1" dirty="0" err="1">
                <a:latin typeface="Bahnschrift" panose="020B0502040204020203" pitchFamily="34" charset="0"/>
              </a:rPr>
              <a:t>present</a:t>
            </a:r>
            <a:r>
              <a:rPr lang="vi-VN" sz="3000" b="1" dirty="0">
                <a:latin typeface="Bahnschrift" panose="020B0502040204020203" pitchFamily="34" charset="0"/>
              </a:rPr>
              <a:t>. I </a:t>
            </a:r>
            <a:r>
              <a:rPr lang="vi-VN" sz="3000" b="1" dirty="0" err="1">
                <a:latin typeface="Bahnschrift" panose="020B0502040204020203" pitchFamily="34" charset="0"/>
              </a:rPr>
              <a:t>hope</a:t>
            </a:r>
            <a:r>
              <a:rPr lang="vi-VN" sz="3000" b="1" dirty="0">
                <a:latin typeface="Bahnschrift" panose="020B0502040204020203" pitchFamily="34" charset="0"/>
              </a:rPr>
              <a:t> </a:t>
            </a:r>
            <a:r>
              <a:rPr lang="vi-VN" sz="3000" b="1" dirty="0" err="1">
                <a:latin typeface="Bahnschrift" panose="020B0502040204020203" pitchFamily="34" charset="0"/>
              </a:rPr>
              <a:t>you</a:t>
            </a:r>
            <a:r>
              <a:rPr lang="vi-VN" sz="3000" b="1" dirty="0">
                <a:latin typeface="Bahnschrift" panose="020B0502040204020203" pitchFamily="34" charset="0"/>
              </a:rPr>
              <a:t> </a:t>
            </a:r>
            <a:r>
              <a:rPr lang="vi-VN" sz="3000" b="1" dirty="0" err="1">
                <a:latin typeface="Bahnschrift" panose="020B0502040204020203" pitchFamily="34" charset="0"/>
              </a:rPr>
              <a:t>like</a:t>
            </a:r>
            <a:r>
              <a:rPr lang="vi-VN" sz="3000" b="1" dirty="0">
                <a:latin typeface="Bahnschrift" panose="020B0502040204020203" pitchFamily="34" charset="0"/>
              </a:rPr>
              <a:t> </a:t>
            </a:r>
            <a:r>
              <a:rPr lang="vi-VN" sz="3000" b="1" err="1">
                <a:latin typeface="Bahnschrift" panose="020B0502040204020203" pitchFamily="34" charset="0"/>
              </a:rPr>
              <a:t>it</a:t>
            </a:r>
            <a:r>
              <a:rPr lang="vi-VN" sz="3000" b="1" smtClean="0">
                <a:latin typeface="Bahnschrift" panose="020B0502040204020203" pitchFamily="34" charset="0"/>
              </a:rPr>
              <a:t>.</a:t>
            </a:r>
            <a:endParaRPr lang="vi-VN" sz="3000" b="1" dirty="0">
              <a:effectLst/>
              <a:latin typeface="Bahnschrift" panose="020B0502040204020203" pitchFamily="34" charset="0"/>
            </a:endParaRPr>
          </a:p>
        </p:txBody>
      </p:sp>
      <p:sp>
        <p:nvSpPr>
          <p:cNvPr id="40" name="Hộp Văn bản 2">
            <a:extLst>
              <a:ext uri="{FF2B5EF4-FFF2-40B4-BE49-F238E27FC236}">
                <a16:creationId xmlns:a16="http://schemas.microsoft.com/office/drawing/2014/main" id="{8B9C6BD8-710E-A19A-2564-02919F54F95E}"/>
              </a:ext>
            </a:extLst>
          </p:cNvPr>
          <p:cNvSpPr txBox="1"/>
          <p:nvPr/>
        </p:nvSpPr>
        <p:spPr>
          <a:xfrm>
            <a:off x="6092468" y="4417665"/>
            <a:ext cx="545976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000" b="1" smtClean="0">
                <a:solidFill>
                  <a:srgbClr val="EF4B66"/>
                </a:solidFill>
                <a:latin typeface="Bahnschrift" panose="020B0502040204020203" pitchFamily="34" charset="0"/>
              </a:rPr>
              <a:t>4</a:t>
            </a:r>
            <a:r>
              <a:rPr lang="en-GB" sz="3000" b="1" smtClean="0">
                <a:solidFill>
                  <a:srgbClr val="EF4B66"/>
                </a:solidFill>
                <a:latin typeface="Bahnschrift" panose="020B0502040204020203" pitchFamily="34" charset="0"/>
              </a:rPr>
              <a:t>.</a:t>
            </a:r>
            <a:r>
              <a:rPr lang="vi-VN" sz="3000" b="1" smtClean="0">
                <a:latin typeface="Bahnschrift" panose="020B0502040204020203" pitchFamily="34" charset="0"/>
              </a:rPr>
              <a:t> </a:t>
            </a:r>
            <a:r>
              <a:rPr lang="vi-VN" sz="3000" b="1" dirty="0" err="1">
                <a:effectLst/>
                <a:latin typeface="Bahnschrift" panose="020B0502040204020203" pitchFamily="34" charset="0"/>
              </a:rPr>
              <a:t>I’m</a:t>
            </a:r>
            <a:r>
              <a:rPr lang="vi-VN" sz="3000" b="1" dirty="0">
                <a:effectLst/>
                <a:latin typeface="Bahnschrift" panose="020B0502040204020203" pitchFamily="34" charset="0"/>
              </a:rPr>
              <a:t> </a:t>
            </a:r>
            <a:r>
              <a:rPr lang="vi-VN" sz="3000" b="1" dirty="0" err="1">
                <a:effectLst/>
                <a:latin typeface="Bahnschrift" panose="020B0502040204020203" pitchFamily="34" charset="0"/>
              </a:rPr>
              <a:t>glad</a:t>
            </a:r>
            <a:r>
              <a:rPr lang="vi-VN" sz="3000" b="1" dirty="0">
                <a:effectLst/>
                <a:latin typeface="Bahnschrift" panose="020B0502040204020203" pitchFamily="34" charset="0"/>
              </a:rPr>
              <a:t> </a:t>
            </a:r>
            <a:r>
              <a:rPr lang="vi-VN" sz="3000" b="1" dirty="0" err="1">
                <a:effectLst/>
                <a:latin typeface="Bahnschrift" panose="020B0502040204020203" pitchFamily="34" charset="0"/>
              </a:rPr>
              <a:t>you</a:t>
            </a:r>
            <a:r>
              <a:rPr lang="vi-VN" sz="3000" b="1" dirty="0">
                <a:effectLst/>
                <a:latin typeface="Bahnschrift" panose="020B0502040204020203" pitchFamily="34" charset="0"/>
              </a:rPr>
              <a:t> </a:t>
            </a:r>
            <a:r>
              <a:rPr lang="vi-VN" sz="3000" b="1" dirty="0" err="1">
                <a:effectLst/>
                <a:latin typeface="Bahnschrift" panose="020B0502040204020203" pitchFamily="34" charset="0"/>
              </a:rPr>
              <a:t>like</a:t>
            </a:r>
            <a:r>
              <a:rPr lang="vi-VN" sz="3000" b="1" dirty="0">
                <a:effectLst/>
                <a:latin typeface="Bahnschrift" panose="020B0502040204020203" pitchFamily="34" charset="0"/>
              </a:rPr>
              <a:t> </a:t>
            </a:r>
            <a:r>
              <a:rPr lang="vi-VN" sz="3000" b="1" err="1">
                <a:effectLst/>
                <a:latin typeface="Bahnschrift" panose="020B0502040204020203" pitchFamily="34" charset="0"/>
              </a:rPr>
              <a:t>it</a:t>
            </a:r>
            <a:r>
              <a:rPr lang="en-US" sz="3000" b="1" smtClean="0">
                <a:effectLst/>
                <a:latin typeface="Bahnschrift" panose="020B0502040204020203" pitchFamily="34" charset="0"/>
              </a:rPr>
              <a:t>.</a:t>
            </a:r>
            <a:endParaRPr lang="en-US" sz="3000" b="1" dirty="0">
              <a:latin typeface="Bahnschrift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Hộp Văn bản 2">
            <a:extLst>
              <a:ext uri="{FF2B5EF4-FFF2-40B4-BE49-F238E27FC236}">
                <a16:creationId xmlns:a16="http://schemas.microsoft.com/office/drawing/2014/main" id="{8B9C6BD8-710E-A19A-2564-02919F54F95E}"/>
              </a:ext>
            </a:extLst>
          </p:cNvPr>
          <p:cNvSpPr txBox="1"/>
          <p:nvPr/>
        </p:nvSpPr>
        <p:spPr>
          <a:xfrm>
            <a:off x="6092468" y="5054036"/>
            <a:ext cx="545976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smtClean="0">
                <a:solidFill>
                  <a:srgbClr val="EF4B66"/>
                </a:solidFill>
                <a:effectLst/>
                <a:latin typeface="Bahnschrift" panose="020B0502040204020203" pitchFamily="34" charset="0"/>
                <a:cs typeface="Times New Roman" panose="02020603050405020304" pitchFamily="18" charset="0"/>
              </a:rPr>
              <a:t>5.</a:t>
            </a:r>
            <a:r>
              <a:rPr lang="en-US" sz="3000" b="1" smtClean="0">
                <a:effectLst/>
                <a:latin typeface="Bahnschrift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effectLst/>
                <a:latin typeface="Bahnschrift" panose="020B0502040204020203" pitchFamily="34" charset="0"/>
                <a:cs typeface="Times New Roman" panose="02020603050405020304" pitchFamily="18" charset="0"/>
              </a:rPr>
              <a:t>This </a:t>
            </a:r>
            <a:r>
              <a:rPr lang="en-US" sz="3000" b="1" dirty="0">
                <a:latin typeface="Bahnschrift" panose="020B0502040204020203" pitchFamily="34" charset="0"/>
                <a:cs typeface="Times New Roman" panose="02020603050405020304" pitchFamily="18" charset="0"/>
              </a:rPr>
              <a:t>is the best gift I have ever had. I love it. </a:t>
            </a:r>
            <a:endParaRPr lang="en-US" sz="3000" b="1" dirty="0">
              <a:effectLst/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L -0.00196 -0.09884 " pathEditMode="relative" rAng="0" ptsTypes="AA">
                                      <p:cBhvr>
                                        <p:cTn id="6" dur="14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495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.00324 L 2.29167E-6 0.14259 " pathEditMode="relative" rAng="0" ptsTypes="AA">
                                      <p:cBhvr>
                                        <p:cTn id="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6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.00648 L -0.00013 -0.09375 " pathEditMode="relative" rAng="0" ptsTypes="AA">
                                      <p:cBhvr>
                                        <p:cTn id="10" dur="14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502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7.40741E-7 L 2.5E-6 0.13287 " pathEditMode="relative" rAng="0" ptsTypes="AA">
                                      <p:cBhvr>
                                        <p:cTn id="12" dur="14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8" grpId="0"/>
      <p:bldP spid="40" grpId="0"/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791155" y="1224737"/>
            <a:ext cx="10159343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read the conversations. Pay attention to the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highlighted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sentences.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88549" y="1187985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8DA4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6" y="199630"/>
            <a:ext cx="525581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</a:p>
        </p:txBody>
      </p:sp>
      <p:sp>
        <p:nvSpPr>
          <p:cNvPr id="2" name="TextBox 16">
            <a:extLst>
              <a:ext uri="{FF2B5EF4-FFF2-40B4-BE49-F238E27FC236}">
                <a16:creationId xmlns:a16="http://schemas.microsoft.com/office/drawing/2014/main" id="{1B113A39-FD56-C6BE-1AD3-D3643C2D06C9}"/>
              </a:ext>
            </a:extLst>
          </p:cNvPr>
          <p:cNvSpPr txBox="1"/>
          <p:nvPr/>
        </p:nvSpPr>
        <p:spPr>
          <a:xfrm>
            <a:off x="333153" y="110113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aphicFrame>
        <p:nvGraphicFramePr>
          <p:cNvPr id="4" name="Bảng 3">
            <a:extLst>
              <a:ext uri="{FF2B5EF4-FFF2-40B4-BE49-F238E27FC236}">
                <a16:creationId xmlns:a16="http://schemas.microsoft.com/office/drawing/2014/main" id="{AFD6E97A-B8ED-5497-154D-70A07F6D37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125431"/>
              </p:ext>
            </p:extLst>
          </p:nvPr>
        </p:nvGraphicFramePr>
        <p:xfrm>
          <a:off x="648629" y="5204081"/>
          <a:ext cx="10894742" cy="14542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80186">
                  <a:extLst>
                    <a:ext uri="{9D8B030D-6E8A-4147-A177-3AD203B41FA5}">
                      <a16:colId xmlns:a16="http://schemas.microsoft.com/office/drawing/2014/main" val="20209894"/>
                    </a:ext>
                  </a:extLst>
                </a:gridCol>
                <a:gridCol w="4814556">
                  <a:extLst>
                    <a:ext uri="{9D8B030D-6E8A-4147-A177-3AD203B41FA5}">
                      <a16:colId xmlns:a16="http://schemas.microsoft.com/office/drawing/2014/main" val="3743394339"/>
                    </a:ext>
                  </a:extLst>
                </a:gridCol>
              </a:tblGrid>
              <a:tr h="484763">
                <a:tc>
                  <a:txBody>
                    <a:bodyPr/>
                    <a:lstStyle/>
                    <a:p>
                      <a:pPr algn="ctr"/>
                      <a:r>
                        <a:rPr lang="en-GB" sz="2600" smtClean="0">
                          <a:effectLst/>
                          <a:latin typeface="+mn-lt"/>
                        </a:rPr>
                        <a:t>Giving compliments</a:t>
                      </a:r>
                      <a:endParaRPr lang="vi-VN" sz="2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smtClean="0">
                          <a:effectLst/>
                          <a:latin typeface="+mn-lt"/>
                        </a:rPr>
                        <a:t>Responding</a:t>
                      </a:r>
                      <a:r>
                        <a:rPr lang="en-US" sz="2600" baseline="0" smtClean="0">
                          <a:effectLst/>
                          <a:latin typeface="+mn-lt"/>
                        </a:rPr>
                        <a:t> to compliments</a:t>
                      </a:r>
                      <a:endParaRPr lang="vi-VN" sz="2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3408639"/>
                  </a:ext>
                </a:extLst>
              </a:tr>
              <a:tr h="969526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2400" b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 What</a:t>
                      </a:r>
                      <a:r>
                        <a:rPr lang="en-US" sz="2400" b="0" baseline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 beautiful kite you have!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2400" b="0" baseline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You really have a nice dress.</a:t>
                      </a:r>
                      <a:endParaRPr lang="vi-VN" sz="2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D8E5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</a:t>
                      </a:r>
                      <a:r>
                        <a:rPr lang="vi-VN" sz="240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Thank you</a:t>
                      </a:r>
                      <a:r>
                        <a:rPr lang="en-GB" sz="240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vi-VN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GB" sz="240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</a:t>
                      </a:r>
                      <a:r>
                        <a:rPr lang="vi-VN" sz="240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I’m </a:t>
                      </a:r>
                      <a:r>
                        <a:rPr lang="vi-VN" sz="24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glad</a:t>
                      </a:r>
                      <a:r>
                        <a:rPr lang="vi-VN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vi-VN" sz="24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you</a:t>
                      </a:r>
                      <a:r>
                        <a:rPr lang="vi-VN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vi-VN" sz="24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like</a:t>
                      </a:r>
                      <a:r>
                        <a:rPr lang="vi-VN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vi-VN" sz="24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it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vi-VN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rgbClr val="D8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694318"/>
                  </a:ext>
                </a:extLst>
              </a:tr>
            </a:tbl>
          </a:graphicData>
        </a:graphic>
      </p:graphicFrame>
      <p:pic>
        <p:nvPicPr>
          <p:cNvPr id="7" name="Google Shape;582;p29" descr="Boy Vectors &amp; Illustrations for Free Download | Freepik">
            <a:extLst>
              <a:ext uri="{FF2B5EF4-FFF2-40B4-BE49-F238E27FC236}">
                <a16:creationId xmlns:a16="http://schemas.microsoft.com/office/drawing/2014/main" id="{D5A274D8-1EC8-03C0-7E1C-2B7319E2E5B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26803" t="15399" r="26806" b="15329"/>
          <a:stretch/>
        </p:blipFill>
        <p:spPr>
          <a:xfrm>
            <a:off x="8954430" y="1915233"/>
            <a:ext cx="1996068" cy="3133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583;p29" descr="Premium Vector | Illustration of happy cute boy ready to go to school">
            <a:extLst>
              <a:ext uri="{FF2B5EF4-FFF2-40B4-BE49-F238E27FC236}">
                <a16:creationId xmlns:a16="http://schemas.microsoft.com/office/drawing/2014/main" id="{36456E4B-D598-D2D7-F062-B5BE4551F89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26308" t="3705" r="28364" b="5874"/>
          <a:stretch/>
        </p:blipFill>
        <p:spPr>
          <a:xfrm flipH="1">
            <a:off x="7605131" y="1873405"/>
            <a:ext cx="1561169" cy="3189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/>
          <a:srcRect l="2351" t="2667" r="4826" b="3675"/>
          <a:stretch/>
        </p:blipFill>
        <p:spPr>
          <a:xfrm>
            <a:off x="751760" y="1915233"/>
            <a:ext cx="5486400" cy="3182113"/>
          </a:xfrm>
          <a:prstGeom prst="rect">
            <a:avLst/>
          </a:prstGeom>
        </p:spPr>
      </p:pic>
      <p:pic>
        <p:nvPicPr>
          <p:cNvPr id="5" name="0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955126" y="115027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64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442462" y="127241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56219" y="1174075"/>
            <a:ext cx="986046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Make similar conversations to </a:t>
            </a:r>
            <a:r>
              <a:rPr lang="en-US" sz="2400" b="1" dirty="0" err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practise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 giving and responding to compliments, using the cues below.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7066" y="115621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6" y="207665"/>
            <a:ext cx="5233509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51E05205-2F7A-56D7-C673-085200347D78}"/>
              </a:ext>
            </a:extLst>
          </p:cNvPr>
          <p:cNvSpPr txBox="1"/>
          <p:nvPr/>
        </p:nvSpPr>
        <p:spPr>
          <a:xfrm>
            <a:off x="847493" y="2267944"/>
            <a:ext cx="333421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242021"/>
                </a:solidFill>
                <a:effectLst/>
                <a:latin typeface="ChronicaPro-Book"/>
              </a:rPr>
              <a:t>– a shirt</a:t>
            </a:r>
            <a:br>
              <a:rPr lang="en-US" sz="2800" b="1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800" b="1" i="0" dirty="0">
                <a:solidFill>
                  <a:srgbClr val="242021"/>
                </a:solidFill>
                <a:effectLst/>
                <a:latin typeface="ChronicaPro-Book"/>
              </a:rPr>
              <a:t>– a bicycle</a:t>
            </a:r>
            <a:br>
              <a:rPr lang="en-US" sz="2800" b="1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800" b="1" i="0" dirty="0">
                <a:solidFill>
                  <a:srgbClr val="242021"/>
                </a:solidFill>
                <a:effectLst/>
                <a:latin typeface="ChronicaPro-Book"/>
              </a:rPr>
              <a:t>– a school bag</a:t>
            </a:r>
            <a:r>
              <a:rPr lang="en-US" sz="2800" b="1" dirty="0"/>
              <a:t> </a:t>
            </a:r>
            <a:endParaRPr lang="vi-VN" sz="2800" b="1" dirty="0"/>
          </a:p>
        </p:txBody>
      </p:sp>
      <p:pic>
        <p:nvPicPr>
          <p:cNvPr id="24" name="Hình ảnh 23">
            <a:extLst>
              <a:ext uri="{FF2B5EF4-FFF2-40B4-BE49-F238E27FC236}">
                <a16:creationId xmlns:a16="http://schemas.microsoft.com/office/drawing/2014/main" id="{74857A25-B7EA-3654-CB5C-B866120977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01" y="3491801"/>
            <a:ext cx="3388461" cy="3388461"/>
          </a:xfrm>
          <a:prstGeom prst="rect">
            <a:avLst/>
          </a:prstGeom>
        </p:spPr>
      </p:pic>
      <p:pic>
        <p:nvPicPr>
          <p:cNvPr id="26" name="Hình ảnh 25">
            <a:extLst>
              <a:ext uri="{FF2B5EF4-FFF2-40B4-BE49-F238E27FC236}">
                <a16:creationId xmlns:a16="http://schemas.microsoft.com/office/drawing/2014/main" id="{7941C5B1-E20A-8DDA-805C-23DD0AF46F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30" y="3824119"/>
            <a:ext cx="2542478" cy="2542478"/>
          </a:xfrm>
          <a:prstGeom prst="rect">
            <a:avLst/>
          </a:prstGeom>
        </p:spPr>
      </p:pic>
      <p:pic>
        <p:nvPicPr>
          <p:cNvPr id="28" name="Hình ảnh 27">
            <a:extLst>
              <a:ext uri="{FF2B5EF4-FFF2-40B4-BE49-F238E27FC236}">
                <a16:creationId xmlns:a16="http://schemas.microsoft.com/office/drawing/2014/main" id="{084EC18A-0D6F-94C1-FD13-75140C1714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667" y="3431387"/>
            <a:ext cx="3013558" cy="3032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319389" y="1095035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1979" y="1071259"/>
            <a:ext cx="11299772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adverts for the two beautiful villages. tick the boxes to show which village the statements describe. Sometimes both boxes need to be ticked.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9831" y="98596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863463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ADVERTS FOR BEAUTIFUL VILLAGES</a:t>
            </a:r>
          </a:p>
        </p:txBody>
      </p:sp>
      <p:graphicFrame>
        <p:nvGraphicFramePr>
          <p:cNvPr id="4" name="Bảng 3">
            <a:extLst>
              <a:ext uri="{FF2B5EF4-FFF2-40B4-BE49-F238E27FC236}">
                <a16:creationId xmlns:a16="http://schemas.microsoft.com/office/drawing/2014/main" id="{212E098F-6089-7FDC-8902-69E4CF498D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4015517"/>
              </p:ext>
            </p:extLst>
          </p:nvPr>
        </p:nvGraphicFramePr>
        <p:xfrm>
          <a:off x="314140" y="2160185"/>
          <a:ext cx="11556658" cy="4564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50165">
                  <a:extLst>
                    <a:ext uri="{9D8B030D-6E8A-4147-A177-3AD203B41FA5}">
                      <a16:colId xmlns:a16="http://schemas.microsoft.com/office/drawing/2014/main" val="2615494065"/>
                    </a:ext>
                  </a:extLst>
                </a:gridCol>
                <a:gridCol w="2361629">
                  <a:extLst>
                    <a:ext uri="{9D8B030D-6E8A-4147-A177-3AD203B41FA5}">
                      <a16:colId xmlns:a16="http://schemas.microsoft.com/office/drawing/2014/main" val="2864052998"/>
                    </a:ext>
                  </a:extLst>
                </a:gridCol>
                <a:gridCol w="2344864">
                  <a:extLst>
                    <a:ext uri="{9D8B030D-6E8A-4147-A177-3AD203B41FA5}">
                      <a16:colId xmlns:a16="http://schemas.microsoft.com/office/drawing/2014/main" val="2260658015"/>
                    </a:ext>
                  </a:extLst>
                </a:gridCol>
              </a:tblGrid>
              <a:tr h="7638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+mn-lt"/>
                        </a:rPr>
                        <a:t>Statements </a:t>
                      </a:r>
                      <a:endParaRPr lang="vi-VN" sz="2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+mn-lt"/>
                        </a:rPr>
                        <a:t>Duong Lam </a:t>
                      </a:r>
                      <a:endParaRPr lang="vi-VN" sz="2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+mn-lt"/>
                        </a:rPr>
                        <a:t>Hollum</a:t>
                      </a:r>
                      <a:endParaRPr lang="vi-VN" sz="2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84347560"/>
                  </a:ext>
                </a:extLst>
              </a:tr>
              <a:tr h="622088"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buNone/>
                      </a:pPr>
                      <a:r>
                        <a:rPr lang="en-US" sz="2600" smtClean="0">
                          <a:effectLst/>
                          <a:latin typeface="+mn-lt"/>
                        </a:rPr>
                        <a:t>1. It’s </a:t>
                      </a:r>
                      <a:r>
                        <a:rPr lang="en-US" sz="2600" dirty="0">
                          <a:effectLst/>
                          <a:latin typeface="+mn-lt"/>
                        </a:rPr>
                        <a:t>an ancient village.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vi-VN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vi-VN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52758312"/>
                  </a:ext>
                </a:extLst>
              </a:tr>
              <a:tr h="1056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600">
                          <a:effectLst/>
                          <a:latin typeface="+mn-lt"/>
                        </a:rPr>
                        <a:t>2. We can visit an ancient pagoda, traditional houses, and temples in this village.</a:t>
                      </a:r>
                      <a:endParaRPr lang="vi-VN" sz="2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vi-VN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vi-VN" sz="28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15447462"/>
                  </a:ext>
                </a:extLst>
              </a:tr>
              <a:tr h="7638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600">
                          <a:effectLst/>
                          <a:latin typeface="+mn-lt"/>
                        </a:rPr>
                        <a:t>3. We can get there by plane or ferry. </a:t>
                      </a:r>
                      <a:endParaRPr lang="vi-VN" sz="2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vi-VN" sz="28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vi-VN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16699905"/>
                  </a:ext>
                </a:extLst>
              </a:tr>
              <a:tr h="7638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600">
                          <a:effectLst/>
                          <a:latin typeface="+mn-lt"/>
                        </a:rPr>
                        <a:t>4. We can go there by car, bus, or bike. </a:t>
                      </a:r>
                      <a:endParaRPr lang="vi-VN" sz="2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vi-VN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vi-VN" sz="28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04588203"/>
                  </a:ext>
                </a:extLst>
              </a:tr>
              <a:tr h="5941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600">
                          <a:effectLst/>
                          <a:latin typeface="+mn-lt"/>
                        </a:rPr>
                        <a:t>5. It has a lighthouse. </a:t>
                      </a:r>
                      <a:endParaRPr lang="vi-VN" sz="2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vi-VN" sz="28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vi-VN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33543443"/>
                  </a:ext>
                </a:extLst>
              </a:tr>
            </a:tbl>
          </a:graphicData>
        </a:graphic>
      </p:graphicFrame>
      <p:sp>
        <p:nvSpPr>
          <p:cNvPr id="7" name="Sao: 5 Cánh 6">
            <a:extLst>
              <a:ext uri="{FF2B5EF4-FFF2-40B4-BE49-F238E27FC236}">
                <a16:creationId xmlns:a16="http://schemas.microsoft.com/office/drawing/2014/main" id="{46D0795F-8105-0FDA-C8A0-48C857C475F6}"/>
              </a:ext>
            </a:extLst>
          </p:cNvPr>
          <p:cNvSpPr/>
          <p:nvPr/>
        </p:nvSpPr>
        <p:spPr>
          <a:xfrm>
            <a:off x="8095784" y="2945444"/>
            <a:ext cx="524107" cy="455677"/>
          </a:xfrm>
          <a:prstGeom prst="star5">
            <a:avLst>
              <a:gd name="adj" fmla="val 22113"/>
              <a:gd name="hf" fmla="val 105146"/>
              <a:gd name="vf" fmla="val 11055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6" name="Sao: 5 Cánh 6">
            <a:extLst>
              <a:ext uri="{FF2B5EF4-FFF2-40B4-BE49-F238E27FC236}">
                <a16:creationId xmlns:a16="http://schemas.microsoft.com/office/drawing/2014/main" id="{46D0795F-8105-0FDA-C8A0-48C857C475F6}"/>
              </a:ext>
            </a:extLst>
          </p:cNvPr>
          <p:cNvSpPr/>
          <p:nvPr/>
        </p:nvSpPr>
        <p:spPr>
          <a:xfrm>
            <a:off x="10470994" y="2981900"/>
            <a:ext cx="524107" cy="455677"/>
          </a:xfrm>
          <a:prstGeom prst="star5">
            <a:avLst>
              <a:gd name="adj" fmla="val 22113"/>
              <a:gd name="hf" fmla="val 105146"/>
              <a:gd name="vf" fmla="val 11055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7" name="Sao: 5 Cánh 6">
            <a:extLst>
              <a:ext uri="{FF2B5EF4-FFF2-40B4-BE49-F238E27FC236}">
                <a16:creationId xmlns:a16="http://schemas.microsoft.com/office/drawing/2014/main" id="{46D0795F-8105-0FDA-C8A0-48C857C475F6}"/>
              </a:ext>
            </a:extLst>
          </p:cNvPr>
          <p:cNvSpPr/>
          <p:nvPr/>
        </p:nvSpPr>
        <p:spPr>
          <a:xfrm>
            <a:off x="8095783" y="3832188"/>
            <a:ext cx="524107" cy="455677"/>
          </a:xfrm>
          <a:prstGeom prst="star5">
            <a:avLst>
              <a:gd name="adj" fmla="val 22113"/>
              <a:gd name="hf" fmla="val 105146"/>
              <a:gd name="vf" fmla="val 11055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8" name="Sao: 5 Cánh 6">
            <a:extLst>
              <a:ext uri="{FF2B5EF4-FFF2-40B4-BE49-F238E27FC236}">
                <a16:creationId xmlns:a16="http://schemas.microsoft.com/office/drawing/2014/main" id="{46D0795F-8105-0FDA-C8A0-48C857C475F6}"/>
              </a:ext>
            </a:extLst>
          </p:cNvPr>
          <p:cNvSpPr/>
          <p:nvPr/>
        </p:nvSpPr>
        <p:spPr>
          <a:xfrm>
            <a:off x="10554628" y="4763348"/>
            <a:ext cx="524107" cy="455677"/>
          </a:xfrm>
          <a:prstGeom prst="star5">
            <a:avLst>
              <a:gd name="adj" fmla="val 22113"/>
              <a:gd name="hf" fmla="val 105146"/>
              <a:gd name="vf" fmla="val 11055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9" name="Sao: 5 Cánh 6">
            <a:extLst>
              <a:ext uri="{FF2B5EF4-FFF2-40B4-BE49-F238E27FC236}">
                <a16:creationId xmlns:a16="http://schemas.microsoft.com/office/drawing/2014/main" id="{46D0795F-8105-0FDA-C8A0-48C857C475F6}"/>
              </a:ext>
            </a:extLst>
          </p:cNvPr>
          <p:cNvSpPr/>
          <p:nvPr/>
        </p:nvSpPr>
        <p:spPr>
          <a:xfrm>
            <a:off x="8095782" y="5504191"/>
            <a:ext cx="524107" cy="455677"/>
          </a:xfrm>
          <a:prstGeom prst="star5">
            <a:avLst>
              <a:gd name="adj" fmla="val 22113"/>
              <a:gd name="hf" fmla="val 105146"/>
              <a:gd name="vf" fmla="val 11055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0" name="Sao: 5 Cánh 6">
            <a:extLst>
              <a:ext uri="{FF2B5EF4-FFF2-40B4-BE49-F238E27FC236}">
                <a16:creationId xmlns:a16="http://schemas.microsoft.com/office/drawing/2014/main" id="{46D0795F-8105-0FDA-C8A0-48C857C475F6}"/>
              </a:ext>
            </a:extLst>
          </p:cNvPr>
          <p:cNvSpPr/>
          <p:nvPr/>
        </p:nvSpPr>
        <p:spPr>
          <a:xfrm>
            <a:off x="10554627" y="6174739"/>
            <a:ext cx="524107" cy="455677"/>
          </a:xfrm>
          <a:prstGeom prst="star5">
            <a:avLst>
              <a:gd name="adj" fmla="val 22113"/>
              <a:gd name="hf" fmla="val 105146"/>
              <a:gd name="vf" fmla="val 11055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1566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7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21" name="Round Single Corner Rectangle 2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062705"/>
            <a:ext cx="1081531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groups. take turns to talk about the similarities and differences between Duong Lam and </a:t>
            </a:r>
            <a:r>
              <a:rPr lang="en-US" sz="2400" b="1" dirty="0" err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Hollum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17946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07682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F15A3908-58CF-5EB1-BB44-44360DEF32DD}"/>
              </a:ext>
            </a:extLst>
          </p:cNvPr>
          <p:cNvSpPr txBox="1"/>
          <p:nvPr/>
        </p:nvSpPr>
        <p:spPr>
          <a:xfrm>
            <a:off x="487067" y="207665"/>
            <a:ext cx="863463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ADVERTS FOR BEAUTIFUL VILLAGES</a:t>
            </a: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70425AB8-E85F-4844-9B95-01E38EE3E929}"/>
              </a:ext>
            </a:extLst>
          </p:cNvPr>
          <p:cNvSpPr txBox="1"/>
          <p:nvPr/>
        </p:nvSpPr>
        <p:spPr>
          <a:xfrm>
            <a:off x="1896156" y="1773582"/>
            <a:ext cx="94422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uong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Lam and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Hollum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are both ancient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villages, </a:t>
            </a:r>
            <a:r>
              <a:rPr lang="vi-VN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endParaRPr lang="vi-VN" sz="28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067" y="2983544"/>
            <a:ext cx="5305425" cy="34671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6460" y="2960997"/>
            <a:ext cx="5353050" cy="38576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6135" y="2311560"/>
            <a:ext cx="2933700" cy="6572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3829" y="2322021"/>
            <a:ext cx="3771900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50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235764" y="1319068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8370" y="1205727"/>
            <a:ext cx="885168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Which village in 3 would you like to visit for a holiday? Explain your choice to your partner.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3920" y="121642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pic>
        <p:nvPicPr>
          <p:cNvPr id="2" name="Google Shape;1365;p29" descr="Premium Vector | Teacher anime clipart eps file anime cartoon cute  character cartoon model emotion">
            <a:extLst>
              <a:ext uri="{FF2B5EF4-FFF2-40B4-BE49-F238E27FC236}">
                <a16:creationId xmlns:a16="http://schemas.microsoft.com/office/drawing/2014/main" id="{470C8F8F-0F7A-DDB0-4711-215B4AA706B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3023" t="4445" r="29964" b="40677"/>
          <a:stretch/>
        </p:blipFill>
        <p:spPr>
          <a:xfrm>
            <a:off x="7828157" y="2611129"/>
            <a:ext cx="3724507" cy="424687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A8BC6816-43DF-383B-4534-5E25A1AC7BD8}"/>
              </a:ext>
            </a:extLst>
          </p:cNvPr>
          <p:cNvSpPr txBox="1"/>
          <p:nvPr/>
        </p:nvSpPr>
        <p:spPr>
          <a:xfrm>
            <a:off x="690955" y="2611129"/>
            <a:ext cx="6958782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Example:</a:t>
            </a:r>
          </a:p>
          <a:p>
            <a:r>
              <a:rPr lang="vi-VN" sz="2800" b="1" i="1" smtClean="0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vi-VN" sz="2800" b="1" i="1" dirty="0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vi-VN" sz="2800" b="1" i="1" dirty="0" err="1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Which</a:t>
            </a:r>
            <a:r>
              <a:rPr lang="vi-VN" sz="2800" b="1" i="1" dirty="0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 err="1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village</a:t>
            </a:r>
            <a:r>
              <a:rPr lang="vi-VN" sz="2800" b="1" i="1" dirty="0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 err="1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would</a:t>
            </a:r>
            <a:r>
              <a:rPr lang="vi-VN" sz="2800" b="1" i="1" dirty="0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 err="1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you</a:t>
            </a:r>
            <a:r>
              <a:rPr lang="vi-VN" sz="2800" b="1" i="1" dirty="0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 err="1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like</a:t>
            </a:r>
            <a:r>
              <a:rPr lang="vi-VN" sz="2800" b="1" i="1" dirty="0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to</a:t>
            </a:r>
            <a:r>
              <a:rPr lang="vi-VN" sz="2800" b="1" dirty="0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 err="1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visit</a:t>
            </a:r>
            <a:r>
              <a:rPr lang="vi-VN" sz="2800" b="1" i="1" dirty="0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 err="1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for</a:t>
            </a:r>
            <a:r>
              <a:rPr lang="vi-VN" sz="2800" b="1" i="1" dirty="0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vi-VN" sz="2800" b="1" i="1" dirty="0" err="1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holiday</a:t>
            </a:r>
            <a:r>
              <a:rPr lang="vi-VN" sz="2800" b="1" i="1" dirty="0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vi-VN" sz="2800" b="1" dirty="0">
              <a:solidFill>
                <a:srgbClr val="D36113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2800" b="1" i="1" dirty="0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B: </a:t>
            </a:r>
            <a:r>
              <a:rPr lang="vi-VN" sz="2800" b="1" i="1" dirty="0" err="1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Duong</a:t>
            </a:r>
            <a:r>
              <a:rPr lang="vi-VN" sz="2800" b="1" i="1" dirty="0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Lam, </a:t>
            </a:r>
            <a:r>
              <a:rPr lang="vi-VN" sz="2800" b="1" i="1" dirty="0" err="1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of</a:t>
            </a:r>
            <a:r>
              <a:rPr lang="vi-VN" sz="2800" b="1" i="1" dirty="0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 err="1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course</a:t>
            </a:r>
            <a:r>
              <a:rPr lang="vi-VN" sz="2800" b="1" i="1" dirty="0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!</a:t>
            </a:r>
            <a:endParaRPr lang="vi-VN" sz="2800" b="1" dirty="0">
              <a:solidFill>
                <a:srgbClr val="D36113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2800" b="1" i="1" dirty="0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A: </a:t>
            </a:r>
            <a:r>
              <a:rPr lang="vi-VN" sz="2800" b="1" i="1" dirty="0" err="1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Why</a:t>
            </a:r>
            <a:r>
              <a:rPr lang="vi-VN" sz="2800" b="1" i="1" dirty="0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vi-VN" sz="2800" b="1" dirty="0">
              <a:solidFill>
                <a:srgbClr val="D36113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2800" b="1" i="1" dirty="0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B: </a:t>
            </a:r>
            <a:r>
              <a:rPr lang="vi-VN" sz="2800" b="1" i="1" dirty="0" err="1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Because</a:t>
            </a:r>
            <a:r>
              <a:rPr lang="vi-VN" sz="2800" b="1" i="1" dirty="0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I </a:t>
            </a:r>
            <a:r>
              <a:rPr lang="vi-VN" sz="2800" b="1" i="1" dirty="0" err="1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love</a:t>
            </a:r>
            <a:r>
              <a:rPr lang="vi-VN" sz="2800" b="1" i="1" dirty="0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 err="1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watching</a:t>
            </a:r>
            <a:r>
              <a:rPr lang="vi-VN" sz="2800" b="1" i="1" dirty="0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the </a:t>
            </a:r>
            <a:r>
              <a:rPr lang="vi-VN" sz="2800" b="1" i="1" dirty="0" err="1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locals</a:t>
            </a:r>
            <a:r>
              <a:rPr lang="vi-VN" sz="2800" b="1" dirty="0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 err="1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making</a:t>
            </a:r>
            <a:r>
              <a:rPr lang="vi-VN" sz="2800" b="1" i="1" dirty="0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 err="1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specialities</a:t>
            </a:r>
            <a:r>
              <a:rPr lang="vi-VN" sz="2800" b="1" i="1" dirty="0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 err="1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vi-VN" sz="2800" b="1" i="1" dirty="0">
                <a:solidFill>
                  <a:srgbClr val="D3611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…</a:t>
            </a:r>
            <a:endParaRPr lang="vi-VN" sz="2800" b="1" dirty="0">
              <a:solidFill>
                <a:srgbClr val="D36113"/>
              </a:solidFill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F15A3908-58CF-5EB1-BB44-44360DEF32DD}"/>
              </a:ext>
            </a:extLst>
          </p:cNvPr>
          <p:cNvSpPr txBox="1"/>
          <p:nvPr/>
        </p:nvSpPr>
        <p:spPr>
          <a:xfrm>
            <a:off x="487067" y="207665"/>
            <a:ext cx="863463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ADVERTS FOR BEAUTIFUL VILLAGES</a:t>
            </a:r>
          </a:p>
        </p:txBody>
      </p:sp>
    </p:spTree>
    <p:extLst>
      <p:ext uri="{BB962C8B-B14F-4D97-AF65-F5344CB8AC3E}">
        <p14:creationId xmlns:p14="http://schemas.microsoft.com/office/powerpoint/2010/main" val="3319396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3783</TotalTime>
  <Words>509</Words>
  <Application>Microsoft Office PowerPoint</Application>
  <PresentationFormat>Widescreen</PresentationFormat>
  <Paragraphs>81</Paragraphs>
  <Slides>12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Adobe Gothic Std B</vt:lpstr>
      <vt:lpstr>Arial</vt:lpstr>
      <vt:lpstr>Bahnschrift</vt:lpstr>
      <vt:lpstr>Calibri</vt:lpstr>
      <vt:lpstr>Calibri Light</vt:lpstr>
      <vt:lpstr>ChronicaPro-Book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217</cp:revision>
  <dcterms:created xsi:type="dcterms:W3CDTF">2020-12-09T02:04:09Z</dcterms:created>
  <dcterms:modified xsi:type="dcterms:W3CDTF">2023-04-11T01:56:15Z</dcterms:modified>
</cp:coreProperties>
</file>