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353" r:id="rId2"/>
    <p:sldId id="256" r:id="rId3"/>
    <p:sldId id="356" r:id="rId4"/>
    <p:sldId id="279" r:id="rId5"/>
    <p:sldId id="276" r:id="rId6"/>
    <p:sldId id="352" r:id="rId7"/>
    <p:sldId id="298" r:id="rId8"/>
    <p:sldId id="351" r:id="rId9"/>
    <p:sldId id="327" r:id="rId10"/>
    <p:sldId id="314" r:id="rId11"/>
    <p:sldId id="354" r:id="rId12"/>
    <p:sldId id="35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FBD2D2"/>
    <a:srgbClr val="D36113"/>
    <a:srgbClr val="AD4F0F"/>
    <a:srgbClr val="3B87CD"/>
    <a:srgbClr val="E0702A"/>
    <a:srgbClr val="5DD2FF"/>
    <a:srgbClr val="00B0F0"/>
    <a:srgbClr val="159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692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98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72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705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5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3489" y="1319212"/>
            <a:ext cx="17259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272921"/>
            <a:ext cx="103453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smtClean="0"/>
              <a:t>Listen </a:t>
            </a:r>
            <a:r>
              <a:rPr lang="en-US" sz="2800" dirty="0"/>
              <a:t>to someone’s opinion about life in </a:t>
            </a:r>
            <a:r>
              <a:rPr lang="en-US" sz="2800"/>
              <a:t>the </a:t>
            </a:r>
            <a:r>
              <a:rPr lang="en-US" sz="2800" smtClean="0"/>
              <a:t>countryside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smtClean="0"/>
              <a:t>Write </a:t>
            </a:r>
            <a:r>
              <a:rPr lang="en-US" sz="2800" dirty="0"/>
              <a:t>a paragraph about what someone likes or dislikes about life in the countryside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093" y="1157448"/>
            <a:ext cx="2875924" cy="193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31913"/>
            <a:ext cx="206825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9944" y="2038651"/>
            <a:ext cx="814985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/>
              <a:t>Do exercises in the workbook.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40" y="2430333"/>
            <a:ext cx="3549868" cy="35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41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11148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69354"/>
            <a:ext cx="8300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 IN THE COUNTRYSIDE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BFB1AF79-88AF-29E9-2DC8-55A06807E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700" y="2819400"/>
            <a:ext cx="4038600" cy="40386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79234" y="1839293"/>
            <a:ext cx="22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6</a:t>
            </a:r>
            <a:r>
              <a:rPr lang="en-US" sz="2000" b="1" smtClean="0">
                <a:solidFill>
                  <a:schemeClr val="bg1"/>
                </a:solidFill>
              </a:rPr>
              <a:t>: SKILLS 2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79666" y="122067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87964" y="258696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85508" y="4439894"/>
            <a:ext cx="193007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56926"/>
            <a:ext cx="6231454" cy="618004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Miming game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174805"/>
            <a:ext cx="6231454" cy="144193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Work in pairs. Discuss the following question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GB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Listen to three people talking about life in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countryside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Choose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opinion that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speaker expresses. 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Listen again and choose the correct answer A, B, or C.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072894"/>
            <a:ext cx="6231454" cy="133544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Work in groups.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write what you like or dislike about life in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countryside.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Write a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paragraph about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like or dislike about life in the countryside.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15580" y="1526775"/>
            <a:ext cx="1290341" cy="106019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350544" y="2895770"/>
            <a:ext cx="1337420" cy="154412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315580" y="4740618"/>
            <a:ext cx="1290341" cy="108223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78695" y="501940"/>
            <a:ext cx="2260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6: </a:t>
            </a:r>
            <a:r>
              <a:rPr lang="en-US" sz="2000" b="1">
                <a:solidFill>
                  <a:schemeClr val="bg1"/>
                </a:solidFill>
              </a:rPr>
              <a:t>SKILLS </a:t>
            </a:r>
            <a:r>
              <a:rPr lang="en-US" sz="2000" b="1" smtClean="0">
                <a:solidFill>
                  <a:schemeClr val="bg1"/>
                </a:solidFill>
              </a:rPr>
              <a:t>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687964" y="5822848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39" y="5782444"/>
            <a:ext cx="6231453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9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1D26D575-3B01-4AD1-E0D1-683667B63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1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8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096A844-235D-8C96-EDF9-E539F100F479}"/>
              </a:ext>
            </a:extLst>
          </p:cNvPr>
          <p:cNvSpPr txBox="1"/>
          <p:nvPr/>
        </p:nvSpPr>
        <p:spPr>
          <a:xfrm>
            <a:off x="163369" y="3451541"/>
            <a:ext cx="41326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EF4B66"/>
                </a:solidFill>
                <a:latin typeface="Bahnschrift" panose="020B0502040204020203" pitchFamily="34" charset="0"/>
              </a:rPr>
              <a:t>MIMING GAME</a:t>
            </a:r>
            <a:endParaRPr lang="en-US" sz="4800" b="1" dirty="0">
              <a:solidFill>
                <a:srgbClr val="EF4B66"/>
              </a:solidFill>
              <a:effectLst/>
              <a:latin typeface="Bahnschrift" panose="020B0502040204020203" pitchFamily="34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62BAC15F-AE3D-7669-6FC4-7B29F7316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117" y="1659891"/>
            <a:ext cx="4589173" cy="458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4609" y="1224737"/>
            <a:ext cx="65798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Discuss the following question.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8549" y="1187985"/>
            <a:ext cx="502606" cy="502606"/>
          </a:xfrm>
          <a:prstGeom prst="roundRect">
            <a:avLst/>
          </a:prstGeom>
          <a:solidFill>
            <a:srgbClr val="F793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52558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1B113A39-FD56-C6BE-1AD3-D3643C2D06C9}"/>
              </a:ext>
            </a:extLst>
          </p:cNvPr>
          <p:cNvSpPr txBox="1"/>
          <p:nvPr/>
        </p:nvSpPr>
        <p:spPr>
          <a:xfrm>
            <a:off x="288549" y="111228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CCA15E0-B754-2E42-2C34-1BC0C077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2462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FF937253-10E2-8269-58D3-E349800667DF}"/>
              </a:ext>
            </a:extLst>
          </p:cNvPr>
          <p:cNvSpPr/>
          <p:nvPr/>
        </p:nvSpPr>
        <p:spPr>
          <a:xfrm>
            <a:off x="308336" y="118798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D671386D-4A92-F819-9208-8815E56D052A}"/>
              </a:ext>
            </a:extLst>
          </p:cNvPr>
          <p:cNvSpPr txBox="1"/>
          <p:nvPr/>
        </p:nvSpPr>
        <p:spPr>
          <a:xfrm>
            <a:off x="352940" y="110113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E18E9B71-EB1F-8026-C697-395A758B0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755" y="2049965"/>
            <a:ext cx="4417741" cy="4417741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66BDE68-FC17-87DA-5739-5361D13C502D}"/>
              </a:ext>
            </a:extLst>
          </p:cNvPr>
          <p:cNvSpPr txBox="1"/>
          <p:nvPr/>
        </p:nvSpPr>
        <p:spPr>
          <a:xfrm>
            <a:off x="454545" y="2462213"/>
            <a:ext cx="584589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What do you like or dislike about life</a:t>
            </a:r>
          </a:p>
          <a:p>
            <a:r>
              <a:rPr lang="en-US" sz="4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the countryside?</a:t>
            </a:r>
            <a:endParaRPr lang="vi-VN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899" y="2633001"/>
            <a:ext cx="9810750" cy="303847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92292" y="1350541"/>
            <a:ext cx="1109250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to three people talking about life in the countryside. Choose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opinion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(A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-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C)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that each speaker (1 - 3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expresses.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52558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FF937253-10E2-8269-58D3-E349800667DF}"/>
              </a:ext>
            </a:extLst>
          </p:cNvPr>
          <p:cNvSpPr/>
          <p:nvPr/>
        </p:nvSpPr>
        <p:spPr>
          <a:xfrm>
            <a:off x="392396" y="145194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D671386D-4A92-F819-9208-8815E56D052A}"/>
              </a:ext>
            </a:extLst>
          </p:cNvPr>
          <p:cNvSpPr txBox="1"/>
          <p:nvPr/>
        </p:nvSpPr>
        <p:spPr>
          <a:xfrm>
            <a:off x="434031" y="13386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2C37818-0955-DA5D-4BAF-68C5C830219E}"/>
              </a:ext>
            </a:extLst>
          </p:cNvPr>
          <p:cNvSpPr txBox="1"/>
          <p:nvPr/>
        </p:nvSpPr>
        <p:spPr>
          <a:xfrm>
            <a:off x="7162958" y="2802167"/>
            <a:ext cx="5425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smtClean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en-US" sz="4000" b="1" i="1" dirty="0">
              <a:solidFill>
                <a:srgbClr val="D3611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Hộp Văn bản 6">
            <a:extLst>
              <a:ext uri="{FF2B5EF4-FFF2-40B4-BE49-F238E27FC236}">
                <a16:creationId xmlns:a16="http://schemas.microsoft.com/office/drawing/2014/main" id="{E2C37818-0955-DA5D-4BAF-68C5C830219E}"/>
              </a:ext>
            </a:extLst>
          </p:cNvPr>
          <p:cNvSpPr txBox="1"/>
          <p:nvPr/>
        </p:nvSpPr>
        <p:spPr>
          <a:xfrm>
            <a:off x="7162957" y="3798295"/>
            <a:ext cx="5425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en-US" sz="4000" b="1" i="1" dirty="0">
              <a:solidFill>
                <a:srgbClr val="D3611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Hộp Văn bản 6">
            <a:extLst>
              <a:ext uri="{FF2B5EF4-FFF2-40B4-BE49-F238E27FC236}">
                <a16:creationId xmlns:a16="http://schemas.microsoft.com/office/drawing/2014/main" id="{E2C37818-0955-DA5D-4BAF-68C5C830219E}"/>
              </a:ext>
            </a:extLst>
          </p:cNvPr>
          <p:cNvSpPr txBox="1"/>
          <p:nvPr/>
        </p:nvSpPr>
        <p:spPr>
          <a:xfrm>
            <a:off x="7162956" y="4801303"/>
            <a:ext cx="5425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smtClean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endParaRPr lang="en-US" sz="4000" b="1" i="1" dirty="0">
              <a:solidFill>
                <a:srgbClr val="D3611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0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98769" y="1730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6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00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257F610-F40B-F000-102E-D5E5BA46C05B}"/>
              </a:ext>
            </a:extLst>
          </p:cNvPr>
          <p:cNvSpPr txBox="1"/>
          <p:nvPr/>
        </p:nvSpPr>
        <p:spPr>
          <a:xfrm>
            <a:off x="652444" y="1595827"/>
            <a:ext cx="1070225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0" smtClean="0">
                <a:solidFill>
                  <a:srgbClr val="F26548"/>
                </a:solidFill>
                <a:effectLst/>
              </a:rPr>
              <a:t>1. </a:t>
            </a:r>
            <a:r>
              <a:rPr lang="en-US" sz="2200" b="0" i="0" smtClean="0">
                <a:solidFill>
                  <a:srgbClr val="242021"/>
                </a:solidFill>
                <a:effectLst/>
              </a:rPr>
              <a:t>According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to speaker 1, there is a great sense of </a:t>
            </a:r>
            <a:r>
              <a:rPr lang="en-US" sz="22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in his village.</a:t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security 		</a:t>
            </a:r>
            <a:r>
              <a:rPr lang="en-US" sz="2200" b="0" i="0">
                <a:solidFill>
                  <a:srgbClr val="242021"/>
                </a:solidFill>
                <a:effectLst/>
              </a:rPr>
              <a:t>	</a:t>
            </a:r>
            <a:r>
              <a:rPr lang="en-US" sz="2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duty			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C</a:t>
            </a:r>
            <a:r>
              <a:rPr lang="en-US" sz="2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2200" b="0" i="0" smtClean="0">
                <a:solidFill>
                  <a:srgbClr val="242021"/>
                </a:solidFill>
                <a:effectLst/>
              </a:rPr>
              <a:t>community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Speaker 1 says that people in his village</a:t>
            </a:r>
            <a:r>
              <a:rPr lang="en-US" sz="2200" dirty="0">
                <a:solidFill>
                  <a:srgbClr val="242021"/>
                </a:solidFill>
              </a:rPr>
              <a:t>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are very </a:t>
            </a:r>
            <a:r>
              <a:rPr lang="en-US" sz="22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supportive 			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unsociable		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C.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well-trained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In speaker 2’s opinion, </a:t>
            </a:r>
            <a:r>
              <a:rPr lang="en-US" sz="22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is a big problem in the countryside.</a:t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the cost of living 		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safety	</a:t>
            </a:r>
            <a:r>
              <a:rPr lang="en-US" sz="2200" b="0" i="0">
                <a:solidFill>
                  <a:srgbClr val="242021"/>
                </a:solidFill>
                <a:effectLst/>
              </a:rPr>
              <a:t>	</a:t>
            </a:r>
            <a:r>
              <a:rPr lang="en-US" sz="2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transportation</a:t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Speaker 2 says that they should </a:t>
            </a:r>
            <a:r>
              <a:rPr lang="en-US" sz="22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in the countryside.</a:t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improve the lives of people	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prevent crime</a:t>
            </a:r>
            <a:r>
              <a:rPr lang="en-US" sz="2200" b="0" i="0">
                <a:solidFill>
                  <a:srgbClr val="242021"/>
                </a:solidFill>
                <a:effectLst/>
              </a:rPr>
              <a:t>	</a:t>
            </a:r>
            <a:r>
              <a:rPr lang="en-US" sz="2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protect nature</a:t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0" dirty="0">
                <a:solidFill>
                  <a:srgbClr val="F26548"/>
                </a:solidFill>
                <a:effectLst/>
              </a:rPr>
              <a:t>5</a:t>
            </a:r>
            <a:r>
              <a:rPr lang="en-US" sz="2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2200" dirty="0">
                <a:solidFill>
                  <a:srgbClr val="242021"/>
                </a:solidFill>
              </a:rPr>
              <a:t>A</a:t>
            </a:r>
            <a:r>
              <a:rPr lang="en-US" sz="2200" b="0" i="0" smtClean="0">
                <a:solidFill>
                  <a:srgbClr val="242021"/>
                </a:solidFill>
                <a:effectLst/>
              </a:rPr>
              <a:t>ccording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to speaker 3, life in the countryside is peaceful and </a:t>
            </a:r>
            <a:r>
              <a:rPr lang="en-US" sz="22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0" i="0" dirty="0">
                <a:solidFill>
                  <a:srgbClr val="1FB0E6"/>
                </a:solidFill>
                <a:effectLst/>
              </a:rPr>
              <a:t>A.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slow 				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B.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simple 	</a:t>
            </a:r>
            <a:r>
              <a:rPr lang="en-US" sz="2200" b="0" i="0">
                <a:solidFill>
                  <a:srgbClr val="242021"/>
                </a:solidFill>
                <a:effectLst/>
              </a:rPr>
              <a:t>	</a:t>
            </a:r>
            <a:r>
              <a:rPr lang="en-US" sz="2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2200" b="0" i="0" dirty="0">
                <a:solidFill>
                  <a:srgbClr val="1FB0E6"/>
                </a:solidFill>
                <a:effectLst/>
              </a:rPr>
              <a:t>. 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>safe</a:t>
            </a:r>
            <a:r>
              <a:rPr lang="en-US" sz="2200" dirty="0"/>
              <a:t> </a:t>
            </a:r>
            <a:endParaRPr lang="vi-VN" sz="22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09519" y="114170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7797" y="1159768"/>
            <a:ext cx="69361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again and choose the correct answer A, B, or C.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2972" y="103665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6" y="207665"/>
            <a:ext cx="523350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2" name="Oval 1"/>
          <p:cNvSpPr/>
          <p:nvPr/>
        </p:nvSpPr>
        <p:spPr>
          <a:xfrm>
            <a:off x="6998165" y="2235200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87632" y="3218110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998164" y="4235761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87631" y="5245861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245231" y="6236461"/>
            <a:ext cx="428549" cy="42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pic>
        <p:nvPicPr>
          <p:cNvPr id="5" name="0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3384" y="11221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8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45756" y="129057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8362" y="1313733"/>
            <a:ext cx="112686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Discuss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write what you like or dislike about life in the countryside.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3498" y="118955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86346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3CF6DED-CD8B-C594-E23E-AC1A121279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" t="6330" r="4203" b="7805"/>
          <a:stretch/>
        </p:blipFill>
        <p:spPr>
          <a:xfrm>
            <a:off x="131467" y="2525482"/>
            <a:ext cx="5456533" cy="3352800"/>
          </a:xfrm>
          <a:prstGeom prst="rect">
            <a:avLst/>
          </a:prstGeom>
        </p:spPr>
      </p:pic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725C4B58-C836-5C2B-A714-CC9A20F619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43049"/>
              </p:ext>
            </p:extLst>
          </p:nvPr>
        </p:nvGraphicFramePr>
        <p:xfrm>
          <a:off x="5588000" y="2002291"/>
          <a:ext cx="6422669" cy="4019085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809260382"/>
                    </a:ext>
                  </a:extLst>
                </a:gridCol>
                <a:gridCol w="3069869">
                  <a:extLst>
                    <a:ext uri="{9D8B030D-6E8A-4147-A177-3AD203B41FA5}">
                      <a16:colId xmlns:a16="http://schemas.microsoft.com/office/drawing/2014/main" val="3195512827"/>
                    </a:ext>
                  </a:extLst>
                </a:gridCol>
              </a:tblGrid>
              <a:tr h="549931">
                <a:tc>
                  <a:txBody>
                    <a:bodyPr/>
                    <a:lstStyle/>
                    <a:p>
                      <a:pPr algn="ctr"/>
                      <a:r>
                        <a:rPr lang="vi-VN" sz="2600" b="1" i="0" dirty="0">
                          <a:solidFill>
                            <a:schemeClr val="bg1"/>
                          </a:solidFill>
                          <a:effectLst/>
                          <a:latin typeface="ChronicaPro-Medium"/>
                        </a:rPr>
                        <a:t>LIKE </a:t>
                      </a:r>
                      <a:endParaRPr lang="vi-VN" sz="2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600" b="1" i="0">
                          <a:solidFill>
                            <a:schemeClr val="bg1"/>
                          </a:solidFill>
                          <a:effectLst/>
                          <a:latin typeface="ChronicaPro-Medium"/>
                        </a:rPr>
                        <a:t>DISLIKE</a:t>
                      </a:r>
                      <a:endParaRPr lang="vi-VN" sz="26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720813"/>
                  </a:ext>
                </a:extLst>
              </a:tr>
              <a:tr h="3469154">
                <a:tc>
                  <a:txBody>
                    <a:bodyPr/>
                    <a:lstStyle/>
                    <a:p>
                      <a:r>
                        <a:rPr lang="en-US" sz="2600" b="0" i="0" smtClean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– low cost</a:t>
                      </a:r>
                      <a:r>
                        <a:rPr lang="en-US" sz="2600" b="0" i="0" baseline="0" smtClean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 of living</a:t>
                      </a:r>
                    </a:p>
                    <a:p>
                      <a:r>
                        <a:rPr lang="en-US" sz="2600" b="0" i="0" smtClean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– many cheap things</a:t>
                      </a:r>
                      <a:endParaRPr lang="en-US" sz="2600" b="0" i="0" baseline="0" smtClean="0">
                        <a:solidFill>
                          <a:srgbClr val="242021"/>
                        </a:solidFill>
                        <a:effectLst/>
                        <a:latin typeface="ChronicaPro-Book"/>
                      </a:endParaRPr>
                    </a:p>
                    <a:p>
                      <a:endParaRPr lang="en-US" sz="2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0" i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– </a:t>
                      </a:r>
                      <a:r>
                        <a:rPr lang="en-US" sz="2600" b="0" i="0" smtClean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not many entertainment</a:t>
                      </a:r>
                      <a: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/>
                      </a:r>
                      <a:b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</a:br>
                      <a: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places, such as</a:t>
                      </a:r>
                      <a:b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</a:br>
                      <a: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theatres, cinemas,</a:t>
                      </a:r>
                      <a:b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</a:br>
                      <a:r>
                        <a:rPr lang="en-US" sz="2600" b="0" i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etc</a:t>
                      </a:r>
                      <a:r>
                        <a:rPr lang="en-US" sz="2600" b="0" i="0" smtClean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.</a:t>
                      </a:r>
                    </a:p>
                    <a:p>
                      <a:r>
                        <a:rPr lang="en-US" sz="2600" b="0" i="0" smtClean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– poor</a:t>
                      </a:r>
                      <a:r>
                        <a:rPr lang="en-US" sz="2600" b="0" i="0" baseline="0" smtClean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 means of transport</a:t>
                      </a:r>
                      <a: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/>
                      </a:r>
                      <a:b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</a:br>
                      <a:r>
                        <a:rPr lang="en-US" sz="26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...</a:t>
                      </a:r>
                      <a:endParaRPr lang="en-US" sz="2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7246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860755A-6A2F-E2E8-6FCC-329F38BAC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3322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66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63659"/>
            <a:ext cx="1045081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paragraph (80 - 100 words) about what you like or dislike about life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countryside.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412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F15A3908-58CF-5EB1-BB44-44360DEF32DD}"/>
              </a:ext>
            </a:extLst>
          </p:cNvPr>
          <p:cNvSpPr txBox="1"/>
          <p:nvPr/>
        </p:nvSpPr>
        <p:spPr>
          <a:xfrm>
            <a:off x="487067" y="207665"/>
            <a:ext cx="86346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4DF4A97-DF68-5868-E799-E4DA1378E455}"/>
              </a:ext>
            </a:extLst>
          </p:cNvPr>
          <p:cNvSpPr txBox="1"/>
          <p:nvPr/>
        </p:nvSpPr>
        <p:spPr>
          <a:xfrm>
            <a:off x="330168" y="1994656"/>
            <a:ext cx="5367013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ea typeface="Times New Roman" panose="02020603050405020304" pitchFamily="18" charset="0"/>
              </a:rPr>
              <a:t>I live in Duong Lam. It’s an old village </a:t>
            </a:r>
            <a:r>
              <a:rPr lang="en-US" sz="2800">
                <a:ea typeface="Times New Roman" panose="02020603050405020304" pitchFamily="18" charset="0"/>
              </a:rPr>
              <a:t>outside </a:t>
            </a:r>
            <a:r>
              <a:rPr lang="en-US" sz="2800" smtClean="0">
                <a:ea typeface="Times New Roman" panose="02020603050405020304" pitchFamily="18" charset="0"/>
              </a:rPr>
              <a:t>Ha Noi</a:t>
            </a:r>
            <a:r>
              <a:rPr lang="en-US" sz="2800" dirty="0">
                <a:ea typeface="Times New Roman" panose="02020603050405020304" pitchFamily="18" charset="0"/>
              </a:rPr>
              <a:t>. It </a:t>
            </a:r>
            <a:r>
              <a:rPr lang="en-US" sz="2800">
                <a:ea typeface="Times New Roman" panose="02020603050405020304" pitchFamily="18" charset="0"/>
              </a:rPr>
              <a:t>has </a:t>
            </a:r>
            <a:r>
              <a:rPr lang="en-US" sz="2800" smtClean="0">
                <a:ea typeface="Times New Roman" panose="02020603050405020304" pitchFamily="18" charset="0"/>
              </a:rPr>
              <a:t>……... 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ea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.......</a:t>
            </a:r>
            <a:endParaRPr lang="en-US" sz="2800" dirty="0"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431" y="2186206"/>
            <a:ext cx="6313488" cy="416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3870</TotalTime>
  <Words>344</Words>
  <Application>Microsoft Office PowerPoint</Application>
  <PresentationFormat>Widescreen</PresentationFormat>
  <Paragraphs>72</Paragraphs>
  <Slides>12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Adobe Gothic Std B</vt:lpstr>
      <vt:lpstr>Arial</vt:lpstr>
      <vt:lpstr>Bahnschrift</vt:lpstr>
      <vt:lpstr>Calibri</vt:lpstr>
      <vt:lpstr>Calibri Light</vt:lpstr>
      <vt:lpstr>ChronicaPro-Book</vt:lpstr>
      <vt:lpstr>ChronicaPro-Medium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223</cp:revision>
  <dcterms:created xsi:type="dcterms:W3CDTF">2020-12-09T02:04:09Z</dcterms:created>
  <dcterms:modified xsi:type="dcterms:W3CDTF">2023-04-11T01:44:36Z</dcterms:modified>
</cp:coreProperties>
</file>