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6"/>
  </p:notesMasterIdLst>
  <p:sldIdLst>
    <p:sldId id="271" r:id="rId2"/>
    <p:sldId id="256" r:id="rId3"/>
    <p:sldId id="376" r:id="rId4"/>
    <p:sldId id="358" r:id="rId5"/>
    <p:sldId id="377" r:id="rId6"/>
    <p:sldId id="371" r:id="rId7"/>
    <p:sldId id="276" r:id="rId8"/>
    <p:sldId id="298" r:id="rId9"/>
    <p:sldId id="378" r:id="rId10"/>
    <p:sldId id="373" r:id="rId11"/>
    <p:sldId id="374" r:id="rId12"/>
    <p:sldId id="314" r:id="rId13"/>
    <p:sldId id="330" r:id="rId14"/>
    <p:sldId id="375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4B66"/>
    <a:srgbClr val="FBC6B0"/>
    <a:srgbClr val="AAE0F9"/>
    <a:srgbClr val="E0DFEF"/>
    <a:srgbClr val="D0E39A"/>
    <a:srgbClr val="F26343"/>
    <a:srgbClr val="FF9933"/>
    <a:srgbClr val="5DD2FF"/>
    <a:srgbClr val="FFCC99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3" autoAdjust="0"/>
    <p:restoredTop sz="94660"/>
  </p:normalViewPr>
  <p:slideViewPr>
    <p:cSldViewPr snapToGrid="0" showGuides="1">
      <p:cViewPr varScale="1">
        <p:scale>
          <a:sx n="115" d="100"/>
          <a:sy n="115" d="100"/>
        </p:scale>
        <p:origin x="258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7112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399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9193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7464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7905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6935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3231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0982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5463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2.xml"/><Relationship Id="rId7" Type="http://schemas.microsoft.com/office/2007/relationships/hdphoto" Target="../media/hdphoto2.wdp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3.xml"/><Relationship Id="rId9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362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387620" y="1207779"/>
            <a:ext cx="502606" cy="502606"/>
          </a:xfrm>
          <a:prstGeom prst="roundRect">
            <a:avLst/>
          </a:prstGeom>
          <a:solidFill>
            <a:srgbClr val="EF4B66"/>
          </a:solidFill>
          <a:ln>
            <a:solidFill>
              <a:srgbClr val="EF4B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16669" y="1081110"/>
            <a:ext cx="10990520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Work in pairs. Ask and answer questions about what social media the teens in </a:t>
            </a:r>
            <a:r>
              <a:rPr lang="en-US" sz="2400" b="1" dirty="0" smtClean="0">
                <a:solidFill>
                  <a:srgbClr val="FF9933"/>
                </a:solidFill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3</a:t>
            </a:r>
            <a:r>
              <a:rPr lang="en-US" sz="2400" b="1" dirty="0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 use, why, and how often they use them.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25720" y="1105139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546264" y="2122571"/>
            <a:ext cx="10936911" cy="3888917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3200" b="1" dirty="0" smtClean="0"/>
              <a:t>Tom</a:t>
            </a:r>
            <a:r>
              <a:rPr lang="en-US" sz="3200" dirty="0" smtClean="0"/>
              <a:t>: What social media does </a:t>
            </a:r>
            <a:r>
              <a:rPr lang="en-US" sz="3200" u="sng" dirty="0" smtClean="0"/>
              <a:t>Ann</a:t>
            </a:r>
            <a:r>
              <a:rPr lang="en-US" sz="3200" dirty="0" smtClean="0"/>
              <a:t> use?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3200" b="1" dirty="0" smtClean="0"/>
              <a:t>Nam</a:t>
            </a:r>
            <a:r>
              <a:rPr lang="en-US" sz="3200" dirty="0" smtClean="0"/>
              <a:t>: </a:t>
            </a:r>
            <a:r>
              <a:rPr lang="en-US" sz="3200" u="sng" dirty="0" smtClean="0"/>
              <a:t>She</a:t>
            </a:r>
            <a:r>
              <a:rPr lang="en-US" sz="3200" dirty="0" smtClean="0"/>
              <a:t> uses </a:t>
            </a:r>
            <a:r>
              <a:rPr lang="en-US" sz="3200" u="sng" dirty="0" smtClean="0"/>
              <a:t>YouTube</a:t>
            </a:r>
            <a:r>
              <a:rPr lang="en-US" sz="3200" dirty="0" smtClean="0"/>
              <a:t>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3200" b="1" dirty="0" smtClean="0"/>
              <a:t>Tom</a:t>
            </a:r>
            <a:r>
              <a:rPr lang="en-US" sz="3200" dirty="0" smtClean="0"/>
              <a:t>: What does </a:t>
            </a:r>
            <a:r>
              <a:rPr lang="en-US" sz="3200" u="sng" dirty="0" smtClean="0"/>
              <a:t>she</a:t>
            </a:r>
            <a:r>
              <a:rPr lang="en-US" sz="3200" dirty="0" smtClean="0"/>
              <a:t> use it for?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3200" b="1" dirty="0" smtClean="0"/>
              <a:t>Nam:</a:t>
            </a:r>
            <a:r>
              <a:rPr lang="en-US" sz="3200" dirty="0" smtClean="0"/>
              <a:t> </a:t>
            </a:r>
            <a:r>
              <a:rPr lang="en-US" sz="3200" u="sng" dirty="0" smtClean="0"/>
              <a:t>She uploads her videos and watch other people’s videos.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3200" b="1" dirty="0" smtClean="0"/>
              <a:t>Tom</a:t>
            </a:r>
            <a:r>
              <a:rPr lang="en-US" sz="3200" dirty="0" smtClean="0"/>
              <a:t>: How often does </a:t>
            </a:r>
            <a:r>
              <a:rPr lang="en-US" sz="3200" u="sng" dirty="0" smtClean="0"/>
              <a:t>she</a:t>
            </a:r>
            <a:r>
              <a:rPr lang="en-US" sz="3200" dirty="0" smtClean="0"/>
              <a:t> use it?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3200" b="1" dirty="0" smtClean="0"/>
              <a:t>Nam</a:t>
            </a:r>
            <a:r>
              <a:rPr lang="en-US" sz="3200" dirty="0" smtClean="0"/>
              <a:t>: </a:t>
            </a:r>
            <a:r>
              <a:rPr lang="en-US" sz="3200" u="sng" dirty="0" smtClean="0"/>
              <a:t>Every day</a:t>
            </a:r>
            <a:r>
              <a:rPr lang="en-US" sz="3200" dirty="0" smtClean="0"/>
              <a:t>.</a:t>
            </a:r>
            <a:endParaRPr lang="en-US" sz="3200" dirty="0"/>
          </a:p>
        </p:txBody>
      </p:sp>
      <p:sp>
        <p:nvSpPr>
          <p:cNvPr id="26" name="TextBox 25"/>
          <p:cNvSpPr txBox="1"/>
          <p:nvPr/>
        </p:nvSpPr>
        <p:spPr>
          <a:xfrm>
            <a:off x="438478" y="160296"/>
            <a:ext cx="11247733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SOCIAL MEDIA POPULAR AMONG TEENS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0435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ound Single Corner Rectangle 2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604692" y="1340129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07298" y="1359160"/>
            <a:ext cx="6655577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Work in groups. Discuss the following questions: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57478" y="123580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982728" y="2103811"/>
            <a:ext cx="10515600" cy="2258237"/>
          </a:xfrm>
        </p:spPr>
        <p:txBody>
          <a:bodyPr>
            <a:noAutofit/>
          </a:bodyPr>
          <a:lstStyle/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sz="3600" dirty="0" smtClean="0"/>
              <a:t>What social media do you use?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sz="3600" dirty="0" smtClean="0"/>
              <a:t>How often do you use it?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sz="3600" dirty="0" smtClean="0"/>
              <a:t>What do you use it for?</a:t>
            </a:r>
          </a:p>
          <a:p>
            <a:pPr marL="0" indent="0">
              <a:lnSpc>
                <a:spcPct val="150000"/>
              </a:lnSpc>
              <a:buNone/>
            </a:pPr>
            <a:endParaRPr lang="en-US" sz="36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1160083" y="5311737"/>
            <a:ext cx="10338245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Report your group’s results to the class.</a:t>
            </a:r>
            <a:endParaRPr lang="en-US" sz="32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38478" y="160296"/>
            <a:ext cx="11247733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SOCIAL MEDIA POPULAR AMONG TEENS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667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78803" y="1331912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Wrap-up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85D3B7-A40A-4421-9C5F-777653C71BC7}"/>
              </a:ext>
            </a:extLst>
          </p:cNvPr>
          <p:cNvSpPr txBox="1"/>
          <p:nvPr/>
        </p:nvSpPr>
        <p:spPr>
          <a:xfrm>
            <a:off x="716667" y="1896217"/>
            <a:ext cx="977022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en-US" sz="3200" dirty="0" smtClean="0"/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en-US" sz="3200" dirty="0" smtClean="0"/>
              <a:t> Retell 2 ways of making requests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en-US" sz="3200" dirty="0" smtClean="0"/>
              <a:t> List </a:t>
            </a:r>
            <a:r>
              <a:rPr lang="en-US" sz="3200" dirty="0"/>
              <a:t>some popular social media among teens.</a:t>
            </a:r>
            <a:endParaRPr lang="en-US" sz="2000" dirty="0"/>
          </a:p>
        </p:txBody>
      </p:sp>
      <p:pic>
        <p:nvPicPr>
          <p:cNvPr id="2050" name="Picture 2" descr="Recruiting Action Plan Wrap-Up – firecrackers">
            <a:extLst>
              <a:ext uri="{FF2B5EF4-FFF2-40B4-BE49-F238E27FC236}">
                <a16:creationId xmlns:a16="http://schemas.microsoft.com/office/drawing/2014/main" id="{FE7FA83B-BF66-4478-AC2F-3619125C5C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1673" y="2181284"/>
            <a:ext cx="3203942" cy="2152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78804" y="1311441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Homework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6603" y="119539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40394" y="2169849"/>
            <a:ext cx="81498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- Do exercises in the workbook.</a:t>
            </a:r>
            <a:endParaRPr lang="en-US" sz="3600" dirty="0">
              <a:effectLst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8290" y="3324920"/>
            <a:ext cx="2875370" cy="2875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5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951748" y="599314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>
                <a:latin typeface="Calibri" panose="020F0502020204030204" pitchFamily="34" charset="0"/>
              </a:rPr>
              <a:t>Website: </a:t>
            </a:r>
            <a:r>
              <a:rPr lang="en-GB" b="1" i="1">
                <a:latin typeface="Calibri" panose="020F0502020204030204" pitchFamily="34" charset="0"/>
              </a:rPr>
              <a:t>hoclieu.vn</a:t>
            </a:r>
            <a:endParaRPr lang="en-GB"/>
          </a:p>
          <a:p>
            <a:pPr algn="ctr"/>
            <a:r>
              <a:rPr lang="en-GB" b="1">
                <a:latin typeface="Calibri" panose="020F0502020204030204" pitchFamily="34" charset="0"/>
              </a:rPr>
              <a:t>Fanpage: </a:t>
            </a:r>
            <a:r>
              <a:rPr lang="en-GB" b="1" i="1" smtClean="0">
                <a:latin typeface="Calibri" panose="020F0502020204030204" pitchFamily="34" charset="0"/>
              </a:rPr>
              <a:t>facebook.com/www.tienganhglobalsuccess.vn</a:t>
            </a:r>
            <a:r>
              <a:rPr lang="en-GB" b="1" i="1">
                <a:latin typeface="Calibri" panose="020F0502020204030204" pitchFamily="34" charset="0"/>
              </a:rPr>
              <a:t>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7548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18" name="Round Single Corner Rectangle 1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2261781" y="112190"/>
            <a:ext cx="712319" cy="709214"/>
            <a:chOff x="2180974" y="148629"/>
            <a:chExt cx="712319" cy="709214"/>
          </a:xfrm>
        </p:grpSpPr>
        <p:sp>
          <p:nvSpPr>
            <p:cNvPr id="30" name="Oval 29"/>
            <p:cNvSpPr/>
            <p:nvPr/>
          </p:nvSpPr>
          <p:spPr>
            <a:xfrm>
              <a:off x="2180974" y="148629"/>
              <a:ext cx="712319" cy="709214"/>
            </a:xfrm>
            <a:prstGeom prst="ellipse">
              <a:avLst/>
            </a:prstGeom>
            <a:solidFill>
              <a:srgbClr val="E5A822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Chord 30"/>
            <p:cNvSpPr/>
            <p:nvPr/>
          </p:nvSpPr>
          <p:spPr>
            <a:xfrm rot="4088942">
              <a:off x="2197459" y="160739"/>
              <a:ext cx="676824" cy="685834"/>
            </a:xfrm>
            <a:prstGeom prst="chord">
              <a:avLst>
                <a:gd name="adj1" fmla="val 2761841"/>
                <a:gd name="adj2" fmla="val 16200000"/>
              </a:avLst>
            </a:prstGeom>
            <a:solidFill>
              <a:srgbClr val="E070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40" name="TextBox 39"/>
          <p:cNvSpPr txBox="1"/>
          <p:nvPr/>
        </p:nvSpPr>
        <p:spPr>
          <a:xfrm>
            <a:off x="928438" y="132929"/>
            <a:ext cx="12523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252248" y="169354"/>
            <a:ext cx="65211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smtClean="0">
                <a:solidFill>
                  <a:schemeClr val="bg1"/>
                </a:solidFill>
              </a:rPr>
              <a:t>TEENAGERS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251660" y="67223"/>
            <a:ext cx="722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687" y="2717566"/>
            <a:ext cx="5847261" cy="389817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0776" y="2352072"/>
            <a:ext cx="4299802" cy="4185141"/>
          </a:xfrm>
          <a:prstGeom prst="rect">
            <a:avLst/>
          </a:prstGeom>
        </p:spPr>
      </p:pic>
      <p:sp>
        <p:nvSpPr>
          <p:cNvPr id="22" name="Rounded Rectangle 21"/>
          <p:cNvSpPr/>
          <p:nvPr/>
        </p:nvSpPr>
        <p:spPr>
          <a:xfrm>
            <a:off x="3927147" y="1726624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051" y="1558228"/>
            <a:ext cx="964452" cy="916490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4294502" y="1839389"/>
            <a:ext cx="33603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LESSON 4: COMMUNICATION</a:t>
            </a:r>
          </a:p>
        </p:txBody>
      </p:sp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ed Rectangle 30"/>
          <p:cNvSpPr/>
          <p:nvPr/>
        </p:nvSpPr>
        <p:spPr>
          <a:xfrm>
            <a:off x="4435147" y="379976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538750" y="1234448"/>
            <a:ext cx="1835914" cy="612205"/>
          </a:xfrm>
          <a:prstGeom prst="roundRect">
            <a:avLst/>
          </a:prstGeom>
          <a:solidFill>
            <a:srgbClr val="F37D91"/>
          </a:solidFill>
          <a:ln>
            <a:solidFill>
              <a:srgbClr val="EF4B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b="1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942781" y="2464235"/>
            <a:ext cx="1835914" cy="61760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EVERYDAY ENGLISH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38750" y="3959290"/>
            <a:ext cx="1835914" cy="1081043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smtClean="0">
                <a:solidFill>
                  <a:schemeClr val="tx1"/>
                </a:solidFill>
                <a:effectLst/>
              </a:rPr>
              <a:t>SOCIAL MEDIA POPULAR AMONG TEENS </a:t>
            </a:r>
            <a:endParaRPr lang="en-US" dirty="0">
              <a:solidFill>
                <a:schemeClr val="tx1"/>
              </a:solidFill>
              <a:effectLst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9" y="1234448"/>
            <a:ext cx="5740800" cy="618004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mtClean="0">
                <a:solidFill>
                  <a:schemeClr val="tx1"/>
                </a:solidFill>
              </a:rPr>
              <a:t>Chatting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80310" y="2017634"/>
            <a:ext cx="5740799" cy="1352054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vi-VN" sz="175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1: </a:t>
            </a:r>
            <a:r>
              <a:rPr lang="en-US" sz="175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Listen and read the </a:t>
            </a:r>
            <a:r>
              <a:rPr lang="en-US" sz="175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dialogues Pay </a:t>
            </a:r>
            <a:r>
              <a:rPr lang="en-US" sz="175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attention to the highlighted sentences</a:t>
            </a:r>
            <a:r>
              <a:rPr lang="en-US" sz="175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175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</a:t>
            </a:r>
            <a:r>
              <a:rPr lang="en-US" sz="175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2: Work in pairs. Make similar conversations, using the </a:t>
            </a:r>
            <a:r>
              <a:rPr lang="en-US" sz="175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cues.</a:t>
            </a:r>
            <a:endParaRPr lang="en-US" sz="175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374664" y="1540551"/>
            <a:ext cx="1486074" cy="923684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cxnSpLocks/>
            <a:stCxn id="17" idx="1"/>
            <a:endCxn id="18" idx="0"/>
          </p:cNvCxnSpPr>
          <p:nvPr/>
        </p:nvCxnSpPr>
        <p:spPr>
          <a:xfrm rot="10800000" flipV="1">
            <a:off x="1456707" y="2773038"/>
            <a:ext cx="1486074" cy="1186251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LESSON 4: COMMUNICATION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2950737" y="5676276"/>
            <a:ext cx="1836497" cy="604154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CONSOLIDATION</a:t>
            </a:r>
            <a:endParaRPr lang="en-GB" b="1" dirty="0">
              <a:solidFill>
                <a:schemeClr val="tx1"/>
              </a:solidFill>
            </a:endParaRPr>
          </a:p>
        </p:txBody>
      </p:sp>
      <p:cxnSp>
        <p:nvCxnSpPr>
          <p:cNvPr id="28" name="Curved Connector 27"/>
          <p:cNvCxnSpPr>
            <a:stCxn id="18" idx="3"/>
            <a:endCxn id="27" idx="0"/>
          </p:cNvCxnSpPr>
          <p:nvPr/>
        </p:nvCxnSpPr>
        <p:spPr>
          <a:xfrm>
            <a:off x="2374664" y="4499812"/>
            <a:ext cx="1494322" cy="1176464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5580310" y="5635872"/>
            <a:ext cx="5757857" cy="684962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r>
              <a:rPr lang="en-US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243" y="240612"/>
            <a:ext cx="964452" cy="916490"/>
          </a:xfrm>
          <a:prstGeom prst="rect">
            <a:avLst/>
          </a:prstGeom>
        </p:spPr>
      </p:pic>
      <p:sp>
        <p:nvSpPr>
          <p:cNvPr id="32" name="Rectangle 31"/>
          <p:cNvSpPr/>
          <p:nvPr/>
        </p:nvSpPr>
        <p:spPr>
          <a:xfrm>
            <a:off x="5588838" y="3526798"/>
            <a:ext cx="5749329" cy="1959602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175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</a:t>
            </a:r>
            <a:r>
              <a:rPr lang="en-US" sz="175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vi-VN" sz="175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175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Read some posts on a forum about different social media and match the names of posters with their activities</a:t>
            </a:r>
            <a:r>
              <a:rPr lang="en-US" sz="175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vi-VN" sz="175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</a:t>
            </a:r>
            <a:r>
              <a:rPr lang="en-US" sz="175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vi-VN" sz="175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175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Work in pairs. Ask and answer questions </a:t>
            </a:r>
            <a:r>
              <a:rPr lang="en-US" sz="175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about the social media.</a:t>
            </a:r>
          </a:p>
          <a:p>
            <a:r>
              <a:rPr lang="en-US" sz="175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5: </a:t>
            </a:r>
            <a:r>
              <a:rPr lang="en-US" sz="175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Discussion &amp; reporting.</a:t>
            </a:r>
            <a:endParaRPr lang="en-US" sz="175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2150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15" name="Round Single Corner Rectangle 14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337A5E1E-3CA0-4464-8CDD-31E8FAFCE4DB}"/>
              </a:ext>
            </a:extLst>
          </p:cNvPr>
          <p:cNvSpPr txBox="1"/>
          <p:nvPr/>
        </p:nvSpPr>
        <p:spPr>
          <a:xfrm>
            <a:off x="4175095" y="157318"/>
            <a:ext cx="4401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CHATTING</a:t>
            </a:r>
            <a:endParaRPr lang="en-US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612271" y="1203641"/>
            <a:ext cx="11527132" cy="1325563"/>
          </a:xfrm>
        </p:spPr>
        <p:txBody>
          <a:bodyPr>
            <a:normAutofit fontScale="90000"/>
          </a:bodyPr>
          <a:lstStyle/>
          <a:p>
            <a:pPr>
              <a:lnSpc>
                <a:spcPct val="200000"/>
              </a:lnSpc>
            </a:pPr>
            <a:r>
              <a:rPr lang="en-US" sz="2800" b="1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/>
            </a:r>
            <a:br>
              <a:rPr lang="en-US" sz="2800" b="1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</a:br>
            <a:r>
              <a:rPr lang="en-US" sz="3100" b="1" dirty="0">
                <a:latin typeface="+mn-lt"/>
                <a:ea typeface="+mn-ea"/>
                <a:cs typeface="+mn-cs"/>
              </a:rPr>
              <a:t>- </a:t>
            </a:r>
            <a:r>
              <a:rPr lang="en-US" sz="3100" b="1" dirty="0" smtClean="0">
                <a:latin typeface="+mn-lt"/>
                <a:ea typeface="+mn-ea"/>
                <a:cs typeface="+mn-cs"/>
              </a:rPr>
              <a:t>Answer the following </a:t>
            </a:r>
            <a:r>
              <a:rPr lang="en-US" sz="3100" b="1" dirty="0">
                <a:latin typeface="+mn-lt"/>
                <a:ea typeface="+mn-ea"/>
                <a:cs typeface="+mn-cs"/>
              </a:rPr>
              <a:t>questions:</a:t>
            </a:r>
            <a:br>
              <a:rPr lang="en-US" sz="3100" b="1" dirty="0">
                <a:latin typeface="+mn-lt"/>
                <a:ea typeface="+mn-ea"/>
                <a:cs typeface="+mn-cs"/>
              </a:rPr>
            </a:br>
            <a:endParaRPr lang="en-US" sz="3100" b="1" dirty="0">
              <a:latin typeface="+mn-lt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48936" y="2376827"/>
            <a:ext cx="114430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+ How do you say when you want </a:t>
            </a:r>
            <a:r>
              <a:rPr lang="en-US" sz="2800" dirty="0" err="1"/>
              <a:t>sb</a:t>
            </a:r>
            <a:r>
              <a:rPr lang="en-US" sz="2800" dirty="0"/>
              <a:t> to pass you a pen</a:t>
            </a:r>
            <a:r>
              <a:rPr lang="en-US" sz="2800" dirty="0" smtClean="0"/>
              <a:t>?</a:t>
            </a:r>
            <a:endParaRPr lang="en-US" sz="2800" dirty="0"/>
          </a:p>
        </p:txBody>
      </p:sp>
      <p:sp>
        <p:nvSpPr>
          <p:cNvPr id="3" name="Rectangle 2"/>
          <p:cNvSpPr/>
          <p:nvPr/>
        </p:nvSpPr>
        <p:spPr>
          <a:xfrm>
            <a:off x="748936" y="3093093"/>
            <a:ext cx="1117309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+ How do you say when you want </a:t>
            </a:r>
            <a:r>
              <a:rPr lang="en-US" sz="2800" dirty="0" err="1"/>
              <a:t>sb</a:t>
            </a:r>
            <a:r>
              <a:rPr lang="en-US" sz="2800" dirty="0"/>
              <a:t> to tell you more about the music club?</a:t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4" name="Rectangle 3"/>
          <p:cNvSpPr/>
          <p:nvPr/>
        </p:nvSpPr>
        <p:spPr>
          <a:xfrm>
            <a:off x="748936" y="3750067"/>
            <a:ext cx="111730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+ What will we do if we want to ask politely somebody to do </a:t>
            </a:r>
            <a:r>
              <a:rPr lang="en-US" sz="2800" dirty="0" err="1"/>
              <a:t>sth</a:t>
            </a:r>
            <a:r>
              <a:rPr lang="en-US" sz="2800" dirty="0"/>
              <a:t>?</a:t>
            </a:r>
          </a:p>
        </p:txBody>
      </p:sp>
      <p:sp>
        <p:nvSpPr>
          <p:cNvPr id="7" name="Right Arrow 6"/>
          <p:cNvSpPr/>
          <p:nvPr/>
        </p:nvSpPr>
        <p:spPr>
          <a:xfrm>
            <a:off x="1053737" y="4981303"/>
            <a:ext cx="1428206" cy="69668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696459" y="4867981"/>
            <a:ext cx="57888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MAKING REQUESTS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09469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" grpId="0"/>
      <p:bldP spid="3" grpId="0"/>
      <p:bldP spid="4" grpId="0"/>
      <p:bldP spid="7" grpId="0" animBg="1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433387" y="167689"/>
            <a:ext cx="7075783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EVERYDAY </a:t>
            </a:r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ENGLISH</a:t>
            </a:r>
            <a:endParaRPr lang="en-US" sz="3600" b="1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604692" y="1240149"/>
            <a:ext cx="502606" cy="502606"/>
          </a:xfrm>
          <a:prstGeom prst="roundRect">
            <a:avLst/>
          </a:prstGeom>
          <a:solidFill>
            <a:srgbClr val="EF4B66"/>
          </a:solidFill>
          <a:ln>
            <a:solidFill>
              <a:srgbClr val="EF4B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160084" y="1279905"/>
            <a:ext cx="11249339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Listen and read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the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dialogues below. 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Pay attention to the highlighted sentences.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7478" y="1127570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idx="1"/>
          </p:nvPr>
        </p:nvSpPr>
        <p:spPr>
          <a:xfrm>
            <a:off x="838199" y="2121167"/>
            <a:ext cx="10741429" cy="157453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3000" b="1" dirty="0" smtClean="0"/>
              <a:t>Student</a:t>
            </a:r>
            <a:r>
              <a:rPr lang="en-US" sz="3000" dirty="0" smtClean="0"/>
              <a:t>: </a:t>
            </a:r>
            <a:r>
              <a:rPr lang="en-US" sz="3000" dirty="0">
                <a:solidFill>
                  <a:srgbClr val="000000"/>
                </a:solidFill>
                <a:highlight>
                  <a:srgbClr val="FFFF00"/>
                </a:highlight>
                <a:ea typeface="Times New Roman" panose="02020603050405020304" pitchFamily="18" charset="0"/>
              </a:rPr>
              <a:t>Can you tell me more about the music club, </a:t>
            </a:r>
            <a:r>
              <a:rPr lang="en-US" sz="3000" dirty="0" smtClean="0">
                <a:solidFill>
                  <a:srgbClr val="000000"/>
                </a:solidFill>
                <a:highlight>
                  <a:srgbClr val="FFFF00"/>
                </a:highlight>
                <a:ea typeface="Times New Roman" panose="02020603050405020304" pitchFamily="18" charset="0"/>
              </a:rPr>
              <a:t>please?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3000" b="1" dirty="0" smtClean="0"/>
              <a:t>School club leader</a:t>
            </a:r>
            <a:r>
              <a:rPr lang="en-US" sz="3000" dirty="0" smtClean="0"/>
              <a:t>: Certainly. It meets on Mondays and Thursdays.</a:t>
            </a:r>
          </a:p>
        </p:txBody>
      </p:sp>
      <p:pic>
        <p:nvPicPr>
          <p:cNvPr id="2" name="Track 1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76350" y="1673512"/>
            <a:ext cx="609600" cy="609600"/>
          </a:xfrm>
          <a:prstGeom prst="rect">
            <a:avLst/>
          </a:prstGeom>
        </p:spPr>
      </p:pic>
      <p:sp>
        <p:nvSpPr>
          <p:cNvPr id="12" name="Content Placeholder 2"/>
          <p:cNvSpPr txBox="1">
            <a:spLocks/>
          </p:cNvSpPr>
          <p:nvPr/>
        </p:nvSpPr>
        <p:spPr>
          <a:xfrm>
            <a:off x="838200" y="4306335"/>
            <a:ext cx="10674927" cy="15745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sz="3000" b="1" dirty="0" smtClean="0"/>
              <a:t>Student</a:t>
            </a:r>
            <a:r>
              <a:rPr lang="en-US" sz="3000" dirty="0" smtClean="0"/>
              <a:t>: </a:t>
            </a:r>
            <a:r>
              <a:rPr lang="en-US" sz="3000" dirty="0" smtClean="0">
                <a:solidFill>
                  <a:srgbClr val="000000"/>
                </a:solidFill>
                <a:highlight>
                  <a:srgbClr val="FFFF00"/>
                </a:highlight>
                <a:ea typeface="Times New Roman" panose="02020603050405020304" pitchFamily="18" charset="0"/>
              </a:rPr>
              <a:t>Could </a:t>
            </a:r>
            <a:r>
              <a:rPr lang="en-US" sz="3000" smtClean="0">
                <a:solidFill>
                  <a:srgbClr val="000000"/>
                </a:solidFill>
                <a:highlight>
                  <a:srgbClr val="FFFF00"/>
                </a:highlight>
                <a:ea typeface="Times New Roman" panose="02020603050405020304" pitchFamily="18" charset="0"/>
              </a:rPr>
              <a:t>you </a:t>
            </a:r>
            <a:r>
              <a:rPr lang="en-US" sz="3000" smtClean="0">
                <a:solidFill>
                  <a:srgbClr val="000000"/>
                </a:solidFill>
                <a:highlight>
                  <a:srgbClr val="FFFF00"/>
                </a:highlight>
                <a:ea typeface="Times New Roman" panose="02020603050405020304" pitchFamily="18" charset="0"/>
              </a:rPr>
              <a:t>show me the way to the college, please?</a:t>
            </a:r>
            <a:r>
              <a:rPr lang="en-US" sz="30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 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sz="3000" b="1" smtClean="0"/>
              <a:t>Teacher</a:t>
            </a:r>
            <a:r>
              <a:rPr lang="en-US" sz="3000" smtClean="0"/>
              <a:t>: Certainly. Go past this block, then turn left. It’s on your right-hand side there.</a:t>
            </a:r>
            <a:endParaRPr lang="en-US" sz="3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000" b="92000" l="17476" r="79612">
                        <a14:foregroundMark x1="50485" y1="36000" x2="50485" y2="36000"/>
                      </a14:backgroundRemoval>
                    </a14:imgEffect>
                  </a14:imgLayer>
                </a14:imgProps>
              </a:ext>
            </a:extLst>
          </a:blip>
          <a:srcRect l="18801" t="11697" r="17121" b="10970"/>
          <a:stretch/>
        </p:blipFill>
        <p:spPr>
          <a:xfrm>
            <a:off x="119062" y="2632208"/>
            <a:ext cx="628650" cy="5524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108" b="98649" l="8861" r="88608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150" y="4741177"/>
            <a:ext cx="752475" cy="70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494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8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12" name="Round Single Corner Rectangle 11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ound Single Corner Rectangle 1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1575205"/>
              </p:ext>
            </p:extLst>
          </p:nvPr>
        </p:nvGraphicFramePr>
        <p:xfrm>
          <a:off x="574765" y="1995394"/>
          <a:ext cx="11086011" cy="3097677"/>
        </p:xfrm>
        <a:graphic>
          <a:graphicData uri="http://schemas.openxmlformats.org/drawingml/2006/table">
            <a:tbl>
              <a:tblPr firstRow="1" firstCol="1" bandRow="1"/>
              <a:tblGrid>
                <a:gridCol w="4469205">
                  <a:extLst>
                    <a:ext uri="{9D8B030D-6E8A-4147-A177-3AD203B41FA5}">
                      <a16:colId xmlns:a16="http://schemas.microsoft.com/office/drawing/2014/main" val="1106798697"/>
                    </a:ext>
                  </a:extLst>
                </a:gridCol>
                <a:gridCol w="6616806">
                  <a:extLst>
                    <a:ext uri="{9D8B030D-6E8A-4147-A177-3AD203B41FA5}">
                      <a16:colId xmlns:a16="http://schemas.microsoft.com/office/drawing/2014/main" val="3020371258"/>
                    </a:ext>
                  </a:extLst>
                </a:gridCol>
              </a:tblGrid>
              <a:tr h="253993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Making requests</a:t>
                      </a:r>
                      <a:endParaRPr lang="en-US" sz="36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Examples</a:t>
                      </a:r>
                      <a:endParaRPr lang="en-US" sz="36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9426572"/>
                  </a:ext>
                </a:extLst>
              </a:tr>
              <a:tr h="254903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32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- Can you…, please?</a:t>
                      </a:r>
                      <a:endParaRPr lang="en-US" sz="3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32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- Could you…(, please)?</a:t>
                      </a:r>
                      <a:endParaRPr lang="en-US" sz="3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635" algn="l">
                        <a:lnSpc>
                          <a:spcPct val="150000"/>
                        </a:lnSpc>
                        <a:spcBef>
                          <a:spcPts val="185"/>
                        </a:spcBef>
                        <a:spcAft>
                          <a:spcPts val="0"/>
                        </a:spcAft>
                      </a:pPr>
                      <a:r>
                        <a:rPr lang="en-US" sz="3200" i="1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- 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Can you tell me more about the music club, please? </a:t>
                      </a:r>
                      <a:endParaRPr lang="en-US" sz="3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- Could you tell me the time it meets? </a:t>
                      </a:r>
                      <a:endParaRPr lang="en-US" sz="3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1579355"/>
                  </a:ext>
                </a:extLst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433387" y="167689"/>
            <a:ext cx="7075783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EVERYDAY </a:t>
            </a:r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ENGLISH</a:t>
            </a:r>
            <a:endParaRPr lang="en-US" sz="3600" b="1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5599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939976" y="1185966"/>
            <a:ext cx="8783674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Work in pairs. Make similar conversations, using the cues below.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37372" y="1165496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90157" y="1041735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B762BA3-5846-49A1-A041-93C20AA09C52}"/>
              </a:ext>
            </a:extLst>
          </p:cNvPr>
          <p:cNvSpPr txBox="1"/>
          <p:nvPr/>
        </p:nvSpPr>
        <p:spPr>
          <a:xfrm>
            <a:off x="626833" y="2186727"/>
            <a:ext cx="1077577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en-US" sz="3200" smtClean="0">
                <a:solidFill>
                  <a:srgbClr val="242021"/>
                </a:solidFill>
              </a:rPr>
              <a:t>Ask to borrow a book from your classmate.</a:t>
            </a:r>
          </a:p>
          <a:p>
            <a:pPr>
              <a:lnSpc>
                <a:spcPct val="150000"/>
              </a:lnSpc>
            </a:pPr>
            <a:endParaRPr lang="en-US" sz="3200" dirty="0" smtClean="0">
              <a:solidFill>
                <a:srgbClr val="242021"/>
              </a:solidFill>
            </a:endParaRPr>
          </a:p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en-US" sz="3200" smtClean="0"/>
              <a:t>Request some advice on how to do your science project.</a:t>
            </a:r>
            <a:endParaRPr lang="en-US" sz="3200" dirty="0" smtClean="0">
              <a:solidFill>
                <a:srgbClr val="24202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33387" y="167689"/>
            <a:ext cx="7075783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EVERYDAY </a:t>
            </a:r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ENGLISH</a:t>
            </a:r>
            <a:endParaRPr lang="en-US" sz="3600" b="1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Content Placeholder 2"/>
          <p:cNvSpPr>
            <a:spLocks noGrp="1"/>
          </p:cNvSpPr>
          <p:nvPr>
            <p:ph idx="1"/>
          </p:nvPr>
        </p:nvSpPr>
        <p:spPr>
          <a:xfrm>
            <a:off x="86995" y="2958695"/>
            <a:ext cx="12030075" cy="794156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3200" b="1" i="1" dirty="0" smtClean="0">
                <a:solidFill>
                  <a:srgbClr val="FF9933"/>
                </a:solidFill>
              </a:rPr>
              <a:t>Example</a:t>
            </a:r>
            <a:r>
              <a:rPr lang="en-US" sz="3200" i="1" dirty="0">
                <a:solidFill>
                  <a:srgbClr val="FF9933"/>
                </a:solidFill>
              </a:rPr>
              <a:t>:</a:t>
            </a:r>
            <a:r>
              <a:rPr lang="en-US" sz="3200" dirty="0">
                <a:solidFill>
                  <a:srgbClr val="FF9933"/>
                </a:solidFill>
              </a:rPr>
              <a:t> </a:t>
            </a:r>
            <a:r>
              <a:rPr lang="en-US" sz="3200" dirty="0" smtClean="0">
                <a:solidFill>
                  <a:srgbClr val="5DD2FF"/>
                </a:solidFill>
              </a:rPr>
              <a:t>Can </a:t>
            </a:r>
            <a:r>
              <a:rPr lang="en-US" sz="3200" dirty="0">
                <a:solidFill>
                  <a:srgbClr val="5DD2FF"/>
                </a:solidFill>
              </a:rPr>
              <a:t>you lend me your book that you finished reading, please? </a:t>
            </a:r>
          </a:p>
        </p:txBody>
      </p:sp>
      <p:sp>
        <p:nvSpPr>
          <p:cNvPr id="25" name="Content Placeholder 2"/>
          <p:cNvSpPr txBox="1">
            <a:spLocks/>
          </p:cNvSpPr>
          <p:nvPr/>
        </p:nvSpPr>
        <p:spPr>
          <a:xfrm>
            <a:off x="161925" y="4469073"/>
            <a:ext cx="12030075" cy="79415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n-US" sz="3200" b="1" i="1" dirty="0" smtClean="0">
                <a:solidFill>
                  <a:srgbClr val="FF9933"/>
                </a:solidFill>
              </a:rPr>
              <a:t>Example</a:t>
            </a:r>
            <a:r>
              <a:rPr lang="en-US" sz="3200" i="1" dirty="0" smtClean="0">
                <a:solidFill>
                  <a:srgbClr val="FF9933"/>
                </a:solidFill>
              </a:rPr>
              <a:t>:</a:t>
            </a:r>
            <a:r>
              <a:rPr lang="en-US" sz="3200" dirty="0">
                <a:solidFill>
                  <a:srgbClr val="FF9933"/>
                </a:solidFill>
              </a:rPr>
              <a:t> </a:t>
            </a:r>
            <a:r>
              <a:rPr lang="en-US" sz="3200" dirty="0">
                <a:solidFill>
                  <a:srgbClr val="5DD2FF"/>
                </a:solidFill>
              </a:rPr>
              <a:t>Could you tell me how to start a science project? </a:t>
            </a:r>
          </a:p>
        </p:txBody>
      </p:sp>
    </p:spTree>
    <p:extLst>
      <p:ext uri="{BB962C8B-B14F-4D97-AF65-F5344CB8AC3E}">
        <p14:creationId xmlns:p14="http://schemas.microsoft.com/office/powerpoint/2010/main" val="1529224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4" grpId="0" build="p"/>
      <p:bldP spid="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16" name="Round Single Corner Rectangle 15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423717" y="1225829"/>
            <a:ext cx="502606" cy="502606"/>
          </a:xfrm>
          <a:prstGeom prst="roundRect">
            <a:avLst/>
          </a:prstGeom>
          <a:solidFill>
            <a:srgbClr val="EF4B66"/>
          </a:solidFill>
          <a:ln>
            <a:solidFill>
              <a:srgbClr val="EF4B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79109" y="1155503"/>
            <a:ext cx="10338245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Read some posts on a forum about different social media and match the names of the posters with their activities.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76503" y="112150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38478" y="160296"/>
            <a:ext cx="11247733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SOCIAL MEDIA POPULAR AMONG TEENS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b="49753"/>
          <a:stretch/>
        </p:blipFill>
        <p:spPr>
          <a:xfrm>
            <a:off x="108654" y="2060757"/>
            <a:ext cx="5632397" cy="1992127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3"/>
          <a:srcRect t="52382"/>
          <a:stretch/>
        </p:blipFill>
        <p:spPr>
          <a:xfrm>
            <a:off x="108654" y="4127141"/>
            <a:ext cx="5632397" cy="188788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b="49417"/>
          <a:stretch/>
        </p:blipFill>
        <p:spPr>
          <a:xfrm>
            <a:off x="5723603" y="2046286"/>
            <a:ext cx="6468397" cy="1979107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4"/>
          <a:srcRect t="50338"/>
          <a:stretch/>
        </p:blipFill>
        <p:spPr>
          <a:xfrm>
            <a:off x="5803141" y="4118361"/>
            <a:ext cx="6313929" cy="1896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158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16" name="Round Single Corner Rectangle 15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423717" y="1225829"/>
            <a:ext cx="502606" cy="502606"/>
          </a:xfrm>
          <a:prstGeom prst="roundRect">
            <a:avLst/>
          </a:prstGeom>
          <a:solidFill>
            <a:srgbClr val="EF4B66"/>
          </a:solidFill>
          <a:ln>
            <a:solidFill>
              <a:srgbClr val="EF4B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79109" y="1155503"/>
            <a:ext cx="10338245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Read some posts on a forum about different social media and match the names of the posters with their activities.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76503" y="112150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38478" y="160296"/>
            <a:ext cx="11247733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SOCIAL MEDIA POPULAR AMONG TEENS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2845" y="1829393"/>
            <a:ext cx="4624387" cy="470276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0637" y="2066314"/>
            <a:ext cx="1838367" cy="4276026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>
            <a:off x="2914650" y="2562225"/>
            <a:ext cx="3338195" cy="714375"/>
          </a:xfrm>
          <a:prstGeom prst="straightConnector1">
            <a:avLst/>
          </a:prstGeom>
          <a:ln w="57150">
            <a:solidFill>
              <a:srgbClr val="E0DFE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2914650" y="3633132"/>
            <a:ext cx="3338195" cy="1449513"/>
          </a:xfrm>
          <a:prstGeom prst="straightConnector1">
            <a:avLst/>
          </a:prstGeom>
          <a:ln w="57150">
            <a:solidFill>
              <a:srgbClr val="D0E39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2914648" y="3633132"/>
            <a:ext cx="3338196" cy="2352537"/>
          </a:xfrm>
          <a:prstGeom prst="straightConnector1">
            <a:avLst/>
          </a:prstGeom>
          <a:ln w="57150">
            <a:solidFill>
              <a:srgbClr val="D0E39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V="1">
            <a:off x="2914646" y="2276554"/>
            <a:ext cx="3338198" cy="2434394"/>
          </a:xfrm>
          <a:prstGeom prst="straightConnector1">
            <a:avLst/>
          </a:prstGeom>
          <a:ln w="57150">
            <a:solidFill>
              <a:srgbClr val="AAE0F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endCxn id="3" idx="1"/>
          </p:cNvCxnSpPr>
          <p:nvPr/>
        </p:nvCxnSpPr>
        <p:spPr>
          <a:xfrm flipV="1">
            <a:off x="2914646" y="4180776"/>
            <a:ext cx="3338199" cy="1596696"/>
          </a:xfrm>
          <a:prstGeom prst="straightConnector1">
            <a:avLst/>
          </a:prstGeom>
          <a:ln w="57150">
            <a:solidFill>
              <a:srgbClr val="FBC6B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1844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5021</TotalTime>
  <Words>531</Words>
  <Application>Microsoft Office PowerPoint</Application>
  <PresentationFormat>Widescreen</PresentationFormat>
  <Paragraphs>90</Paragraphs>
  <Slides>14</Slides>
  <Notes>10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Adobe Gothic Std B</vt:lpstr>
      <vt:lpstr>Arial</vt:lpstr>
      <vt:lpstr>Calibri</vt:lpstr>
      <vt:lpstr>Calibri Light</vt:lpstr>
      <vt:lpstr>Myriad Pro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 - Answer the following questions: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Hoai Linh</cp:lastModifiedBy>
  <cp:revision>278</cp:revision>
  <dcterms:created xsi:type="dcterms:W3CDTF">2020-12-09T02:04:09Z</dcterms:created>
  <dcterms:modified xsi:type="dcterms:W3CDTF">2023-07-13T08:42:13Z</dcterms:modified>
</cp:coreProperties>
</file>