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7"/>
  </p:notesMasterIdLst>
  <p:sldIdLst>
    <p:sldId id="292" r:id="rId2"/>
    <p:sldId id="318" r:id="rId3"/>
    <p:sldId id="381" r:id="rId4"/>
    <p:sldId id="294" r:id="rId5"/>
    <p:sldId id="295" r:id="rId6"/>
    <p:sldId id="338" r:id="rId7"/>
    <p:sldId id="312" r:id="rId8"/>
    <p:sldId id="384" r:id="rId9"/>
    <p:sldId id="297" r:id="rId10"/>
    <p:sldId id="387" r:id="rId11"/>
    <p:sldId id="372" r:id="rId12"/>
    <p:sldId id="385" r:id="rId13"/>
    <p:sldId id="388" r:id="rId14"/>
    <p:sldId id="379" r:id="rId15"/>
    <p:sldId id="375" r:id="rId16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9900"/>
    <a:srgbClr val="0000FF"/>
    <a:srgbClr val="FFF1B3"/>
    <a:srgbClr val="EDF6F7"/>
    <a:srgbClr val="C8FFFF"/>
    <a:srgbClr val="FF7043"/>
    <a:srgbClr val="FF00FF"/>
    <a:srgbClr val="FF99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67" autoAdjust="0"/>
    <p:restoredTop sz="94356" autoAdjust="0"/>
  </p:normalViewPr>
  <p:slideViewPr>
    <p:cSldViewPr>
      <p:cViewPr varScale="1">
        <p:scale>
          <a:sx n="69" d="100"/>
          <a:sy n="69" d="100"/>
        </p:scale>
        <p:origin x="628" y="5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11/30/2022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media" Target="../media/media22.wav"/><Relationship Id="rId7" Type="http://schemas.openxmlformats.org/officeDocument/2006/relationships/image" Target="../media/image20.png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2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3.mp4"/><Relationship Id="rId1" Type="http://schemas.openxmlformats.org/officeDocument/2006/relationships/video" Target="NULL" TargetMode="Externa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wav"/><Relationship Id="rId13" Type="http://schemas.microsoft.com/office/2007/relationships/media" Target="../media/media9.wav"/><Relationship Id="rId18" Type="http://schemas.openxmlformats.org/officeDocument/2006/relationships/image" Target="../media/image10.png"/><Relationship Id="rId3" Type="http://schemas.microsoft.com/office/2007/relationships/media" Target="../media/media4.wav"/><Relationship Id="rId7" Type="http://schemas.microsoft.com/office/2007/relationships/media" Target="../media/media6.wav"/><Relationship Id="rId12" Type="http://schemas.openxmlformats.org/officeDocument/2006/relationships/audio" Target="../media/media8.wav"/><Relationship Id="rId17" Type="http://schemas.openxmlformats.org/officeDocument/2006/relationships/image" Target="../media/image9.png"/><Relationship Id="rId2" Type="http://schemas.openxmlformats.org/officeDocument/2006/relationships/audio" Target="../media/media3.wav"/><Relationship Id="rId16" Type="http://schemas.openxmlformats.org/officeDocument/2006/relationships/image" Target="../media/image8.png"/><Relationship Id="rId20" Type="http://schemas.openxmlformats.org/officeDocument/2006/relationships/image" Target="../media/image12.png"/><Relationship Id="rId1" Type="http://schemas.microsoft.com/office/2007/relationships/media" Target="../media/media3.wav"/><Relationship Id="rId6" Type="http://schemas.openxmlformats.org/officeDocument/2006/relationships/audio" Target="../media/media5.wav"/><Relationship Id="rId11" Type="http://schemas.microsoft.com/office/2007/relationships/media" Target="../media/media8.wav"/><Relationship Id="rId5" Type="http://schemas.microsoft.com/office/2007/relationships/media" Target="../media/media5.wav"/><Relationship Id="rId15" Type="http://schemas.openxmlformats.org/officeDocument/2006/relationships/slideLayout" Target="../slideLayouts/slideLayout2.xml"/><Relationship Id="rId10" Type="http://schemas.openxmlformats.org/officeDocument/2006/relationships/audio" Target="../media/media7.wav"/><Relationship Id="rId19" Type="http://schemas.openxmlformats.org/officeDocument/2006/relationships/image" Target="../media/image11.png"/><Relationship Id="rId4" Type="http://schemas.openxmlformats.org/officeDocument/2006/relationships/audio" Target="../media/media4.wav"/><Relationship Id="rId9" Type="http://schemas.microsoft.com/office/2007/relationships/media" Target="../media/media7.wav"/><Relationship Id="rId14" Type="http://schemas.openxmlformats.org/officeDocument/2006/relationships/audio" Target="../media/media9.wav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microsoft.com/office/2007/relationships/media" Target="../media/media16.wav"/><Relationship Id="rId18" Type="http://schemas.openxmlformats.org/officeDocument/2006/relationships/audio" Target="../media/media18.wav"/><Relationship Id="rId26" Type="http://schemas.openxmlformats.org/officeDocument/2006/relationships/image" Target="../media/image17.png"/><Relationship Id="rId3" Type="http://schemas.microsoft.com/office/2007/relationships/media" Target="../media/media11.wav"/><Relationship Id="rId21" Type="http://schemas.openxmlformats.org/officeDocument/2006/relationships/slideLayout" Target="../slideLayouts/slideLayout2.xml"/><Relationship Id="rId7" Type="http://schemas.microsoft.com/office/2007/relationships/media" Target="../media/media13.wav"/><Relationship Id="rId12" Type="http://schemas.openxmlformats.org/officeDocument/2006/relationships/audio" Target="../media/media15.wav"/><Relationship Id="rId17" Type="http://schemas.microsoft.com/office/2007/relationships/media" Target="../media/media18.wav"/><Relationship Id="rId25" Type="http://schemas.openxmlformats.org/officeDocument/2006/relationships/image" Target="../media/image16.png"/><Relationship Id="rId2" Type="http://schemas.openxmlformats.org/officeDocument/2006/relationships/audio" Target="../media/media10.wav"/><Relationship Id="rId16" Type="http://schemas.openxmlformats.org/officeDocument/2006/relationships/audio" Target="../media/media17.wav"/><Relationship Id="rId20" Type="http://schemas.openxmlformats.org/officeDocument/2006/relationships/audio" Target="../media/media19.wav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microsoft.com/office/2007/relationships/media" Target="../media/media15.wav"/><Relationship Id="rId24" Type="http://schemas.openxmlformats.org/officeDocument/2006/relationships/image" Target="../media/image15.png"/><Relationship Id="rId5" Type="http://schemas.microsoft.com/office/2007/relationships/media" Target="../media/media12.wav"/><Relationship Id="rId15" Type="http://schemas.microsoft.com/office/2007/relationships/media" Target="../media/media17.wav"/><Relationship Id="rId23" Type="http://schemas.openxmlformats.org/officeDocument/2006/relationships/image" Target="../media/image14.png"/><Relationship Id="rId28" Type="http://schemas.openxmlformats.org/officeDocument/2006/relationships/image" Target="../media/image12.png"/><Relationship Id="rId10" Type="http://schemas.openxmlformats.org/officeDocument/2006/relationships/audio" Target="../media/media14.wav"/><Relationship Id="rId19" Type="http://schemas.microsoft.com/office/2007/relationships/media" Target="../media/media19.wav"/><Relationship Id="rId4" Type="http://schemas.openxmlformats.org/officeDocument/2006/relationships/audio" Target="../media/media11.wav"/><Relationship Id="rId9" Type="http://schemas.microsoft.com/office/2007/relationships/media" Target="../media/media14.wav"/><Relationship Id="rId14" Type="http://schemas.openxmlformats.org/officeDocument/2006/relationships/audio" Target="../media/media16.wav"/><Relationship Id="rId22" Type="http://schemas.openxmlformats.org/officeDocument/2006/relationships/image" Target="../media/image13.png"/><Relationship Id="rId27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09800" y="304800"/>
            <a:ext cx="7772400" cy="1470025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</a:t>
            </a:r>
            <a:r>
              <a:rPr lang="en-US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4000" b="1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đề</a:t>
            </a:r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 NĂM HỌC MỚI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85800" y="1905000"/>
            <a:ext cx="10896600" cy="4191000"/>
          </a:xfrm>
        </p:spPr>
        <p:txBody>
          <a:bodyPr/>
          <a:lstStyle/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Hát: Bài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Ước mơ mùa khai trường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Đọc nhạc: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Luyện đọc gam Đô trưởng;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Bài đọc nhạc số 1 </a:t>
            </a:r>
            <a:endParaRPr lang="en-US" sz="28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Nhạc cụ: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Thể hiện tiết tấu; hoà tấu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Lí thuyết âm nhạc: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Nhịp lấy đà</a:t>
            </a:r>
          </a:p>
          <a:p>
            <a:pPr algn="just">
              <a:spcAft>
                <a:spcPts val="300"/>
              </a:spcAft>
            </a:pP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Th</a:t>
            </a:r>
            <a:r>
              <a:rPr lang="vi-VN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ường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thức âm nhạc: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Một số thể loại ca khúc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                                       </a:t>
            </a:r>
            <a:endParaRPr lang="en-US" sz="2800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>
              <a:spcAft>
                <a:spcPts val="300"/>
              </a:spcAft>
            </a:pPr>
            <a:r>
              <a:rPr lang="en-US" sz="28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Trải</a:t>
            </a:r>
            <a:r>
              <a:rPr lang="en-US" sz="28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2800" b="1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nghiệm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và </a:t>
            </a:r>
            <a:r>
              <a:rPr lang="en-US" sz="2800" b="1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khám</a:t>
            </a:r>
            <a:r>
              <a:rPr lang="en-US" sz="28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phá: </a:t>
            </a:r>
            <a:r>
              <a:rPr lang="en-US" sz="2800" b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Tạo ra 3 nét nhạc có nhịp lấy đà; Hát những câu có chủ đề về năm học mới với giai điệu tuỳ ý.</a:t>
            </a:r>
          </a:p>
          <a:p>
            <a:pPr algn="just">
              <a:spcAft>
                <a:spcPts val="300"/>
              </a:spcAft>
            </a:pP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4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A3E87C24-3760-4C7B-ABEA-FE3F2A6F2EF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9375" t="38889" r="46250" b="50000"/>
          <a:stretch/>
        </p:blipFill>
        <p:spPr>
          <a:xfrm>
            <a:off x="2019300" y="4768712"/>
            <a:ext cx="8115300" cy="114298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5BAA152-7AF8-4AB9-9EDB-B76F0288CBC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375" t="37778" r="46250" b="50000"/>
          <a:stretch/>
        </p:blipFill>
        <p:spPr>
          <a:xfrm>
            <a:off x="2019300" y="1905000"/>
            <a:ext cx="8115300" cy="12572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382000" cy="381000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</a:rPr>
              <a:t>II. Nhịp lấy đà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2A765E-BBEE-4B96-A875-6D07D37941DD}"/>
              </a:ext>
            </a:extLst>
          </p:cNvPr>
          <p:cNvSpPr txBox="1"/>
          <p:nvPr/>
        </p:nvSpPr>
        <p:spPr>
          <a:xfrm>
            <a:off x="1066800" y="1122056"/>
            <a:ext cx="6248400" cy="4781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0000FF"/>
                </a:solidFill>
              </a:rPr>
              <a:t>Ví dụ 1: </a:t>
            </a:r>
            <a:r>
              <a:rPr lang="en-US" sz="2400">
                <a:solidFill>
                  <a:srgbClr val="0000FF"/>
                </a:solidFill>
              </a:rPr>
              <a:t>Bài hát </a:t>
            </a:r>
            <a:r>
              <a:rPr lang="en-US" sz="2400" i="1">
                <a:solidFill>
                  <a:srgbClr val="C00000"/>
                </a:solidFill>
              </a:rPr>
              <a:t>Xoè hoa </a:t>
            </a:r>
            <a:r>
              <a:rPr lang="en-US" sz="2400">
                <a:solidFill>
                  <a:srgbClr val="0000FF"/>
                </a:solidFill>
              </a:rPr>
              <a:t>(Dân ca Thái)</a:t>
            </a:r>
          </a:p>
        </p:txBody>
      </p:sp>
      <p:pic>
        <p:nvPicPr>
          <p:cNvPr id="22" name="Nhip Lay da Xoe Hoa am thanh">
            <a:hlinkClick r:id="" action="ppaction://media"/>
            <a:extLst>
              <a:ext uri="{FF2B5EF4-FFF2-40B4-BE49-F238E27FC236}">
                <a16:creationId xmlns:a16="http://schemas.microsoft.com/office/drawing/2014/main" id="{9022658E-ED74-4315-99C6-8737EC78B6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91800" y="2533638"/>
            <a:ext cx="406400" cy="406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2EACA103-54C7-4FDC-87B8-43FC732D726C}"/>
              </a:ext>
            </a:extLst>
          </p:cNvPr>
          <p:cNvSpPr txBox="1"/>
          <p:nvPr/>
        </p:nvSpPr>
        <p:spPr>
          <a:xfrm>
            <a:off x="1066800" y="3810000"/>
            <a:ext cx="9296400" cy="478144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en-US" sz="2400" b="1">
                <a:solidFill>
                  <a:srgbClr val="0000FF"/>
                </a:solidFill>
              </a:rPr>
              <a:t>Ví dụ 2: </a:t>
            </a:r>
            <a:r>
              <a:rPr lang="en-US" sz="2400">
                <a:solidFill>
                  <a:srgbClr val="0000FF"/>
                </a:solidFill>
              </a:rPr>
              <a:t>Bài hát </a:t>
            </a:r>
            <a:r>
              <a:rPr lang="en-US" sz="2400" i="1">
                <a:solidFill>
                  <a:srgbClr val="C00000"/>
                </a:solidFill>
              </a:rPr>
              <a:t>Bụi phấn </a:t>
            </a:r>
            <a:r>
              <a:rPr lang="en-US" sz="2400">
                <a:solidFill>
                  <a:srgbClr val="0000FF"/>
                </a:solidFill>
              </a:rPr>
              <a:t>(Nhạc và lời: Vũ Hoàng – Lê Văn Lộc)</a:t>
            </a:r>
          </a:p>
        </p:txBody>
      </p:sp>
      <p:pic>
        <p:nvPicPr>
          <p:cNvPr id="38" name="Nhip Lay da Bui phan am thanh">
            <a:hlinkClick r:id="" action="ppaction://media"/>
            <a:extLst>
              <a:ext uri="{FF2B5EF4-FFF2-40B4-BE49-F238E27FC236}">
                <a16:creationId xmlns:a16="http://schemas.microsoft.com/office/drawing/2014/main" id="{294B67D7-EFAC-44D8-A182-5E31F88E49C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63579" y="49276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188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A3E87C24-3760-4C7B-ABEA-FE3F2A6F2EF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75" t="38889" r="46250" b="50000"/>
          <a:stretch/>
        </p:blipFill>
        <p:spPr>
          <a:xfrm>
            <a:off x="3162300" y="5128768"/>
            <a:ext cx="8115300" cy="114298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5BAA152-7AF8-4AB9-9EDB-B76F0288CB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375" t="37778" r="46250" b="50000"/>
          <a:stretch/>
        </p:blipFill>
        <p:spPr>
          <a:xfrm>
            <a:off x="3162300" y="2099932"/>
            <a:ext cx="8115300" cy="12572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2A765E-BBEE-4B96-A875-6D07D37941DD}"/>
              </a:ext>
            </a:extLst>
          </p:cNvPr>
          <p:cNvSpPr txBox="1"/>
          <p:nvPr/>
        </p:nvSpPr>
        <p:spPr>
          <a:xfrm>
            <a:off x="2274493" y="1005843"/>
            <a:ext cx="8942148" cy="89915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vi-VN" sz="2400">
                <a:solidFill>
                  <a:srgbClr val="0000FF"/>
                </a:solidFill>
              </a:rPr>
              <a:t>Nh</a:t>
            </a:r>
            <a:r>
              <a:rPr lang="en-US" sz="2400">
                <a:solidFill>
                  <a:srgbClr val="0000FF"/>
                </a:solidFill>
              </a:rPr>
              <a:t>ịp    có mấy phách trong một ô nhịp</a:t>
            </a:r>
            <a:r>
              <a:rPr lang="vi-VN" sz="2400">
                <a:solidFill>
                  <a:srgbClr val="0000FF"/>
                </a:solidFill>
              </a:rPr>
              <a:t>?</a:t>
            </a:r>
            <a:r>
              <a:rPr lang="en-US" sz="2400">
                <a:solidFill>
                  <a:srgbClr val="0000FF"/>
                </a:solidFill>
              </a:rPr>
              <a:t> Ô nhịp bắt đầu bài </a:t>
            </a:r>
            <a:r>
              <a:rPr lang="en-US" sz="2400" i="1">
                <a:solidFill>
                  <a:srgbClr val="C00000"/>
                </a:solidFill>
              </a:rPr>
              <a:t>Xoè hoa </a:t>
            </a:r>
            <a:r>
              <a:rPr lang="en-US" sz="2400">
                <a:solidFill>
                  <a:srgbClr val="0000FF"/>
                </a:solidFill>
              </a:rPr>
              <a:t>có đủ số phách theo quy định hay không</a:t>
            </a:r>
            <a:r>
              <a:rPr lang="vi-VN" sz="2400">
                <a:solidFill>
                  <a:srgbClr val="0000FF"/>
                </a:solidFill>
              </a:rPr>
              <a:t>?</a:t>
            </a:r>
            <a:endParaRPr lang="en-US" sz="2400">
              <a:solidFill>
                <a:srgbClr val="0000FF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2295305-0AD1-4C35-8644-610538A53074}"/>
              </a:ext>
            </a:extLst>
          </p:cNvPr>
          <p:cNvGrpSpPr/>
          <p:nvPr/>
        </p:nvGrpSpPr>
        <p:grpSpPr>
          <a:xfrm>
            <a:off x="2377440" y="2819400"/>
            <a:ext cx="1965960" cy="838200"/>
            <a:chOff x="1234440" y="2743200"/>
            <a:chExt cx="1965960" cy="838200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11C2AFB-42E2-4440-A8A4-76D6E411FA31}"/>
                </a:ext>
              </a:extLst>
            </p:cNvPr>
            <p:cNvSpPr/>
            <p:nvPr/>
          </p:nvSpPr>
          <p:spPr bwMode="auto">
            <a:xfrm>
              <a:off x="1234440" y="3276600"/>
              <a:ext cx="1965960" cy="304800"/>
            </a:xfrm>
            <a:prstGeom prst="rect">
              <a:avLst/>
            </a:prstGeom>
            <a:noFill/>
            <a:ln w="9525" cap="flat" cmpd="sng" algn="ctr">
              <a:solidFill>
                <a:srgbClr val="CC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>
                  <a:ln>
                    <a:noFill/>
                  </a:ln>
                  <a:solidFill>
                    <a:srgbClr val="CC00CC"/>
                  </a:solidFill>
                  <a:effectLst/>
                  <a:latin typeface="Arial" charset="0"/>
                </a:rPr>
                <a:t>Thiếu 1,5 phách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B5F05F67-7113-4ADB-986B-A9F3481A9CAC}"/>
                </a:ext>
              </a:extLst>
            </p:cNvPr>
            <p:cNvCxnSpPr>
              <a:stCxn id="16" idx="0"/>
            </p:cNvCxnSpPr>
            <p:nvPr/>
          </p:nvCxnSpPr>
          <p:spPr bwMode="auto">
            <a:xfrm flipV="1">
              <a:off x="2217420" y="2743200"/>
              <a:ext cx="678180" cy="5334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C00CC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506BF7B-CB6E-47EE-BD3E-20D15DFFBFE8}"/>
              </a:ext>
            </a:extLst>
          </p:cNvPr>
          <p:cNvGrpSpPr/>
          <p:nvPr/>
        </p:nvGrpSpPr>
        <p:grpSpPr>
          <a:xfrm>
            <a:off x="2377440" y="5752700"/>
            <a:ext cx="1965960" cy="838200"/>
            <a:chOff x="1234440" y="5791200"/>
            <a:chExt cx="1965960" cy="838200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FA1B231-A397-49DF-945C-1514DC4F797E}"/>
                </a:ext>
              </a:extLst>
            </p:cNvPr>
            <p:cNvSpPr/>
            <p:nvPr/>
          </p:nvSpPr>
          <p:spPr bwMode="auto">
            <a:xfrm>
              <a:off x="1234440" y="6324600"/>
              <a:ext cx="1965960" cy="304800"/>
            </a:xfrm>
            <a:prstGeom prst="rect">
              <a:avLst/>
            </a:prstGeom>
            <a:noFill/>
            <a:ln w="9525" cap="flat" cmpd="sng" algn="ctr">
              <a:solidFill>
                <a:srgbClr val="CC00CC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>
                  <a:ln>
                    <a:noFill/>
                  </a:ln>
                  <a:solidFill>
                    <a:srgbClr val="CC00CC"/>
                  </a:solidFill>
                  <a:effectLst/>
                  <a:latin typeface="Arial" charset="0"/>
                </a:rPr>
                <a:t>Thiếu 2 phách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A38173D-0BCE-474A-8157-9192E209F50C}"/>
                </a:ext>
              </a:extLst>
            </p:cNvPr>
            <p:cNvCxnSpPr>
              <a:cxnSpLocks/>
              <a:stCxn id="32" idx="0"/>
            </p:cNvCxnSpPr>
            <p:nvPr/>
          </p:nvCxnSpPr>
          <p:spPr bwMode="auto">
            <a:xfrm flipV="1">
              <a:off x="2217420" y="5791200"/>
              <a:ext cx="449580" cy="533400"/>
            </a:xfrm>
            <a:prstGeom prst="straightConnector1">
              <a:avLst/>
            </a:prstGeom>
            <a:solidFill>
              <a:schemeClr val="accent1"/>
            </a:solidFill>
            <a:ln w="9525" cap="flat" cmpd="sng" algn="ctr">
              <a:solidFill>
                <a:srgbClr val="CC00CC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3F12EBF-16FD-4BB1-9FC3-72BC45B951EA}"/>
              </a:ext>
            </a:extLst>
          </p:cNvPr>
          <p:cNvGrpSpPr/>
          <p:nvPr/>
        </p:nvGrpSpPr>
        <p:grpSpPr>
          <a:xfrm>
            <a:off x="3377612" y="857450"/>
            <a:ext cx="356188" cy="709762"/>
            <a:chOff x="7924800" y="2743200"/>
            <a:chExt cx="356188" cy="709762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A33B24E7-B3A9-4FE3-82BB-F5A5FBCEFBCD}"/>
                </a:ext>
              </a:extLst>
            </p:cNvPr>
            <p:cNvSpPr txBox="1"/>
            <p:nvPr/>
          </p:nvSpPr>
          <p:spPr>
            <a:xfrm>
              <a:off x="7924800" y="27432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2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7A1674C-06C6-4F52-AF22-69442706E1D0}"/>
                </a:ext>
              </a:extLst>
            </p:cNvPr>
            <p:cNvSpPr txBox="1"/>
            <p:nvPr/>
          </p:nvSpPr>
          <p:spPr>
            <a:xfrm>
              <a:off x="7924800" y="2991297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4</a:t>
              </a:r>
            </a:p>
          </p:txBody>
        </p: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1BF7616-D282-400D-82CC-67689DA38357}"/>
              </a:ext>
            </a:extLst>
          </p:cNvPr>
          <p:cNvSpPr txBox="1"/>
          <p:nvPr/>
        </p:nvSpPr>
        <p:spPr>
          <a:xfrm>
            <a:off x="2263860" y="3886200"/>
            <a:ext cx="8942148" cy="89915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just">
              <a:lnSpc>
                <a:spcPct val="114000"/>
              </a:lnSpc>
              <a:buFont typeface="Wingdings" panose="05000000000000000000" pitchFamily="2" charset="2"/>
              <a:buChar char="Ø"/>
            </a:pPr>
            <a:r>
              <a:rPr lang="vi-VN" sz="2400">
                <a:solidFill>
                  <a:srgbClr val="0000FF"/>
                </a:solidFill>
              </a:rPr>
              <a:t>Nh</a:t>
            </a:r>
            <a:r>
              <a:rPr lang="en-US" sz="2400">
                <a:solidFill>
                  <a:srgbClr val="0000FF"/>
                </a:solidFill>
              </a:rPr>
              <a:t>ịp    có mấy phách trong một ô nhịp</a:t>
            </a:r>
            <a:r>
              <a:rPr lang="vi-VN" sz="2400">
                <a:solidFill>
                  <a:srgbClr val="0000FF"/>
                </a:solidFill>
              </a:rPr>
              <a:t>?</a:t>
            </a:r>
            <a:r>
              <a:rPr lang="en-US" sz="2400">
                <a:solidFill>
                  <a:srgbClr val="0000FF"/>
                </a:solidFill>
              </a:rPr>
              <a:t> Ô nhịp bắt đầu bài </a:t>
            </a:r>
            <a:r>
              <a:rPr lang="en-US" sz="2400" i="1">
                <a:solidFill>
                  <a:srgbClr val="C00000"/>
                </a:solidFill>
              </a:rPr>
              <a:t>Bụi phấn </a:t>
            </a:r>
            <a:r>
              <a:rPr lang="en-US" sz="2400">
                <a:solidFill>
                  <a:srgbClr val="0000FF"/>
                </a:solidFill>
              </a:rPr>
              <a:t>có đủ số phách theo quy định hay không</a:t>
            </a:r>
            <a:r>
              <a:rPr lang="vi-VN" sz="2400">
                <a:solidFill>
                  <a:srgbClr val="0000FF"/>
                </a:solidFill>
              </a:rPr>
              <a:t>?</a:t>
            </a:r>
            <a:endParaRPr lang="en-US" sz="2400">
              <a:solidFill>
                <a:srgbClr val="0000FF"/>
              </a:solidFill>
            </a:endParaRP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884C20B-3077-4550-93EA-BB2401BFEACB}"/>
              </a:ext>
            </a:extLst>
          </p:cNvPr>
          <p:cNvGrpSpPr/>
          <p:nvPr/>
        </p:nvGrpSpPr>
        <p:grpSpPr>
          <a:xfrm>
            <a:off x="3377612" y="3733800"/>
            <a:ext cx="356188" cy="709762"/>
            <a:chOff x="7924800" y="2743200"/>
            <a:chExt cx="356188" cy="709762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F9167043-FECF-42C8-BED5-5C7B08971EF2}"/>
                </a:ext>
              </a:extLst>
            </p:cNvPr>
            <p:cNvSpPr txBox="1"/>
            <p:nvPr/>
          </p:nvSpPr>
          <p:spPr>
            <a:xfrm>
              <a:off x="7924800" y="2743200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3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D1ECCA2-4286-45FD-B6E2-4E313C8DF3EA}"/>
                </a:ext>
              </a:extLst>
            </p:cNvPr>
            <p:cNvSpPr txBox="1"/>
            <p:nvPr/>
          </p:nvSpPr>
          <p:spPr>
            <a:xfrm>
              <a:off x="7924800" y="2991297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>
                  <a:solidFill>
                    <a:srgbClr val="0000FF"/>
                  </a:solidFill>
                </a:rPr>
                <a:t>4</a:t>
              </a: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A2D44F4E-72C4-4DE4-8860-CEA42525B780}"/>
              </a:ext>
            </a:extLst>
          </p:cNvPr>
          <p:cNvSpPr txBox="1"/>
          <p:nvPr/>
        </p:nvSpPr>
        <p:spPr>
          <a:xfrm>
            <a:off x="4648200" y="1962090"/>
            <a:ext cx="64427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CC00CC"/>
                </a:solidFill>
              </a:rPr>
              <a:t>|</a:t>
            </a:r>
            <a:r>
              <a:rPr lang="en-US" sz="2000" b="1">
                <a:solidFill>
                  <a:srgbClr val="CC00CC"/>
                </a:solidFill>
              </a:rPr>
              <a:t> </a:t>
            </a:r>
            <a:r>
              <a:rPr lang="en-US" b="1">
                <a:solidFill>
                  <a:srgbClr val="CC00CC"/>
                </a:solidFill>
              </a:rPr>
              <a:t> 1         2     </a:t>
            </a:r>
            <a:r>
              <a:rPr lang="en-US" sz="2000">
                <a:solidFill>
                  <a:srgbClr val="CC00CC"/>
                </a:solidFill>
              </a:rPr>
              <a:t>|</a:t>
            </a:r>
            <a:r>
              <a:rPr lang="en-US" sz="2000" b="1">
                <a:solidFill>
                  <a:srgbClr val="CC00CC"/>
                </a:solidFill>
              </a:rPr>
              <a:t> </a:t>
            </a:r>
            <a:r>
              <a:rPr lang="en-US" b="1">
                <a:solidFill>
                  <a:srgbClr val="CC00CC"/>
                </a:solidFill>
              </a:rPr>
              <a:t> 1           2            </a:t>
            </a:r>
            <a:r>
              <a:rPr lang="en-US" sz="2000">
                <a:solidFill>
                  <a:srgbClr val="CC00CC"/>
                </a:solidFill>
              </a:rPr>
              <a:t>|</a:t>
            </a:r>
            <a:r>
              <a:rPr lang="en-US" sz="2000" b="1">
                <a:solidFill>
                  <a:srgbClr val="CC00CC"/>
                </a:solidFill>
              </a:rPr>
              <a:t> </a:t>
            </a:r>
            <a:r>
              <a:rPr lang="en-US" b="1">
                <a:solidFill>
                  <a:srgbClr val="CC00CC"/>
                </a:solidFill>
              </a:rPr>
              <a:t> 1          2             </a:t>
            </a:r>
            <a:r>
              <a:rPr lang="en-US" sz="2000">
                <a:solidFill>
                  <a:srgbClr val="CC00CC"/>
                </a:solidFill>
              </a:rPr>
              <a:t>|</a:t>
            </a:r>
            <a:r>
              <a:rPr lang="en-US" sz="2000" b="1">
                <a:solidFill>
                  <a:srgbClr val="CC00CC"/>
                </a:solidFill>
              </a:rPr>
              <a:t> </a:t>
            </a:r>
            <a:r>
              <a:rPr lang="en-US" b="1">
                <a:solidFill>
                  <a:srgbClr val="CC00CC"/>
                </a:solidFill>
              </a:rPr>
              <a:t> 1      .... </a:t>
            </a:r>
            <a:endParaRPr lang="en-US">
              <a:solidFill>
                <a:srgbClr val="CC00CC"/>
              </a:solidFill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C6D8547-DCE4-4BFC-8BA9-C769E8901B0C}"/>
              </a:ext>
            </a:extLst>
          </p:cNvPr>
          <p:cNvSpPr txBox="1"/>
          <p:nvPr/>
        </p:nvSpPr>
        <p:spPr>
          <a:xfrm>
            <a:off x="4457300" y="4836746"/>
            <a:ext cx="6378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>
                <a:solidFill>
                  <a:srgbClr val="CC00CC"/>
                </a:solidFill>
              </a:rPr>
              <a:t>|</a:t>
            </a:r>
            <a:r>
              <a:rPr lang="en-US" sz="2000" b="1">
                <a:solidFill>
                  <a:srgbClr val="CC00CC"/>
                </a:solidFill>
              </a:rPr>
              <a:t> </a:t>
            </a:r>
            <a:r>
              <a:rPr lang="en-US" b="1">
                <a:solidFill>
                  <a:srgbClr val="CC00CC"/>
                </a:solidFill>
              </a:rPr>
              <a:t> 1     2     3         </a:t>
            </a:r>
            <a:r>
              <a:rPr lang="en-US" sz="2000">
                <a:solidFill>
                  <a:srgbClr val="CC00CC"/>
                </a:solidFill>
              </a:rPr>
              <a:t>|</a:t>
            </a:r>
            <a:r>
              <a:rPr lang="en-US" sz="2000" b="1">
                <a:solidFill>
                  <a:srgbClr val="CC00CC"/>
                </a:solidFill>
              </a:rPr>
              <a:t> </a:t>
            </a:r>
            <a:r>
              <a:rPr lang="en-US" b="1">
                <a:solidFill>
                  <a:srgbClr val="CC00CC"/>
                </a:solidFill>
              </a:rPr>
              <a:t> 1     2     3      </a:t>
            </a:r>
            <a:r>
              <a:rPr lang="en-US" sz="2000">
                <a:solidFill>
                  <a:srgbClr val="CC00CC"/>
                </a:solidFill>
              </a:rPr>
              <a:t>|</a:t>
            </a:r>
            <a:r>
              <a:rPr lang="en-US" sz="2000" b="1">
                <a:solidFill>
                  <a:srgbClr val="CC00CC"/>
                </a:solidFill>
              </a:rPr>
              <a:t> </a:t>
            </a:r>
            <a:r>
              <a:rPr lang="en-US" b="1">
                <a:solidFill>
                  <a:srgbClr val="CC00CC"/>
                </a:solidFill>
              </a:rPr>
              <a:t> 1    2     3        </a:t>
            </a:r>
            <a:r>
              <a:rPr lang="en-US" sz="2000">
                <a:solidFill>
                  <a:srgbClr val="CC00CC"/>
                </a:solidFill>
              </a:rPr>
              <a:t>|</a:t>
            </a:r>
            <a:r>
              <a:rPr lang="en-US" sz="2000" b="1">
                <a:solidFill>
                  <a:srgbClr val="CC00CC"/>
                </a:solidFill>
              </a:rPr>
              <a:t> </a:t>
            </a:r>
            <a:r>
              <a:rPr lang="en-US" b="1">
                <a:solidFill>
                  <a:srgbClr val="CC00CC"/>
                </a:solidFill>
              </a:rPr>
              <a:t> 1      .... </a:t>
            </a:r>
            <a:endParaRPr lang="en-US">
              <a:solidFill>
                <a:srgbClr val="CC00CC"/>
              </a:solidFill>
            </a:endParaRP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722AABC8-338F-4925-8968-17077A164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2400" y="228600"/>
            <a:ext cx="3962400" cy="457200"/>
          </a:xfrm>
        </p:spPr>
        <p:txBody>
          <a:bodyPr/>
          <a:lstStyle/>
          <a:p>
            <a:r>
              <a:rPr lang="en-US" sz="3200" b="1">
                <a:solidFill>
                  <a:srgbClr val="00B050"/>
                </a:solidFill>
                <a:cs typeface="Times New Roman" panose="02020603050405020304" pitchFamily="18" charset="0"/>
              </a:rPr>
              <a:t>Thảo luận nhóm</a:t>
            </a:r>
          </a:p>
        </p:txBody>
      </p:sp>
      <p:pic>
        <p:nvPicPr>
          <p:cNvPr id="54" name="Picture 4" descr="https://tuannguyenweb.files.wordpress.com/2017/05/8209cd50d6a29bf52a674ca37df94565_students-group-work-by-pietluk-children-group-work-clipart_2213-1650.png?w=1075">
            <a:extLst>
              <a:ext uri="{FF2B5EF4-FFF2-40B4-BE49-F238E27FC236}">
                <a16:creationId xmlns:a16="http://schemas.microsoft.com/office/drawing/2014/main" id="{7F4112E5-77FE-4F2E-B0FA-2B99ECD1A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76" y="997403"/>
            <a:ext cx="1523463" cy="1136197"/>
          </a:xfrm>
          <a:prstGeom prst="rect">
            <a:avLst/>
          </a:prstGeom>
          <a:noFill/>
          <a:ln w="3175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5B074A0B-1D0F-4A69-8A0F-49E704A34B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66528" y="3886200"/>
            <a:ext cx="1684255" cy="1242234"/>
          </a:xfrm>
          <a:prstGeom prst="rect">
            <a:avLst/>
          </a:prstGeom>
          <a:ln w="3175">
            <a:noFill/>
          </a:ln>
        </p:spPr>
      </p:pic>
    </p:spTree>
    <p:extLst>
      <p:ext uri="{BB962C8B-B14F-4D97-AF65-F5344CB8AC3E}">
        <p14:creationId xmlns:p14="http://schemas.microsoft.com/office/powerpoint/2010/main" val="22889201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4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BAED1D9F-E246-4650-B22B-C4F24890C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152400"/>
            <a:ext cx="8795279" cy="6548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978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21971C20-65E5-43A5-A71C-73B362A74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6600" y="198438"/>
            <a:ext cx="5715000" cy="715962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III.</a:t>
            </a:r>
            <a:r>
              <a:rPr lang="vi-VN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Trải nghiệm và khám phá</a:t>
            </a:r>
            <a:endParaRPr lang="en-US" sz="32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708ECA7-B15D-4517-8723-6A090B3392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78" y="1219197"/>
            <a:ext cx="10992622" cy="4353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0589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382000" cy="381000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</a:rPr>
              <a:t>Đáp án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5" name="CD1 Trai nghiem BQ">
            <a:hlinkClick r:id="" action="ppaction://media"/>
            <a:extLst>
              <a:ext uri="{FF2B5EF4-FFF2-40B4-BE49-F238E27FC236}">
                <a16:creationId xmlns:a16="http://schemas.microsoft.com/office/drawing/2014/main" id="{209C6F7E-8AD2-41CC-8B79-425F5C5A65A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679" end="0.966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31909" y="914400"/>
            <a:ext cx="9511088" cy="5349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512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4555" y="0"/>
            <a:ext cx="12192000" cy="6858000"/>
            <a:chOff x="-14555" y="0"/>
            <a:chExt cx="12192000" cy="6858000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5899"/>
            <a:stretch/>
          </p:blipFill>
          <p:spPr>
            <a:xfrm>
              <a:off x="-14555" y="0"/>
              <a:ext cx="12192000" cy="68580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484" y="3574293"/>
              <a:ext cx="2519671" cy="2909814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2179639"/>
            <a:ext cx="8534400" cy="102076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0000FF"/>
                </a:solidFill>
              </a:rPr>
              <a:t>Tập hát bài </a:t>
            </a:r>
            <a:r>
              <a:rPr lang="en-US" sz="2800" i="1">
                <a:solidFill>
                  <a:srgbClr val="C00000"/>
                </a:solidFill>
              </a:rPr>
              <a:t>Ước mơ mùa khai trường</a:t>
            </a:r>
            <a:r>
              <a:rPr lang="en-US" sz="2800" i="1">
                <a:solidFill>
                  <a:srgbClr val="0000FF"/>
                </a:solidFill>
              </a:rPr>
              <a:t>; </a:t>
            </a:r>
            <a:r>
              <a:rPr lang="en-US" sz="2800">
                <a:solidFill>
                  <a:srgbClr val="0000FF"/>
                </a:solidFill>
              </a:rPr>
              <a:t>thuộc lời ca.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1163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9000" b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057400" y="533401"/>
            <a:ext cx="7772400" cy="1470025"/>
          </a:xfrm>
        </p:spPr>
        <p:txBody>
          <a:bodyPr/>
          <a:lstStyle/>
          <a:p>
            <a: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Chủ đề 1</a:t>
            </a:r>
            <a:br>
              <a:rPr lang="en-US" sz="4000" b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 NĂM HỌC MỚI</a:t>
            </a:r>
            <a:endParaRPr lang="en-US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0" y="2548991"/>
            <a:ext cx="7391400" cy="2327809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vi-VN" sz="40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1</a:t>
            </a:r>
            <a:endParaRPr lang="en-US" sz="4000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</a:t>
            </a:r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Hát bài </a:t>
            </a:r>
            <a:r>
              <a:rPr lang="en-US" sz="2800" b="1" i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Ước mơ mùa khai trường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Nhịp lấy đà</a:t>
            </a:r>
          </a:p>
          <a:p>
            <a:pPr algn="just"/>
            <a:r>
              <a:rPr lang="en-US" sz="2800" b="1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– TN&amp;KP: Tạo ra 3 nét nhạc có nhịp lấy đà</a:t>
            </a:r>
            <a:endParaRPr lang="en-US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451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4400" y="0"/>
            <a:ext cx="2362200" cy="715962"/>
          </a:xfrm>
        </p:spPr>
        <p:txBody>
          <a:bodyPr/>
          <a:lstStyle/>
          <a:p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I.</a:t>
            </a:r>
            <a:r>
              <a:rPr lang="vi-VN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 H</a:t>
            </a:r>
            <a:r>
              <a:rPr lang="en-US" sz="3200" b="1">
                <a:solidFill>
                  <a:srgbClr val="C00000"/>
                </a:solidFill>
                <a:latin typeface="+mn-lt"/>
                <a:cs typeface="Times New Roman" panose="02020603050405020304" pitchFamily="18" charset="0"/>
              </a:rPr>
              <a:t>át bài</a:t>
            </a:r>
            <a:endParaRPr lang="en-US" sz="3200" b="1" i="1" dirty="0">
              <a:solidFill>
                <a:srgbClr val="C00000"/>
              </a:solidFill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61E18A3-292E-4A31-B8BC-5856F6F442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99" t="15556" r="47510" b="16666"/>
          <a:stretch/>
        </p:blipFill>
        <p:spPr>
          <a:xfrm>
            <a:off x="2209800" y="664574"/>
            <a:ext cx="7620000" cy="611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727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503238"/>
            <a:ext cx="7848600" cy="715962"/>
          </a:xfrm>
        </p:spPr>
        <p:txBody>
          <a:bodyPr/>
          <a:lstStyle/>
          <a:p>
            <a:r>
              <a:rPr lang="en-US" sz="2800" b="1">
                <a:solidFill>
                  <a:srgbClr val="0000FF"/>
                </a:solidFill>
                <a:cs typeface="Times New Roman" panose="02020603050405020304" pitchFamily="18" charset="0"/>
              </a:rPr>
              <a:t>Giới thiệu </a:t>
            </a:r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bài </a:t>
            </a:r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hát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50512"/>
            <a:ext cx="5429756" cy="4419600"/>
          </a:xfrm>
        </p:spPr>
        <p:txBody>
          <a:bodyPr/>
          <a:lstStyle/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Mùa thu với bầu trời xanh trong vắt, nắng nhẹ trải sắc vàng trên những tán lá cũng là mùa khai trường – mùa dệt nên những ước mơ, khát vọng của tuổi học trò. Bài hát </a:t>
            </a:r>
            <a:r>
              <a:rPr lang="en-US" sz="20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Ước mơ mùa khai trường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thể hiện niềm hân hoan của tuổi thơ được tựu trường trong khung cảnh mùa thu tươi đẹp. </a:t>
            </a:r>
          </a:p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lang="en-US" sz="2000">
                <a:solidFill>
                  <a:srgbClr val="0000FF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Tác giả bài hát </a:t>
            </a:r>
            <a:r>
              <a:rPr lang="en-US" sz="2000" b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–</a:t>
            </a:r>
            <a:r>
              <a:rPr lang="en-US" sz="2000">
                <a:solidFill>
                  <a:srgbClr val="0000FF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nhạc sĩ </a:t>
            </a:r>
            <a:r>
              <a:rPr lang="en-US" sz="2000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Phạm Chỉnh đã sáng tác một số ca khúc cho thiếu nhi như: </a:t>
            </a:r>
            <a:r>
              <a:rPr lang="en-US" sz="20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</a:rPr>
              <a:t>Bay lên những cánh diều ước mơ</a:t>
            </a:r>
            <a:r>
              <a:rPr lang="en-US" sz="2000" i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</a:t>
            </a:r>
            <a:r>
              <a:rPr lang="en-US" sz="20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</a:rPr>
              <a:t> Khúc ca chào mùa hè</a:t>
            </a:r>
            <a:r>
              <a:rPr lang="en-US" sz="2000" i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</a:t>
            </a:r>
            <a:r>
              <a:rPr lang="en-US" sz="20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</a:rPr>
              <a:t> Mùa hè thương nhớ</a:t>
            </a:r>
            <a:r>
              <a:rPr lang="en-US" sz="2000" i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</a:t>
            </a:r>
            <a:r>
              <a:rPr lang="en-US" sz="2000" i="1">
                <a:solidFill>
                  <a:srgbClr val="C00000"/>
                </a:solidFill>
                <a:effectLst/>
                <a:latin typeface="+mj-lt"/>
                <a:ea typeface="Calibri" panose="020F0502020204030204" pitchFamily="34" charset="0"/>
              </a:rPr>
              <a:t> Sắc hương Hà Nội</a:t>
            </a:r>
            <a:r>
              <a:rPr lang="en-US" sz="2000" i="1">
                <a:solidFill>
                  <a:srgbClr val="0000FF"/>
                </a:solidFill>
                <a:effectLst/>
                <a:latin typeface="+mj-lt"/>
                <a:ea typeface="Calibri" panose="020F0502020204030204" pitchFamily="34" charset="0"/>
              </a:rPr>
              <a:t>,...</a:t>
            </a:r>
          </a:p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2000" i="1">
              <a:solidFill>
                <a:srgbClr val="0000FF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indent="27432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2000">
              <a:solidFill>
                <a:srgbClr val="0000FF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82880" algn="just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endParaRPr lang="en-US" sz="2400">
              <a:solidFill>
                <a:srgbClr val="0000FF"/>
              </a:solidFill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626EEA2-2C3A-4B82-AC1A-BF60BFE4A1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800" y="1295399"/>
            <a:ext cx="6165441" cy="504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3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oc Mo Mua Khai Truong hat mau BQ">
            <a:hlinkClick r:id="" action="ppaction://media"/>
            <a:extLst>
              <a:ext uri="{FF2B5EF4-FFF2-40B4-BE49-F238E27FC236}">
                <a16:creationId xmlns:a16="http://schemas.microsoft.com/office/drawing/2014/main" id="{39A61E47-EAB6-4CFD-BC24-85526FAFE4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719" r="3719"/>
          <a:stretch/>
        </p:blipFill>
        <p:spPr>
          <a:xfrm>
            <a:off x="3657600" y="-20782"/>
            <a:ext cx="8066135" cy="643370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371600" y="228600"/>
            <a:ext cx="7391400" cy="792162"/>
          </a:xfrm>
        </p:spPr>
        <p:txBody>
          <a:bodyPr/>
          <a:lstStyle/>
          <a:p>
            <a:r>
              <a:rPr lang="vi-VN" sz="2800" b="1" dirty="0">
                <a:solidFill>
                  <a:srgbClr val="0000FF"/>
                </a:solidFill>
                <a:cs typeface="Times New Roman" panose="02020603050405020304" pitchFamily="18" charset="0"/>
              </a:rPr>
              <a:t>Nghe hát mẫu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3586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41710CE-3097-46AD-829E-6ECE837730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589981"/>
            <a:ext cx="2967227" cy="2191819"/>
          </a:xfrm>
          <a:prstGeom prst="rect">
            <a:avLst/>
          </a:prstGeom>
        </p:spPr>
      </p:pic>
      <p:pic>
        <p:nvPicPr>
          <p:cNvPr id="8" name="Khoi Dong Giong">
            <a:hlinkClick r:id="" action="ppaction://media"/>
            <a:extLst>
              <a:ext uri="{FF2B5EF4-FFF2-40B4-BE49-F238E27FC236}">
                <a16:creationId xmlns:a16="http://schemas.microsoft.com/office/drawing/2014/main" id="{9D6FEEE2-307B-4C17-855A-B534CE2AB2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2490" r="2104"/>
          <a:stretch/>
        </p:blipFill>
        <p:spPr>
          <a:xfrm>
            <a:off x="1524000" y="609600"/>
            <a:ext cx="8953450" cy="365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311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79600" y="152400"/>
            <a:ext cx="8229600" cy="685800"/>
          </a:xfrm>
        </p:spPr>
        <p:txBody>
          <a:bodyPr/>
          <a:lstStyle/>
          <a:p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 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(đoạn</a:t>
            </a:r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 1)</a:t>
            </a:r>
            <a:endParaRPr lang="en-US" sz="32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528403E-0748-4651-B16F-50387B6FF9D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9375" t="37778" r="43750" b="50000"/>
          <a:stretch/>
        </p:blipFill>
        <p:spPr>
          <a:xfrm>
            <a:off x="2383473" y="965200"/>
            <a:ext cx="7286625" cy="10686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E5BF0796-63ED-43A1-BCAA-6E065ED3BCE3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9375" t="34444" r="43750" b="53334"/>
          <a:stretch/>
        </p:blipFill>
        <p:spPr>
          <a:xfrm>
            <a:off x="2383472" y="2389632"/>
            <a:ext cx="7286625" cy="106868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2D8CF0F-7222-4088-A106-A31CC3650774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9375" t="47778" r="43750" b="40000"/>
          <a:stretch/>
        </p:blipFill>
        <p:spPr>
          <a:xfrm>
            <a:off x="2416808" y="3768491"/>
            <a:ext cx="7286625" cy="10686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5329779-4455-4287-8D6B-F62DA28D1C5D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9375" t="47778" r="43750" b="40000"/>
          <a:stretch/>
        </p:blipFill>
        <p:spPr>
          <a:xfrm>
            <a:off x="2373945" y="5114544"/>
            <a:ext cx="7286625" cy="1068685"/>
          </a:xfrm>
          <a:prstGeom prst="rect">
            <a:avLst/>
          </a:prstGeom>
        </p:spPr>
      </p:pic>
      <p:pic>
        <p:nvPicPr>
          <p:cNvPr id="3" name="Cau 1">
            <a:hlinkClick r:id="" action="ppaction://media"/>
            <a:extLst>
              <a:ext uri="{FF2B5EF4-FFF2-40B4-BE49-F238E27FC236}">
                <a16:creationId xmlns:a16="http://schemas.microsoft.com/office/drawing/2014/main" id="{BCA9FD96-7E0B-4CD4-81D9-2796AB88AB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03433" y="1158534"/>
            <a:ext cx="406400" cy="406400"/>
          </a:xfrm>
          <a:prstGeom prst="rect">
            <a:avLst/>
          </a:prstGeom>
        </p:spPr>
      </p:pic>
      <p:pic>
        <p:nvPicPr>
          <p:cNvPr id="8" name="Cau 3">
            <a:hlinkClick r:id="" action="ppaction://media"/>
            <a:extLst>
              <a:ext uri="{FF2B5EF4-FFF2-40B4-BE49-F238E27FC236}">
                <a16:creationId xmlns:a16="http://schemas.microsoft.com/office/drawing/2014/main" id="{7D97AF03-327E-44E8-9C65-F31A1CE9E63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53600" y="3981410"/>
            <a:ext cx="406400" cy="406400"/>
          </a:xfrm>
          <a:prstGeom prst="rect">
            <a:avLst/>
          </a:prstGeom>
        </p:spPr>
      </p:pic>
      <p:pic>
        <p:nvPicPr>
          <p:cNvPr id="9" name="Cau 4">
            <a:hlinkClick r:id="" action="ppaction://media"/>
            <a:extLst>
              <a:ext uri="{FF2B5EF4-FFF2-40B4-BE49-F238E27FC236}">
                <a16:creationId xmlns:a16="http://schemas.microsoft.com/office/drawing/2014/main" id="{17612EDC-18CC-4DA9-841E-B19D7D7967A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53600" y="5305986"/>
            <a:ext cx="406400" cy="406400"/>
          </a:xfrm>
          <a:prstGeom prst="rect">
            <a:avLst/>
          </a:prstGeom>
        </p:spPr>
      </p:pic>
      <p:pic>
        <p:nvPicPr>
          <p:cNvPr id="10" name="Cau 3+4">
            <a:hlinkClick r:id="" action="ppaction://media"/>
            <a:extLst>
              <a:ext uri="{FF2B5EF4-FFF2-40B4-BE49-F238E27FC236}">
                <a16:creationId xmlns:a16="http://schemas.microsoft.com/office/drawing/2014/main" id="{FEED1FE6-99E4-4389-A338-7E1E6FDF878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944860" y="4708144"/>
            <a:ext cx="406400" cy="406400"/>
          </a:xfrm>
          <a:prstGeom prst="rect">
            <a:avLst/>
          </a:prstGeom>
        </p:spPr>
      </p:pic>
      <p:pic>
        <p:nvPicPr>
          <p:cNvPr id="12" name="Doan 1">
            <a:hlinkClick r:id="" action="ppaction://media"/>
            <a:extLst>
              <a:ext uri="{FF2B5EF4-FFF2-40B4-BE49-F238E27FC236}">
                <a16:creationId xmlns:a16="http://schemas.microsoft.com/office/drawing/2014/main" id="{F8ACC549-1D5B-4F7C-ADCA-FE712A232E92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1734800" y="3255117"/>
            <a:ext cx="406400" cy="406400"/>
          </a:xfrm>
          <a:prstGeom prst="rect">
            <a:avLst/>
          </a:prstGeom>
        </p:spPr>
      </p:pic>
      <p:pic>
        <p:nvPicPr>
          <p:cNvPr id="24" name="Cau 2">
            <a:hlinkClick r:id="" action="ppaction://media"/>
            <a:extLst>
              <a:ext uri="{FF2B5EF4-FFF2-40B4-BE49-F238E27FC236}">
                <a16:creationId xmlns:a16="http://schemas.microsoft.com/office/drawing/2014/main" id="{D307735E-3F76-4734-B599-9701DA798790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9753600" y="2569972"/>
            <a:ext cx="406400" cy="406400"/>
          </a:xfrm>
          <a:prstGeom prst="rect">
            <a:avLst/>
          </a:prstGeom>
        </p:spPr>
      </p:pic>
      <p:pic>
        <p:nvPicPr>
          <p:cNvPr id="25" name="Cau 1+2">
            <a:hlinkClick r:id="" action="ppaction://media"/>
            <a:extLst>
              <a:ext uri="{FF2B5EF4-FFF2-40B4-BE49-F238E27FC236}">
                <a16:creationId xmlns:a16="http://schemas.microsoft.com/office/drawing/2014/main" id="{E25F373B-2937-4445-9439-2551EECAD4FE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0938769" y="197748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82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879600" y="0"/>
            <a:ext cx="8229600" cy="685800"/>
          </a:xfrm>
        </p:spPr>
        <p:txBody>
          <a:bodyPr/>
          <a:lstStyle/>
          <a:p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Học hát từng câu 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(đoạn</a:t>
            </a:r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>
                <a:solidFill>
                  <a:srgbClr val="0000FF"/>
                </a:solidFill>
                <a:cs typeface="Times New Roman" panose="02020603050405020304" pitchFamily="18" charset="0"/>
              </a:rPr>
              <a:t>2</a:t>
            </a:r>
            <a:r>
              <a:rPr lang="vi-VN" sz="3200" b="1">
                <a:solidFill>
                  <a:srgbClr val="0000FF"/>
                </a:solidFill>
                <a:cs typeface="Times New Roman" panose="02020603050405020304" pitchFamily="18" charset="0"/>
              </a:rPr>
              <a:t>)</a:t>
            </a:r>
            <a:endParaRPr lang="en-US" sz="32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4D50860-7AB0-4F26-9EBF-61A287B3746D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9375" t="47778" r="43750" b="40000"/>
          <a:stretch/>
        </p:blipFill>
        <p:spPr>
          <a:xfrm>
            <a:off x="2373948" y="1522115"/>
            <a:ext cx="7286625" cy="106868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B880E3D-35AC-4FF9-98F5-4FE7083C0983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9375" t="48889" r="43750" b="38889"/>
          <a:stretch/>
        </p:blipFill>
        <p:spPr>
          <a:xfrm>
            <a:off x="2347278" y="2665115"/>
            <a:ext cx="7286625" cy="1068685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75C8436-7C0E-4F32-90A7-EBFD22D66D76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9375" t="48889" r="43750" b="38889"/>
          <a:stretch/>
        </p:blipFill>
        <p:spPr>
          <a:xfrm>
            <a:off x="2373948" y="3655715"/>
            <a:ext cx="7286625" cy="106868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28C2710-E71B-42C1-ADDB-F1FF1D716121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l="9375" t="61111" r="43750" b="26667"/>
          <a:stretch/>
        </p:blipFill>
        <p:spPr>
          <a:xfrm>
            <a:off x="2347277" y="4646315"/>
            <a:ext cx="7286625" cy="106868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09799F-30E2-405C-950A-41BA959655A4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l="9375" t="76666" r="43750" b="11111"/>
          <a:stretch/>
        </p:blipFill>
        <p:spPr>
          <a:xfrm>
            <a:off x="2373948" y="5715000"/>
            <a:ext cx="7286625" cy="10687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80B157A-8F34-4BB3-BA9C-6F2B1A30418E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l="9375" t="48606" r="43750" b="40000"/>
          <a:stretch/>
        </p:blipFill>
        <p:spPr>
          <a:xfrm>
            <a:off x="2373948" y="605830"/>
            <a:ext cx="7286625" cy="996255"/>
          </a:xfrm>
          <a:prstGeom prst="rect">
            <a:avLst/>
          </a:prstGeom>
        </p:spPr>
      </p:pic>
      <p:pic>
        <p:nvPicPr>
          <p:cNvPr id="3" name="Cau 5">
            <a:hlinkClick r:id="" action="ppaction://media"/>
            <a:extLst>
              <a:ext uri="{FF2B5EF4-FFF2-40B4-BE49-F238E27FC236}">
                <a16:creationId xmlns:a16="http://schemas.microsoft.com/office/drawing/2014/main" id="{938CADA3-7296-4B9E-A704-DE00172B7C2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748521" y="737542"/>
            <a:ext cx="406400" cy="406400"/>
          </a:xfrm>
          <a:prstGeom prst="rect">
            <a:avLst/>
          </a:prstGeom>
        </p:spPr>
      </p:pic>
      <p:pic>
        <p:nvPicPr>
          <p:cNvPr id="6" name="Cau 6">
            <a:hlinkClick r:id="" action="ppaction://media"/>
            <a:extLst>
              <a:ext uri="{FF2B5EF4-FFF2-40B4-BE49-F238E27FC236}">
                <a16:creationId xmlns:a16="http://schemas.microsoft.com/office/drawing/2014/main" id="{6CDDD73D-A670-46E1-B6FC-6EE36560C8E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776682" y="1764357"/>
            <a:ext cx="406400" cy="406400"/>
          </a:xfrm>
          <a:prstGeom prst="rect">
            <a:avLst/>
          </a:prstGeom>
        </p:spPr>
      </p:pic>
      <p:pic>
        <p:nvPicPr>
          <p:cNvPr id="7" name="Cau 5+6">
            <a:hlinkClick r:id="" action="ppaction://media"/>
            <a:extLst>
              <a:ext uri="{FF2B5EF4-FFF2-40B4-BE49-F238E27FC236}">
                <a16:creationId xmlns:a16="http://schemas.microsoft.com/office/drawing/2014/main" id="{0E7DD694-B363-41F0-8D1F-3E09DCF91AAB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0370312" y="1226165"/>
            <a:ext cx="406400" cy="406400"/>
          </a:xfrm>
          <a:prstGeom prst="rect">
            <a:avLst/>
          </a:prstGeom>
        </p:spPr>
      </p:pic>
      <p:pic>
        <p:nvPicPr>
          <p:cNvPr id="8" name="Cau 7">
            <a:hlinkClick r:id="" action="ppaction://media"/>
            <a:extLst>
              <a:ext uri="{FF2B5EF4-FFF2-40B4-BE49-F238E27FC236}">
                <a16:creationId xmlns:a16="http://schemas.microsoft.com/office/drawing/2014/main" id="{56501C67-1874-4E93-AC87-7F1A7EE70E41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728645" y="2794000"/>
            <a:ext cx="406400" cy="406400"/>
          </a:xfrm>
          <a:prstGeom prst="rect">
            <a:avLst/>
          </a:prstGeom>
        </p:spPr>
      </p:pic>
      <p:pic>
        <p:nvPicPr>
          <p:cNvPr id="9" name="Cau 8">
            <a:hlinkClick r:id="" action="ppaction://media"/>
            <a:extLst>
              <a:ext uri="{FF2B5EF4-FFF2-40B4-BE49-F238E27FC236}">
                <a16:creationId xmlns:a16="http://schemas.microsoft.com/office/drawing/2014/main" id="{70A76414-1127-4011-92E6-E31C5570B15E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760712" y="3858915"/>
            <a:ext cx="406400" cy="406400"/>
          </a:xfrm>
          <a:prstGeom prst="rect">
            <a:avLst/>
          </a:prstGeom>
        </p:spPr>
      </p:pic>
      <p:pic>
        <p:nvPicPr>
          <p:cNvPr id="10" name="Cau 7+8">
            <a:hlinkClick r:id="" action="ppaction://media"/>
            <a:extLst>
              <a:ext uri="{FF2B5EF4-FFF2-40B4-BE49-F238E27FC236}">
                <a16:creationId xmlns:a16="http://schemas.microsoft.com/office/drawing/2014/main" id="{00C3F063-91E4-446F-A338-46A92BEEA6FC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0375392" y="3315502"/>
            <a:ext cx="406400" cy="406400"/>
          </a:xfrm>
          <a:prstGeom prst="rect">
            <a:avLst/>
          </a:prstGeom>
        </p:spPr>
      </p:pic>
      <p:pic>
        <p:nvPicPr>
          <p:cNvPr id="12" name="Cau 9">
            <a:hlinkClick r:id="" action="ppaction://media"/>
            <a:extLst>
              <a:ext uri="{FF2B5EF4-FFF2-40B4-BE49-F238E27FC236}">
                <a16:creationId xmlns:a16="http://schemas.microsoft.com/office/drawing/2014/main" id="{9750B1A0-7E23-4C16-883F-28AED1EE53B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776682" y="4886018"/>
            <a:ext cx="406400" cy="406400"/>
          </a:xfrm>
          <a:prstGeom prst="rect">
            <a:avLst/>
          </a:prstGeom>
        </p:spPr>
      </p:pic>
      <p:pic>
        <p:nvPicPr>
          <p:cNvPr id="32" name="Cau 10">
            <a:hlinkClick r:id="" action="ppaction://media"/>
            <a:extLst>
              <a:ext uri="{FF2B5EF4-FFF2-40B4-BE49-F238E27FC236}">
                <a16:creationId xmlns:a16="http://schemas.microsoft.com/office/drawing/2014/main" id="{96E4F9E7-6070-47F9-B70D-4E44F75FA0C0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9776682" y="5887721"/>
            <a:ext cx="406400" cy="406400"/>
          </a:xfrm>
          <a:prstGeom prst="rect">
            <a:avLst/>
          </a:prstGeom>
        </p:spPr>
      </p:pic>
      <p:pic>
        <p:nvPicPr>
          <p:cNvPr id="33" name="Cau 9+10">
            <a:hlinkClick r:id="" action="ppaction://media"/>
            <a:extLst>
              <a:ext uri="{FF2B5EF4-FFF2-40B4-BE49-F238E27FC236}">
                <a16:creationId xmlns:a16="http://schemas.microsoft.com/office/drawing/2014/main" id="{276DB026-510E-4B70-B592-A463A3CAEF6F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0573512" y="5404839"/>
            <a:ext cx="406400" cy="406400"/>
          </a:xfrm>
          <a:prstGeom prst="rect">
            <a:avLst/>
          </a:prstGeom>
        </p:spPr>
      </p:pic>
      <p:pic>
        <p:nvPicPr>
          <p:cNvPr id="34" name="Doan 2">
            <a:hlinkClick r:id="" action="ppaction://media"/>
            <a:extLst>
              <a:ext uri="{FF2B5EF4-FFF2-40B4-BE49-F238E27FC236}">
                <a16:creationId xmlns:a16="http://schemas.microsoft.com/office/drawing/2014/main" id="{BD3F9711-3534-4B3F-B1CD-087CB6BB4FC5}"/>
              </a:ext>
            </a:extLst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1794836" y="365571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955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2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34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48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0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66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7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8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oc Mo Mua Khai Truong beat BQ 1 lan">
            <a:hlinkClick r:id="" action="ppaction://media"/>
            <a:extLst>
              <a:ext uri="{FF2B5EF4-FFF2-40B4-BE49-F238E27FC236}">
                <a16:creationId xmlns:a16="http://schemas.microsoft.com/office/drawing/2014/main" id="{183E1DA6-E6A2-4A80-8DA7-232AE89B9A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719" r="3719"/>
          <a:stretch/>
        </p:blipFill>
        <p:spPr>
          <a:xfrm>
            <a:off x="2095933" y="506161"/>
            <a:ext cx="7810067" cy="622945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0" y="76200"/>
            <a:ext cx="8229600" cy="685800"/>
          </a:xfrm>
        </p:spPr>
        <p:txBody>
          <a:bodyPr/>
          <a:lstStyle/>
          <a:p>
            <a:r>
              <a:rPr lang="vi-VN" sz="2800" b="1">
                <a:solidFill>
                  <a:srgbClr val="0000FF"/>
                </a:solidFill>
                <a:cs typeface="Times New Roman" panose="02020603050405020304" pitchFamily="18" charset="0"/>
              </a:rPr>
              <a:t>Hát hoàn chỉnh cả bài</a:t>
            </a:r>
            <a:endParaRPr lang="en-US" sz="2800" b="1" dirty="0">
              <a:solidFill>
                <a:srgbClr val="0000FF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912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7956</TotalTime>
  <Words>422</Words>
  <Application>Microsoft Office PowerPoint</Application>
  <PresentationFormat>Widescreen</PresentationFormat>
  <Paragraphs>39</Paragraphs>
  <Slides>15</Slides>
  <Notes>0</Notes>
  <HiddenSlides>0</HiddenSlides>
  <MMClips>23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Times New Roman</vt:lpstr>
      <vt:lpstr>Wingdings</vt:lpstr>
      <vt:lpstr>Default Design</vt:lpstr>
      <vt:lpstr>Chủ đề 1 CHÀO NĂM HỌC MỚI</vt:lpstr>
      <vt:lpstr>Chủ đề 1 CHÀO NĂM HỌC MỚI</vt:lpstr>
      <vt:lpstr>I. Hát bài</vt:lpstr>
      <vt:lpstr>Giới thiệu bài hát</vt:lpstr>
      <vt:lpstr>Nghe hát mẫu</vt:lpstr>
      <vt:lpstr>PowerPoint Presentation</vt:lpstr>
      <vt:lpstr>Học hát từng câu (đoạn 1)</vt:lpstr>
      <vt:lpstr>Học hát từng câu (đoạn 2)</vt:lpstr>
      <vt:lpstr>Hát hoàn chỉnh cả bài</vt:lpstr>
      <vt:lpstr>II. Nhịp lấy đà</vt:lpstr>
      <vt:lpstr>Thảo luận nhóm</vt:lpstr>
      <vt:lpstr>PowerPoint Presentation</vt:lpstr>
      <vt:lpstr>III. Trải nghiệm và khám phá</vt:lpstr>
      <vt:lpstr>Đáp án</vt:lpstr>
      <vt:lpstr>Dặn dò về nhà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ASUS</cp:lastModifiedBy>
  <cp:revision>301</cp:revision>
  <dcterms:created xsi:type="dcterms:W3CDTF">2006-11-06T13:45:38Z</dcterms:created>
  <dcterms:modified xsi:type="dcterms:W3CDTF">2022-11-30T09:37:32Z</dcterms:modified>
</cp:coreProperties>
</file>