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sldIdLst>
    <p:sldId id="292" r:id="rId2"/>
    <p:sldId id="359" r:id="rId3"/>
    <p:sldId id="310" r:id="rId4"/>
    <p:sldId id="339" r:id="rId5"/>
    <p:sldId id="337" r:id="rId6"/>
    <p:sldId id="315" r:id="rId7"/>
    <p:sldId id="338" r:id="rId8"/>
    <p:sldId id="333" r:id="rId9"/>
    <p:sldId id="332" r:id="rId10"/>
    <p:sldId id="375" r:id="rId11"/>
    <p:sldId id="389" r:id="rId12"/>
    <p:sldId id="385" r:id="rId13"/>
    <p:sldId id="376" r:id="rId14"/>
    <p:sldId id="345" r:id="rId15"/>
    <p:sldId id="346" r:id="rId16"/>
    <p:sldId id="356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FF6"/>
    <a:srgbClr val="EDF7E1"/>
    <a:srgbClr val="FFFCEF"/>
    <a:srgbClr val="FFF1B3"/>
    <a:srgbClr val="D9FFF5"/>
    <a:srgbClr val="0000FF"/>
    <a:srgbClr val="FF00FF"/>
    <a:srgbClr val="00602B"/>
    <a:srgbClr val="C8FFFF"/>
    <a:srgbClr val="B2D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356" autoAdjust="0"/>
  </p:normalViewPr>
  <p:slideViewPr>
    <p:cSldViewPr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microsoft.com/office/2007/relationships/media" Target="../media/media13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audio" Target="../media/media14.wav"/><Relationship Id="rId5" Type="http://schemas.microsoft.com/office/2007/relationships/media" Target="../media/media14.wav"/><Relationship Id="rId10" Type="http://schemas.openxmlformats.org/officeDocument/2006/relationships/image" Target="../media/image10.png"/><Relationship Id="rId4" Type="http://schemas.openxmlformats.org/officeDocument/2006/relationships/audio" Target="../media/media13.wav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8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6.png"/><Relationship Id="rId5" Type="http://schemas.microsoft.com/office/2007/relationships/media" Target="../media/media4.wav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7.wav"/><Relationship Id="rId7" Type="http://schemas.openxmlformats.org/officeDocument/2006/relationships/image" Target="../media/image1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0.wav"/><Relationship Id="rId7" Type="http://schemas.openxmlformats.org/officeDocument/2006/relationships/image" Target="../media/image10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04800"/>
            <a:ext cx="7772400" cy="1470025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NĂM HỌC MỚI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2438400"/>
            <a:ext cx="9372600" cy="2057400"/>
          </a:xfrm>
        </p:spPr>
        <p:txBody>
          <a:bodyPr/>
          <a:lstStyle/>
          <a:p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Tiết</a:t>
            </a:r>
            <a:r>
              <a:rPr lang="vi-VN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3</a:t>
            </a:r>
          </a:p>
          <a:p>
            <a:pPr algn="just"/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– Luyện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gam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Đô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err="1">
                <a:solidFill>
                  <a:srgbClr val="C00000"/>
                </a:solidFill>
                <a:cs typeface="Times New Roman" panose="02020603050405020304" pitchFamily="18" charset="0"/>
              </a:rPr>
              <a:t>trưởng</a:t>
            </a:r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; </a:t>
            </a:r>
            <a:r>
              <a:rPr lang="en-US" b="1" i="1">
                <a:solidFill>
                  <a:srgbClr val="C00000"/>
                </a:solidFill>
                <a:cs typeface="Times New Roman" panose="02020603050405020304" pitchFamily="18" charset="0"/>
              </a:rPr>
              <a:t>Bài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err="1">
                <a:solidFill>
                  <a:srgbClr val="C00000"/>
                </a:solidFill>
                <a:cs typeface="Times New Roman" panose="02020603050405020304" pitchFamily="18" charset="0"/>
              </a:rPr>
              <a:t>nhạc</a:t>
            </a:r>
            <a:r>
              <a:rPr lang="en-US" b="1" i="1">
                <a:solidFill>
                  <a:srgbClr val="C00000"/>
                </a:solidFill>
                <a:cs typeface="Times New Roman" panose="02020603050405020304" pitchFamily="18" charset="0"/>
              </a:rPr>
              <a:t> số 1</a:t>
            </a:r>
            <a:endParaRPr lang="en-US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– Hoà tấu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4144"/>
            <a:ext cx="10972800" cy="842656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II. Hoà tấu</a:t>
            </a:r>
            <a:endParaRPr lang="en-US" sz="32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EBC959-CA00-4511-A3A5-FFD0587B4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066800"/>
            <a:ext cx="8991600" cy="523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9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48200" y="381000"/>
            <a:ext cx="2286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KÈN PHÍM  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1930" y="1976768"/>
            <a:ext cx="219075" cy="466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1930" y="4305300"/>
            <a:ext cx="219075" cy="466725"/>
          </a:xfrm>
          <a:prstGeom prst="rect">
            <a:avLst/>
          </a:prstGeom>
        </p:spPr>
      </p:pic>
      <p:sp>
        <p:nvSpPr>
          <p:cNvPr id="32" name="Left Brace 31"/>
          <p:cNvSpPr/>
          <p:nvPr/>
        </p:nvSpPr>
        <p:spPr bwMode="auto">
          <a:xfrm>
            <a:off x="1094792" y="1693886"/>
            <a:ext cx="466725" cy="3154922"/>
          </a:xfrm>
          <a:prstGeom prst="leftBrace">
            <a:avLst>
              <a:gd name="adj1" fmla="val 8333"/>
              <a:gd name="adj2" fmla="val 51297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531" y="3147522"/>
            <a:ext cx="219075" cy="466725"/>
          </a:xfrm>
          <a:prstGeom prst="rect">
            <a:avLst/>
          </a:prstGeom>
        </p:spPr>
      </p:pic>
      <p:sp>
        <p:nvSpPr>
          <p:cNvPr id="19" name="Oval 18"/>
          <p:cNvSpPr>
            <a:spLocks noChangeAspect="1"/>
          </p:cNvSpPr>
          <p:nvPr/>
        </p:nvSpPr>
        <p:spPr bwMode="auto">
          <a:xfrm>
            <a:off x="1468439" y="1848568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1ED4F4A-9CD0-4FF7-9109-E1087B6583FC}"/>
              </a:ext>
            </a:extLst>
          </p:cNvPr>
          <p:cNvSpPr>
            <a:spLocks noChangeAspect="1"/>
          </p:cNvSpPr>
          <p:nvPr/>
        </p:nvSpPr>
        <p:spPr bwMode="auto">
          <a:xfrm>
            <a:off x="1468439" y="4157304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08867DA-02AA-4681-ACDA-DFB24E7DBA2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375" t="40000" r="46875" b="51516"/>
          <a:stretch/>
        </p:blipFill>
        <p:spPr>
          <a:xfrm>
            <a:off x="2133600" y="1693885"/>
            <a:ext cx="8001000" cy="8727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249E0A5-FC92-4898-821F-C819FDA0830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375" t="53746" r="46875" b="37778"/>
          <a:stretch/>
        </p:blipFill>
        <p:spPr>
          <a:xfrm>
            <a:off x="2103897" y="4003009"/>
            <a:ext cx="8001000" cy="871926"/>
          </a:xfrm>
          <a:prstGeom prst="rect">
            <a:avLst/>
          </a:prstGeom>
        </p:spPr>
      </p:pic>
      <p:pic>
        <p:nvPicPr>
          <p:cNvPr id="6" name="Be ken phim cau 1">
            <a:hlinkClick r:id="" action="ppaction://media"/>
            <a:extLst>
              <a:ext uri="{FF2B5EF4-FFF2-40B4-BE49-F238E27FC236}">
                <a16:creationId xmlns:a16="http://schemas.microsoft.com/office/drawing/2014/main" id="{E363F39E-994C-4FA8-8EA0-79B03B02A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71200" y="1927059"/>
            <a:ext cx="406400" cy="406400"/>
          </a:xfrm>
          <a:prstGeom prst="rect">
            <a:avLst/>
          </a:prstGeom>
        </p:spPr>
      </p:pic>
      <p:pic>
        <p:nvPicPr>
          <p:cNvPr id="8" name="Be ken phim cau 2">
            <a:hlinkClick r:id="" action="ppaction://media"/>
            <a:extLst>
              <a:ext uri="{FF2B5EF4-FFF2-40B4-BE49-F238E27FC236}">
                <a16:creationId xmlns:a16="http://schemas.microsoft.com/office/drawing/2014/main" id="{A84E5950-D687-48B4-9B84-3E52F5AD145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71200" y="4222709"/>
            <a:ext cx="406400" cy="406400"/>
          </a:xfrm>
          <a:prstGeom prst="rect">
            <a:avLst/>
          </a:prstGeom>
        </p:spPr>
      </p:pic>
      <p:pic>
        <p:nvPicPr>
          <p:cNvPr id="9" name="Be ken phim">
            <a:hlinkClick r:id="" action="ppaction://media"/>
            <a:extLst>
              <a:ext uri="{FF2B5EF4-FFF2-40B4-BE49-F238E27FC236}">
                <a16:creationId xmlns:a16="http://schemas.microsoft.com/office/drawing/2014/main" id="{0437941F-93B2-487C-AE37-0671BA632B2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71200" y="3175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55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681335"/>
            <a:ext cx="29718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ĐỆM HỢP ÂM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A38A8CB-2469-4235-B90B-417DFFFFF5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1524000" y="4267200"/>
            <a:ext cx="2362200" cy="11875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13A9F6-6183-4B42-A75D-D4BE75F4BC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8305800" y="4303776"/>
            <a:ext cx="2362200" cy="118753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4A9FD0A-1A59-420B-BEC9-1E95F3BE1063}"/>
              </a:ext>
            </a:extLst>
          </p:cNvPr>
          <p:cNvGrpSpPr/>
          <p:nvPr/>
        </p:nvGrpSpPr>
        <p:grpSpPr>
          <a:xfrm>
            <a:off x="2319668" y="4989576"/>
            <a:ext cx="1158240" cy="447685"/>
            <a:chOff x="9582912" y="5110951"/>
            <a:chExt cx="1158240" cy="3735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6B4D64-1953-4E9B-8151-45989A0F1D41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D0F224-ABF2-4193-8A03-D1EA87344BFB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314631-13AC-4697-A970-C59364D54348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8FC1CA0-C197-43C3-9F95-CD54228239DC}"/>
              </a:ext>
            </a:extLst>
          </p:cNvPr>
          <p:cNvGrpSpPr/>
          <p:nvPr/>
        </p:nvGrpSpPr>
        <p:grpSpPr>
          <a:xfrm>
            <a:off x="8660927" y="5029571"/>
            <a:ext cx="1158240" cy="447685"/>
            <a:chOff x="9582912" y="5110951"/>
            <a:chExt cx="1158240" cy="37358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2CC463-2C54-4BA5-8664-93E628EFD32A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8694E4-BF07-448D-AA7C-DF4E4FE48213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123BB4-C435-4CD1-849B-98A0DC673344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8C07F83-0652-4284-92A7-B26BDE0BBCF3}"/>
              </a:ext>
            </a:extLst>
          </p:cNvPr>
          <p:cNvSpPr txBox="1"/>
          <p:nvPr/>
        </p:nvSpPr>
        <p:spPr>
          <a:xfrm>
            <a:off x="1529350" y="5486400"/>
            <a:ext cx="24224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C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Đô trưởng)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8B325F-3397-4572-91A6-7134433018E5}"/>
              </a:ext>
            </a:extLst>
          </p:cNvPr>
          <p:cNvSpPr txBox="1"/>
          <p:nvPr/>
        </p:nvSpPr>
        <p:spPr>
          <a:xfrm>
            <a:off x="8461947" y="5495544"/>
            <a:ext cx="19896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Am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La thứ)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2EDE6B-5DCC-4098-952D-6001392024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26" t="41111" r="36249" b="50000"/>
          <a:stretch/>
        </p:blipFill>
        <p:spPr>
          <a:xfrm>
            <a:off x="1189938" y="1817866"/>
            <a:ext cx="9593199" cy="9967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B9AD441-AE26-45B4-8297-DE8951D62A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4874990" y="4268969"/>
            <a:ext cx="2362200" cy="118753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239DA95-B134-4279-A302-E40BF86C370C}"/>
              </a:ext>
            </a:extLst>
          </p:cNvPr>
          <p:cNvGrpSpPr/>
          <p:nvPr/>
        </p:nvGrpSpPr>
        <p:grpSpPr>
          <a:xfrm>
            <a:off x="5018567" y="4991345"/>
            <a:ext cx="1158240" cy="447685"/>
            <a:chOff x="9582912" y="5110951"/>
            <a:chExt cx="1158240" cy="37358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75C8EF-E0E3-404A-B2C9-B8AAA790D241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8F2F91-8EB2-4D17-BE62-220396D0EA36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D53B77-D427-4EE9-8B88-E552E565D51A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9F2DD26-9897-4C58-98EE-8D6B9846E411}"/>
              </a:ext>
            </a:extLst>
          </p:cNvPr>
          <p:cNvSpPr txBox="1"/>
          <p:nvPr/>
        </p:nvSpPr>
        <p:spPr>
          <a:xfrm>
            <a:off x="4816220" y="5488169"/>
            <a:ext cx="255069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G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Son trưởng)</a:t>
            </a:r>
          </a:p>
        </p:txBody>
      </p:sp>
      <p:pic>
        <p:nvPicPr>
          <p:cNvPr id="6" name="Be hoa am">
            <a:hlinkClick r:id="" action="ppaction://media"/>
            <a:extLst>
              <a:ext uri="{FF2B5EF4-FFF2-40B4-BE49-F238E27FC236}">
                <a16:creationId xmlns:a16="http://schemas.microsoft.com/office/drawing/2014/main" id="{1D6F5C1F-0603-48E8-A05E-8DBEE0FBF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4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95799" y="762000"/>
            <a:ext cx="320040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TRỐNG NHỎ 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0BC5C3-A39A-46F7-934D-66BDF2A000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25" t="41111" r="35000" b="36666"/>
          <a:stretch/>
        </p:blipFill>
        <p:spPr>
          <a:xfrm>
            <a:off x="965200" y="2595265"/>
            <a:ext cx="10417060" cy="251013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A3CB4FA-A39B-45E7-B134-090A4DC1F7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283408"/>
            <a:ext cx="776214" cy="4986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8B6803-1981-4493-BE4B-CD55A8AB2F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37" y="5053215"/>
            <a:ext cx="663016" cy="53903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EBA4086-16E2-4DFA-8FF7-986E017B46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048" y="5053215"/>
            <a:ext cx="776214" cy="49861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26CDAB3-8B50-414C-B040-E9B5C0C600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939" y="5040952"/>
            <a:ext cx="663016" cy="5390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3A01638-1F0F-4E83-BAA4-071F36820D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46" y="5033001"/>
            <a:ext cx="663016" cy="53903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A4E93DA-156F-4BF8-97BA-0EA8D90F25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745" y="5053215"/>
            <a:ext cx="663016" cy="5390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AEBB7AD-1010-47CE-8DB4-5C2D8BF3F9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786" y="5053215"/>
            <a:ext cx="776214" cy="49861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0F424FD-202E-490F-9A5F-5930152B74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45" y="3283408"/>
            <a:ext cx="663016" cy="53903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8DFC970-5B44-41F8-8EA5-9B7EDD0B3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386" y="3283408"/>
            <a:ext cx="776214" cy="49861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BA12806-A145-4F61-8EC2-EB4D753758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570" y="3310959"/>
            <a:ext cx="663016" cy="53903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36F69DB-E764-40DC-B006-C62DECA4C3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308074"/>
            <a:ext cx="663016" cy="53903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11EA622-AF2D-4C65-8DCA-A02C4EB490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584" y="3308074"/>
            <a:ext cx="663016" cy="539038"/>
          </a:xfrm>
          <a:prstGeom prst="rect">
            <a:avLst/>
          </a:prstGeom>
        </p:spPr>
      </p:pic>
      <p:pic>
        <p:nvPicPr>
          <p:cNvPr id="38" name="Be trong">
            <a:hlinkClick r:id="" action="ppaction://media"/>
            <a:extLst>
              <a:ext uri="{FF2B5EF4-FFF2-40B4-BE49-F238E27FC236}">
                <a16:creationId xmlns:a16="http://schemas.microsoft.com/office/drawing/2014/main" id="{48944874-AD9D-4D22-9686-DE83AB914E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92800" y="1727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4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 Hoa Tau">
            <a:hlinkClick r:id="" action="ppaction://media"/>
            <a:extLst>
              <a:ext uri="{FF2B5EF4-FFF2-40B4-BE49-F238E27FC236}">
                <a16:creationId xmlns:a16="http://schemas.microsoft.com/office/drawing/2014/main" id="{B0300F44-768A-4CA1-BEBF-B83DB9C32B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0" y="685800"/>
            <a:ext cx="10668000" cy="6000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76600" y="228600"/>
            <a:ext cx="55626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MINH HOẠ 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529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Hoa tau BQ">
            <a:hlinkClick r:id="" action="ppaction://media"/>
            <a:extLst>
              <a:ext uri="{FF2B5EF4-FFF2-40B4-BE49-F238E27FC236}">
                <a16:creationId xmlns:a16="http://schemas.microsoft.com/office/drawing/2014/main" id="{FD4CB3CC-7844-4F1C-A19D-19482CFCD9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8335" y="609763"/>
            <a:ext cx="11157237" cy="62759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91000" y="228600"/>
            <a:ext cx="3886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58B79049-1DCD-4261-A7E2-6D8EECA07CD6}"/>
              </a:ext>
            </a:extLst>
          </p:cNvPr>
          <p:cNvSpPr/>
          <p:nvPr/>
        </p:nvSpPr>
        <p:spPr bwMode="auto">
          <a:xfrm>
            <a:off x="9601199" y="228600"/>
            <a:ext cx="2004373" cy="1423154"/>
          </a:xfrm>
          <a:prstGeom prst="wedgeEllipseCallout">
            <a:avLst>
              <a:gd name="adj1" fmla="val 49543"/>
              <a:gd name="adj2" fmla="val 84833"/>
            </a:avLst>
          </a:prstGeom>
          <a:solidFill>
            <a:srgbClr val="EFFFF6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>
                <a:solidFill>
                  <a:srgbClr val="C00000"/>
                </a:solidFill>
              </a:rPr>
              <a:t>Chơi hai lần nối tiếp nhau</a:t>
            </a:r>
            <a:endParaRPr kumimoji="0" lang="en-US" sz="2000" b="1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1828801"/>
            <a:ext cx="6705600" cy="12191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Đọc thành thạo </a:t>
            </a:r>
            <a:r>
              <a:rPr lang="en-US" sz="2800" i="1">
                <a:solidFill>
                  <a:srgbClr val="0000FF"/>
                </a:solidFill>
              </a:rPr>
              <a:t>Bài đọc nhạc số 1</a:t>
            </a:r>
            <a:endParaRPr lang="en-US" sz="28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chơi các bè của bài hoà tấu.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6"/>
          <p:cNvSpPr txBox="1">
            <a:spLocks/>
          </p:cNvSpPr>
          <p:nvPr/>
        </p:nvSpPr>
        <p:spPr bwMode="auto">
          <a:xfrm>
            <a:off x="0" y="304800"/>
            <a:ext cx="1219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kern="0">
                <a:solidFill>
                  <a:srgbClr val="0000FF"/>
                </a:solidFill>
                <a:cs typeface="Times New Roman" panose="02020603050405020304" pitchFamily="18" charset="0"/>
              </a:rPr>
              <a:t>I. </a:t>
            </a:r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Luyện đọc gam Đô trưởng; </a:t>
            </a:r>
            <a:r>
              <a:rPr lang="en-US" b="1" i="1">
                <a:solidFill>
                  <a:srgbClr val="0000FF"/>
                </a:solidFill>
                <a:cs typeface="Times New Roman" panose="02020603050405020304" pitchFamily="18" charset="0"/>
              </a:rPr>
              <a:t>Bài đọc nhạc số 1</a:t>
            </a:r>
            <a:endParaRPr lang="en-US" b="1" kern="0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ker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b="1" kern="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692505-BC1C-4679-86AA-67C4177C6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358" y="1066800"/>
            <a:ext cx="9447042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22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m Truc Cdur = G BQ">
            <a:hlinkClick r:id="" action="ppaction://media"/>
            <a:extLst>
              <a:ext uri="{FF2B5EF4-FFF2-40B4-BE49-F238E27FC236}">
                <a16:creationId xmlns:a16="http://schemas.microsoft.com/office/drawing/2014/main" id="{E9F95C44-0FF3-461D-A537-04B3EAC9EE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1422" y="76200"/>
            <a:ext cx="10882878" cy="637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76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12039600" cy="882659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Đọc gam Đô trưởng theo các mẫu âm</a:t>
            </a:r>
            <a:endParaRPr lang="en-US" sz="36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1546424" y="990602"/>
            <a:ext cx="528066" cy="495063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1548964" y="2114552"/>
            <a:ext cx="528066" cy="495063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1548964" y="3676652"/>
            <a:ext cx="528066" cy="495063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4" name="Oval 13"/>
          <p:cNvSpPr>
            <a:spLocks noChangeAspect="1"/>
          </p:cNvSpPr>
          <p:nvPr/>
        </p:nvSpPr>
        <p:spPr bwMode="auto">
          <a:xfrm>
            <a:off x="1548964" y="5781677"/>
            <a:ext cx="528066" cy="495063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4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E5F2E81-CCAB-451D-B9F5-D6563B7DBDC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125" t="40000" r="40000" b="51111"/>
          <a:stretch/>
        </p:blipFill>
        <p:spPr>
          <a:xfrm>
            <a:off x="2468444" y="868675"/>
            <a:ext cx="7286625" cy="7772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0CE5C51-A000-4262-BA1D-E5E7D111D19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3125" t="40000" r="40000" b="51111"/>
          <a:stretch/>
        </p:blipFill>
        <p:spPr>
          <a:xfrm>
            <a:off x="2449394" y="1981200"/>
            <a:ext cx="7286625" cy="7772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7ABF5FB-4282-453C-8582-070DB7F7B98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3125" t="38889" r="40000" b="43334"/>
          <a:stretch/>
        </p:blipFill>
        <p:spPr>
          <a:xfrm>
            <a:off x="2458921" y="5227388"/>
            <a:ext cx="7286625" cy="155441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16A2CC2-9C3E-48EF-ACBA-C969D099493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3125" t="31111" r="40000" b="51111"/>
          <a:stretch/>
        </p:blipFill>
        <p:spPr>
          <a:xfrm>
            <a:off x="2458919" y="3200400"/>
            <a:ext cx="7286625" cy="1554500"/>
          </a:xfrm>
          <a:prstGeom prst="rect">
            <a:avLst/>
          </a:prstGeom>
        </p:spPr>
      </p:pic>
      <p:sp>
        <p:nvSpPr>
          <p:cNvPr id="23" name="Left Brace 22">
            <a:extLst>
              <a:ext uri="{FF2B5EF4-FFF2-40B4-BE49-F238E27FC236}">
                <a16:creationId xmlns:a16="http://schemas.microsoft.com/office/drawing/2014/main" id="{6A20E90F-32FE-499E-80CA-D862158318F7}"/>
              </a:ext>
            </a:extLst>
          </p:cNvPr>
          <p:cNvSpPr/>
          <p:nvPr/>
        </p:nvSpPr>
        <p:spPr bwMode="auto">
          <a:xfrm>
            <a:off x="2130942" y="3228975"/>
            <a:ext cx="413702" cy="1409700"/>
          </a:xfrm>
          <a:prstGeom prst="leftBrace">
            <a:avLst>
              <a:gd name="adj1" fmla="val 8333"/>
              <a:gd name="adj2" fmla="val 5067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0C56B8F5-5E99-4BF8-939A-65ECE91058FB}"/>
              </a:ext>
            </a:extLst>
          </p:cNvPr>
          <p:cNvSpPr/>
          <p:nvPr/>
        </p:nvSpPr>
        <p:spPr bwMode="auto">
          <a:xfrm>
            <a:off x="2130942" y="5295900"/>
            <a:ext cx="413702" cy="1409700"/>
          </a:xfrm>
          <a:prstGeom prst="leftBrace">
            <a:avLst>
              <a:gd name="adj1" fmla="val 8333"/>
              <a:gd name="adj2" fmla="val 5067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756AD95-0BA3-40E9-847F-EBD3D9EAA9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4900" y="1104900"/>
            <a:ext cx="219075" cy="4667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F185FD3-3F30-4256-98E7-78A229F52A0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6325" y="2228850"/>
            <a:ext cx="219075" cy="4667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141C9A6-3930-4DE9-A423-EEACC9AAC17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5850" y="3790950"/>
            <a:ext cx="219075" cy="4667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D7FBDAC-8526-4D94-8A8C-47F79E3AA1D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4900" y="5905500"/>
            <a:ext cx="219075" cy="466725"/>
          </a:xfrm>
          <a:prstGeom prst="rect">
            <a:avLst/>
          </a:prstGeom>
        </p:spPr>
      </p:pic>
      <p:pic>
        <p:nvPicPr>
          <p:cNvPr id="3" name="CD1 Mau am Gam Cdur amthanh 1">
            <a:hlinkClick r:id="" action="ppaction://media"/>
            <a:extLst>
              <a:ext uri="{FF2B5EF4-FFF2-40B4-BE49-F238E27FC236}">
                <a16:creationId xmlns:a16="http://schemas.microsoft.com/office/drawing/2014/main" id="{D1FA7001-24EC-420F-B2CF-B417D6876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861476" y="1054099"/>
            <a:ext cx="406400" cy="406400"/>
          </a:xfrm>
          <a:prstGeom prst="rect">
            <a:avLst/>
          </a:prstGeom>
        </p:spPr>
      </p:pic>
      <p:pic>
        <p:nvPicPr>
          <p:cNvPr id="4" name="CD1 Mau am Gam Cdur amthanh 2">
            <a:hlinkClick r:id="" action="ppaction://media"/>
            <a:extLst>
              <a:ext uri="{FF2B5EF4-FFF2-40B4-BE49-F238E27FC236}">
                <a16:creationId xmlns:a16="http://schemas.microsoft.com/office/drawing/2014/main" id="{F6210132-3665-44A4-A088-EE7427BA19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861476" y="2133600"/>
            <a:ext cx="406400" cy="406400"/>
          </a:xfrm>
          <a:prstGeom prst="rect">
            <a:avLst/>
          </a:prstGeom>
        </p:spPr>
      </p:pic>
      <p:pic>
        <p:nvPicPr>
          <p:cNvPr id="5" name="CD1 Mau am Gam Cdur amthanh 3">
            <a:hlinkClick r:id="" action="ppaction://media"/>
            <a:extLst>
              <a:ext uri="{FF2B5EF4-FFF2-40B4-BE49-F238E27FC236}">
                <a16:creationId xmlns:a16="http://schemas.microsoft.com/office/drawing/2014/main" id="{93583E51-F8C5-44FE-8DC8-51D52859313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861476" y="3733800"/>
            <a:ext cx="406400" cy="406400"/>
          </a:xfrm>
          <a:prstGeom prst="rect">
            <a:avLst/>
          </a:prstGeom>
        </p:spPr>
      </p:pic>
      <p:pic>
        <p:nvPicPr>
          <p:cNvPr id="8" name="CD1 Mau am Gam Cdur amthanh 4">
            <a:hlinkClick r:id="" action="ppaction://media"/>
            <a:extLst>
              <a:ext uri="{FF2B5EF4-FFF2-40B4-BE49-F238E27FC236}">
                <a16:creationId xmlns:a16="http://schemas.microsoft.com/office/drawing/2014/main" id="{4314754C-8E3C-4170-B7B4-9449FCF6F4B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861476" y="57955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57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181655" y="4525422"/>
            <a:ext cx="2197076" cy="1474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–</a:t>
            </a:r>
            <a:r>
              <a:rPr lang="en-US" sz="2400" b="1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0000FF"/>
                </a:solidFill>
              </a:rPr>
              <a:t>Nhịp: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sz="2400" b="1">
                <a:solidFill>
                  <a:srgbClr val="0000FF"/>
                </a:solidFill>
              </a:rPr>
              <a:t>Cao độ: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sz="2400" b="1">
                <a:solidFill>
                  <a:srgbClr val="0000FF"/>
                </a:solidFill>
              </a:rPr>
              <a:t>Trường độ: 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352800" y="4343400"/>
            <a:ext cx="7772400" cy="1634539"/>
            <a:chOff x="1780745" y="4550980"/>
            <a:chExt cx="7772400" cy="1634539"/>
          </a:xfrm>
        </p:grpSpPr>
        <p:grpSp>
          <p:nvGrpSpPr>
            <p:cNvPr id="12" name="Group 11"/>
            <p:cNvGrpSpPr/>
            <p:nvPr/>
          </p:nvGrpSpPr>
          <p:grpSpPr>
            <a:xfrm>
              <a:off x="1780745" y="4550980"/>
              <a:ext cx="356188" cy="730470"/>
              <a:chOff x="2161745" y="4419600"/>
              <a:chExt cx="356188" cy="730470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2161745" y="4419600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2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161745" y="4688405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154621" y="5220755"/>
              <a:ext cx="34948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solidFill>
                    <a:srgbClr val="C00000"/>
                  </a:solidFill>
                </a:rPr>
                <a:t>Đô</a:t>
              </a:r>
              <a:r>
                <a:rPr lang="en-US" sz="2400" b="1" dirty="0">
                  <a:solidFill>
                    <a:srgbClr val="C00000"/>
                  </a:solidFill>
                </a:rPr>
                <a:t>, </a:t>
              </a:r>
              <a:r>
                <a:rPr lang="en-US" sz="2400" b="1" dirty="0" err="1">
                  <a:solidFill>
                    <a:srgbClr val="C00000"/>
                  </a:solidFill>
                </a:rPr>
                <a:t>Rê</a:t>
              </a:r>
              <a:r>
                <a:rPr lang="en-US" sz="2400" b="1" dirty="0">
                  <a:solidFill>
                    <a:srgbClr val="C00000"/>
                  </a:solidFill>
                </a:rPr>
                <a:t>, </a:t>
              </a:r>
              <a:r>
                <a:rPr lang="en-US" sz="2400" b="1" dirty="0" err="1">
                  <a:solidFill>
                    <a:srgbClr val="C00000"/>
                  </a:solidFill>
                </a:rPr>
                <a:t>Mi</a:t>
              </a:r>
              <a:r>
                <a:rPr lang="en-US" sz="2400" b="1" dirty="0" smtClean="0">
                  <a:solidFill>
                    <a:srgbClr val="C00000"/>
                  </a:solidFill>
                </a:rPr>
                <a:t>, </a:t>
              </a:r>
              <a:r>
                <a:rPr lang="en-US" sz="2400" b="1" dirty="0">
                  <a:solidFill>
                    <a:srgbClr val="C00000"/>
                  </a:solidFill>
                </a:rPr>
                <a:t>Son, La, Si</a:t>
              </a:r>
              <a:endParaRPr lang="vi-VN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11821" y="5723854"/>
              <a:ext cx="69413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C00000"/>
                  </a:solidFill>
                </a:rPr>
                <a:t>Nốt trắng, nốt đen, nốt móc đơn, dấu lặng đen</a:t>
              </a:r>
              <a:endParaRPr lang="vi-VN" sz="2400" b="1">
                <a:solidFill>
                  <a:srgbClr val="C00000"/>
                </a:solidFill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t="14660"/>
          <a:stretch/>
        </p:blipFill>
        <p:spPr>
          <a:xfrm>
            <a:off x="602476" y="4367050"/>
            <a:ext cx="1469717" cy="98159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>
            <a:off x="2514600" y="345485"/>
            <a:ext cx="1322147" cy="9499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19DE78-AAB1-490E-AF52-EA44809C80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5" t="26667" r="33750" b="38158"/>
          <a:stretch/>
        </p:blipFill>
        <p:spPr>
          <a:xfrm>
            <a:off x="791337" y="133927"/>
            <a:ext cx="10609326" cy="369082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4C8B947D-AD73-4CC3-84EB-1922D211DCF9}"/>
              </a:ext>
            </a:extLst>
          </p:cNvPr>
          <p:cNvGrpSpPr/>
          <p:nvPr/>
        </p:nvGrpSpPr>
        <p:grpSpPr>
          <a:xfrm>
            <a:off x="7315200" y="3792421"/>
            <a:ext cx="1143000" cy="703379"/>
            <a:chOff x="7315200" y="3716221"/>
            <a:chExt cx="1143000" cy="70337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BC41A92-1A3C-4FFC-BE00-D61FC1601904}"/>
                </a:ext>
              </a:extLst>
            </p:cNvPr>
            <p:cNvSpPr/>
            <p:nvPr/>
          </p:nvSpPr>
          <p:spPr bwMode="auto">
            <a:xfrm>
              <a:off x="7315200" y="4038600"/>
              <a:ext cx="1143000" cy="381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>
                  <a:ln>
                    <a:noFill/>
                  </a:ln>
                  <a:solidFill>
                    <a:srgbClr val="FF00FF"/>
                  </a:solidFill>
                  <a:effectLst/>
                  <a:latin typeface="Arial" charset="0"/>
                </a:rPr>
                <a:t>3 phách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022564DA-0B74-42E4-BA6B-97A387F0ED5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7870759" y="3716221"/>
              <a:ext cx="0" cy="32634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9B5CDEE-1F8D-4EC8-A75E-885E868AAF0E}"/>
              </a:ext>
            </a:extLst>
          </p:cNvPr>
          <p:cNvSpPr txBox="1"/>
          <p:nvPr/>
        </p:nvSpPr>
        <p:spPr>
          <a:xfrm>
            <a:off x="1905000" y="6060440"/>
            <a:ext cx="7037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2400" b="1" i="1">
                <a:solidFill>
                  <a:srgbClr val="00B050"/>
                </a:solidFill>
                <a:cs typeface="Times New Roman" panose="02020603050405020304" pitchFamily="18" charset="0"/>
              </a:rPr>
              <a:t>*  </a:t>
            </a:r>
            <a:r>
              <a:rPr lang="en-US" sz="2400" i="1">
                <a:solidFill>
                  <a:srgbClr val="00B050"/>
                </a:solidFill>
              </a:rPr>
              <a:t>Bài đọc nhạc gồm 2 nét nhạc: 4 nhịp + 5 nhịp</a:t>
            </a:r>
            <a:endParaRPr lang="vi-VN" sz="2400" i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64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7620000" cy="944562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Luyện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tập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tiết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tấu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E580A4-C65B-4C1D-B478-4F82B6D3B4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4200" y="2576512"/>
            <a:ext cx="5943600" cy="547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55F16B-A768-4D2C-A946-B217F4F4B1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4200" y="5029200"/>
            <a:ext cx="5962650" cy="500063"/>
          </a:xfrm>
          <a:prstGeom prst="rect">
            <a:avLst/>
          </a:prstGeom>
        </p:spPr>
      </p:pic>
      <p:pic>
        <p:nvPicPr>
          <p:cNvPr id="12" name="AmHinhTietTau 1">
            <a:hlinkClick r:id="" action="ppaction://media"/>
            <a:extLst>
              <a:ext uri="{FF2B5EF4-FFF2-40B4-BE49-F238E27FC236}">
                <a16:creationId xmlns:a16="http://schemas.microsoft.com/office/drawing/2014/main" id="{20292090-0315-4649-91B7-47AA604B41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3400" y="1605260"/>
            <a:ext cx="406400" cy="406400"/>
          </a:xfrm>
          <a:prstGeom prst="rect">
            <a:avLst/>
          </a:prstGeom>
        </p:spPr>
      </p:pic>
      <p:pic>
        <p:nvPicPr>
          <p:cNvPr id="13" name="AmHinhTietTau 2">
            <a:hlinkClick r:id="" action="ppaction://media"/>
            <a:extLst>
              <a:ext uri="{FF2B5EF4-FFF2-40B4-BE49-F238E27FC236}">
                <a16:creationId xmlns:a16="http://schemas.microsoft.com/office/drawing/2014/main" id="{A83E99EC-9495-47D0-BA96-C818CB64CF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3400" y="4213225"/>
            <a:ext cx="406400" cy="406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3E253FD-8CCE-46A6-8110-D72C8C9E7CC8}"/>
              </a:ext>
            </a:extLst>
          </p:cNvPr>
          <p:cNvSpPr txBox="1"/>
          <p:nvPr/>
        </p:nvSpPr>
        <p:spPr>
          <a:xfrm>
            <a:off x="4800600" y="1595735"/>
            <a:ext cx="2388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2400">
                <a:solidFill>
                  <a:srgbClr val="0000FF"/>
                </a:solidFill>
              </a:rPr>
              <a:t>Mẫu tiết tấu 1</a:t>
            </a:r>
            <a:endParaRPr lang="vi-VN" sz="2400">
              <a:solidFill>
                <a:srgbClr val="0000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400E2E-319F-411B-98C9-8F8085157ED4}"/>
              </a:ext>
            </a:extLst>
          </p:cNvPr>
          <p:cNvSpPr txBox="1"/>
          <p:nvPr/>
        </p:nvSpPr>
        <p:spPr>
          <a:xfrm>
            <a:off x="4800600" y="4191000"/>
            <a:ext cx="2303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cs typeface="Times New Roman" panose="02020603050405020304" pitchFamily="18" charset="0"/>
              </a:rPr>
              <a:t>   </a:t>
            </a:r>
            <a:r>
              <a:rPr lang="en-US" sz="2400">
                <a:solidFill>
                  <a:srgbClr val="0000FF"/>
                </a:solidFill>
              </a:rPr>
              <a:t>Mẫu tiết tấu 2</a:t>
            </a:r>
            <a:endParaRPr lang="vi-VN" sz="24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i doc nhac 1 Nghe mau">
            <a:hlinkClick r:id="" action="ppaction://media"/>
            <a:extLst>
              <a:ext uri="{FF2B5EF4-FFF2-40B4-BE49-F238E27FC236}">
                <a16:creationId xmlns:a16="http://schemas.microsoft.com/office/drawing/2014/main" id="{643BFA1E-282D-41F0-B131-9BD4E3E291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219200"/>
            <a:ext cx="11164858" cy="5410955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655638"/>
            <a:ext cx="11734800" cy="944562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Nghe mẫu 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6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8229600" cy="1143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từng nét nhạc</a:t>
            </a:r>
            <a:endParaRPr lang="en-US" sz="36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5400" y="1752601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Nét nhạc 1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05400" y="4034135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Nét nhạc 2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7E978A-8C7A-4C87-9570-7D4F52E006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60171"/>
          <a:stretch/>
        </p:blipFill>
        <p:spPr>
          <a:xfrm>
            <a:off x="762000" y="2438401"/>
            <a:ext cx="10583752" cy="914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761E62-643D-4FC7-AF25-B2112392B5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0171"/>
          <a:stretch/>
        </p:blipFill>
        <p:spPr>
          <a:xfrm>
            <a:off x="762000" y="4724400"/>
            <a:ext cx="10583752" cy="914400"/>
          </a:xfrm>
          <a:prstGeom prst="rect">
            <a:avLst/>
          </a:prstGeom>
        </p:spPr>
      </p:pic>
      <p:pic>
        <p:nvPicPr>
          <p:cNvPr id="2" name="Net nhac 1">
            <a:hlinkClick r:id="" action="ppaction://media"/>
            <a:extLst>
              <a:ext uri="{FF2B5EF4-FFF2-40B4-BE49-F238E27FC236}">
                <a16:creationId xmlns:a16="http://schemas.microsoft.com/office/drawing/2014/main" id="{960BCCBB-F886-4B69-AFAA-A492AD008A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43800" y="1780233"/>
            <a:ext cx="406400" cy="406400"/>
          </a:xfrm>
          <a:prstGeom prst="rect">
            <a:avLst/>
          </a:prstGeom>
        </p:spPr>
      </p:pic>
      <p:pic>
        <p:nvPicPr>
          <p:cNvPr id="3" name="Net nhac 2">
            <a:hlinkClick r:id="" action="ppaction://media"/>
            <a:extLst>
              <a:ext uri="{FF2B5EF4-FFF2-40B4-BE49-F238E27FC236}">
                <a16:creationId xmlns:a16="http://schemas.microsoft.com/office/drawing/2014/main" id="{1B899338-8165-45C3-8DAA-503DD56C61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43800" y="40458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69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i doc nhac 1 BQ">
            <a:hlinkClick r:id="" action="ppaction://media"/>
            <a:extLst>
              <a:ext uri="{FF2B5EF4-FFF2-40B4-BE49-F238E27FC236}">
                <a16:creationId xmlns:a16="http://schemas.microsoft.com/office/drawing/2014/main" id="{71FBEF40-8AEB-4490-8DB4-466AEEC778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200" y="1219200"/>
            <a:ext cx="11684000" cy="51308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B4A0957-8912-452F-9250-D0BD4CACD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4800"/>
            <a:ext cx="11963400" cy="1143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hoàn chỉnh cả bài</a:t>
            </a:r>
            <a:endParaRPr lang="en-US" sz="36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329A7F82-593C-4014-8A76-57162B4A185E}"/>
              </a:ext>
            </a:extLst>
          </p:cNvPr>
          <p:cNvSpPr/>
          <p:nvPr/>
        </p:nvSpPr>
        <p:spPr bwMode="auto">
          <a:xfrm>
            <a:off x="9601199" y="228600"/>
            <a:ext cx="2004373" cy="1423154"/>
          </a:xfrm>
          <a:prstGeom prst="wedgeEllipseCallout">
            <a:avLst>
              <a:gd name="adj1" fmla="val 49543"/>
              <a:gd name="adj2" fmla="val 84833"/>
            </a:avLst>
          </a:prstGeom>
          <a:solidFill>
            <a:srgbClr val="EFFFF6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>
                <a:solidFill>
                  <a:srgbClr val="C00000"/>
                </a:solidFill>
              </a:rPr>
              <a:t>Đọc hai lần nối tiếp nhau</a:t>
            </a:r>
            <a:endParaRPr kumimoji="0" lang="en-US" sz="2000" b="1" u="none" strike="noStrike" cap="none" normalizeH="0" baseline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1586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6805</TotalTime>
  <Words>223</Words>
  <Application>Microsoft Office PowerPoint</Application>
  <PresentationFormat>Widescreen</PresentationFormat>
  <Paragraphs>55</Paragraphs>
  <Slides>16</Slides>
  <Notes>0</Notes>
  <HiddenSlides>0</HiddenSlides>
  <MMClips>18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Default Design</vt:lpstr>
      <vt:lpstr>Chủ đề 1 CHÀO NĂM HỌC MỚI</vt:lpstr>
      <vt:lpstr>PowerPoint Presentation</vt:lpstr>
      <vt:lpstr>PowerPoint Presentation</vt:lpstr>
      <vt:lpstr>Đọc gam Đô trưởng theo các mẫu âm</vt:lpstr>
      <vt:lpstr>PowerPoint Presentation</vt:lpstr>
      <vt:lpstr>Luyện tập tiết tấu</vt:lpstr>
      <vt:lpstr>Nghe mẫu </vt:lpstr>
      <vt:lpstr>Đọc nhạc từng nét nhạc</vt:lpstr>
      <vt:lpstr>Đọc nhạc hoàn chỉnh cả bài</vt:lpstr>
      <vt:lpstr>II. Hoà tấu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255</cp:revision>
  <dcterms:created xsi:type="dcterms:W3CDTF">2006-11-06T13:45:38Z</dcterms:created>
  <dcterms:modified xsi:type="dcterms:W3CDTF">2022-10-19T07:06:27Z</dcterms:modified>
</cp:coreProperties>
</file>