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96" r:id="rId1"/>
    <p:sldMasterId id="2147483824" r:id="rId2"/>
    <p:sldMasterId id="2147483849" r:id="rId3"/>
  </p:sldMasterIdLst>
  <p:notesMasterIdLst>
    <p:notesMasterId r:id="rId17"/>
  </p:notesMasterIdLst>
  <p:sldIdLst>
    <p:sldId id="337" r:id="rId4"/>
    <p:sldId id="338" r:id="rId5"/>
    <p:sldId id="323" r:id="rId6"/>
    <p:sldId id="290" r:id="rId7"/>
    <p:sldId id="289" r:id="rId8"/>
    <p:sldId id="313" r:id="rId9"/>
    <p:sldId id="325" r:id="rId10"/>
    <p:sldId id="326" r:id="rId11"/>
    <p:sldId id="316" r:id="rId12"/>
    <p:sldId id="317" r:id="rId13"/>
    <p:sldId id="328" r:id="rId14"/>
    <p:sldId id="260" r:id="rId15"/>
    <p:sldId id="331" r:id="rId16"/>
  </p:sldIdLst>
  <p:sldSz cx="9144000" cy="5143500" type="screen16x9"/>
  <p:notesSz cx="6858000" cy="9144000"/>
  <p:embeddedFontLst>
    <p:embeddedFont>
      <p:font typeface="Bahnschrift SemiLight" pitchFamily="34" charset="0"/>
      <p:regular r:id="rId18"/>
    </p:embeddedFon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Wingdings 3" pitchFamily="18" charset="2"/>
      <p:regular r:id="rId23"/>
    </p:embeddedFont>
    <p:embeddedFont>
      <p:font typeface="Barlow" charset="0"/>
      <p:regular r:id="rId24"/>
      <p:bold r:id="rId25"/>
      <p:italic r:id="rId26"/>
      <p:boldItalic r:id="rId27"/>
    </p:embeddedFont>
    <p:embeddedFont>
      <p:font typeface="Trebuchet MS" pitchFamily="34" charset="0"/>
      <p:regular r:id="rId28"/>
      <p:bold r:id="rId29"/>
      <p:italic r:id="rId30"/>
      <p:boldItalic r:id="rId31"/>
    </p:embeddedFont>
    <p:embeddedFont>
      <p:font typeface="Bradley Hand ITC" charset="0"/>
      <p:regular r:id="rId32"/>
    </p:embeddedFont>
    <p:embeddedFont>
      <p:font typeface="Script MT Bold" charset="0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8FC7ED"/>
    <a:srgbClr val="CCFF99"/>
    <a:srgbClr val="99FF66"/>
    <a:srgbClr val="99FF99"/>
    <a:srgbClr val="CCFFCC"/>
    <a:srgbClr val="6FC7C7"/>
    <a:srgbClr val="4FE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3042716-ECBD-43DA-ABC4-147EB8EF36A6}">
  <a:tblStyle styleId="{D3042716-ECBD-43DA-ABC4-147EB8EF36A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-32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65741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5" name="Google Shape;7845;gb308c710a5_0_26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6" name="Google Shape;7846;gb308c710a5_0_26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2" name="Google Shape;77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3" name="Google Shape;77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0" name="Google Shape;7850;gb381e02fd5_3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1" name="Google Shape;7851;gb381e02fd5_3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5" name="Google Shape;7845;gb308c710a5_0_26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6" name="Google Shape;7846;gb308c710a5_0_26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6" name="Google Shape;7726;g7899609942_0_5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7" name="Google Shape;7727;g7899609942_0_5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2855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71147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79836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687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8688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5832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153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5303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4677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7761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780910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0880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717504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0394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8845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399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1">
  <p:cSld name="Custom Layout 1">
    <p:spTree>
      <p:nvGrpSpPr>
        <p:cNvPr id="1" name="Shape 76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765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7">
  <p:cSld name="Background 27">
    <p:spTree>
      <p:nvGrpSpPr>
        <p:cNvPr id="1" name="Shape 7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5265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2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63" name="Google Shape;2463;p4"/>
          <p:cNvSpPr txBox="1">
            <a:spLocks noGrp="1"/>
          </p:cNvSpPr>
          <p:nvPr>
            <p:ph type="body" idx="1"/>
          </p:nvPr>
        </p:nvSpPr>
        <p:spPr>
          <a:xfrm>
            <a:off x="720000" y="1160883"/>
            <a:ext cx="7704000" cy="33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 sz="12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98577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2">
  <p:cSld name="Background 12">
    <p:spTree>
      <p:nvGrpSpPr>
        <p:cNvPr id="1" name="Shape 51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392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7">
  <p:cSld name="Background 7">
    <p:spTree>
      <p:nvGrpSpPr>
        <p:cNvPr id="1" name="Shape 39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5501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29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084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0">
  <p:cSld name="Background 20">
    <p:spTree>
      <p:nvGrpSpPr>
        <p:cNvPr id="1" name="Shape 6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253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809261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92466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12446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391560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079234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67271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4549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010444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30601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132227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</a:rPr>
              <a:t>”</a:t>
            </a:r>
            <a:endParaRPr lang="en-US" sz="1050" dirty="0">
              <a:solidFill>
                <a:srgbClr val="90C226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573774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35873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6885732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193477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45727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621050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1">
  <p:cSld name="Custom Layout 1">
    <p:spTree>
      <p:nvGrpSpPr>
        <p:cNvPr id="1" name="Shape 76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43125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7">
  <p:cSld name="Background 27">
    <p:spTree>
      <p:nvGrpSpPr>
        <p:cNvPr id="1" name="Shape 7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3215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2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63" name="Google Shape;2463;p4"/>
          <p:cNvSpPr txBox="1">
            <a:spLocks noGrp="1"/>
          </p:cNvSpPr>
          <p:nvPr>
            <p:ph type="body" idx="1"/>
          </p:nvPr>
        </p:nvSpPr>
        <p:spPr>
          <a:xfrm>
            <a:off x="720000" y="1160883"/>
            <a:ext cx="7704000" cy="33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 sz="12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74864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2">
  <p:cSld name="Background 12">
    <p:spTree>
      <p:nvGrpSpPr>
        <p:cNvPr id="1" name="Shape 51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5476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7">
  <p:cSld name="Background 7">
    <p:spTree>
      <p:nvGrpSpPr>
        <p:cNvPr id="1" name="Shape 39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524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29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70711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6">
  <p:cSld name="Background 6">
    <p:spTree>
      <p:nvGrpSpPr>
        <p:cNvPr id="1" name="Shape 3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72460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0">
  <p:cSld name="Background 20">
    <p:spTree>
      <p:nvGrpSpPr>
        <p:cNvPr id="1" name="Shape 6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70288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248412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880572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747830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0993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505698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186328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3982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483124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40854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591196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</a:rPr>
              <a:t>”</a:t>
            </a:r>
            <a:endParaRPr lang="en-US" sz="1050" dirty="0">
              <a:solidFill>
                <a:srgbClr val="90C226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010061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92057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6791163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230361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365942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712015"/>
      </p:ext>
    </p:extLst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 1">
  <p:cSld name="Custom Layout 1">
    <p:spTree>
      <p:nvGrpSpPr>
        <p:cNvPr id="1" name="Shape 76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98821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7">
  <p:cSld name="Background 27">
    <p:spTree>
      <p:nvGrpSpPr>
        <p:cNvPr id="1" name="Shape 7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03687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2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63" name="Google Shape;2463;p4"/>
          <p:cNvSpPr txBox="1">
            <a:spLocks noGrp="1"/>
          </p:cNvSpPr>
          <p:nvPr>
            <p:ph type="body" idx="1"/>
          </p:nvPr>
        </p:nvSpPr>
        <p:spPr>
          <a:xfrm>
            <a:off x="720000" y="1160883"/>
            <a:ext cx="7704000" cy="33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 sz="12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13821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2">
  <p:cSld name="Background 12">
    <p:spTree>
      <p:nvGrpSpPr>
        <p:cNvPr id="1" name="Shape 51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0224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7">
  <p:cSld name="Background 7">
    <p:spTree>
      <p:nvGrpSpPr>
        <p:cNvPr id="1" name="Shape 39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5986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29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0510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6">
  <p:cSld name="Background 6">
    <p:spTree>
      <p:nvGrpSpPr>
        <p:cNvPr id="1" name="Shape 3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29490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0">
  <p:cSld name="Background 20">
    <p:spTree>
      <p:nvGrpSpPr>
        <p:cNvPr id="1" name="Shape 6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662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06791-3454-47A6-99BC-0BB17CCD624A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0829EB56-2C8A-451E-889D-0D66A80EE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8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  <p:sldLayoutId id="2147483814" r:id="rId17"/>
    <p:sldLayoutId id="2147483816" r:id="rId18"/>
    <p:sldLayoutId id="2147483817" r:id="rId19"/>
    <p:sldLayoutId id="2147483818" r:id="rId20"/>
    <p:sldLayoutId id="2147483819" r:id="rId21"/>
    <p:sldLayoutId id="2147483821" r:id="rId22"/>
    <p:sldLayoutId id="2147483823" r:id="rId23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87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  <p:sldLayoutId id="2147483841" r:id="rId17"/>
    <p:sldLayoutId id="2147483842" r:id="rId18"/>
    <p:sldLayoutId id="2147483843" r:id="rId19"/>
    <p:sldLayoutId id="2147483844" r:id="rId20"/>
    <p:sldLayoutId id="2147483845" r:id="rId21"/>
    <p:sldLayoutId id="2147483846" r:id="rId22"/>
    <p:sldLayoutId id="2147483847" r:id="rId23"/>
    <p:sldLayoutId id="2147483848" r:id="rId24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06791-3454-47A6-99BC-0BB17CCD62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0829EB56-2C8A-451E-889D-0D66A80EED42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37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  <p:sldLayoutId id="2147483873" r:id="rId24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8" name="Google Shape;7848;p82"/>
          <p:cNvSpPr txBox="1"/>
          <p:nvPr/>
        </p:nvSpPr>
        <p:spPr>
          <a:xfrm>
            <a:off x="713232" y="1450848"/>
            <a:ext cx="7467601" cy="2450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20000"/>
              </a:lnSpc>
            </a:pPr>
            <a:endParaRPr lang="en-US" sz="2800" b="1" kern="1200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sz="2800" b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lang="en" sz="2800" b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hào Mừng Thầy Cô </a:t>
            </a:r>
            <a:r>
              <a:rPr lang="en" sz="2800" b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Và </a:t>
            </a:r>
            <a:r>
              <a:rPr lang="en" sz="2800" b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Các Em Đến </a:t>
            </a:r>
            <a:r>
              <a:rPr lang="en" sz="2800" b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Với </a:t>
            </a:r>
            <a:r>
              <a:rPr lang="en" sz="2800" b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en" sz="2800" b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" sz="2800" b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Thư </a:t>
            </a:r>
            <a:r>
              <a:rPr lang="en" sz="2800" b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viện Trường THCS Phú </a:t>
            </a:r>
            <a:r>
              <a:rPr lang="en" sz="2800" b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La </a:t>
            </a:r>
            <a:r>
              <a:rPr lang="en" sz="2800" b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!</a:t>
            </a:r>
          </a:p>
          <a:p>
            <a:pPr algn="ctr">
              <a:lnSpc>
                <a:spcPct val="120000"/>
              </a:lnSpc>
            </a:pPr>
            <a:r>
              <a:rPr lang="en" sz="2800" b="1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" sz="2000" b="1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                     NV: Nguyễn Thị Thu Hằng</a:t>
            </a:r>
          </a:p>
          <a:p>
            <a:pPr algn="ctr">
              <a:lnSpc>
                <a:spcPct val="120000"/>
              </a:lnSpc>
            </a:pPr>
            <a:r>
              <a:rPr lang="en" sz="2000" b="1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Năm học: 2023-2024</a:t>
            </a:r>
            <a:r>
              <a:rPr lang="en" sz="2800" b="1" i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en" sz="2800" b="1" i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en" sz="28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Gochi Hand"/>
              <a:cs typeface="Times New Roman" pitchFamily="18" charset="0"/>
              <a:sym typeface="Gochi Hand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36192" y="530947"/>
            <a:ext cx="5821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UBND QUẬN HÀ ĐÔNG</a:t>
            </a:r>
          </a:p>
          <a:p>
            <a:pPr lvl="0"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TRƯỜNG THCS PHÚ LA</a:t>
            </a:r>
          </a:p>
        </p:txBody>
      </p:sp>
    </p:spTree>
    <p:extLst>
      <p:ext uri="{BB962C8B-B14F-4D97-AF65-F5344CB8AC3E}">
        <p14:creationId xmlns:p14="http://schemas.microsoft.com/office/powerpoint/2010/main" val="134915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8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8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8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7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6" name="Google Shape;7706;p49"/>
          <p:cNvSpPr txBox="1">
            <a:spLocks noGrp="1"/>
          </p:cNvSpPr>
          <p:nvPr>
            <p:ph type="ctrTitle"/>
          </p:nvPr>
        </p:nvSpPr>
        <p:spPr>
          <a:xfrm>
            <a:off x="4712208" y="152401"/>
            <a:ext cx="3883152" cy="33710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</a:pPr>
            <a:endParaRPr sz="2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4048" y="387997"/>
            <a:ext cx="423062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Thư</a:t>
            </a:r>
            <a:r>
              <a:rPr lang="en-US" sz="24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400" i="1" kern="120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Viện</a:t>
            </a:r>
            <a:r>
              <a:rPr lang="en-US" sz="2400" i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4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Trường</a:t>
            </a:r>
            <a:r>
              <a:rPr lang="en-US" sz="24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THCS </a:t>
            </a:r>
            <a:r>
              <a:rPr lang="en-US" sz="24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Phú</a:t>
            </a:r>
            <a:r>
              <a:rPr lang="en-US" sz="24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400" i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La </a:t>
            </a:r>
            <a:r>
              <a:rPr lang="en-US" sz="2400" i="1" kern="120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Trân</a:t>
            </a:r>
            <a:r>
              <a:rPr lang="en-US" sz="2400" i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400" i="1" kern="120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trọng</a:t>
            </a:r>
            <a:r>
              <a:rPr lang="en-US" sz="2400" i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400" i="1" kern="120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giới</a:t>
            </a:r>
            <a:r>
              <a:rPr lang="en-US" sz="2400" i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400" i="1" kern="120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thiệu</a:t>
            </a:r>
            <a:r>
              <a:rPr lang="en-US" sz="2400" i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400" i="1" kern="120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đến</a:t>
            </a:r>
            <a:r>
              <a:rPr lang="en-US" sz="2400" i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400" i="1" kern="120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bạn</a:t>
            </a:r>
            <a:r>
              <a:rPr lang="en-US" sz="2400" i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400" i="1" kern="120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đọc</a:t>
            </a:r>
            <a:r>
              <a:rPr lang="en-US" sz="2400" i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400" i="1" kern="120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cuốn</a:t>
            </a:r>
            <a:r>
              <a:rPr lang="en-US" sz="2400" i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400" i="1" kern="1200" dirty="0" err="1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sách</a:t>
            </a:r>
            <a:r>
              <a:rPr lang="en-US" sz="2400" i="1" kern="12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: </a:t>
            </a:r>
            <a:endParaRPr lang="en-US" sz="2400" i="1" kern="1200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en-US" sz="28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Từ</a:t>
            </a:r>
            <a:r>
              <a:rPr lang="en-US" sz="28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8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Kinh</a:t>
            </a:r>
            <a:r>
              <a:rPr lang="en-US" sz="28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8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Đô</a:t>
            </a:r>
            <a:r>
              <a:rPr lang="en-US" sz="28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8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Đến</a:t>
            </a:r>
            <a:r>
              <a:rPr lang="en-US" sz="28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8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Thủ</a:t>
            </a:r>
            <a:r>
              <a:rPr lang="en-US" sz="28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8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Đô</a:t>
            </a:r>
            <a:endParaRPr lang="en-US" sz="2800" i="1" kern="1200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en-US" sz="20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Dặm</a:t>
            </a:r>
            <a:r>
              <a:rPr lang="en-US" sz="20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0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dài</a:t>
            </a:r>
            <a:r>
              <a:rPr lang="en-US" sz="20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0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đất</a:t>
            </a:r>
            <a:r>
              <a:rPr lang="en-US" sz="20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0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nước</a:t>
            </a:r>
            <a:r>
              <a:rPr lang="en-US" sz="20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0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theo</a:t>
            </a:r>
            <a:r>
              <a:rPr lang="en-US" sz="20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0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năm</a:t>
            </a:r>
            <a:r>
              <a:rPr lang="en-US" sz="2000" i="1" kern="120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2000" i="1" kern="1200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tháng</a:t>
            </a:r>
            <a:endParaRPr lang="en-US" sz="2200" b="1" kern="1200" dirty="0" smtClean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en-US" sz="1800" b="1" i="1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Do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các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tác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giả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Nguyễn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Huy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Thắng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Nguyễn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Như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Mai,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Nguyễn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Quốc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Tín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Đoàn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Đức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Thành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biên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soạn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Sách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dày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230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trang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bìa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cứng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khổ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rộng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27 cm,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nhà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xuất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bản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Kim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Đồng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ấn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hành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năm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2010.</a:t>
            </a:r>
          </a:p>
          <a:p>
            <a:pPr algn="ctr"/>
            <a:r>
              <a:rPr lang="en-US" sz="1800" kern="1200" dirty="0">
                <a:solidFill>
                  <a:srgbClr val="04617B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en-US" sz="1800" kern="1200" dirty="0">
                <a:solidFill>
                  <a:srgbClr val="04617B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61255" y="408690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b="1" dirty="0">
              <a:solidFill>
                <a:srgbClr val="00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7140" y="456551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E7661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128" y="188976"/>
            <a:ext cx="3700272" cy="3273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 flipH="1">
            <a:off x="292608" y="3759889"/>
            <a:ext cx="8375904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15000"/>
              </a:lnSpc>
            </a:pP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Thăng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Long –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Hà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Nội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đô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thành</a:t>
            </a:r>
            <a:endParaRPr lang="en-US" sz="12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lnSpc>
                <a:spcPct val="115000"/>
              </a:lnSpc>
            </a:pP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Nước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non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ai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vẽ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nên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tranh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họa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đồ</a:t>
            </a:r>
            <a:endParaRPr lang="en-US" sz="12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lnSpc>
                <a:spcPct val="115000"/>
              </a:lnSpc>
            </a:pP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Cố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đô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rồi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lại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tân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đô</a:t>
            </a:r>
            <a:endParaRPr lang="en-US" sz="12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algn="ctr" fontAlgn="base">
              <a:lnSpc>
                <a:spcPct val="115000"/>
              </a:lnSpc>
            </a:pP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Ngàn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năm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văn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vật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bây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giờ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còn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đây</a:t>
            </a:r>
            <a:endParaRPr lang="en-US" sz="12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3200400" algn="ctr" fontAlgn="base">
              <a:lnSpc>
                <a:spcPct val="115000"/>
              </a:lnSpc>
            </a:pP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(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Ca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en-US" b="1" dirty="0" err="1">
                <a:solidFill>
                  <a:schemeClr val="tx1"/>
                </a:solidFill>
                <a:ea typeface="Times New Roman"/>
                <a:cs typeface="Times New Roman"/>
              </a:rPr>
              <a:t>dao</a:t>
            </a:r>
            <a:r>
              <a:rPr lang="en-US" b="1" dirty="0">
                <a:solidFill>
                  <a:schemeClr val="tx1"/>
                </a:solidFill>
                <a:ea typeface="Times New Roman"/>
                <a:cs typeface="Times New Roman"/>
              </a:rPr>
              <a:t>)</a:t>
            </a:r>
            <a:endParaRPr lang="en-US" sz="1200" b="1" dirty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2013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107" y="486383"/>
            <a:ext cx="657252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115000"/>
              </a:lnSpc>
            </a:pP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Đất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nước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Việt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Nam ta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trải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qua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hàng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nghìn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năm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lịch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sử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nhiều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thăng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trầm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biến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cải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hàng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chục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triều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đại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đời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vua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qua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nhiều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lần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thay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đổi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quốc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hiệu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chế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… Qua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hàng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ngàn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năm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ấy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kinh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đô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nước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cũng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nhiều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lần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thay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đổi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Văn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Lang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vua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Hùng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;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Cổ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Loa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An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Dương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Vương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;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Hoa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Lư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đời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Đinh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Tiền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Lê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;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Thăng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Long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dưới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triều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Lý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Trần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Lê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;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Tây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Kinh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Hồ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;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Phú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Xuân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Huế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Tây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Sơn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đời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vua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Nguyễn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;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cuối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cùng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ngày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nay.</a:t>
            </a:r>
            <a:endParaRPr lang="en-US" sz="2400" dirty="0">
              <a:solidFill>
                <a:schemeClr val="tx1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18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Shape 7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8432" y="588752"/>
            <a:ext cx="83941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Dặm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nay,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thấy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lịch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Hùng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dựng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kiểu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niên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chắp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nối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ngang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bổ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ích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thú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nhằm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nhìn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vừa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tổng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vừa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đặc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tả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hồn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cốt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tới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nay.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cạnh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minh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họa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bức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nhằm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8" name="Google Shape;7848;p82"/>
          <p:cNvSpPr txBox="1"/>
          <p:nvPr/>
        </p:nvSpPr>
        <p:spPr>
          <a:xfrm>
            <a:off x="1505712" y="676656"/>
            <a:ext cx="6717792" cy="2865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 fontAlgn="base">
              <a:lnSpc>
                <a:spcPct val="115000"/>
              </a:lnSpc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en-US" sz="2400" dirty="0" err="1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Nội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dung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sách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chia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làm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4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phần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 </a:t>
            </a:r>
            <a:endParaRPr lang="en-US" sz="24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just" fontAlgn="base">
              <a:lnSpc>
                <a:spcPct val="115000"/>
              </a:lnSpc>
            </a:pPr>
            <a:r>
              <a:rPr lang="en-US" sz="2000" dirty="0" err="1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Phần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 “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Văn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Lang,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Cổ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Loa,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Hoa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Lư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những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chặng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đường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mở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nước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”; </a:t>
            </a:r>
            <a:endParaRPr lang="en-US" sz="20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just" fontAlgn="base">
              <a:lnSpc>
                <a:spcPct val="115000"/>
              </a:lnSpc>
            </a:pPr>
            <a:r>
              <a:rPr lang="en-US" sz="2000" dirty="0" err="1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Phần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 “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Với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Thăng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Long –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Đông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Đô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Kỷ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nguyên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phát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triển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của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Đại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Việt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”; </a:t>
            </a:r>
            <a:endParaRPr lang="en-US" sz="20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just" fontAlgn="base">
              <a:lnSpc>
                <a:spcPct val="115000"/>
              </a:lnSpc>
            </a:pPr>
            <a:r>
              <a:rPr lang="en-US" sz="2000" dirty="0" err="1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Phần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3 “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Phú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Xuân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–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Huế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với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nhà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Nguyễn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Tây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Sơn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và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vương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triều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Nguyễn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”; </a:t>
            </a:r>
            <a:endParaRPr lang="en-US" sz="20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just" fontAlgn="base">
              <a:lnSpc>
                <a:spcPct val="115000"/>
              </a:lnSpc>
            </a:pPr>
            <a:r>
              <a:rPr lang="en-US" sz="2000" dirty="0" err="1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Phần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4 “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Hà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Nội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-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Trái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tim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của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cả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nước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”.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6320" y="1039023"/>
            <a:ext cx="7065264" cy="483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15000"/>
              </a:lnSpc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22;p40">
            <a:extLst>
              <a:ext uri="{FF2B5EF4-FFF2-40B4-BE49-F238E27FC236}">
                <a16:creationId xmlns="" xmlns:a16="http://schemas.microsoft.com/office/drawing/2014/main" id="{5B13CBAE-0459-4BFB-9FCE-B1CDB88E124E}"/>
              </a:ext>
            </a:extLst>
          </p:cNvPr>
          <p:cNvSpPr txBox="1">
            <a:spLocks/>
          </p:cNvSpPr>
          <p:nvPr/>
        </p:nvSpPr>
        <p:spPr>
          <a:xfrm>
            <a:off x="2993057" y="800162"/>
            <a:ext cx="2493341" cy="6334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70432" y="791263"/>
            <a:ext cx="7248144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15000"/>
              </a:lnSpc>
            </a:pPr>
            <a:r>
              <a:rPr lang="en-US" sz="2000" dirty="0" err="1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Đến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phần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đầu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tiên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“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Văn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Lang,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Cổ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Loa,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Hoa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Lư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những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chặng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đường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mở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nước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”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bạn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đọc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sẽ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được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trở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về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thời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kỳ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đầu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dựng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nước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thời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đại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Hùng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Vương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nước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Văn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Lang. Theo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truyền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thuyết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thời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đại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các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vua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Hùng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ở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nước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ta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bắt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đầu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từ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năm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2879 TCN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kết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thúc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vào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năm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257 TCN,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vị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vua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đầu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tiên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Hùng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Quốc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Vương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vị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vua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cuối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cùng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Hùng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Duệ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Vương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Thời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Văn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Lang,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nước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ta chia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thành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15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bộ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như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Giao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Chỉ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Vũ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Ninh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Việt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Thường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Cửu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Chân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Văn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Lang…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Các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vua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Hùng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đóng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đô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ở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Văn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Lang,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Văn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Lang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vừa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tên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nước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vừa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tên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kinh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đô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Kinh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đô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này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ở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vùng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ngã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Bạch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Hạc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tỉnh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Phú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Thọ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Thời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đại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Hùng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Vương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nền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văn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minh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lúa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nước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kỹ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thuật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đúc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trống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đồng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đạt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đến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trình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độ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cao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en-US" sz="2000" dirty="0">
              <a:solidFill>
                <a:schemeClr val="tx1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65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12" y="347472"/>
            <a:ext cx="7918703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78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43525" y="123586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48640" y="310896"/>
            <a:ext cx="7961376" cy="4305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15000"/>
              </a:lnSpc>
            </a:pP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Tiếp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kinh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đô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Cổ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Loa.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năm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257 TCN,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Thục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Phán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 (An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Dương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Vương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)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hợp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nhất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hai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cộng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đồng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Âu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Lạc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Lạc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Việt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nước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Âu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Lạc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đóng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đô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ở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Cổ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Loa.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xây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dựng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nước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hùng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mạnh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An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Dương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Vương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xây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Cổ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Loa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gồm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9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vòng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xoáy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chôn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ốc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3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vòng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trung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tâm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Cổ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Loa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như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mê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cung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thuận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lợi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tấn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phòng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thủ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Âu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Lạc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còn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chế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cung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nỏ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bằng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đồng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bắn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nhiều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mũi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tên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lúc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còn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gọi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nỏ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liên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châu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lịch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sử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đánh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giá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Cổ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Loa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vừa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kinh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vừa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thị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quân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đặc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sắc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thời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kỳ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en-US" sz="2400" dirty="0">
              <a:solidFill>
                <a:schemeClr val="tx1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80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256032"/>
            <a:ext cx="7083425" cy="4700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15913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45008" y="420624"/>
            <a:ext cx="82600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quá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lịch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ngàn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Bắc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chiếm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đóng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chẳng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trị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sở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thú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… </a:t>
            </a:r>
          </a:p>
          <a:p>
            <a:pPr algn="just" fontAlgn="base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938,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Bạch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Đằng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lịch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quân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Nam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ngôi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Cổ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Loa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đây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độc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lâu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bền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ta 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gắn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liền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Long (1010). Qua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biến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thiên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lịch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Long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ngừng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Long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Trần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Lê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Nguyễn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365893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9664" y="280417"/>
            <a:ext cx="8442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cuối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trái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tim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xưa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nay.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Dưới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Nguyễn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tỉnh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xứ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hộ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Quốc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khánh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2/9/1945,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mới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trung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tâm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não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lịch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ảnh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quý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giả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trải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biết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khó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khăn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thử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thách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chiến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oai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hùng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lịch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trào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ở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“60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khói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lửa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ô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”,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chiến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Biên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Phủ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nay,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trái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tim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trở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minh,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bậc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64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368" y="377952"/>
            <a:ext cx="78821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Dặm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thú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miền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từng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đóng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vua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chúa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Lang,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Cổ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Loa,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Thăng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Long,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bậc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hào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kiệt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quân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vương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chiến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huy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hoàng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nốt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trầm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buồn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bi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tráng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suốt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chiều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lịch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đất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ta. Qua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cuốn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thêm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lịch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nghìn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năm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dựng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giữ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thêm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quốc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Việt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Nam.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Mượn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viện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THCS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Phú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La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Trân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trọng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thiệu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1191" y="1027814"/>
            <a:ext cx="22753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Kiến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thức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muốn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khắc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ghi</a:t>
            </a:r>
            <a:endParaRPr lang="en-US" sz="1600" dirty="0" smtClean="0">
              <a:solidFill>
                <a:srgbClr val="C00000"/>
              </a:solidFill>
              <a:latin typeface="Script MT Bold" panose="03040602040607080904" pitchFamily="66" charset="0"/>
            </a:endParaRPr>
          </a:p>
          <a:p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Thì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phải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chăm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luyện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rèn</a:t>
            </a:r>
            <a:endParaRPr lang="en-US" sz="1600" dirty="0" smtClean="0">
              <a:solidFill>
                <a:srgbClr val="C00000"/>
              </a:solidFill>
              <a:latin typeface="Script MT Bold" panose="03040602040607080904" pitchFamily="66" charset="0"/>
            </a:endParaRPr>
          </a:p>
          <a:p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Mỗi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ngày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luyện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một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ít</a:t>
            </a:r>
            <a:endParaRPr lang="en-US" sz="1600" dirty="0" smtClean="0">
              <a:solidFill>
                <a:srgbClr val="C00000"/>
              </a:solidFill>
              <a:latin typeface="Script MT Bold" panose="03040602040607080904" pitchFamily="66" charset="0"/>
            </a:endParaRPr>
          </a:p>
          <a:p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Lâu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dẫn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sẽ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thành</a:t>
            </a:r>
            <a:r>
              <a:rPr lang="en-US" sz="1600" dirty="0" smtClean="0">
                <a:solidFill>
                  <a:srgbClr val="C00000"/>
                </a:solidFill>
                <a:latin typeface="Script MT Bold" panose="03040602040607080904" pitchFamily="66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Script MT Bold" panose="03040602040607080904" pitchFamily="66" charset="0"/>
              </a:rPr>
              <a:t>quen</a:t>
            </a:r>
            <a:endParaRPr lang="en-US" sz="1600" dirty="0">
              <a:solidFill>
                <a:srgbClr val="C00000"/>
              </a:solidFill>
              <a:latin typeface="Script MT Bold" panose="030406020406070809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745675-A632-41E8-8905-0A9B9416FA28}"/>
              </a:ext>
            </a:extLst>
          </p:cNvPr>
          <p:cNvSpPr txBox="1"/>
          <p:nvPr/>
        </p:nvSpPr>
        <p:spPr>
          <a:xfrm>
            <a:off x="4749209" y="787179"/>
            <a:ext cx="2218661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4000" b="1" dirty="0" smtClean="0">
                <a:solidFill>
                  <a:srgbClr val="0066FF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CHÂN  THÀNH </a:t>
            </a:r>
            <a:r>
              <a:rPr lang="en-US" sz="4000" b="1" dirty="0">
                <a:solidFill>
                  <a:srgbClr val="0066FF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CẢM </a:t>
            </a:r>
            <a:r>
              <a:rPr lang="en-US" sz="4000" b="1" dirty="0" smtClean="0">
                <a:solidFill>
                  <a:srgbClr val="0066FF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ƠN</a:t>
            </a:r>
            <a:r>
              <a:rPr lang="en-US" sz="4000" b="1" dirty="0">
                <a:solidFill>
                  <a:srgbClr val="0066FF"/>
                </a:solidFill>
                <a:latin typeface="Bradley Hand ITC" panose="03070402050302030203" pitchFamily="66" charset="0"/>
                <a:cs typeface="Times New Roman" panose="02020603050405020304" pitchFamily="18" charset="0"/>
              </a:rPr>
              <a:t>!</a:t>
            </a:r>
            <a:endParaRPr lang="vi-VN" sz="4000" b="1" dirty="0">
              <a:solidFill>
                <a:srgbClr val="0066FF"/>
              </a:solidFill>
              <a:latin typeface="Bahnschrift SemiLight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ntro Hoa Nhẹ Nhàng - Intro Miễn Phí - S Medi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480712"/>
            <a:ext cx="1178287" cy="66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5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2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2438</TotalTime>
  <Words>671</Words>
  <Application>Microsoft Office PowerPoint</Application>
  <PresentationFormat>On-screen Show (16:9)</PresentationFormat>
  <Paragraphs>36</Paragraphs>
  <Slides>13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Arial</vt:lpstr>
      <vt:lpstr>Times New Roman</vt:lpstr>
      <vt:lpstr>Bahnschrift SemiLight</vt:lpstr>
      <vt:lpstr>Calibri</vt:lpstr>
      <vt:lpstr>Wingdings 3</vt:lpstr>
      <vt:lpstr>Barlow</vt:lpstr>
      <vt:lpstr>Gochi Hand</vt:lpstr>
      <vt:lpstr>Trebuchet MS</vt:lpstr>
      <vt:lpstr>Bradley Hand ITC</vt:lpstr>
      <vt:lpstr>Script MT Bold</vt:lpstr>
      <vt:lpstr>Facet</vt:lpstr>
      <vt:lpstr>1_Facet</vt:lpstr>
      <vt:lpstr>2_Facet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Backgrounds for Virtual Classroom</dc:title>
  <dc:creator>LaptopAZ.vn</dc:creator>
  <cp:lastModifiedBy>Techsi.vn</cp:lastModifiedBy>
  <cp:revision>76</cp:revision>
  <dcterms:modified xsi:type="dcterms:W3CDTF">2024-04-02T09:53:49Z</dcterms:modified>
</cp:coreProperties>
</file>