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433" r:id="rId2"/>
    <p:sldId id="427" r:id="rId3"/>
    <p:sldId id="428" r:id="rId4"/>
    <p:sldId id="429" r:id="rId5"/>
    <p:sldId id="434" r:id="rId6"/>
    <p:sldId id="435" r:id="rId7"/>
    <p:sldId id="280" r:id="rId8"/>
    <p:sldId id="265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2" r:id="rId17"/>
    <p:sldId id="281" r:id="rId18"/>
    <p:sldId id="430" r:id="rId19"/>
    <p:sldId id="431" r:id="rId20"/>
    <p:sldId id="416" r:id="rId21"/>
    <p:sldId id="415" r:id="rId22"/>
    <p:sldId id="417" r:id="rId23"/>
    <p:sldId id="436" r:id="rId24"/>
    <p:sldId id="432" r:id="rId25"/>
    <p:sldId id="421" r:id="rId26"/>
    <p:sldId id="422" r:id="rId27"/>
    <p:sldId id="438" r:id="rId28"/>
    <p:sldId id="419" r:id="rId29"/>
    <p:sldId id="418" r:id="rId30"/>
    <p:sldId id="420" r:id="rId31"/>
    <p:sldId id="423" r:id="rId32"/>
    <p:sldId id="367" r:id="rId3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Thi Tuyet Hong" initials="NTTH" lastIdx="1" clrIdx="0">
    <p:extLst>
      <p:ext uri="{19B8F6BF-5375-455C-9EA6-DF929625EA0E}">
        <p15:presenceInfo xmlns:p15="http://schemas.microsoft.com/office/powerpoint/2012/main" userId="S::0101976020@hanoi.itrithuc.vn::fa062e7c-7df3-4eb0-8308-544fd83b691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058E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4" d="100"/>
          <a:sy n="44" d="100"/>
        </p:scale>
        <p:origin x="21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20C8-291E-4C4D-92BC-CC9E356E41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181A83-3925-4F8F-8CFC-E9C9390A10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BCA04-4192-4CDD-883E-DF33B7E38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6D8B-2E44-4895-9313-6B9E492C65A0}" type="datetimeFigureOut">
              <a:rPr lang="vi-VN" smtClean="0"/>
              <a:t>18/02/2024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6AFCA-D279-4C4F-8551-5F5C6C9E5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66580-49D7-40E6-8005-A63C82F2C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4AD6-1CF7-4936-AEFC-4FBAE7B107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61749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B8E97-4CD8-4484-A305-C68AF3D6B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6A0D57-FDAD-4F52-A653-CF96F40EBF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DC605C-D008-4A64-AE76-9B6BC6E7B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6D8B-2E44-4895-9313-6B9E492C65A0}" type="datetimeFigureOut">
              <a:rPr lang="vi-VN" smtClean="0"/>
              <a:t>18/02/2024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A3935D-D5B5-4E83-B0F5-6FC248538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24A33-2479-4676-A568-002CD6654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4AD6-1CF7-4936-AEFC-4FBAE7B107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65882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7D6CB1-6842-4B9E-B8E6-C338D75D41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6451C0-16DF-4A6D-8E18-7061C60008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8879FF-126A-4E10-8FD4-ED6CFAC79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6D8B-2E44-4895-9313-6B9E492C65A0}" type="datetimeFigureOut">
              <a:rPr lang="vi-VN" smtClean="0"/>
              <a:t>18/02/2024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88D63-1CC5-41FE-8964-E6C73C1BC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AA26E-15F3-498A-B10E-858AD64AB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4AD6-1CF7-4936-AEFC-4FBAE7B107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52331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5FE93-559A-4EF4-B8EF-69EFA30C7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B4A2D-2E09-437B-937B-6FE215B03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0376A0-AC3F-46BB-9D8B-7DD1FEBDC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6D8B-2E44-4895-9313-6B9E492C65A0}" type="datetimeFigureOut">
              <a:rPr lang="vi-VN" smtClean="0"/>
              <a:t>18/02/2024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FBE71-4C7F-4E1A-9A1A-BDBE89644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F7F3B0-F3D4-45B9-89AA-5203DC474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4AD6-1CF7-4936-AEFC-4FBAE7B107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90593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5C74D-7F99-4A40-A768-DC76C066C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F2F030-BC83-4DD1-9782-3FBFFD967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1FDFB-1B6F-43FD-970A-F2A1C67D3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6D8B-2E44-4895-9313-6B9E492C65A0}" type="datetimeFigureOut">
              <a:rPr lang="vi-VN" smtClean="0"/>
              <a:t>18/02/2024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6946F8-241F-4182-8426-4E7912D02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CD020-6E4F-4795-8249-E7487182B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4AD6-1CF7-4936-AEFC-4FBAE7B107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07318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A6BAE-57BD-46A7-9B9D-6B3A1D208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B7DED-B0B9-4880-9F86-3A0BD364B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5F6894-BE81-4755-A91D-11AC8EEC4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E61FD6-0AA1-43C1-AE9A-4117C43E0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6D8B-2E44-4895-9313-6B9E492C65A0}" type="datetimeFigureOut">
              <a:rPr lang="vi-VN" smtClean="0"/>
              <a:t>18/02/2024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395C87-E3C2-4B63-AC13-FDC6A8C7F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420C6-B022-4F87-A921-5A18B8FD4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4AD6-1CF7-4936-AEFC-4FBAE7B107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04750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87CB3-D363-4DBE-94C6-73EBE073E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67BEEC-D738-46DD-B7DA-CFA59547C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1C3085-E1B0-4819-AA41-3152FA0C3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D0487E-1109-4842-999A-FF004E1789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E6AED9-0270-4AF1-B272-E9E34FBABA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1B7C50-C02C-4555-B372-FB7374701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6D8B-2E44-4895-9313-6B9E492C65A0}" type="datetimeFigureOut">
              <a:rPr lang="vi-VN" smtClean="0"/>
              <a:t>18/02/2024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4D940E-1D38-469E-8DF6-E07CD6214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160540-81EE-4859-97A5-298D4DDA9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4AD6-1CF7-4936-AEFC-4FBAE7B107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74853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BDE99-4640-4F3E-A18C-B086CD4C6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540293-65A0-4BC0-A51D-E969ED6F4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6D8B-2E44-4895-9313-6B9E492C65A0}" type="datetimeFigureOut">
              <a:rPr lang="vi-VN" smtClean="0"/>
              <a:t>18/02/2024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16757E-707D-4AA1-AD6F-F52EA2A1E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3F0B1C-C249-4BE2-AED0-B7BB20453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4AD6-1CF7-4936-AEFC-4FBAE7B107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2240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B1BEEE-C884-4BD4-9107-DAA144AD6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6D8B-2E44-4895-9313-6B9E492C65A0}" type="datetimeFigureOut">
              <a:rPr lang="vi-VN" smtClean="0"/>
              <a:t>18/02/2024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7CF530-A516-4C1F-9B39-C88DA636D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ECA663-441A-47A3-8E43-0FD122EBD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4AD6-1CF7-4936-AEFC-4FBAE7B107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69617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A2791-70AB-4A63-A6B2-3F661FEC6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7E5F0-5AD0-4D19-983B-720AF8964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F11B98-DAC4-4A53-AD50-908FBDEC9E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5B1EF8-74CC-45E7-83E9-72A60C980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6D8B-2E44-4895-9313-6B9E492C65A0}" type="datetimeFigureOut">
              <a:rPr lang="vi-VN" smtClean="0"/>
              <a:t>18/02/2024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8A952F-9544-46A9-85FB-1A4D0957E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2D903C-BCB0-4196-AE51-EB8B63A72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4AD6-1CF7-4936-AEFC-4FBAE7B107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94693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08EB9-9BF1-4062-BB48-2D14C8092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63090C-3C7B-4F5A-BD04-CCEC73C8EE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99DF1E-7C6B-4DCC-BAF4-C621A0266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5CD4B7-CFA5-4639-A34B-1FAF3A222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6D8B-2E44-4895-9313-6B9E492C65A0}" type="datetimeFigureOut">
              <a:rPr lang="vi-VN" smtClean="0"/>
              <a:t>18/02/2024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145A8E-AA8A-40E6-900F-0EA85A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DDA2A4-662E-4B3D-80B9-6B28CD2BA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54AD6-1CF7-4936-AEFC-4FBAE7B107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25859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4D8B89-4B0D-45C6-86D0-5B62E0115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3E4F3D-678D-4D30-BA59-32114083E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3A4E6-B526-4BF8-AE18-CD4E4D66BE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D6D8B-2E44-4895-9313-6B9E492C65A0}" type="datetimeFigureOut">
              <a:rPr lang="vi-VN" smtClean="0"/>
              <a:t>18/02/2024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BD4E0-5FF9-4BBA-8B8D-5F7B5E836D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4954BB-705C-4C9A-9702-D016E0957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54AD6-1CF7-4936-AEFC-4FBAE7B107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29953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jpeg"/><Relationship Id="rId7" Type="http://schemas.openxmlformats.org/officeDocument/2006/relationships/image" Target="../media/image19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4.png"/><Relationship Id="rId4" Type="http://schemas.openxmlformats.org/officeDocument/2006/relationships/image" Target="../media/image17.jpeg"/><Relationship Id="rId9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6.jpeg"/><Relationship Id="rId7" Type="http://schemas.openxmlformats.org/officeDocument/2006/relationships/image" Target="../media/image19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5.png"/><Relationship Id="rId10" Type="http://schemas.openxmlformats.org/officeDocument/2006/relationships/image" Target="../media/image21.jpg"/><Relationship Id="rId4" Type="http://schemas.openxmlformats.org/officeDocument/2006/relationships/image" Target="../media/image17.jpeg"/><Relationship Id="rId9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6.jpeg"/><Relationship Id="rId7" Type="http://schemas.microsoft.com/office/2007/relationships/hdphoto" Target="../media/hdphoto5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21.jpg"/><Relationship Id="rId5" Type="http://schemas.microsoft.com/office/2007/relationships/hdphoto" Target="../media/hdphoto4.wdp"/><Relationship Id="rId10" Type="http://schemas.microsoft.com/office/2007/relationships/hdphoto" Target="../media/hdphoto7.wdp"/><Relationship Id="rId4" Type="http://schemas.openxmlformats.org/officeDocument/2006/relationships/image" Target="../media/image27.pn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9.png"/><Relationship Id="rId7" Type="http://schemas.openxmlformats.org/officeDocument/2006/relationships/image" Target="../media/image25.png"/><Relationship Id="rId12" Type="http://schemas.openxmlformats.org/officeDocument/2006/relationships/image" Target="../media/image21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microsoft.com/office/2007/relationships/hdphoto" Target="../media/hdphoto7.wdp"/><Relationship Id="rId5" Type="http://schemas.openxmlformats.org/officeDocument/2006/relationships/image" Target="../media/image30.png"/><Relationship Id="rId10" Type="http://schemas.openxmlformats.org/officeDocument/2006/relationships/image" Target="../media/image28.png"/><Relationship Id="rId4" Type="http://schemas.microsoft.com/office/2007/relationships/hdphoto" Target="../media/hdphoto3.wdp"/><Relationship Id="rId9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1.jpg"/><Relationship Id="rId3" Type="http://schemas.microsoft.com/office/2007/relationships/hdphoto" Target="../media/hdphoto9.wdp"/><Relationship Id="rId7" Type="http://schemas.microsoft.com/office/2007/relationships/hdphoto" Target="../media/hdphoto4.wdp"/><Relationship Id="rId12" Type="http://schemas.microsoft.com/office/2007/relationships/hdphoto" Target="../media/hdphoto7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28.png"/><Relationship Id="rId5" Type="http://schemas.microsoft.com/office/2007/relationships/hdphoto" Target="../media/hdphoto3.wdp"/><Relationship Id="rId10" Type="http://schemas.openxmlformats.org/officeDocument/2006/relationships/image" Target="../media/image19.jpg"/><Relationship Id="rId4" Type="http://schemas.openxmlformats.org/officeDocument/2006/relationships/image" Target="../media/image32.png"/><Relationship Id="rId9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4"/><Relationship Id="rId7" Type="http://schemas.microsoft.com/office/2007/relationships/hdphoto" Target="../media/hdphoto1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microsoft.com/office/2007/relationships/hdphoto" Target="../media/hdphoto7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3.png"/><Relationship Id="rId1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jpeg"/><Relationship Id="rId7" Type="http://schemas.microsoft.com/office/2007/relationships/hdphoto" Target="../media/hdphoto6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ình nền Cơ Khí Thiết Bị Màu Xanh đơn Giản, Công Nghiệp, Nền Màu Xanh, đơn  Giản Background Vector để tải xuống miễn phí - Pngtree">
            <a:extLst>
              <a:ext uri="{FF2B5EF4-FFF2-40B4-BE49-F238E27FC236}">
                <a16:creationId xmlns:a16="http://schemas.microsoft.com/office/drawing/2014/main" id="{3A481E7E-1D9F-451D-B0DB-9FE8B61D2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30842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E7B6E99-F0E7-483C-85DD-DA0B05838B8A}"/>
              </a:ext>
            </a:extLst>
          </p:cNvPr>
          <p:cNvSpPr txBox="1"/>
          <p:nvPr/>
        </p:nvSpPr>
        <p:spPr>
          <a:xfrm>
            <a:off x="1798820" y="1504998"/>
            <a:ext cx="92489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 cô về dự giờ thăm lớp</a:t>
            </a:r>
            <a:endParaRPr lang="vi-VN" sz="6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Sách Mở Trang Đọc - Miễn Phí vector hình ảnh trên Pixabay - Pixabay">
            <a:extLst>
              <a:ext uri="{FF2B5EF4-FFF2-40B4-BE49-F238E27FC236}">
                <a16:creationId xmlns:a16="http://schemas.microsoft.com/office/drawing/2014/main" id="{66B3E6B0-0FAD-400E-8120-4D28E08D2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207" y="3527797"/>
            <a:ext cx="2808157" cy="205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23">
            <a:extLst>
              <a:ext uri="{FF2B5EF4-FFF2-40B4-BE49-F238E27FC236}">
                <a16:creationId xmlns:a16="http://schemas.microsoft.com/office/drawing/2014/main" id="{BD350A20-3E6C-4711-9E71-9306F3D343C7}"/>
              </a:ext>
            </a:extLst>
          </p:cNvPr>
          <p:cNvGrpSpPr>
            <a:grpSpLocks/>
          </p:cNvGrpSpPr>
          <p:nvPr/>
        </p:nvGrpSpPr>
        <p:grpSpPr bwMode="auto">
          <a:xfrm>
            <a:off x="1679758" y="364366"/>
            <a:ext cx="1211262" cy="1100137"/>
            <a:chOff x="2844800" y="1422399"/>
            <a:chExt cx="2235200" cy="2235200"/>
          </a:xfrm>
        </p:grpSpPr>
        <p:sp>
          <p:nvSpPr>
            <p:cNvPr id="7" name=" 3">
              <a:extLst>
                <a:ext uri="{FF2B5EF4-FFF2-40B4-BE49-F238E27FC236}">
                  <a16:creationId xmlns:a16="http://schemas.microsoft.com/office/drawing/2014/main" id="{12541213-D6C3-4B13-AD08-0F1B33EFE7D3}"/>
                </a:ext>
              </a:extLst>
            </p:cNvPr>
            <p:cNvSpPr/>
            <p:nvPr/>
          </p:nvSpPr>
          <p:spPr>
            <a:xfrm>
              <a:off x="2844800" y="1422399"/>
              <a:ext cx="2235200" cy="2235200"/>
            </a:xfrm>
            <a:prstGeom prst="gear9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 4">
              <a:extLst>
                <a:ext uri="{FF2B5EF4-FFF2-40B4-BE49-F238E27FC236}">
                  <a16:creationId xmlns:a16="http://schemas.microsoft.com/office/drawing/2014/main" id="{FFCFA07A-6D6A-433C-848A-48D46D6CD0E4}"/>
                </a:ext>
              </a:extLst>
            </p:cNvPr>
            <p:cNvSpPr/>
            <p:nvPr/>
          </p:nvSpPr>
          <p:spPr>
            <a:xfrm>
              <a:off x="3293011" y="1944914"/>
              <a:ext cx="1338778" cy="11514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vi-VN" sz="3200"/>
            </a:p>
          </p:txBody>
        </p:sp>
      </p:grpSp>
      <p:grpSp>
        <p:nvGrpSpPr>
          <p:cNvPr id="9" name="Group 20">
            <a:extLst>
              <a:ext uri="{FF2B5EF4-FFF2-40B4-BE49-F238E27FC236}">
                <a16:creationId xmlns:a16="http://schemas.microsoft.com/office/drawing/2014/main" id="{DCDB23B3-E958-4BD6-B744-5175F455C70E}"/>
              </a:ext>
            </a:extLst>
          </p:cNvPr>
          <p:cNvGrpSpPr/>
          <p:nvPr/>
        </p:nvGrpSpPr>
        <p:grpSpPr>
          <a:xfrm>
            <a:off x="462171" y="-348150"/>
            <a:ext cx="1350423" cy="1213059"/>
            <a:chOff x="2844800" y="1828800"/>
            <a:chExt cx="2235200" cy="2235200"/>
          </a:xfrm>
          <a:solidFill>
            <a:srgbClr val="FF0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0" name=" 3">
              <a:extLst>
                <a:ext uri="{FF2B5EF4-FFF2-40B4-BE49-F238E27FC236}">
                  <a16:creationId xmlns:a16="http://schemas.microsoft.com/office/drawing/2014/main" id="{30ADC133-E589-400F-80FF-1BEF3CC60C06}"/>
                </a:ext>
              </a:extLst>
            </p:cNvPr>
            <p:cNvSpPr/>
            <p:nvPr/>
          </p:nvSpPr>
          <p:spPr>
            <a:xfrm>
              <a:off x="2844800" y="1828800"/>
              <a:ext cx="2235200" cy="2235200"/>
            </a:xfrm>
            <a:prstGeom prst="gear9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1905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 4">
              <a:extLst>
                <a:ext uri="{FF2B5EF4-FFF2-40B4-BE49-F238E27FC236}">
                  <a16:creationId xmlns:a16="http://schemas.microsoft.com/office/drawing/2014/main" id="{8E7716BA-5BB9-4AD0-8A53-CD1CAF38BEBD}"/>
                </a:ext>
              </a:extLst>
            </p:cNvPr>
            <p:cNvSpPr/>
            <p:nvPr/>
          </p:nvSpPr>
          <p:spPr>
            <a:xfrm>
              <a:off x="3294173" y="2352387"/>
              <a:ext cx="1336454" cy="1148937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vi-VN" sz="3200"/>
            </a:p>
          </p:txBody>
        </p:sp>
      </p:grpSp>
      <p:grpSp>
        <p:nvGrpSpPr>
          <p:cNvPr id="12" name="Group 23">
            <a:extLst>
              <a:ext uri="{FF2B5EF4-FFF2-40B4-BE49-F238E27FC236}">
                <a16:creationId xmlns:a16="http://schemas.microsoft.com/office/drawing/2014/main" id="{10013A51-66D2-4B45-9841-F5ADBF106B77}"/>
              </a:ext>
            </a:extLst>
          </p:cNvPr>
          <p:cNvGrpSpPr>
            <a:grpSpLocks/>
          </p:cNvGrpSpPr>
          <p:nvPr/>
        </p:nvGrpSpPr>
        <p:grpSpPr bwMode="auto">
          <a:xfrm>
            <a:off x="-501467" y="272291"/>
            <a:ext cx="1290637" cy="1263650"/>
            <a:chOff x="2844800" y="1422399"/>
            <a:chExt cx="2235200" cy="2235200"/>
          </a:xfrm>
        </p:grpSpPr>
        <p:sp>
          <p:nvSpPr>
            <p:cNvPr id="13" name=" 3">
              <a:extLst>
                <a:ext uri="{FF2B5EF4-FFF2-40B4-BE49-F238E27FC236}">
                  <a16:creationId xmlns:a16="http://schemas.microsoft.com/office/drawing/2014/main" id="{081D650A-0A69-4FD4-820E-89A31AAE3C22}"/>
                </a:ext>
              </a:extLst>
            </p:cNvPr>
            <p:cNvSpPr/>
            <p:nvPr/>
          </p:nvSpPr>
          <p:spPr>
            <a:xfrm>
              <a:off x="2844800" y="1422399"/>
              <a:ext cx="2235200" cy="2235200"/>
            </a:xfrm>
            <a:prstGeom prst="gear9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 4">
              <a:extLst>
                <a:ext uri="{FF2B5EF4-FFF2-40B4-BE49-F238E27FC236}">
                  <a16:creationId xmlns:a16="http://schemas.microsoft.com/office/drawing/2014/main" id="{A31401B6-912C-4DCE-97FA-0A685ACC972C}"/>
                </a:ext>
              </a:extLst>
            </p:cNvPr>
            <p:cNvSpPr/>
            <p:nvPr/>
          </p:nvSpPr>
          <p:spPr>
            <a:xfrm>
              <a:off x="3292939" y="1944694"/>
              <a:ext cx="1338922" cy="11484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vi-VN" sz="3200"/>
            </a:p>
          </p:txBody>
        </p:sp>
      </p:grpSp>
      <p:grpSp>
        <p:nvGrpSpPr>
          <p:cNvPr id="15" name="Group 26">
            <a:extLst>
              <a:ext uri="{FF2B5EF4-FFF2-40B4-BE49-F238E27FC236}">
                <a16:creationId xmlns:a16="http://schemas.microsoft.com/office/drawing/2014/main" id="{2AF64DBF-7820-41C5-A83C-750E1E733256}"/>
              </a:ext>
            </a:extLst>
          </p:cNvPr>
          <p:cNvGrpSpPr/>
          <p:nvPr/>
        </p:nvGrpSpPr>
        <p:grpSpPr>
          <a:xfrm>
            <a:off x="530402" y="844597"/>
            <a:ext cx="1392744" cy="1376713"/>
            <a:chOff x="2032000" y="1015999"/>
            <a:chExt cx="2235200" cy="2235200"/>
          </a:xfrm>
          <a:solidFill>
            <a:srgbClr val="FFFF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6" name=" 3">
              <a:extLst>
                <a:ext uri="{FF2B5EF4-FFF2-40B4-BE49-F238E27FC236}">
                  <a16:creationId xmlns:a16="http://schemas.microsoft.com/office/drawing/2014/main" id="{45BBB732-68CD-43D1-BC28-51EC07093CB0}"/>
                </a:ext>
              </a:extLst>
            </p:cNvPr>
            <p:cNvSpPr/>
            <p:nvPr/>
          </p:nvSpPr>
          <p:spPr>
            <a:xfrm>
              <a:off x="2032000" y="1015999"/>
              <a:ext cx="2235200" cy="2235200"/>
            </a:xfrm>
            <a:prstGeom prst="gear9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1905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 4">
              <a:extLst>
                <a:ext uri="{FF2B5EF4-FFF2-40B4-BE49-F238E27FC236}">
                  <a16:creationId xmlns:a16="http://schemas.microsoft.com/office/drawing/2014/main" id="{C06DF6DE-804B-45E8-A086-5A8ACB6DED52}"/>
                </a:ext>
              </a:extLst>
            </p:cNvPr>
            <p:cNvSpPr/>
            <p:nvPr/>
          </p:nvSpPr>
          <p:spPr>
            <a:xfrm>
              <a:off x="2481373" y="1539586"/>
              <a:ext cx="1336454" cy="1148937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vi-VN" sz="3200"/>
            </a:p>
          </p:txBody>
        </p:sp>
      </p:grpSp>
      <p:pic>
        <p:nvPicPr>
          <p:cNvPr id="18" name="Picture 24" descr="Firewrk5">
            <a:extLst>
              <a:ext uri="{FF2B5EF4-FFF2-40B4-BE49-F238E27FC236}">
                <a16:creationId xmlns:a16="http://schemas.microsoft.com/office/drawing/2014/main" id="{591DC70D-9ECE-4E95-B304-9FF8EDA8B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267" y="647142"/>
            <a:ext cx="892175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5" descr="Firewrk8">
            <a:extLst>
              <a:ext uri="{FF2B5EF4-FFF2-40B4-BE49-F238E27FC236}">
                <a16:creationId xmlns:a16="http://schemas.microsoft.com/office/drawing/2014/main" id="{F9AF765F-D7A5-4054-AFE3-BDB9FE685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45" y="824741"/>
            <a:ext cx="1171575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0066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6" descr="Firewrk5">
            <a:extLst>
              <a:ext uri="{FF2B5EF4-FFF2-40B4-BE49-F238E27FC236}">
                <a16:creationId xmlns:a16="http://schemas.microsoft.com/office/drawing/2014/main" id="{FB5F0052-83C3-4A45-9870-009ED6931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320" y="1012066"/>
            <a:ext cx="506413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AutoShape 43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9A164758-73DC-4140-A995-FDA896329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0208" y="-2475672"/>
            <a:ext cx="71437" cy="5715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GB" altLang="en-US"/>
          </a:p>
        </p:txBody>
      </p:sp>
      <p:pic>
        <p:nvPicPr>
          <p:cNvPr id="22" name="Picture 48" descr="Firewrk5">
            <a:extLst>
              <a:ext uri="{FF2B5EF4-FFF2-40B4-BE49-F238E27FC236}">
                <a16:creationId xmlns:a16="http://schemas.microsoft.com/office/drawing/2014/main" id="{D415BDF2-87FD-4DF4-A907-ED76066C1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800" y="5092740"/>
            <a:ext cx="741362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AutoShape 23">
            <a:extLst>
              <a:ext uri="{FF2B5EF4-FFF2-40B4-BE49-F238E27FC236}">
                <a16:creationId xmlns:a16="http://schemas.microsoft.com/office/drawing/2014/main" id="{5BEBDF04-43E3-4318-B97F-5CE1D775A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245" y="-1167572"/>
            <a:ext cx="271463" cy="103188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.VnTime" pitchFamily="34" charset="0"/>
              <a:cs typeface="Arial" charset="0"/>
            </a:endParaRPr>
          </a:p>
        </p:txBody>
      </p:sp>
      <p:sp>
        <p:nvSpPr>
          <p:cNvPr id="35" name="AutoShape 25">
            <a:extLst>
              <a:ext uri="{FF2B5EF4-FFF2-40B4-BE49-F238E27FC236}">
                <a16:creationId xmlns:a16="http://schemas.microsoft.com/office/drawing/2014/main" id="{7D9CF179-C396-48C6-BCA3-7126A03E4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1895" y="966028"/>
            <a:ext cx="347663" cy="12700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>
              <a:latin typeface=".VnTime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6" name="AutoShape 26">
            <a:extLst>
              <a:ext uri="{FF2B5EF4-FFF2-40B4-BE49-F238E27FC236}">
                <a16:creationId xmlns:a16="http://schemas.microsoft.com/office/drawing/2014/main" id="{14FAB0B0-F0D3-48D3-8E87-0FEEA4523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45" y="2221741"/>
            <a:ext cx="430213" cy="160337"/>
          </a:xfrm>
          <a:prstGeom prst="star5">
            <a:avLst/>
          </a:prstGeom>
          <a:gradFill rotWithShape="1">
            <a:gsLst>
              <a:gs pos="0">
                <a:srgbClr val="1907FD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.VnTime" pitchFamily="34" charset="0"/>
              <a:cs typeface="Arial" charset="0"/>
            </a:endParaRPr>
          </a:p>
        </p:txBody>
      </p:sp>
      <p:sp>
        <p:nvSpPr>
          <p:cNvPr id="37" name="AutoShape 29">
            <a:extLst>
              <a:ext uri="{FF2B5EF4-FFF2-40B4-BE49-F238E27FC236}">
                <a16:creationId xmlns:a16="http://schemas.microsoft.com/office/drawing/2014/main" id="{3E3CE3A0-61B0-4E63-9824-960D154CE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0023" y="4885489"/>
            <a:ext cx="347663" cy="12700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6E81C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>
              <a:latin typeface=".VnTime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8" name="AutoShape 30">
            <a:extLst>
              <a:ext uri="{FF2B5EF4-FFF2-40B4-BE49-F238E27FC236}">
                <a16:creationId xmlns:a16="http://schemas.microsoft.com/office/drawing/2014/main" id="{30609D05-C363-47BC-95DE-E1156B9B5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895" y="2947228"/>
            <a:ext cx="347663" cy="12700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>
              <a:latin typeface=".VnTime" panose="020B72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24" descr="Firewrk5">
            <a:extLst>
              <a:ext uri="{FF2B5EF4-FFF2-40B4-BE49-F238E27FC236}">
                <a16:creationId xmlns:a16="http://schemas.microsoft.com/office/drawing/2014/main" id="{29AB469E-2FA5-4032-AF41-87EC61843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594" y="3979312"/>
            <a:ext cx="1567656" cy="1598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519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3" presetClass="entr" presetSubtype="16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9" presetClass="entr" presetSubtype="0" repeatCount="indefinite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ntr" presetSubtype="16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528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iới thiệu các loại kìm thông dụng hiện nay">
            <a:extLst>
              <a:ext uri="{FF2B5EF4-FFF2-40B4-BE49-F238E27FC236}">
                <a16:creationId xmlns:a16="http://schemas.microsoft.com/office/drawing/2014/main" id="{198AAAEA-2FE3-4AF3-82BD-1F1160BFF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679" y="4989547"/>
            <a:ext cx="1965008" cy="147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Đục, đột, lấy dấu, lấy tâm – PHÚ THÁI TECH - Chuyên công cụ cầm tay cao cấp!">
            <a:extLst>
              <a:ext uri="{FF2B5EF4-FFF2-40B4-BE49-F238E27FC236}">
                <a16:creationId xmlns:a16="http://schemas.microsoft.com/office/drawing/2014/main" id="{36182CE7-24BA-4B34-9CD9-EF8394A59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358" y="4959989"/>
            <a:ext cx="1494106" cy="149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ũi vạch dấu trên kim loại ELORA 1591-250, Germany">
            <a:extLst>
              <a:ext uri="{FF2B5EF4-FFF2-40B4-BE49-F238E27FC236}">
                <a16:creationId xmlns:a16="http://schemas.microsoft.com/office/drawing/2014/main" id="{A8B44EFF-F495-43D2-A501-BBF79918B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560" y="4959989"/>
            <a:ext cx="1494106" cy="149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ũa bảng Tolsen 32001 200mm | Dũa cầm tay | ketnoitieudung.vn">
            <a:extLst>
              <a:ext uri="{FF2B5EF4-FFF2-40B4-BE49-F238E27FC236}">
                <a16:creationId xmlns:a16="http://schemas.microsoft.com/office/drawing/2014/main" id="{AC720335-E0EC-4505-8F33-943807C6B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41" y="4969197"/>
            <a:ext cx="1494106" cy="149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F750EE-C521-4869-9860-F3CDC43457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4344" y="-1235611"/>
            <a:ext cx="1762022" cy="1762022"/>
          </a:xfrm>
          <a:prstGeom prst="rect">
            <a:avLst/>
          </a:prstGeom>
        </p:spPr>
      </p:pic>
      <p:pic>
        <p:nvPicPr>
          <p:cNvPr id="10" name="Picture 2" descr="Đục phẳng hãng Genius">
            <a:extLst>
              <a:ext uri="{FF2B5EF4-FFF2-40B4-BE49-F238E27FC236}">
                <a16:creationId xmlns:a16="http://schemas.microsoft.com/office/drawing/2014/main" id="{F296250D-B6F9-4507-B57B-CB411F7D6A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5" r="18210"/>
          <a:stretch/>
        </p:blipFill>
        <p:spPr bwMode="auto">
          <a:xfrm>
            <a:off x="2237138" y="4959989"/>
            <a:ext cx="1492431" cy="153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282B989-D62E-41AA-AAC7-8CF896AE3E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15" b="96413" l="1347" r="96296">
                        <a14:foregroundMark x1="1347" y1="12444" x2="14254" y2="20740"/>
                        <a14:foregroundMark x1="10550" y1="14574" x2="10550" y2="14574"/>
                        <a14:foregroundMark x1="10101" y1="14126" x2="14403" y2="12357"/>
                        <a14:foregroundMark x1="30374" y1="6598" x2="36700" y2="8296"/>
                        <a14:foregroundMark x1="25140" y1="2915" x2="29630" y2="2915"/>
                        <a14:foregroundMark x1="86308" y1="88565" x2="95511" y2="95179"/>
                        <a14:foregroundMark x1="95511" y1="95179" x2="96296" y2="96413"/>
                        <a14:backgroundMark x1="23457" y1="8296" x2="20875" y2="8296"/>
                        <a14:backgroundMark x1="27160" y1="6614" x2="18406" y2="10762"/>
                        <a14:backgroundMark x1="27609" y1="7063" x2="30079" y2="7063"/>
                        <a14:backgroundMark x1="17172" y1="10762" x2="15937" y2="10762"/>
                        <a14:backgroundMark x1="17621" y1="10874" x2="14590" y2="12556"/>
                        <a14:backgroundMark x1="17621" y1="11435" x2="19978" y2="11435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99775">
            <a:off x="1989872" y="-1532399"/>
            <a:ext cx="7805991" cy="78147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92509F-C09B-488A-80E5-8CAC95C8F27C}"/>
              </a:ext>
            </a:extLst>
          </p:cNvPr>
          <p:cNvSpPr txBox="1"/>
          <p:nvPr/>
        </p:nvSpPr>
        <p:spPr>
          <a:xfrm>
            <a:off x="5273221" y="3189079"/>
            <a:ext cx="30079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/>
              <a:t>CƯA</a:t>
            </a:r>
            <a:endParaRPr lang="vi-VN" sz="6600" b="1"/>
          </a:p>
        </p:txBody>
      </p:sp>
    </p:spTree>
    <p:extLst>
      <p:ext uri="{BB962C8B-B14F-4D97-AF65-F5344CB8AC3E}">
        <p14:creationId xmlns:p14="http://schemas.microsoft.com/office/powerpoint/2010/main" val="9780687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iới thiệu các loại kìm thông dụng hiện nay">
            <a:extLst>
              <a:ext uri="{FF2B5EF4-FFF2-40B4-BE49-F238E27FC236}">
                <a16:creationId xmlns:a16="http://schemas.microsoft.com/office/drawing/2014/main" id="{198AAAEA-2FE3-4AF3-82BD-1F1160BFF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279" y="4837147"/>
            <a:ext cx="1965008" cy="147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Đục, đột, lấy dấu, lấy tâm – PHÚ THÁI TECH - Chuyên công cụ cầm tay cao cấp!">
            <a:extLst>
              <a:ext uri="{FF2B5EF4-FFF2-40B4-BE49-F238E27FC236}">
                <a16:creationId xmlns:a16="http://schemas.microsoft.com/office/drawing/2014/main" id="{36182CE7-24BA-4B34-9CD9-EF8394A59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958" y="4807589"/>
            <a:ext cx="1494106" cy="149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ũi vạch dấu trên kim loại ELORA 1591-250, Germany">
            <a:extLst>
              <a:ext uri="{FF2B5EF4-FFF2-40B4-BE49-F238E27FC236}">
                <a16:creationId xmlns:a16="http://schemas.microsoft.com/office/drawing/2014/main" id="{A8B44EFF-F495-43D2-A501-BBF79918B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160" y="4807589"/>
            <a:ext cx="1494106" cy="149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ũa bảng Tolsen 32001 200mm | Dũa cầm tay | ketnoitieudung.vn">
            <a:extLst>
              <a:ext uri="{FF2B5EF4-FFF2-40B4-BE49-F238E27FC236}">
                <a16:creationId xmlns:a16="http://schemas.microsoft.com/office/drawing/2014/main" id="{AC720335-E0EC-4505-8F33-943807C6B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250" r="96750">
                        <a14:foregroundMark x1="6250" y1="70750" x2="8750" y2="70750"/>
                        <a14:foregroundMark x1="96750" y1="20000" x2="92000" y2="27500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0736">
            <a:off x="982868" y="-2572821"/>
            <a:ext cx="10016078" cy="1001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F750EE-C521-4869-9860-F3CDC43457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4344" y="-1235611"/>
            <a:ext cx="1762022" cy="1762022"/>
          </a:xfrm>
          <a:prstGeom prst="rect">
            <a:avLst/>
          </a:prstGeom>
        </p:spPr>
      </p:pic>
      <p:pic>
        <p:nvPicPr>
          <p:cNvPr id="10" name="Picture 2" descr="Đục phẳng hãng Genius">
            <a:extLst>
              <a:ext uri="{FF2B5EF4-FFF2-40B4-BE49-F238E27FC236}">
                <a16:creationId xmlns:a16="http://schemas.microsoft.com/office/drawing/2014/main" id="{F296250D-B6F9-4507-B57B-CB411F7D6A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5" r="18210"/>
          <a:stretch/>
        </p:blipFill>
        <p:spPr bwMode="auto">
          <a:xfrm>
            <a:off x="560738" y="4807589"/>
            <a:ext cx="1492431" cy="153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282B989-D62E-41AA-AAC7-8CF896AE3E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0537" y="-1440802"/>
            <a:ext cx="1965008" cy="19672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C964FC2-BCD1-4BCC-AE6E-03318DA2A8E0}"/>
              </a:ext>
            </a:extLst>
          </p:cNvPr>
          <p:cNvSpPr txBox="1"/>
          <p:nvPr/>
        </p:nvSpPr>
        <p:spPr>
          <a:xfrm>
            <a:off x="5331543" y="3178893"/>
            <a:ext cx="30079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/>
              <a:t>DŨA</a:t>
            </a:r>
            <a:endParaRPr lang="vi-VN" sz="6600" b="1"/>
          </a:p>
        </p:txBody>
      </p:sp>
    </p:spTree>
    <p:extLst>
      <p:ext uri="{BB962C8B-B14F-4D97-AF65-F5344CB8AC3E}">
        <p14:creationId xmlns:p14="http://schemas.microsoft.com/office/powerpoint/2010/main" val="99638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iới thiệu các loại kìm thông dụng hiện nay">
            <a:extLst>
              <a:ext uri="{FF2B5EF4-FFF2-40B4-BE49-F238E27FC236}">
                <a16:creationId xmlns:a16="http://schemas.microsoft.com/office/drawing/2014/main" id="{198AAAEA-2FE3-4AF3-82BD-1F1160BFF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429" y="4837147"/>
            <a:ext cx="1965008" cy="147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Đục, đột, lấy dấu, lấy tâm – PHÚ THÁI TECH - Chuyên công cụ cầm tay cao cấp!">
            <a:extLst>
              <a:ext uri="{FF2B5EF4-FFF2-40B4-BE49-F238E27FC236}">
                <a16:creationId xmlns:a16="http://schemas.microsoft.com/office/drawing/2014/main" id="{36182CE7-24BA-4B34-9CD9-EF8394A59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108" y="4807589"/>
            <a:ext cx="1494106" cy="149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ũi vạch dấu trên kim loại ELORA 1591-250, Germany">
            <a:extLst>
              <a:ext uri="{FF2B5EF4-FFF2-40B4-BE49-F238E27FC236}">
                <a16:creationId xmlns:a16="http://schemas.microsoft.com/office/drawing/2014/main" id="{A8B44EFF-F495-43D2-A501-BBF79918B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10" y="4807589"/>
            <a:ext cx="1494106" cy="149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ũa bảng Tolsen 32001 200mm | Dũa cầm tay | ketnoitieudung.vn">
            <a:extLst>
              <a:ext uri="{FF2B5EF4-FFF2-40B4-BE49-F238E27FC236}">
                <a16:creationId xmlns:a16="http://schemas.microsoft.com/office/drawing/2014/main" id="{AC720335-E0EC-4505-8F33-943807C6B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250" r="96750">
                        <a14:foregroundMark x1="6250" y1="70750" x2="8750" y2="70750"/>
                        <a14:foregroundMark x1="96750" y1="20000" x2="92000" y2="2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6365" y="-1799144"/>
            <a:ext cx="2683896" cy="268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F750EE-C521-4869-9860-F3CDC43457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4344" y="-1235611"/>
            <a:ext cx="1762022" cy="1762022"/>
          </a:xfrm>
          <a:prstGeom prst="rect">
            <a:avLst/>
          </a:prstGeom>
        </p:spPr>
      </p:pic>
      <p:pic>
        <p:nvPicPr>
          <p:cNvPr id="10" name="Picture 2" descr="Đục phẳng hãng Genius">
            <a:extLst>
              <a:ext uri="{FF2B5EF4-FFF2-40B4-BE49-F238E27FC236}">
                <a16:creationId xmlns:a16="http://schemas.microsoft.com/office/drawing/2014/main" id="{F296250D-B6F9-4507-B57B-CB411F7D6A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138" b="90826" l="7359" r="78355">
                        <a14:foregroundMark x1="28571" y1="16055" x2="24675" y2="15596"/>
                        <a14:foregroundMark x1="74459" y1="84862" x2="78355" y2="89908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85" r="18210"/>
          <a:stretch/>
        </p:blipFill>
        <p:spPr bwMode="auto">
          <a:xfrm rot="18545116">
            <a:off x="815463" y="-2235611"/>
            <a:ext cx="9591836" cy="985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282B989-D62E-41AA-AAC7-8CF896AE3E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0537" y="-1440802"/>
            <a:ext cx="1965008" cy="19672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60E356C-8243-4D34-9712-E8FFAC60A56C}"/>
              </a:ext>
            </a:extLst>
          </p:cNvPr>
          <p:cNvSpPr txBox="1"/>
          <p:nvPr/>
        </p:nvSpPr>
        <p:spPr>
          <a:xfrm>
            <a:off x="5453501" y="2690260"/>
            <a:ext cx="30079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/>
              <a:t>ĐỤC</a:t>
            </a:r>
            <a:endParaRPr lang="vi-VN" sz="6600" b="1"/>
          </a:p>
        </p:txBody>
      </p:sp>
    </p:spTree>
    <p:extLst>
      <p:ext uri="{BB962C8B-B14F-4D97-AF65-F5344CB8AC3E}">
        <p14:creationId xmlns:p14="http://schemas.microsoft.com/office/powerpoint/2010/main" val="2656436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iới thiệu các loại kìm thông dụng hiện nay">
            <a:extLst>
              <a:ext uri="{FF2B5EF4-FFF2-40B4-BE49-F238E27FC236}">
                <a16:creationId xmlns:a16="http://schemas.microsoft.com/office/drawing/2014/main" id="{198AAAEA-2FE3-4AF3-82BD-1F1160BFF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929" y="4875247"/>
            <a:ext cx="1965008" cy="147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Đục, đột, lấy dấu, lấy tâm – PHÚ THÁI TECH - Chuyên công cụ cầm tay cao cấp!">
            <a:extLst>
              <a:ext uri="{FF2B5EF4-FFF2-40B4-BE49-F238E27FC236}">
                <a16:creationId xmlns:a16="http://schemas.microsoft.com/office/drawing/2014/main" id="{36182CE7-24BA-4B34-9CD9-EF8394A59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08" y="4845689"/>
            <a:ext cx="1494106" cy="149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ũi vạch dấu trên kim loại ELORA 1591-250, Germany">
            <a:extLst>
              <a:ext uri="{FF2B5EF4-FFF2-40B4-BE49-F238E27FC236}">
                <a16:creationId xmlns:a16="http://schemas.microsoft.com/office/drawing/2014/main" id="{A8B44EFF-F495-43D2-A501-BBF79918B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7" b="97167" l="1500" r="99167">
                        <a14:foregroundMark x1="667" y1="1167" x2="9333" y2="7333"/>
                        <a14:foregroundMark x1="9333" y1="7333" x2="11333" y2="10667"/>
                        <a14:foregroundMark x1="89167" y1="78667" x2="99333" y2="84667"/>
                        <a14:foregroundMark x1="99333" y1="84667" x2="92333" y2="97167"/>
                        <a14:foregroundMark x1="6500" y1="4833" x2="1500" y2="1167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94777">
            <a:off x="2554853" y="-1894248"/>
            <a:ext cx="7813117" cy="7813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ũa bảng Tolsen 32001 200mm | Dũa cầm tay | ketnoitieudung.vn">
            <a:extLst>
              <a:ext uri="{FF2B5EF4-FFF2-40B4-BE49-F238E27FC236}">
                <a16:creationId xmlns:a16="http://schemas.microsoft.com/office/drawing/2014/main" id="{AC720335-E0EC-4505-8F33-943807C6B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250" r="96750">
                        <a14:foregroundMark x1="6250" y1="70750" x2="8750" y2="70750"/>
                        <a14:foregroundMark x1="96750" y1="20000" x2="92000" y2="2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6365" y="-1799144"/>
            <a:ext cx="2683896" cy="268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F750EE-C521-4869-9860-F3CDC43457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4344" y="-1235611"/>
            <a:ext cx="1762022" cy="1762022"/>
          </a:xfrm>
          <a:prstGeom prst="rect">
            <a:avLst/>
          </a:prstGeom>
        </p:spPr>
      </p:pic>
      <p:pic>
        <p:nvPicPr>
          <p:cNvPr id="10" name="Picture 2" descr="Đục phẳng hãng Genius">
            <a:extLst>
              <a:ext uri="{FF2B5EF4-FFF2-40B4-BE49-F238E27FC236}">
                <a16:creationId xmlns:a16="http://schemas.microsoft.com/office/drawing/2014/main" id="{F296250D-B6F9-4507-B57B-CB411F7D6A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138" b="90826" l="7359" r="78355">
                        <a14:foregroundMark x1="28571" y1="16055" x2="24675" y2="15596"/>
                        <a14:foregroundMark x1="74459" y1="84862" x2="78355" y2="899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85" r="18210"/>
          <a:stretch/>
        </p:blipFill>
        <p:spPr bwMode="auto">
          <a:xfrm>
            <a:off x="12770537" y="-457196"/>
            <a:ext cx="3065481" cy="31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282B989-D62E-41AA-AAC7-8CF896AE3E7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0537" y="-1440802"/>
            <a:ext cx="1965008" cy="19672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19FBCD-3E61-4277-9D34-8635398F3D65}"/>
              </a:ext>
            </a:extLst>
          </p:cNvPr>
          <p:cNvSpPr txBox="1"/>
          <p:nvPr/>
        </p:nvSpPr>
        <p:spPr>
          <a:xfrm>
            <a:off x="4316850" y="2521422"/>
            <a:ext cx="40143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/>
              <a:t>MŨI VẠCH</a:t>
            </a:r>
            <a:endParaRPr lang="vi-VN" sz="6600" b="1"/>
          </a:p>
        </p:txBody>
      </p:sp>
    </p:spTree>
    <p:extLst>
      <p:ext uri="{BB962C8B-B14F-4D97-AF65-F5344CB8AC3E}">
        <p14:creationId xmlns:p14="http://schemas.microsoft.com/office/powerpoint/2010/main" val="30983729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iới thiệu các loại kìm thông dụng hiện nay">
            <a:extLst>
              <a:ext uri="{FF2B5EF4-FFF2-40B4-BE49-F238E27FC236}">
                <a16:creationId xmlns:a16="http://schemas.microsoft.com/office/drawing/2014/main" id="{198AAAEA-2FE3-4AF3-82BD-1F1160BFF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29" y="4951447"/>
            <a:ext cx="1965008" cy="147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Đục, đột, lấy dấu, lấy tâm – PHÚ THÁI TECH - Chuyên công cụ cầm tay cao cấp!">
            <a:extLst>
              <a:ext uri="{FF2B5EF4-FFF2-40B4-BE49-F238E27FC236}">
                <a16:creationId xmlns:a16="http://schemas.microsoft.com/office/drawing/2014/main" id="{36182CE7-24BA-4B34-9CD9-EF8394A59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250" r="98750">
                        <a14:foregroundMark x1="31042" y1="52917" x2="1458" y2="49792"/>
                        <a14:foregroundMark x1="32500" y1="51250" x2="20625" y2="51250"/>
                        <a14:foregroundMark x1="87708" y1="46875" x2="98750" y2="47708"/>
                        <a14:foregroundMark x1="98750" y1="47708" x2="88750" y2="53750"/>
                        <a14:foregroundMark x1="88750" y1="53750" x2="86667" y2="54375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472" y="-1934806"/>
            <a:ext cx="9450278" cy="94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ũi vạch dấu trên kim loại ELORA 1591-250, Germany">
            <a:extLst>
              <a:ext uri="{FF2B5EF4-FFF2-40B4-BE49-F238E27FC236}">
                <a16:creationId xmlns:a16="http://schemas.microsoft.com/office/drawing/2014/main" id="{A8B44EFF-F495-43D2-A501-BBF79918B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67" b="97167" l="1500" r="99167">
                        <a14:foregroundMark x1="667" y1="1167" x2="9333" y2="7333"/>
                        <a14:foregroundMark x1="9333" y1="7333" x2="11333" y2="10667"/>
                        <a14:foregroundMark x1="89167" y1="78667" x2="99333" y2="84667"/>
                        <a14:foregroundMark x1="99333" y1="84667" x2="92333" y2="97167"/>
                        <a14:foregroundMark x1="6500" y1="4833" x2="1500" y2="1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3717" y="-1426387"/>
            <a:ext cx="3653087" cy="365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ũa bảng Tolsen 32001 200mm | Dũa cầm tay | ketnoitieudung.vn">
            <a:extLst>
              <a:ext uri="{FF2B5EF4-FFF2-40B4-BE49-F238E27FC236}">
                <a16:creationId xmlns:a16="http://schemas.microsoft.com/office/drawing/2014/main" id="{AC720335-E0EC-4505-8F33-943807C6B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250" r="96750">
                        <a14:foregroundMark x1="6250" y1="70750" x2="8750" y2="70750"/>
                        <a14:foregroundMark x1="96750" y1="20000" x2="92000" y2="2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6365" y="-1799144"/>
            <a:ext cx="2683896" cy="268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F750EE-C521-4869-9860-F3CDC43457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4344" y="-1235611"/>
            <a:ext cx="1762022" cy="1762022"/>
          </a:xfrm>
          <a:prstGeom prst="rect">
            <a:avLst/>
          </a:prstGeom>
        </p:spPr>
      </p:pic>
      <p:pic>
        <p:nvPicPr>
          <p:cNvPr id="10" name="Picture 2" descr="Đục phẳng hãng Genius">
            <a:extLst>
              <a:ext uri="{FF2B5EF4-FFF2-40B4-BE49-F238E27FC236}">
                <a16:creationId xmlns:a16="http://schemas.microsoft.com/office/drawing/2014/main" id="{F296250D-B6F9-4507-B57B-CB411F7D6A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138" b="90826" l="7359" r="78355">
                        <a14:foregroundMark x1="28571" y1="16055" x2="24675" y2="15596"/>
                        <a14:foregroundMark x1="74459" y1="84862" x2="78355" y2="899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85" r="18210"/>
          <a:stretch/>
        </p:blipFill>
        <p:spPr bwMode="auto">
          <a:xfrm>
            <a:off x="12770537" y="-457196"/>
            <a:ext cx="3065481" cy="31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282B989-D62E-41AA-AAC7-8CF896AE3E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0537" y="-1440802"/>
            <a:ext cx="1965008" cy="19672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EB66CB2-8CD0-492F-95BC-E17040504EC5}"/>
              </a:ext>
            </a:extLst>
          </p:cNvPr>
          <p:cNvSpPr txBox="1"/>
          <p:nvPr/>
        </p:nvSpPr>
        <p:spPr>
          <a:xfrm>
            <a:off x="4530984" y="3595479"/>
            <a:ext cx="47890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/>
              <a:t>MŨI ĐỘT</a:t>
            </a:r>
            <a:endParaRPr lang="vi-VN" sz="6600" b="1"/>
          </a:p>
        </p:txBody>
      </p:sp>
    </p:spTree>
    <p:extLst>
      <p:ext uri="{BB962C8B-B14F-4D97-AF65-F5344CB8AC3E}">
        <p14:creationId xmlns:p14="http://schemas.microsoft.com/office/powerpoint/2010/main" val="33958741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iới thiệu các loại kìm thông dụng hiện nay">
            <a:extLst>
              <a:ext uri="{FF2B5EF4-FFF2-40B4-BE49-F238E27FC236}">
                <a16:creationId xmlns:a16="http://schemas.microsoft.com/office/drawing/2014/main" id="{198AAAEA-2FE3-4AF3-82BD-1F1160BFF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1000" l="10000" r="91750">
                        <a14:foregroundMark x1="76125" y1="87833" x2="71875" y2="91000"/>
                        <a14:foregroundMark x1="89875" y1="67833" x2="91750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828" y="-110332"/>
            <a:ext cx="8608071" cy="645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Đục, đột, lấy dấu, lấy tâm – PHÚ THÁI TECH - Chuyên công cụ cầm tay cao cấp!">
            <a:extLst>
              <a:ext uri="{FF2B5EF4-FFF2-40B4-BE49-F238E27FC236}">
                <a16:creationId xmlns:a16="http://schemas.microsoft.com/office/drawing/2014/main" id="{36182CE7-24BA-4B34-9CD9-EF8394A59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250" r="98750">
                        <a14:foregroundMark x1="31042" y1="52917" x2="1458" y2="49792"/>
                        <a14:foregroundMark x1="32500" y1="51250" x2="20625" y2="51250"/>
                        <a14:foregroundMark x1="87708" y1="46875" x2="98750" y2="47708"/>
                        <a14:foregroundMark x1="98750" y1="47708" x2="88750" y2="53750"/>
                        <a14:foregroundMark x1="88750" y1="53750" x2="86667" y2="5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3607" y="-1873190"/>
            <a:ext cx="5173306" cy="517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ũi vạch dấu trên kim loại ELORA 1591-250, Germany">
            <a:extLst>
              <a:ext uri="{FF2B5EF4-FFF2-40B4-BE49-F238E27FC236}">
                <a16:creationId xmlns:a16="http://schemas.microsoft.com/office/drawing/2014/main" id="{A8B44EFF-F495-43D2-A501-BBF79918B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67" b="97167" l="1500" r="99167">
                        <a14:foregroundMark x1="667" y1="1167" x2="9333" y2="7333"/>
                        <a14:foregroundMark x1="9333" y1="7333" x2="11333" y2="10667"/>
                        <a14:foregroundMark x1="89167" y1="78667" x2="99333" y2="84667"/>
                        <a14:foregroundMark x1="99333" y1="84667" x2="92333" y2="97167"/>
                        <a14:foregroundMark x1="6500" y1="4833" x2="1500" y2="1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3717" y="-1426387"/>
            <a:ext cx="3653087" cy="365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ũa bảng Tolsen 32001 200mm | Dũa cầm tay | ketnoitieudung.vn">
            <a:extLst>
              <a:ext uri="{FF2B5EF4-FFF2-40B4-BE49-F238E27FC236}">
                <a16:creationId xmlns:a16="http://schemas.microsoft.com/office/drawing/2014/main" id="{AC720335-E0EC-4505-8F33-943807C6B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6250" r="96750">
                        <a14:foregroundMark x1="6250" y1="70750" x2="8750" y2="70750"/>
                        <a14:foregroundMark x1="96750" y1="20000" x2="92000" y2="2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6365" y="-1799144"/>
            <a:ext cx="2683896" cy="268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F750EE-C521-4869-9860-F3CDC43457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4344" y="-1235611"/>
            <a:ext cx="1762022" cy="1762022"/>
          </a:xfrm>
          <a:prstGeom prst="rect">
            <a:avLst/>
          </a:prstGeom>
        </p:spPr>
      </p:pic>
      <p:pic>
        <p:nvPicPr>
          <p:cNvPr id="10" name="Picture 2" descr="Đục phẳng hãng Genius">
            <a:extLst>
              <a:ext uri="{FF2B5EF4-FFF2-40B4-BE49-F238E27FC236}">
                <a16:creationId xmlns:a16="http://schemas.microsoft.com/office/drawing/2014/main" id="{F296250D-B6F9-4507-B57B-CB411F7D6A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5138" b="90826" l="7359" r="78355">
                        <a14:foregroundMark x1="28571" y1="16055" x2="24675" y2="15596"/>
                        <a14:foregroundMark x1="74459" y1="84862" x2="78355" y2="899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85" r="18210"/>
          <a:stretch/>
        </p:blipFill>
        <p:spPr bwMode="auto">
          <a:xfrm>
            <a:off x="12770537" y="-457196"/>
            <a:ext cx="3065481" cy="31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282B989-D62E-41AA-AAC7-8CF896AE3E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0537" y="-1440802"/>
            <a:ext cx="1965008" cy="19672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F36E563-766A-40F1-B314-185F87B0CDFD}"/>
              </a:ext>
            </a:extLst>
          </p:cNvPr>
          <p:cNvSpPr txBox="1"/>
          <p:nvPr/>
        </p:nvSpPr>
        <p:spPr>
          <a:xfrm>
            <a:off x="2427638" y="3976479"/>
            <a:ext cx="30079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/>
              <a:t>		KÌM</a:t>
            </a:r>
            <a:endParaRPr lang="vi-VN" sz="6600" b="1"/>
          </a:p>
        </p:txBody>
      </p:sp>
    </p:spTree>
    <p:extLst>
      <p:ext uri="{BB962C8B-B14F-4D97-AF65-F5344CB8AC3E}">
        <p14:creationId xmlns:p14="http://schemas.microsoft.com/office/powerpoint/2010/main" val="25408318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loud 18">
            <a:extLst>
              <a:ext uri="{FF2B5EF4-FFF2-40B4-BE49-F238E27FC236}">
                <a16:creationId xmlns:a16="http://schemas.microsoft.com/office/drawing/2014/main" id="{D0699A72-074D-44FE-8306-61B766C02E02}"/>
              </a:ext>
            </a:extLst>
          </p:cNvPr>
          <p:cNvSpPr/>
          <p:nvPr/>
        </p:nvSpPr>
        <p:spPr>
          <a:xfrm>
            <a:off x="1751405" y="208028"/>
            <a:ext cx="8689189" cy="875503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81FFA5-4F15-4459-BECD-6EF148DDC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8508" y="15236"/>
            <a:ext cx="10515600" cy="1325563"/>
          </a:xfrm>
        </p:spPr>
        <p:txBody>
          <a:bodyPr/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TRÒ CHƠI MẢNH GHÉP</a:t>
            </a:r>
            <a:endParaRPr lang="vi-VN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66EC8A9-1D36-4873-8D10-5140BC84EA91}"/>
              </a:ext>
            </a:extLst>
          </p:cNvPr>
          <p:cNvGrpSpPr/>
          <p:nvPr/>
        </p:nvGrpSpPr>
        <p:grpSpPr>
          <a:xfrm>
            <a:off x="2071686" y="1727990"/>
            <a:ext cx="4976813" cy="3796509"/>
            <a:chOff x="2071686" y="1727990"/>
            <a:chExt cx="4976813" cy="3796509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91CFBD3-0676-4B38-B2DA-3EB14DE75A29}"/>
                </a:ext>
              </a:extLst>
            </p:cNvPr>
            <p:cNvSpPr/>
            <p:nvPr/>
          </p:nvSpPr>
          <p:spPr>
            <a:xfrm rot="10800000">
              <a:off x="2071686" y="1727990"/>
              <a:ext cx="4976813" cy="3796509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4DE14A2-693D-43E6-9115-0997630C2C5B}"/>
                </a:ext>
              </a:extLst>
            </p:cNvPr>
            <p:cNvSpPr txBox="1"/>
            <p:nvPr/>
          </p:nvSpPr>
          <p:spPr>
            <a:xfrm rot="18209252">
              <a:off x="4584528" y="2749696"/>
              <a:ext cx="20002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>
                  <a:latin typeface="Times New Roman" panose="02020603050405020304" pitchFamily="18" charset="0"/>
                  <a:cs typeface="Times New Roman" panose="02020603050405020304" pitchFamily="18" charset="0"/>
                </a:rPr>
                <a:t>CƯA</a:t>
              </a:r>
              <a:endParaRPr lang="vi-VN" sz="4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9E720B3-607A-40F6-A74C-98EB7EBF3DD3}"/>
              </a:ext>
            </a:extLst>
          </p:cNvPr>
          <p:cNvGrpSpPr/>
          <p:nvPr/>
        </p:nvGrpSpPr>
        <p:grpSpPr>
          <a:xfrm>
            <a:off x="7125640" y="-1521770"/>
            <a:ext cx="5450116" cy="11470562"/>
            <a:chOff x="7125640" y="-1521770"/>
            <a:chExt cx="5450116" cy="1147056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1816A15-DB06-4F56-9CDE-C935E7F19F2A}"/>
                </a:ext>
              </a:extLst>
            </p:cNvPr>
            <p:cNvGrpSpPr/>
            <p:nvPr/>
          </p:nvGrpSpPr>
          <p:grpSpPr>
            <a:xfrm>
              <a:off x="7125640" y="-1521770"/>
              <a:ext cx="4976814" cy="7162794"/>
              <a:chOff x="7125640" y="-1521770"/>
              <a:chExt cx="4976814" cy="7162794"/>
            </a:xfrm>
          </p:grpSpPr>
          <p:sp>
            <p:nvSpPr>
              <p:cNvPr id="12" name="Isosceles Triangle 11">
                <a:extLst>
                  <a:ext uri="{FF2B5EF4-FFF2-40B4-BE49-F238E27FC236}">
                    <a16:creationId xmlns:a16="http://schemas.microsoft.com/office/drawing/2014/main" id="{1D5EF9F4-7087-4018-8F39-42DCBE806012}"/>
                  </a:ext>
                </a:extLst>
              </p:cNvPr>
              <p:cNvSpPr/>
              <p:nvPr/>
            </p:nvSpPr>
            <p:spPr>
              <a:xfrm>
                <a:off x="7125640" y="1799542"/>
                <a:ext cx="4976814" cy="379651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8D3F3AE-755F-406A-B1C3-DC18919C8F9B}"/>
                  </a:ext>
                </a:extLst>
              </p:cNvPr>
              <p:cNvSpPr txBox="1"/>
              <p:nvPr/>
            </p:nvSpPr>
            <p:spPr>
              <a:xfrm rot="18106719">
                <a:off x="6538917" y="1521018"/>
                <a:ext cx="7162794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Cắt vật thành </a:t>
                </a:r>
              </a:p>
              <a:p>
                <a:r>
                  <a:rPr lang="en-US" sz="3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từng phần…</a:t>
                </a:r>
                <a:endParaRPr lang="vi-VN" sz="3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B06A85-377A-4A2D-A37C-D4873A7AF64A}"/>
                </a:ext>
              </a:extLst>
            </p:cNvPr>
            <p:cNvSpPr txBox="1"/>
            <p:nvPr/>
          </p:nvSpPr>
          <p:spPr>
            <a:xfrm rot="3361215">
              <a:off x="8701972" y="6075007"/>
              <a:ext cx="71627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Giữ vật</a:t>
              </a:r>
              <a:endParaRPr lang="vi-VN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Arrow: Down 7">
            <a:extLst>
              <a:ext uri="{FF2B5EF4-FFF2-40B4-BE49-F238E27FC236}">
                <a16:creationId xmlns:a16="http://schemas.microsoft.com/office/drawing/2014/main" id="{AD12764C-F41F-44BB-89B4-5951BD3021DD}"/>
              </a:ext>
            </a:extLst>
          </p:cNvPr>
          <p:cNvSpPr/>
          <p:nvPr/>
        </p:nvSpPr>
        <p:spPr>
          <a:xfrm rot="5400000">
            <a:off x="6926586" y="2914252"/>
            <a:ext cx="499244" cy="160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5018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85185E-6 L -0.20794 -0.0175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04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loud 18">
            <a:extLst>
              <a:ext uri="{FF2B5EF4-FFF2-40B4-BE49-F238E27FC236}">
                <a16:creationId xmlns:a16="http://schemas.microsoft.com/office/drawing/2014/main" id="{D0699A72-074D-44FE-8306-61B766C02E02}"/>
              </a:ext>
            </a:extLst>
          </p:cNvPr>
          <p:cNvSpPr/>
          <p:nvPr/>
        </p:nvSpPr>
        <p:spPr>
          <a:xfrm>
            <a:off x="1616861" y="43659"/>
            <a:ext cx="8689189" cy="875503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81FFA5-4F15-4459-BECD-6EF148DDC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0" y="-288922"/>
            <a:ext cx="10515600" cy="1325563"/>
          </a:xfrm>
        </p:spPr>
        <p:txBody>
          <a:bodyPr/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TRÒ CHƠI MẢNH GHÉP</a:t>
            </a:r>
            <a:endParaRPr lang="vi-VN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4A63B246-60FF-4621-8576-9F45CFCDFAFE}"/>
              </a:ext>
            </a:extLst>
          </p:cNvPr>
          <p:cNvSpPr/>
          <p:nvPr/>
        </p:nvSpPr>
        <p:spPr>
          <a:xfrm>
            <a:off x="4967285" y="2899567"/>
            <a:ext cx="2295525" cy="1914526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1D5EF9F4-7087-4018-8F39-42DCBE806012}"/>
              </a:ext>
            </a:extLst>
          </p:cNvPr>
          <p:cNvSpPr/>
          <p:nvPr/>
        </p:nvSpPr>
        <p:spPr>
          <a:xfrm>
            <a:off x="3819522" y="985041"/>
            <a:ext cx="2295525" cy="1914526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491CFBD3-0676-4B38-B2DA-3EB14DE75A29}"/>
              </a:ext>
            </a:extLst>
          </p:cNvPr>
          <p:cNvSpPr/>
          <p:nvPr/>
        </p:nvSpPr>
        <p:spPr>
          <a:xfrm rot="10800000">
            <a:off x="2547937" y="985041"/>
            <a:ext cx="2295525" cy="1914526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AFDA8649-1776-4889-AB4F-9A270DB0F62A}"/>
              </a:ext>
            </a:extLst>
          </p:cNvPr>
          <p:cNvSpPr/>
          <p:nvPr/>
        </p:nvSpPr>
        <p:spPr>
          <a:xfrm>
            <a:off x="6115048" y="985041"/>
            <a:ext cx="2295525" cy="1914526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FBB34F7-212A-49D6-A0A9-1AE049BC71A8}"/>
              </a:ext>
            </a:extLst>
          </p:cNvPr>
          <p:cNvSpPr/>
          <p:nvPr/>
        </p:nvSpPr>
        <p:spPr>
          <a:xfrm rot="10800000">
            <a:off x="7367582" y="985041"/>
            <a:ext cx="2295525" cy="1914526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B803A29-89A7-4718-9FBF-BDE353E40378}"/>
              </a:ext>
            </a:extLst>
          </p:cNvPr>
          <p:cNvSpPr/>
          <p:nvPr/>
        </p:nvSpPr>
        <p:spPr>
          <a:xfrm rot="10800000">
            <a:off x="3695699" y="2965445"/>
            <a:ext cx="2295525" cy="1914526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82283476-65E9-40E3-B787-46D313F033B4}"/>
              </a:ext>
            </a:extLst>
          </p:cNvPr>
          <p:cNvSpPr/>
          <p:nvPr/>
        </p:nvSpPr>
        <p:spPr>
          <a:xfrm rot="10800000">
            <a:off x="6248390" y="2965446"/>
            <a:ext cx="2295525" cy="1914526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364DB543-0511-40A1-819E-FBA61BA6FA25}"/>
              </a:ext>
            </a:extLst>
          </p:cNvPr>
          <p:cNvSpPr/>
          <p:nvPr/>
        </p:nvSpPr>
        <p:spPr>
          <a:xfrm rot="10800000">
            <a:off x="4981570" y="4918071"/>
            <a:ext cx="2295525" cy="1914526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" name="đồng hồ 5 phút">
            <a:hlinkClick r:id="" action="ppaction://media"/>
            <a:extLst>
              <a:ext uri="{FF2B5EF4-FFF2-40B4-BE49-F238E27FC236}">
                <a16:creationId xmlns:a16="http://schemas.microsoft.com/office/drawing/2014/main" id="{5A1F11CF-155B-495C-ADAD-DCDE0930EA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9314" y="5196825"/>
            <a:ext cx="1999836" cy="112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63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1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016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79606D3-28E7-41BE-B265-45FAE367C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171" y="183923"/>
            <a:ext cx="7578307" cy="667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2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8AD4D9-5A25-4343-A57A-88B886E349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9058" t="18345" r="30410" b="14955"/>
          <a:stretch/>
        </p:blipFill>
        <p:spPr>
          <a:xfrm>
            <a:off x="1469035" y="-1"/>
            <a:ext cx="8454453" cy="62739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32AE3E-EBA9-4FBD-9F8C-DD4606775D28}"/>
              </a:ext>
            </a:extLst>
          </p:cNvPr>
          <p:cNvSpPr txBox="1"/>
          <p:nvPr/>
        </p:nvSpPr>
        <p:spPr>
          <a:xfrm>
            <a:off x="3814996" y="6098887"/>
            <a:ext cx="2863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Phôi </a:t>
            </a:r>
            <a:endParaRPr lang="vi-VN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0E6D8D-6A90-4F25-AB7D-02C625036CA4}"/>
              </a:ext>
            </a:extLst>
          </p:cNvPr>
          <p:cNvSpPr txBox="1"/>
          <p:nvPr/>
        </p:nvSpPr>
        <p:spPr>
          <a:xfrm>
            <a:off x="6378312" y="6098888"/>
            <a:ext cx="2863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Chìa khoá</a:t>
            </a:r>
            <a:endParaRPr lang="vi-VN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ình ảnh dấu chấm hỏi 7">
            <a:extLst>
              <a:ext uri="{FF2B5EF4-FFF2-40B4-BE49-F238E27FC236}">
                <a16:creationId xmlns:a16="http://schemas.microsoft.com/office/drawing/2014/main" id="{DDA49BD9-ACC8-4743-B4ED-C6893B7F3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1072" y="-348645"/>
            <a:ext cx="1865321" cy="186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2306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66143-BC33-4834-B45E-3A474E3EF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12725"/>
            <a:ext cx="10515600" cy="1325563"/>
          </a:xfrm>
        </p:spPr>
        <p:txBody>
          <a:bodyPr/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Búa</a:t>
            </a:r>
            <a:endParaRPr lang="vi-VN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33CD37-788F-4267-BCEF-64675C04E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00" b="97667" l="4167" r="96333">
                        <a14:foregroundMark x1="3333" y1="22833" x2="12500" y2="12833"/>
                        <a14:foregroundMark x1="12500" y1="12833" x2="32167" y2="4500"/>
                        <a14:foregroundMark x1="32167" y1="4500" x2="41667" y2="5500"/>
                        <a14:foregroundMark x1="4167" y1="18500" x2="7333" y2="23667"/>
                        <a14:foregroundMark x1="91500" y1="85000" x2="95500" y2="95833"/>
                        <a14:foregroundMark x1="95500" y1="95833" x2="84500" y2="92500"/>
                        <a14:foregroundMark x1="84500" y1="92500" x2="85667" y2="90500"/>
                        <a14:foregroundMark x1="93500" y1="83333" x2="96333" y2="96000"/>
                        <a14:foregroundMark x1="96333" y1="96000" x2="88333" y2="97667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33394">
            <a:off x="1917311" y="736560"/>
            <a:ext cx="8357378" cy="835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916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8C23A-620C-438C-A210-F806562AE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809750"/>
            <a:ext cx="5257800" cy="1325563"/>
          </a:xfrm>
        </p:spPr>
        <p:txBody>
          <a:bodyPr/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Các loại đục</a:t>
            </a:r>
            <a:endParaRPr lang="vi-VN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7F452-355E-4C90-B3D5-349E39F0E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14288"/>
            <a:ext cx="5772150" cy="687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037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ìm hiểu các loại dũa kim loại phổ biến hiện nay » kimkhitonghop.com">
            <a:extLst>
              <a:ext uri="{FF2B5EF4-FFF2-40B4-BE49-F238E27FC236}">
                <a16:creationId xmlns:a16="http://schemas.microsoft.com/office/drawing/2014/main" id="{3C08B4B2-8435-4DD0-A78A-B45A908AE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142" y="427642"/>
            <a:ext cx="10899458" cy="643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5FC8F99-FD99-4E61-8B43-5360DF2C5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12725"/>
            <a:ext cx="10515600" cy="1325563"/>
          </a:xfrm>
        </p:spPr>
        <p:txBody>
          <a:bodyPr/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Các loại dũa</a:t>
            </a:r>
            <a:endParaRPr lang="vi-VN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778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27DEADA-3324-4279-B4A4-F842B03E8E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8963" y="326281"/>
            <a:ext cx="1600200" cy="114300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en-US" altLang="en-US" sz="6600" b="1"/>
              <a:t>Ê tô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AC0003-0E17-48CE-B0C7-616D75DDF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1122218"/>
            <a:ext cx="5715000" cy="571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CC4E8D05-10C5-41A5-91D7-05350657BF01}"/>
              </a:ext>
            </a:extLst>
          </p:cNvPr>
          <p:cNvSpPr/>
          <p:nvPr/>
        </p:nvSpPr>
        <p:spPr>
          <a:xfrm rot="16003041">
            <a:off x="6116639" y="1458914"/>
            <a:ext cx="415925" cy="587375"/>
          </a:xfrm>
          <a:prstGeom prst="rightBrace">
            <a:avLst>
              <a:gd name="adj1" fmla="val 8333"/>
              <a:gd name="adj2" fmla="val 48849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07C003-D137-4468-89DF-C8FB72934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3763" y="674689"/>
            <a:ext cx="40386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Vị trí kẹp chặt vật</a:t>
            </a:r>
          </a:p>
        </p:txBody>
      </p:sp>
    </p:spTree>
    <p:extLst>
      <p:ext uri="{BB962C8B-B14F-4D97-AF65-F5344CB8AC3E}">
        <p14:creationId xmlns:p14="http://schemas.microsoft.com/office/powerpoint/2010/main" val="358231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8949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3DA1B-DBEB-491B-8CEB-00516E441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025" y="0"/>
            <a:ext cx="10515600" cy="1325563"/>
          </a:xfrm>
        </p:spPr>
        <p:txBody>
          <a:bodyPr/>
          <a:lstStyle/>
          <a:p>
            <a:pPr algn="ctr"/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nhóm: 7’ </a:t>
            </a:r>
            <a:b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phiếu học tập sau:</a:t>
            </a:r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7FD7FAB-C899-42A6-A6D0-29B949180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381919"/>
              </p:ext>
            </p:extLst>
          </p:nvPr>
        </p:nvGraphicFramePr>
        <p:xfrm>
          <a:off x="110435" y="1690687"/>
          <a:ext cx="11882781" cy="492214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960927">
                  <a:extLst>
                    <a:ext uri="{9D8B030D-6E8A-4147-A177-3AD203B41FA5}">
                      <a16:colId xmlns:a16="http://schemas.microsoft.com/office/drawing/2014/main" val="732834825"/>
                    </a:ext>
                  </a:extLst>
                </a:gridCol>
                <a:gridCol w="3960927">
                  <a:extLst>
                    <a:ext uri="{9D8B030D-6E8A-4147-A177-3AD203B41FA5}">
                      <a16:colId xmlns:a16="http://schemas.microsoft.com/office/drawing/2014/main" val="915979675"/>
                    </a:ext>
                  </a:extLst>
                </a:gridCol>
                <a:gridCol w="3960927">
                  <a:extLst>
                    <a:ext uri="{9D8B030D-6E8A-4147-A177-3AD203B41FA5}">
                      <a16:colId xmlns:a16="http://schemas.microsoft.com/office/drawing/2014/main" val="1776833055"/>
                    </a:ext>
                  </a:extLst>
                </a:gridCol>
              </a:tblGrid>
              <a:tr h="1230537">
                <a:tc>
                  <a:txBody>
                    <a:bodyPr/>
                    <a:lstStyle/>
                    <a:p>
                      <a:pPr algn="ctr"/>
                      <a:r>
                        <a:rPr lang="en-US" sz="4400">
                          <a:solidFill>
                            <a:schemeClr val="tx1"/>
                          </a:solidFill>
                          <a:latin typeface="+mj-lt"/>
                        </a:rPr>
                        <a:t>Dụng cụ </a:t>
                      </a:r>
                      <a:endParaRPr lang="vi-VN" sz="44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>
                          <a:solidFill>
                            <a:schemeClr val="tx1"/>
                          </a:solidFill>
                          <a:latin typeface="+mj-lt"/>
                        </a:rPr>
                        <a:t>Thước lá</a:t>
                      </a:r>
                      <a:endParaRPr lang="vi-VN" sz="44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>
                          <a:solidFill>
                            <a:schemeClr val="tx1"/>
                          </a:solidFill>
                          <a:latin typeface="+mj-lt"/>
                        </a:rPr>
                        <a:t>Thước cặp</a:t>
                      </a:r>
                      <a:endParaRPr lang="vi-VN" sz="44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838323"/>
                  </a:ext>
                </a:extLst>
              </a:tr>
              <a:tr h="1230537">
                <a:tc>
                  <a:txBody>
                    <a:bodyPr/>
                    <a:lstStyle/>
                    <a:p>
                      <a:pPr algn="ctr"/>
                      <a:r>
                        <a:rPr lang="en-US" sz="4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 tạo</a:t>
                      </a:r>
                      <a:endParaRPr lang="vi-VN" sz="4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44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44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434993"/>
                  </a:ext>
                </a:extLst>
              </a:tr>
              <a:tr h="1230537">
                <a:tc>
                  <a:txBody>
                    <a:bodyPr/>
                    <a:lstStyle/>
                    <a:p>
                      <a:pPr algn="ctr"/>
                      <a:r>
                        <a:rPr lang="en-US" sz="4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  <a:endParaRPr lang="vi-VN" sz="4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44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44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6405997"/>
                  </a:ext>
                </a:extLst>
              </a:tr>
              <a:tr h="1230537">
                <a:tc>
                  <a:txBody>
                    <a:bodyPr/>
                    <a:lstStyle/>
                    <a:p>
                      <a:pPr algn="ctr"/>
                      <a:r>
                        <a:rPr lang="en-US" sz="4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 dụng</a:t>
                      </a:r>
                      <a:endParaRPr lang="vi-VN" sz="4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44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44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90850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66941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E42AC95-82DE-4BA9-8529-EC1548717B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995547"/>
              </p:ext>
            </p:extLst>
          </p:nvPr>
        </p:nvGraphicFramePr>
        <p:xfrm>
          <a:off x="-29830" y="700469"/>
          <a:ext cx="12192001" cy="563369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15450">
                  <a:extLst>
                    <a:ext uri="{9D8B030D-6E8A-4147-A177-3AD203B41FA5}">
                      <a16:colId xmlns:a16="http://schemas.microsoft.com/office/drawing/2014/main" val="732834825"/>
                    </a:ext>
                  </a:extLst>
                </a:gridCol>
                <a:gridCol w="4215079">
                  <a:extLst>
                    <a:ext uri="{9D8B030D-6E8A-4147-A177-3AD203B41FA5}">
                      <a16:colId xmlns:a16="http://schemas.microsoft.com/office/drawing/2014/main" val="915979675"/>
                    </a:ext>
                  </a:extLst>
                </a:gridCol>
                <a:gridCol w="4195891">
                  <a:extLst>
                    <a:ext uri="{9D8B030D-6E8A-4147-A177-3AD203B41FA5}">
                      <a16:colId xmlns:a16="http://schemas.microsoft.com/office/drawing/2014/main" val="1776833055"/>
                    </a:ext>
                  </a:extLst>
                </a:gridCol>
                <a:gridCol w="1265581">
                  <a:extLst>
                    <a:ext uri="{9D8B030D-6E8A-4147-A177-3AD203B41FA5}">
                      <a16:colId xmlns:a16="http://schemas.microsoft.com/office/drawing/2014/main" val="2019586929"/>
                    </a:ext>
                  </a:extLst>
                </a:gridCol>
              </a:tblGrid>
              <a:tr h="689113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 cụ</a:t>
                      </a:r>
                      <a:endParaRPr lang="vi-VN"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Thước lá</a:t>
                      </a:r>
                      <a:endParaRPr lang="vi-VN"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Thước cặp</a:t>
                      </a:r>
                      <a:endParaRPr lang="vi-VN"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vi-VN"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838323"/>
                  </a:ext>
                </a:extLst>
              </a:tr>
              <a:tr h="2337302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 tạo</a:t>
                      </a:r>
                      <a:endParaRPr lang="vi-VN" sz="32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-Dày 0,9 – 1,5 mm 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Rộng  10 – 25 mm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-Dài 150 – 1000 mm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 thước có các vạch cách nhau 1mm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Gồm: cán, mỏ đo trong, mỏ đo ngoài, khung động, vít hãm, thang chia độ chính, thang chia độ của du xích, thước đo chiều sâu lỗ. </a:t>
                      </a:r>
                      <a:endParaRPr lang="en-US" sz="28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434993"/>
                  </a:ext>
                </a:extLst>
              </a:tr>
              <a:tr h="800446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</a:t>
                      </a:r>
                      <a:endParaRPr lang="vi-VN" sz="32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Thép hợp kim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Thép hợp kim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6405997"/>
                  </a:ext>
                </a:extLst>
              </a:tr>
              <a:tr h="1806838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 dụng</a:t>
                      </a:r>
                      <a:endParaRPr lang="vi-VN" sz="32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 độ dài của chi tiết hoặc xác định các kích thước của sản phẩm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 đường kính trong, đường kính ngoài, chiều sâu lỗ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908508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3DAE2EB-EC13-4B94-A973-07F24A42FB68}"/>
              </a:ext>
            </a:extLst>
          </p:cNvPr>
          <p:cNvSpPr txBox="1"/>
          <p:nvPr/>
        </p:nvSpPr>
        <p:spPr>
          <a:xfrm>
            <a:off x="-9944" y="6318551"/>
            <a:ext cx="1217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 giá HĐ nhóm tích cực, thực hiện nghiêm túc các yêu cầu của GV, trình bày rõ ràng: 1 điểm</a:t>
            </a:r>
            <a:endParaRPr lang="vi-VN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DC77EB-80A3-432C-9555-8C25F5607BF8}"/>
              </a:ext>
            </a:extLst>
          </p:cNvPr>
          <p:cNvSpPr txBox="1"/>
          <p:nvPr/>
        </p:nvSpPr>
        <p:spPr>
          <a:xfrm>
            <a:off x="11317357" y="1914939"/>
            <a:ext cx="8746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(6đ)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>
                <a:solidFill>
                  <a:srgbClr val="FF0000"/>
                </a:solidFill>
              </a:rPr>
              <a:t> </a:t>
            </a:r>
            <a:endParaRPr lang="vi-VN" sz="360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07B13-340F-45EB-B7D0-67737A4C0AFF}"/>
              </a:ext>
            </a:extLst>
          </p:cNvPr>
          <p:cNvSpPr txBox="1"/>
          <p:nvPr/>
        </p:nvSpPr>
        <p:spPr>
          <a:xfrm>
            <a:off x="11317355" y="3745963"/>
            <a:ext cx="8746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(1đ)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>
                <a:solidFill>
                  <a:srgbClr val="FF0000"/>
                </a:solidFill>
              </a:rPr>
              <a:t> </a:t>
            </a:r>
            <a:endParaRPr lang="vi-VN" sz="360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EAACE1-2C5F-4D9C-90EB-9A1F93CB1B05}"/>
              </a:ext>
            </a:extLst>
          </p:cNvPr>
          <p:cNvSpPr txBox="1"/>
          <p:nvPr/>
        </p:nvSpPr>
        <p:spPr>
          <a:xfrm>
            <a:off x="11287528" y="5085936"/>
            <a:ext cx="8746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(2đ)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>
                <a:solidFill>
                  <a:srgbClr val="FF0000"/>
                </a:solidFill>
              </a:rPr>
              <a:t> </a:t>
            </a:r>
            <a:endParaRPr lang="vi-VN" sz="360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D5E02C-0E6E-4401-9037-4775B4B83213}"/>
              </a:ext>
            </a:extLst>
          </p:cNvPr>
          <p:cNvSpPr txBox="1"/>
          <p:nvPr/>
        </p:nvSpPr>
        <p:spPr>
          <a:xfrm>
            <a:off x="4663109" y="3715805"/>
            <a:ext cx="18022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(0,5đ)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>
                <a:solidFill>
                  <a:srgbClr val="FF0000"/>
                </a:solidFill>
              </a:rPr>
              <a:t> </a:t>
            </a:r>
            <a:endParaRPr lang="vi-VN" sz="360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9A4C25-CDA2-4EFD-B801-BDD37E2FEB19}"/>
              </a:ext>
            </a:extLst>
          </p:cNvPr>
          <p:cNvSpPr txBox="1"/>
          <p:nvPr/>
        </p:nvSpPr>
        <p:spPr>
          <a:xfrm>
            <a:off x="5446637" y="1803522"/>
            <a:ext cx="18022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(0,5đ)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>
                <a:solidFill>
                  <a:srgbClr val="FF0000"/>
                </a:solidFill>
              </a:rPr>
              <a:t> </a:t>
            </a:r>
            <a:endParaRPr lang="vi-VN" sz="360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4C43E2-C9E7-4C68-B373-604C431819A6}"/>
              </a:ext>
            </a:extLst>
          </p:cNvPr>
          <p:cNvSpPr txBox="1"/>
          <p:nvPr/>
        </p:nvSpPr>
        <p:spPr>
          <a:xfrm>
            <a:off x="5556793" y="2228563"/>
            <a:ext cx="18022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(0,5đ)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>
                <a:solidFill>
                  <a:srgbClr val="FF0000"/>
                </a:solidFill>
              </a:rPr>
              <a:t> </a:t>
            </a:r>
            <a:endParaRPr lang="vi-VN" sz="360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CA98BA-1000-4332-A211-F2FEF76AC0C2}"/>
              </a:ext>
            </a:extLst>
          </p:cNvPr>
          <p:cNvSpPr txBox="1"/>
          <p:nvPr/>
        </p:nvSpPr>
        <p:spPr>
          <a:xfrm>
            <a:off x="4857727" y="3087158"/>
            <a:ext cx="18022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(0,5đ)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>
                <a:solidFill>
                  <a:srgbClr val="FF0000"/>
                </a:solidFill>
              </a:rPr>
              <a:t> </a:t>
            </a:r>
            <a:endParaRPr lang="vi-VN" sz="360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1B7D44-6677-4054-90D5-19806FFB4901}"/>
              </a:ext>
            </a:extLst>
          </p:cNvPr>
          <p:cNvSpPr txBox="1"/>
          <p:nvPr/>
        </p:nvSpPr>
        <p:spPr>
          <a:xfrm>
            <a:off x="9952379" y="3051957"/>
            <a:ext cx="18022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(4đ)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>
                <a:solidFill>
                  <a:srgbClr val="FF0000"/>
                </a:solidFill>
              </a:rPr>
              <a:t> </a:t>
            </a:r>
            <a:endParaRPr lang="vi-VN" sz="360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9734B3-1474-4165-8299-87AADC10C506}"/>
              </a:ext>
            </a:extLst>
          </p:cNvPr>
          <p:cNvSpPr txBox="1"/>
          <p:nvPr/>
        </p:nvSpPr>
        <p:spPr>
          <a:xfrm>
            <a:off x="5290928" y="1341857"/>
            <a:ext cx="18022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(0,5đ)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>
                <a:solidFill>
                  <a:srgbClr val="FF0000"/>
                </a:solidFill>
              </a:rPr>
              <a:t> </a:t>
            </a:r>
            <a:endParaRPr lang="vi-VN" sz="360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F86BF-6F87-4AAE-84A9-08EEAAFD96C1}"/>
              </a:ext>
            </a:extLst>
          </p:cNvPr>
          <p:cNvSpPr txBox="1"/>
          <p:nvPr/>
        </p:nvSpPr>
        <p:spPr>
          <a:xfrm>
            <a:off x="8812696" y="3687940"/>
            <a:ext cx="18022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(0,5đ)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>
                <a:solidFill>
                  <a:srgbClr val="FF0000"/>
                </a:solidFill>
              </a:rPr>
              <a:t> </a:t>
            </a:r>
            <a:endParaRPr lang="vi-VN" sz="360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9421EF-8E2A-44A4-A61F-C2A8F09BE9F9}"/>
              </a:ext>
            </a:extLst>
          </p:cNvPr>
          <p:cNvSpPr txBox="1"/>
          <p:nvPr/>
        </p:nvSpPr>
        <p:spPr>
          <a:xfrm>
            <a:off x="4005471" y="5380759"/>
            <a:ext cx="18022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(1đ)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>
                <a:solidFill>
                  <a:srgbClr val="FF0000"/>
                </a:solidFill>
              </a:rPr>
              <a:t> </a:t>
            </a:r>
            <a:endParaRPr lang="vi-VN" sz="360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2AD586-7E98-461F-B06A-7AAB1A7A97DD}"/>
              </a:ext>
            </a:extLst>
          </p:cNvPr>
          <p:cNvSpPr txBox="1"/>
          <p:nvPr/>
        </p:nvSpPr>
        <p:spPr>
          <a:xfrm>
            <a:off x="7633247" y="5363140"/>
            <a:ext cx="18022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(1đ)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>
                <a:solidFill>
                  <a:srgbClr val="FF0000"/>
                </a:solidFill>
              </a:rPr>
              <a:t> </a:t>
            </a:r>
            <a:endParaRPr lang="vi-VN" sz="360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6CB51F-790C-454D-BBA3-D6703884DD9A}"/>
              </a:ext>
            </a:extLst>
          </p:cNvPr>
          <p:cNvSpPr txBox="1"/>
          <p:nvPr/>
        </p:nvSpPr>
        <p:spPr>
          <a:xfrm>
            <a:off x="1351724" y="83761"/>
            <a:ext cx="9680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BẢNG KIỂM PHIẾU ĐÁNH GIÁ SẢN PHẨM HỌC TẬP</a:t>
            </a:r>
            <a:endParaRPr lang="vi-V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85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4BA64-A13C-4266-B4DD-2FBA7FF89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017"/>
            <a:ext cx="10515600" cy="60709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1, Dụng cụ gia công</a:t>
            </a:r>
          </a:p>
          <a:p>
            <a:pPr>
              <a:buFontTx/>
              <a:buChar char="-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Búa: Đóng tạo lực, nhổ đinh.</a:t>
            </a:r>
          </a:p>
          <a:p>
            <a:pPr>
              <a:buFontTx/>
              <a:buChar char="-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Cưa: Cắt vật liệu thành từng phần, cắt bỏ phần thừa, tạo rãnh.</a:t>
            </a:r>
          </a:p>
          <a:p>
            <a:pPr>
              <a:buFontTx/>
              <a:buChar char="-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Đục: chặt vật liệu, chạm khắc…</a:t>
            </a:r>
          </a:p>
          <a:p>
            <a:pPr>
              <a:buFontTx/>
              <a:buChar char="-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Dũa: tạo độ nhẵn phẳng trên bề mặt của vật liệu, làm tù cạnh, mài mòn bề mặt của chi tiết đến kích thước mong muốn. </a:t>
            </a:r>
          </a:p>
          <a:p>
            <a:pPr>
              <a:buFontTx/>
              <a:buChar char="-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Kìm: kẹp giữ vật bằng tay.</a:t>
            </a:r>
          </a:p>
          <a:p>
            <a:pPr>
              <a:buFontTx/>
              <a:buChar char="-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Mũi vạch: Vạch dấu.</a:t>
            </a:r>
          </a:p>
          <a:p>
            <a:pPr>
              <a:buFontTx/>
              <a:buChar char="-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Mũi đột: Lưu lại các vết đã vạch một cách bền vững.</a:t>
            </a:r>
          </a:p>
          <a:p>
            <a:pPr marL="0" indent="0">
              <a:buNone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2, Dụng cụ đo và kiểm tra</a:t>
            </a:r>
          </a:p>
          <a:p>
            <a:pPr>
              <a:buFontTx/>
              <a:buChar char="-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Thước lá: Đo chiều dài chi tiết và xác định các kích thước của sản phẩm.</a:t>
            </a:r>
          </a:p>
          <a:p>
            <a:pPr>
              <a:buFontTx/>
              <a:buChar char="-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Thước cặp: đo đường kính trong, đường kính ngoài, chiều sâu</a:t>
            </a:r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6444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12C74-F938-4835-9D31-E429F3B5A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0550" y="438150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>
                <a:latin typeface="Times New Roman" panose="02020603050405020304" pitchFamily="18" charset="0"/>
                <a:cs typeface="Times New Roman" panose="02020603050405020304" pitchFamily="18" charset="0"/>
              </a:rPr>
              <a:t>Thước lá</a:t>
            </a:r>
            <a:endParaRPr lang="vi-VN" sz="6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FD3895-DF70-40BA-9987-7580BFC71C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9062" t="24640" r="6875" b="53613"/>
          <a:stretch/>
        </p:blipFill>
        <p:spPr>
          <a:xfrm>
            <a:off x="247650" y="2852738"/>
            <a:ext cx="10248900" cy="1490662"/>
          </a:xfrm>
          <a:prstGeom prst="rect">
            <a:avLst/>
          </a:prstGeom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FAABBD37-B981-4638-B104-BA4C6AB458F6}"/>
              </a:ext>
            </a:extLst>
          </p:cNvPr>
          <p:cNvSpPr/>
          <p:nvPr/>
        </p:nvSpPr>
        <p:spPr>
          <a:xfrm>
            <a:off x="9658350" y="3178969"/>
            <a:ext cx="590550" cy="838199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4E6BA54A-1876-4C6A-8B8F-9B6E974E989B}"/>
              </a:ext>
            </a:extLst>
          </p:cNvPr>
          <p:cNvSpPr/>
          <p:nvPr/>
        </p:nvSpPr>
        <p:spPr>
          <a:xfrm rot="16200000">
            <a:off x="4591050" y="263052"/>
            <a:ext cx="800100" cy="8960796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BCA74-BE6E-40D5-85E9-2F9E7F2BC0CD}"/>
              </a:ext>
            </a:extLst>
          </p:cNvPr>
          <p:cNvSpPr txBox="1"/>
          <p:nvPr/>
        </p:nvSpPr>
        <p:spPr>
          <a:xfrm>
            <a:off x="3562350" y="5227707"/>
            <a:ext cx="3524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 – 1000 mm</a:t>
            </a:r>
            <a:endParaRPr lang="vi-VN" sz="4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59480F-1DA8-4087-8F3A-023306C3C303}"/>
              </a:ext>
            </a:extLst>
          </p:cNvPr>
          <p:cNvSpPr txBox="1"/>
          <p:nvPr/>
        </p:nvSpPr>
        <p:spPr>
          <a:xfrm>
            <a:off x="10429875" y="2936348"/>
            <a:ext cx="35242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– </a:t>
            </a:r>
          </a:p>
          <a:p>
            <a:r>
              <a:rPr lang="en-US" sz="4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mm</a:t>
            </a:r>
            <a:endParaRPr lang="vi-VN" sz="4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2020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BBCD1-278A-47C2-9E1B-BFFDF50F8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600" y="0"/>
            <a:ext cx="10515600" cy="1325563"/>
          </a:xfrm>
        </p:spPr>
        <p:txBody>
          <a:bodyPr/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Thước cuộn</a:t>
            </a:r>
            <a:endParaRPr lang="vi-VN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3.5m Thước cuộn thép bọc cao su Stanley 30-611L">
            <a:extLst>
              <a:ext uri="{FF2B5EF4-FFF2-40B4-BE49-F238E27FC236}">
                <a16:creationId xmlns:a16="http://schemas.microsoft.com/office/drawing/2014/main" id="{E6A2A4C7-BD99-4F8B-9BAC-E192CC281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225" y="1325563"/>
            <a:ext cx="7484323" cy="521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384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8AD4D9-5A25-4343-A57A-88B886E349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9058" t="18345" r="30410" b="14955"/>
          <a:stretch/>
        </p:blipFill>
        <p:spPr>
          <a:xfrm>
            <a:off x="4673496" y="115957"/>
            <a:ext cx="2845007" cy="21112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32AE3E-EBA9-4FBD-9F8C-DD4606775D28}"/>
              </a:ext>
            </a:extLst>
          </p:cNvPr>
          <p:cNvSpPr txBox="1"/>
          <p:nvPr/>
        </p:nvSpPr>
        <p:spPr>
          <a:xfrm>
            <a:off x="2069619" y="1656070"/>
            <a:ext cx="2863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Dũa khoá</a:t>
            </a:r>
            <a:endParaRPr lang="vi-VN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0E6D8D-6A90-4F25-AB7D-02C625036CA4}"/>
              </a:ext>
            </a:extLst>
          </p:cNvPr>
          <p:cNvSpPr txBox="1"/>
          <p:nvPr/>
        </p:nvSpPr>
        <p:spPr>
          <a:xfrm>
            <a:off x="8539938" y="1672211"/>
            <a:ext cx="2863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Kìm bấm</a:t>
            </a:r>
            <a:endParaRPr lang="vi-VN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4854994599786">
            <a:hlinkClick r:id="" action="ppaction://media"/>
            <a:extLst>
              <a:ext uri="{FF2B5EF4-FFF2-40B4-BE49-F238E27FC236}">
                <a16:creationId xmlns:a16="http://schemas.microsoft.com/office/drawing/2014/main" id="{257874AB-FBC7-4C5B-8138-34EDA5C06F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43050" y="2409870"/>
            <a:ext cx="6184745" cy="3553608"/>
          </a:xfrm>
          <a:prstGeom prst="rect">
            <a:avLst/>
          </a:prstGeom>
        </p:spPr>
      </p:pic>
      <p:pic>
        <p:nvPicPr>
          <p:cNvPr id="4" name="4854994558146">
            <a:hlinkClick r:id="" action="ppaction://media"/>
            <a:extLst>
              <a:ext uri="{FF2B5EF4-FFF2-40B4-BE49-F238E27FC236}">
                <a16:creationId xmlns:a16="http://schemas.microsoft.com/office/drawing/2014/main" id="{52165154-EDDA-4D34-8C21-D846996CE79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374" y="2377588"/>
            <a:ext cx="5991626" cy="358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20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1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Thước kẹp cơ, thước cặp du xích chuẩn DIN 862, Vogel Germany.">
            <a:extLst>
              <a:ext uri="{FF2B5EF4-FFF2-40B4-BE49-F238E27FC236}">
                <a16:creationId xmlns:a16="http://schemas.microsoft.com/office/drawing/2014/main" id="{E37CCC5E-B275-4395-A12A-59DD36E32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90725"/>
            <a:ext cx="11430000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212879D-DE4D-4C8D-81C3-EEF0556CF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095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>
                <a:latin typeface="Times New Roman" panose="02020603050405020304" pitchFamily="18" charset="0"/>
                <a:cs typeface="Times New Roman" panose="02020603050405020304" pitchFamily="18" charset="0"/>
              </a:rPr>
              <a:t>Thước cặp</a:t>
            </a:r>
            <a:endParaRPr lang="vi-VN" sz="6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84D2BA8-20F8-42E8-8A10-ECC03C3CA925}"/>
              </a:ext>
            </a:extLst>
          </p:cNvPr>
          <p:cNvCxnSpPr>
            <a:cxnSpLocks/>
          </p:cNvCxnSpPr>
          <p:nvPr/>
        </p:nvCxnSpPr>
        <p:spPr>
          <a:xfrm flipV="1">
            <a:off x="10906125" y="3429001"/>
            <a:ext cx="723900" cy="1752599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8DF0DD7-0338-4742-AF64-62FA5F4D7D83}"/>
              </a:ext>
            </a:extLst>
          </p:cNvPr>
          <p:cNvCxnSpPr>
            <a:cxnSpLocks/>
          </p:cNvCxnSpPr>
          <p:nvPr/>
        </p:nvCxnSpPr>
        <p:spPr>
          <a:xfrm flipH="1">
            <a:off x="1066800" y="1362075"/>
            <a:ext cx="171450" cy="62865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8ECF290-6959-4A10-A72E-94A20514C5E8}"/>
              </a:ext>
            </a:extLst>
          </p:cNvPr>
          <p:cNvCxnSpPr>
            <a:cxnSpLocks/>
          </p:cNvCxnSpPr>
          <p:nvPr/>
        </p:nvCxnSpPr>
        <p:spPr>
          <a:xfrm>
            <a:off x="1238250" y="1362075"/>
            <a:ext cx="133350" cy="62865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7807F19-F282-42FD-9E1A-FFFDFDCC2B6F}"/>
              </a:ext>
            </a:extLst>
          </p:cNvPr>
          <p:cNvCxnSpPr>
            <a:cxnSpLocks/>
          </p:cNvCxnSpPr>
          <p:nvPr/>
        </p:nvCxnSpPr>
        <p:spPr>
          <a:xfrm flipH="1" flipV="1">
            <a:off x="1238250" y="5667376"/>
            <a:ext cx="419100" cy="409574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DAB95BA-169B-4A8F-BA5C-D92E98B25401}"/>
              </a:ext>
            </a:extLst>
          </p:cNvPr>
          <p:cNvCxnSpPr>
            <a:cxnSpLocks/>
          </p:cNvCxnSpPr>
          <p:nvPr/>
        </p:nvCxnSpPr>
        <p:spPr>
          <a:xfrm flipV="1">
            <a:off x="1657350" y="5629276"/>
            <a:ext cx="209550" cy="447674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CA637F0-33C1-4C18-98A1-A045AEE0D864}"/>
              </a:ext>
            </a:extLst>
          </p:cNvPr>
          <p:cNvCxnSpPr>
            <a:cxnSpLocks/>
          </p:cNvCxnSpPr>
          <p:nvPr/>
        </p:nvCxnSpPr>
        <p:spPr>
          <a:xfrm flipH="1">
            <a:off x="3295650" y="2190750"/>
            <a:ext cx="285750" cy="39211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D82178F-5111-424A-B01F-5CFDDCBD3902}"/>
              </a:ext>
            </a:extLst>
          </p:cNvPr>
          <p:cNvCxnSpPr>
            <a:cxnSpLocks/>
          </p:cNvCxnSpPr>
          <p:nvPr/>
        </p:nvCxnSpPr>
        <p:spPr>
          <a:xfrm>
            <a:off x="8039100" y="2190750"/>
            <a:ext cx="0" cy="77708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9AE4441-B0AE-4D70-9314-B750DC7E6C6F}"/>
              </a:ext>
            </a:extLst>
          </p:cNvPr>
          <p:cNvCxnSpPr>
            <a:cxnSpLocks/>
          </p:cNvCxnSpPr>
          <p:nvPr/>
        </p:nvCxnSpPr>
        <p:spPr>
          <a:xfrm flipH="1" flipV="1">
            <a:off x="3295650" y="3829050"/>
            <a:ext cx="1695450" cy="135255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49EDA48-F933-430E-AC3D-1B2145F401C3}"/>
              </a:ext>
            </a:extLst>
          </p:cNvPr>
          <p:cNvSpPr txBox="1"/>
          <p:nvPr/>
        </p:nvSpPr>
        <p:spPr>
          <a:xfrm>
            <a:off x="266700" y="6150114"/>
            <a:ext cx="3524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 ĐK ngoài</a:t>
            </a:r>
            <a:endParaRPr lang="vi-VN" sz="4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28EB8AD-6A85-4515-A380-933BE3B9409E}"/>
              </a:ext>
            </a:extLst>
          </p:cNvPr>
          <p:cNvSpPr txBox="1"/>
          <p:nvPr/>
        </p:nvSpPr>
        <p:spPr>
          <a:xfrm>
            <a:off x="0" y="654189"/>
            <a:ext cx="3524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 ĐK trong</a:t>
            </a:r>
            <a:endParaRPr lang="vi-VN" sz="4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4EEFB23-7E3E-400F-9EFA-BA854194A9AC}"/>
              </a:ext>
            </a:extLst>
          </p:cNvPr>
          <p:cNvSpPr txBox="1"/>
          <p:nvPr/>
        </p:nvSpPr>
        <p:spPr>
          <a:xfrm>
            <a:off x="4762500" y="5200859"/>
            <a:ext cx="352425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Thước phụ</a:t>
            </a:r>
            <a:endParaRPr 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07F02E-7229-4AFE-935C-5C459F21F769}"/>
              </a:ext>
            </a:extLst>
          </p:cNvPr>
          <p:cNvSpPr txBox="1"/>
          <p:nvPr/>
        </p:nvSpPr>
        <p:spPr>
          <a:xfrm>
            <a:off x="3438525" y="1454359"/>
            <a:ext cx="352425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Vít hãm</a:t>
            </a:r>
            <a:endParaRPr 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2D00F12-908A-4F2D-93FF-6642EA22DCA1}"/>
              </a:ext>
            </a:extLst>
          </p:cNvPr>
          <p:cNvSpPr txBox="1"/>
          <p:nvPr/>
        </p:nvSpPr>
        <p:spPr>
          <a:xfrm>
            <a:off x="6886574" y="1473827"/>
            <a:ext cx="352425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Thước chính</a:t>
            </a:r>
            <a:endParaRPr lang="vi-VN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DD2D26-89E5-4496-A087-28D22F3BA7EE}"/>
              </a:ext>
            </a:extLst>
          </p:cNvPr>
          <p:cNvSpPr txBox="1"/>
          <p:nvPr/>
        </p:nvSpPr>
        <p:spPr>
          <a:xfrm>
            <a:off x="9144000" y="5200859"/>
            <a:ext cx="3524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 chiều sâu</a:t>
            </a:r>
            <a:endParaRPr lang="vi-VN" sz="4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0350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ách đo đường kính">
            <a:hlinkClick r:id="" action="ppaction://media"/>
            <a:extLst>
              <a:ext uri="{FF2B5EF4-FFF2-40B4-BE49-F238E27FC236}">
                <a16:creationId xmlns:a16="http://schemas.microsoft.com/office/drawing/2014/main" id="{041BC30A-B7FB-4FC9-8A03-115E8FECAD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8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9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8" descr="Cập nhật 59+ về hình nền khùng hay nhất - cdgdbentre.edu.vn">
            <a:extLst>
              <a:ext uri="{FF2B5EF4-FFF2-40B4-BE49-F238E27FC236}">
                <a16:creationId xmlns:a16="http://schemas.microsoft.com/office/drawing/2014/main" id="{9039B474-7D76-415D-9B4C-2C5EF4E3F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B50336-1AB2-41E7-BF01-6B99A4B53B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t="9231" r="-8483" b="38051"/>
          <a:stretch/>
        </p:blipFill>
        <p:spPr>
          <a:xfrm>
            <a:off x="3646640" y="830997"/>
            <a:ext cx="5023368" cy="5285895"/>
          </a:xfrm>
          <a:prstGeom prst="rect">
            <a:avLst/>
          </a:prstGeom>
        </p:spPr>
      </p:pic>
      <p:sp>
        <p:nvSpPr>
          <p:cNvPr id="27652" name="TextBox 3">
            <a:extLst>
              <a:ext uri="{FF2B5EF4-FFF2-40B4-BE49-F238E27FC236}">
                <a16:creationId xmlns:a16="http://schemas.microsoft.com/office/drawing/2014/main" id="{3925839D-B775-4402-A25F-D44FF7854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9950" y="-17463"/>
            <a:ext cx="7912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Trò chơi ONG TÌM CHỮ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Em hãy tìm trong bảng sau tên các dụng cụ cơ khí</a:t>
            </a:r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653" name="Group 4">
            <a:extLst>
              <a:ext uri="{FF2B5EF4-FFF2-40B4-BE49-F238E27FC236}">
                <a16:creationId xmlns:a16="http://schemas.microsoft.com/office/drawing/2014/main" id="{2328EC25-3592-46A6-A791-6C02FD43FE99}"/>
              </a:ext>
            </a:extLst>
          </p:cNvPr>
          <p:cNvGrpSpPr>
            <a:grpSpLocks/>
          </p:cNvGrpSpPr>
          <p:nvPr/>
        </p:nvGrpSpPr>
        <p:grpSpPr bwMode="auto">
          <a:xfrm>
            <a:off x="9786940" y="1914525"/>
            <a:ext cx="1547812" cy="2705100"/>
            <a:chOff x="7183357" y="2312849"/>
            <a:chExt cx="1548548" cy="2705100"/>
          </a:xfrm>
        </p:grpSpPr>
        <p:pic>
          <p:nvPicPr>
            <p:cNvPr id="27659" name="Picture 10" descr="640.899 hình ảnh về con Ong dễ thương, siêu đáng yêu năm 2019 - Mua bán  hình ảnh shutterstock giá rẻ chỉ từ 3.000 đ trong 2 phút">
              <a:extLst>
                <a:ext uri="{FF2B5EF4-FFF2-40B4-BE49-F238E27FC236}">
                  <a16:creationId xmlns:a16="http://schemas.microsoft.com/office/drawing/2014/main" id="{6EE322A1-6217-48E6-B75C-FB7E051574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r="27313"/>
            <a:stretch>
              <a:fillRect/>
            </a:stretch>
          </p:blipFill>
          <p:spPr bwMode="auto">
            <a:xfrm>
              <a:off x="7183357" y="2312849"/>
              <a:ext cx="1447801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60" name="Picture 12" descr="Top 20 Bài văn tả cây bút chì hay nhất dành cho học sinh tham khảo">
              <a:extLst>
                <a:ext uri="{FF2B5EF4-FFF2-40B4-BE49-F238E27FC236}">
                  <a16:creationId xmlns:a16="http://schemas.microsoft.com/office/drawing/2014/main" id="{2FDA28B9-3EEC-40DC-B507-79B251F60C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530110">
              <a:off x="7860680" y="2626099"/>
              <a:ext cx="871225" cy="87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E8E2F435-2028-4485-9612-2364F6707E36}"/>
              </a:ext>
            </a:extLst>
          </p:cNvPr>
          <p:cNvSpPr/>
          <p:nvPr/>
        </p:nvSpPr>
        <p:spPr>
          <a:xfrm rot="7758512">
            <a:off x="3666207" y="3631547"/>
            <a:ext cx="5562600" cy="494709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B59B27E-1A89-4600-8658-B72DF3608CF4}"/>
              </a:ext>
            </a:extLst>
          </p:cNvPr>
          <p:cNvSpPr/>
          <p:nvPr/>
        </p:nvSpPr>
        <p:spPr>
          <a:xfrm rot="10800000">
            <a:off x="5900627" y="1991957"/>
            <a:ext cx="1411444" cy="4016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D001889-A15F-42E7-8821-7F51DC478D43}"/>
              </a:ext>
            </a:extLst>
          </p:cNvPr>
          <p:cNvSpPr/>
          <p:nvPr/>
        </p:nvSpPr>
        <p:spPr>
          <a:xfrm rot="18223204">
            <a:off x="4038129" y="4887212"/>
            <a:ext cx="1743044" cy="510007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D940DE3-8A49-40FE-935F-EBEB805B333E}"/>
              </a:ext>
            </a:extLst>
          </p:cNvPr>
          <p:cNvSpPr/>
          <p:nvPr/>
        </p:nvSpPr>
        <p:spPr>
          <a:xfrm rot="10800000">
            <a:off x="5012229" y="1008429"/>
            <a:ext cx="3514725" cy="3556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1DF0732-0E6A-4B32-A021-0F1720305041}"/>
              </a:ext>
            </a:extLst>
          </p:cNvPr>
          <p:cNvSpPr/>
          <p:nvPr/>
        </p:nvSpPr>
        <p:spPr>
          <a:xfrm rot="5580406">
            <a:off x="3196554" y="4980406"/>
            <a:ext cx="1574800" cy="40005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6D72F03-5DE8-4D08-9AB3-DC07D6B2762A}"/>
              </a:ext>
            </a:extLst>
          </p:cNvPr>
          <p:cNvSpPr/>
          <p:nvPr/>
        </p:nvSpPr>
        <p:spPr>
          <a:xfrm rot="7903379">
            <a:off x="6496063" y="4017983"/>
            <a:ext cx="1903923" cy="401638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44F262-2340-4420-94C8-2D01E786C19E}"/>
              </a:ext>
            </a:extLst>
          </p:cNvPr>
          <p:cNvSpPr/>
          <p:nvPr/>
        </p:nvSpPr>
        <p:spPr>
          <a:xfrm rot="13789609">
            <a:off x="6159314" y="3948176"/>
            <a:ext cx="1687777" cy="401638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81FB2A0-9A89-461B-ACED-4C49D3FA4767}"/>
              </a:ext>
            </a:extLst>
          </p:cNvPr>
          <p:cNvSpPr/>
          <p:nvPr/>
        </p:nvSpPr>
        <p:spPr>
          <a:xfrm rot="13736666">
            <a:off x="3070784" y="2233274"/>
            <a:ext cx="4049316" cy="470717"/>
          </a:xfrm>
          <a:prstGeom prst="ellipse">
            <a:avLst/>
          </a:prstGeom>
          <a:noFill/>
          <a:ln w="38100">
            <a:solidFill>
              <a:srgbClr val="B305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85653EB-5DDA-4130-99EA-50F877B44B65}"/>
              </a:ext>
            </a:extLst>
          </p:cNvPr>
          <p:cNvSpPr/>
          <p:nvPr/>
        </p:nvSpPr>
        <p:spPr>
          <a:xfrm rot="13736666">
            <a:off x="3601212" y="3823419"/>
            <a:ext cx="4049316" cy="470717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6" grpId="0" animBg="1"/>
      <p:bldP spid="18" grpId="0" animBg="1"/>
      <p:bldP spid="19" grpId="0" animBg="1"/>
      <p:bldP spid="17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3817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BABE245-F65C-4C02-A779-48CDD6117622}"/>
              </a:ext>
            </a:extLst>
          </p:cNvPr>
          <p:cNvSpPr/>
          <p:nvPr/>
        </p:nvSpPr>
        <p:spPr>
          <a:xfrm>
            <a:off x="685710" y="2138286"/>
            <a:ext cx="5022258" cy="390592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5BD756-DAD7-40EB-8582-1AB55D1C1D07}"/>
              </a:ext>
            </a:extLst>
          </p:cNvPr>
          <p:cNvSpPr txBox="1"/>
          <p:nvPr/>
        </p:nvSpPr>
        <p:spPr>
          <a:xfrm>
            <a:off x="1563756" y="636104"/>
            <a:ext cx="928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 CÔNG CƠ KHÍ BẰNG TAY</a:t>
            </a:r>
            <a:endParaRPr lang="vi-VN" sz="4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E384DD-024A-4594-AD1D-7E87400423B5}"/>
              </a:ext>
            </a:extLst>
          </p:cNvPr>
          <p:cNvSpPr txBox="1"/>
          <p:nvPr/>
        </p:nvSpPr>
        <p:spPr>
          <a:xfrm>
            <a:off x="3107634" y="2073965"/>
            <a:ext cx="708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vi-VN" sz="4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FFC5A9-7B68-424B-85DE-8AC6A2AFEB63}"/>
              </a:ext>
            </a:extLst>
          </p:cNvPr>
          <p:cNvSpPr txBox="1"/>
          <p:nvPr/>
        </p:nvSpPr>
        <p:spPr>
          <a:xfrm>
            <a:off x="841513" y="3306417"/>
            <a:ext cx="4710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Dụng cụ gia công cơ khí cầm tay</a:t>
            </a:r>
            <a:endParaRPr lang="vi-VN" sz="4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DA2A0F-CF28-477C-A854-58F52445B678}"/>
              </a:ext>
            </a:extLst>
          </p:cNvPr>
          <p:cNvSpPr txBox="1"/>
          <p:nvPr/>
        </p:nvSpPr>
        <p:spPr>
          <a:xfrm>
            <a:off x="8905958" y="2073965"/>
            <a:ext cx="708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lang="vi-VN" sz="4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959FB2-5B1C-433F-A400-933D9EFC4682}"/>
              </a:ext>
            </a:extLst>
          </p:cNvPr>
          <p:cNvSpPr txBox="1"/>
          <p:nvPr/>
        </p:nvSpPr>
        <p:spPr>
          <a:xfrm>
            <a:off x="6639837" y="3306417"/>
            <a:ext cx="47106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Một số phương pháp gia công cơ khí bằng tay</a:t>
            </a:r>
            <a:endParaRPr lang="vi-VN" sz="4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35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8589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iới thiệu các loại kìm thông dụng hiện nay">
            <a:extLst>
              <a:ext uri="{FF2B5EF4-FFF2-40B4-BE49-F238E27FC236}">
                <a16:creationId xmlns:a16="http://schemas.microsoft.com/office/drawing/2014/main" id="{198AAAEA-2FE3-4AF3-82BD-1F1160BFF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5756" y="3656391"/>
            <a:ext cx="3356244" cy="251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Đục, đột, lấy dấu, lấy tâm – PHÚ THÁI TECH - Chuyên công cụ cầm tay cao cấp!">
            <a:extLst>
              <a:ext uri="{FF2B5EF4-FFF2-40B4-BE49-F238E27FC236}">
                <a16:creationId xmlns:a16="http://schemas.microsoft.com/office/drawing/2014/main" id="{36182CE7-24BA-4B34-9CD9-EF8394A59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277" y="3563120"/>
            <a:ext cx="2703724" cy="270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ũi vạch dấu trên kim loại ELORA 1591-250, Germany">
            <a:extLst>
              <a:ext uri="{FF2B5EF4-FFF2-40B4-BE49-F238E27FC236}">
                <a16:creationId xmlns:a16="http://schemas.microsoft.com/office/drawing/2014/main" id="{A8B44EFF-F495-43D2-A501-BBF79918B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22438">
            <a:off x="8680365" y="1345483"/>
            <a:ext cx="2545863" cy="254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ũa bảng Tolsen 32001 200mm | Dũa cầm tay | ketnoitieudung.vn">
            <a:extLst>
              <a:ext uri="{FF2B5EF4-FFF2-40B4-BE49-F238E27FC236}">
                <a16:creationId xmlns:a16="http://schemas.microsoft.com/office/drawing/2014/main" id="{AC720335-E0EC-4505-8F33-943807C6B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941" y="1579560"/>
            <a:ext cx="3157536" cy="207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F750EE-C521-4869-9860-F3CDC43457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96" y="1776918"/>
            <a:ext cx="2545863" cy="2545863"/>
          </a:xfrm>
          <a:prstGeom prst="rect">
            <a:avLst/>
          </a:prstGeom>
        </p:spPr>
      </p:pic>
      <p:pic>
        <p:nvPicPr>
          <p:cNvPr id="10" name="Picture 2" descr="Đục phẳng hãng Genius">
            <a:extLst>
              <a:ext uri="{FF2B5EF4-FFF2-40B4-BE49-F238E27FC236}">
                <a16:creationId xmlns:a16="http://schemas.microsoft.com/office/drawing/2014/main" id="{F296250D-B6F9-4507-B57B-CB411F7D6A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85" r="18210"/>
          <a:stretch/>
        </p:blipFill>
        <p:spPr bwMode="auto">
          <a:xfrm>
            <a:off x="3830561" y="3924366"/>
            <a:ext cx="2982606" cy="306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282B989-D62E-41AA-AAC7-8CF896AE3E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49891">
            <a:off x="790502" y="4240846"/>
            <a:ext cx="2825178" cy="282834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52A3234-B410-4F67-A3A4-7BB26CA62A3B}"/>
              </a:ext>
            </a:extLst>
          </p:cNvPr>
          <p:cNvSpPr txBox="1"/>
          <p:nvPr/>
        </p:nvSpPr>
        <p:spPr>
          <a:xfrm>
            <a:off x="342900" y="133010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>
                <a:latin typeface="Times New Roman" panose="02020603050405020304" pitchFamily="18" charset="0"/>
                <a:cs typeface="Times New Roman" panose="02020603050405020304" pitchFamily="18" charset="0"/>
              </a:rPr>
              <a:t>DỤNG CỤ GIA CÔNG</a:t>
            </a:r>
            <a:endParaRPr lang="vi-VN" sz="8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5725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iới thiệu các loại kìm thông dụng hiện nay">
            <a:extLst>
              <a:ext uri="{FF2B5EF4-FFF2-40B4-BE49-F238E27FC236}">
                <a16:creationId xmlns:a16="http://schemas.microsoft.com/office/drawing/2014/main" id="{198AAAEA-2FE3-4AF3-82BD-1F1160BFF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9079" y="5179840"/>
            <a:ext cx="1965008" cy="147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Đục, đột, lấy dấu, lấy tâm – PHÚ THÁI TECH - Chuyên công cụ cầm tay cao cấp!">
            <a:extLst>
              <a:ext uri="{FF2B5EF4-FFF2-40B4-BE49-F238E27FC236}">
                <a16:creationId xmlns:a16="http://schemas.microsoft.com/office/drawing/2014/main" id="{36182CE7-24BA-4B34-9CD9-EF8394A59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4758" y="5150282"/>
            <a:ext cx="1494106" cy="149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ũi vạch dấu trên kim loại ELORA 1591-250, Germany">
            <a:extLst>
              <a:ext uri="{FF2B5EF4-FFF2-40B4-BE49-F238E27FC236}">
                <a16:creationId xmlns:a16="http://schemas.microsoft.com/office/drawing/2014/main" id="{A8B44EFF-F495-43D2-A501-BBF79918B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960" y="5150282"/>
            <a:ext cx="1494106" cy="149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ũa bảng Tolsen 32001 200mm | Dũa cầm tay | ketnoitieudung.vn">
            <a:extLst>
              <a:ext uri="{FF2B5EF4-FFF2-40B4-BE49-F238E27FC236}">
                <a16:creationId xmlns:a16="http://schemas.microsoft.com/office/drawing/2014/main" id="{AC720335-E0EC-4505-8F33-943807C6B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441" y="5159490"/>
            <a:ext cx="1494106" cy="149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F750EE-C521-4869-9860-F3CDC43457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22" y="5159490"/>
            <a:ext cx="1494106" cy="1494106"/>
          </a:xfrm>
          <a:prstGeom prst="rect">
            <a:avLst/>
          </a:prstGeom>
        </p:spPr>
      </p:pic>
      <p:pic>
        <p:nvPicPr>
          <p:cNvPr id="10" name="Picture 2" descr="Đục phẳng hãng Genius">
            <a:extLst>
              <a:ext uri="{FF2B5EF4-FFF2-40B4-BE49-F238E27FC236}">
                <a16:creationId xmlns:a16="http://schemas.microsoft.com/office/drawing/2014/main" id="{F296250D-B6F9-4507-B57B-CB411F7D6A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5" r="18210"/>
          <a:stretch/>
        </p:blipFill>
        <p:spPr bwMode="auto">
          <a:xfrm>
            <a:off x="5437538" y="5150282"/>
            <a:ext cx="1492431" cy="153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282B989-D62E-41AA-AAC7-8CF896AE3E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019" y="5159490"/>
            <a:ext cx="1492431" cy="14941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52A3234-B410-4F67-A3A4-7BB26CA62A3B}"/>
              </a:ext>
            </a:extLst>
          </p:cNvPr>
          <p:cNvSpPr txBox="1"/>
          <p:nvPr/>
        </p:nvSpPr>
        <p:spPr>
          <a:xfrm>
            <a:off x="457200" y="685800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>
                <a:latin typeface="Times New Roman" panose="02020603050405020304" pitchFamily="18" charset="0"/>
                <a:cs typeface="Times New Roman" panose="02020603050405020304" pitchFamily="18" charset="0"/>
              </a:rPr>
              <a:t>DỤNG CỤ GIA CÔNG</a:t>
            </a:r>
            <a:endParaRPr lang="vi-VN" sz="8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8091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iới thiệu các loại kìm thông dụng hiện nay">
            <a:extLst>
              <a:ext uri="{FF2B5EF4-FFF2-40B4-BE49-F238E27FC236}">
                <a16:creationId xmlns:a16="http://schemas.microsoft.com/office/drawing/2014/main" id="{198AAAEA-2FE3-4AF3-82BD-1F1160BFF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879" y="5065747"/>
            <a:ext cx="1965008" cy="147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Đục, đột, lấy dấu, lấy tâm – PHÚ THÁI TECH - Chuyên công cụ cầm tay cao cấp!">
            <a:extLst>
              <a:ext uri="{FF2B5EF4-FFF2-40B4-BE49-F238E27FC236}">
                <a16:creationId xmlns:a16="http://schemas.microsoft.com/office/drawing/2014/main" id="{36182CE7-24BA-4B34-9CD9-EF8394A59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558" y="5036189"/>
            <a:ext cx="1494106" cy="149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ũi vạch dấu trên kim loại ELORA 1591-250, Germany">
            <a:extLst>
              <a:ext uri="{FF2B5EF4-FFF2-40B4-BE49-F238E27FC236}">
                <a16:creationId xmlns:a16="http://schemas.microsoft.com/office/drawing/2014/main" id="{A8B44EFF-F495-43D2-A501-BBF79918B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760" y="5036189"/>
            <a:ext cx="1494106" cy="149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ũa bảng Tolsen 32001 200mm | Dũa cầm tay | ketnoitieudung.vn">
            <a:extLst>
              <a:ext uri="{FF2B5EF4-FFF2-40B4-BE49-F238E27FC236}">
                <a16:creationId xmlns:a16="http://schemas.microsoft.com/office/drawing/2014/main" id="{AC720335-E0EC-4505-8F33-943807C6B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241" y="5045397"/>
            <a:ext cx="1494106" cy="149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F750EE-C521-4869-9860-F3CDC43457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00" b="97667" l="4167" r="96333">
                        <a14:foregroundMark x1="3333" y1="22833" x2="12500" y2="12833"/>
                        <a14:foregroundMark x1="12500" y1="12833" x2="32167" y2="4500"/>
                        <a14:foregroundMark x1="32167" y1="4500" x2="41667" y2="5500"/>
                        <a14:foregroundMark x1="4167" y1="18500" x2="7333" y2="23667"/>
                        <a14:foregroundMark x1="91500" y1="85000" x2="95500" y2="95833"/>
                        <a14:foregroundMark x1="95500" y1="95833" x2="84500" y2="92500"/>
                        <a14:foregroundMark x1="84500" y1="92500" x2="85667" y2="90500"/>
                        <a14:foregroundMark x1="93500" y1="83333" x2="96333" y2="96000"/>
                        <a14:foregroundMark x1="96333" y1="96000" x2="88333" y2="97667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33394">
            <a:off x="1882933" y="-1701840"/>
            <a:ext cx="8357378" cy="8357378"/>
          </a:xfrm>
          <a:prstGeom prst="rect">
            <a:avLst/>
          </a:prstGeom>
        </p:spPr>
      </p:pic>
      <p:pic>
        <p:nvPicPr>
          <p:cNvPr id="10" name="Picture 2" descr="Đục phẳng hãng Genius">
            <a:extLst>
              <a:ext uri="{FF2B5EF4-FFF2-40B4-BE49-F238E27FC236}">
                <a16:creationId xmlns:a16="http://schemas.microsoft.com/office/drawing/2014/main" id="{F296250D-B6F9-4507-B57B-CB411F7D6A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5" r="18210"/>
          <a:stretch/>
        </p:blipFill>
        <p:spPr bwMode="auto">
          <a:xfrm>
            <a:off x="3837338" y="5036189"/>
            <a:ext cx="1492431" cy="153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282B989-D62E-41AA-AAC7-8CF896AE3E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19" y="5045397"/>
            <a:ext cx="1492431" cy="14941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C57522-378E-4FE8-8BD7-B280C4858217}"/>
              </a:ext>
            </a:extLst>
          </p:cNvPr>
          <p:cNvSpPr txBox="1"/>
          <p:nvPr/>
        </p:nvSpPr>
        <p:spPr>
          <a:xfrm>
            <a:off x="5551885" y="3108979"/>
            <a:ext cx="30079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/>
              <a:t>BÚA</a:t>
            </a:r>
            <a:endParaRPr lang="vi-VN" sz="6600" b="1"/>
          </a:p>
        </p:txBody>
      </p:sp>
    </p:spTree>
    <p:extLst>
      <p:ext uri="{BB962C8B-B14F-4D97-AF65-F5344CB8AC3E}">
        <p14:creationId xmlns:p14="http://schemas.microsoft.com/office/powerpoint/2010/main" val="235728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</TotalTime>
  <Words>493</Words>
  <Application>Microsoft Office PowerPoint</Application>
  <PresentationFormat>Widescreen</PresentationFormat>
  <Paragraphs>104</Paragraphs>
  <Slides>32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.VnTime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 MẢNH GHÉP</vt:lpstr>
      <vt:lpstr>TRÒ CHƠI MẢNH GHÉP</vt:lpstr>
      <vt:lpstr>PowerPoint Presentation</vt:lpstr>
      <vt:lpstr>PowerPoint Presentation</vt:lpstr>
      <vt:lpstr>Búa</vt:lpstr>
      <vt:lpstr>Các loại đục</vt:lpstr>
      <vt:lpstr>Các loại dũa</vt:lpstr>
      <vt:lpstr>Ê tô</vt:lpstr>
      <vt:lpstr>PowerPoint Presentation</vt:lpstr>
      <vt:lpstr>Hoạt động nhóm: 7’  Hoàn thành phiếu học tập sau:</vt:lpstr>
      <vt:lpstr>PowerPoint Presentation</vt:lpstr>
      <vt:lpstr>PowerPoint Presentation</vt:lpstr>
      <vt:lpstr>Thước lá</vt:lpstr>
      <vt:lpstr>Thước cuộn</vt:lpstr>
      <vt:lpstr>Thước cặp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Thi Tuyet Hong</dc:creator>
  <cp:lastModifiedBy>Nguyen Thi Tuyet Hong</cp:lastModifiedBy>
  <cp:revision>47</cp:revision>
  <dcterms:created xsi:type="dcterms:W3CDTF">2023-11-06T03:23:33Z</dcterms:created>
  <dcterms:modified xsi:type="dcterms:W3CDTF">2024-02-18T14:52:00Z</dcterms:modified>
</cp:coreProperties>
</file>