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notesMasterIdLst>
    <p:notesMasterId r:id="rId23"/>
  </p:notesMasterIdLst>
  <p:sldIdLst>
    <p:sldId id="3094" r:id="rId5"/>
    <p:sldId id="3187" r:id="rId6"/>
    <p:sldId id="3289" r:id="rId7"/>
    <p:sldId id="3290" r:id="rId8"/>
    <p:sldId id="3188" r:id="rId9"/>
    <p:sldId id="3292" r:id="rId10"/>
    <p:sldId id="3293" r:id="rId11"/>
    <p:sldId id="3189" r:id="rId12"/>
    <p:sldId id="3291" r:id="rId13"/>
    <p:sldId id="3190" r:id="rId14"/>
    <p:sldId id="3193" r:id="rId15"/>
    <p:sldId id="3194" r:id="rId16"/>
    <p:sldId id="3196" r:id="rId17"/>
    <p:sldId id="3195" r:id="rId18"/>
    <p:sldId id="3197" r:id="rId19"/>
    <p:sldId id="3198" r:id="rId20"/>
    <p:sldId id="3199" r:id="rId21"/>
    <p:sldId id="28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74370" autoAdjust="0"/>
  </p:normalViewPr>
  <p:slideViewPr>
    <p:cSldViewPr snapToGrid="0">
      <p:cViewPr varScale="1">
        <p:scale>
          <a:sx n="34" d="100"/>
          <a:sy n="34" d="100"/>
        </p:scale>
        <p:origin x="117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u Nga" userId="8955d428-d380-4139-80ee-8d95593725b6" providerId="ADAL" clId="{124903AB-CB36-46F0-800F-FE252EA1CEC1}"/>
    <pc:docChg chg="undo custSel modSld addSection delSection">
      <pc:chgData name="Thu Nga" userId="8955d428-d380-4139-80ee-8d95593725b6" providerId="ADAL" clId="{124903AB-CB36-46F0-800F-FE252EA1CEC1}" dt="2023-11-15T04:34:14.221" v="2" actId="11230"/>
      <pc:docMkLst>
        <pc:docMk/>
      </pc:docMkLst>
      <pc:sldChg chg="modSp mod">
        <pc:chgData name="Thu Nga" userId="8955d428-d380-4139-80ee-8d95593725b6" providerId="ADAL" clId="{124903AB-CB36-46F0-800F-FE252EA1CEC1}" dt="2023-11-15T04:33:38.248" v="0" actId="1076"/>
        <pc:sldMkLst>
          <pc:docMk/>
          <pc:sldMk cId="3623776637" sldId="3190"/>
        </pc:sldMkLst>
        <pc:picChg chg="mod">
          <ac:chgData name="Thu Nga" userId="8955d428-d380-4139-80ee-8d95593725b6" providerId="ADAL" clId="{124903AB-CB36-46F0-800F-FE252EA1CEC1}" dt="2023-11-15T04:33:38.248" v="0" actId="1076"/>
          <ac:picMkLst>
            <pc:docMk/>
            <pc:sldMk cId="3623776637" sldId="3190"/>
            <ac:picMk id="6" creationId="{06230014-1AE0-483E-A2B0-8F7DB5DFDC0A}"/>
          </ac:picMkLst>
        </pc:picChg>
      </pc:sldChg>
    </pc:docChg>
  </pc:docChgLst>
  <pc:docChgLst>
    <pc:chgData name="Thu Nga" userId="8955d428-d380-4139-80ee-8d95593725b6" providerId="ADAL" clId="{0A439023-B862-4AC7-B89C-A1170DD5AAA2}"/>
    <pc:docChg chg="custSel addSld delSld modSld">
      <pc:chgData name="Thu Nga" userId="8955d428-d380-4139-80ee-8d95593725b6" providerId="ADAL" clId="{0A439023-B862-4AC7-B89C-A1170DD5AAA2}" dt="2023-11-16T09:59:37.031" v="1684" actId="6549"/>
      <pc:docMkLst>
        <pc:docMk/>
      </pc:docMkLst>
      <pc:sldChg chg="modNotesTx">
        <pc:chgData name="Thu Nga" userId="8955d428-d380-4139-80ee-8d95593725b6" providerId="ADAL" clId="{0A439023-B862-4AC7-B89C-A1170DD5AAA2}" dt="2023-11-16T09:52:36.535" v="1116" actId="20577"/>
        <pc:sldMkLst>
          <pc:docMk/>
          <pc:sldMk cId="3550111241" sldId="3189"/>
        </pc:sldMkLst>
      </pc:sldChg>
      <pc:sldChg chg="modNotesTx">
        <pc:chgData name="Thu Nga" userId="8955d428-d380-4139-80ee-8d95593725b6" providerId="ADAL" clId="{0A439023-B862-4AC7-B89C-A1170DD5AAA2}" dt="2023-11-16T09:41:47.348" v="378"/>
        <pc:sldMkLst>
          <pc:docMk/>
          <pc:sldMk cId="312671179" sldId="3289"/>
        </pc:sldMkLst>
      </pc:sldChg>
      <pc:sldChg chg="modSp mod modNotesTx">
        <pc:chgData name="Thu Nga" userId="8955d428-d380-4139-80ee-8d95593725b6" providerId="ADAL" clId="{0A439023-B862-4AC7-B89C-A1170DD5AAA2}" dt="2023-11-16T09:44:20.967" v="576" actId="20577"/>
        <pc:sldMkLst>
          <pc:docMk/>
          <pc:sldMk cId="1501638491" sldId="3290"/>
        </pc:sldMkLst>
        <pc:spChg chg="mod">
          <ac:chgData name="Thu Nga" userId="8955d428-d380-4139-80ee-8d95593725b6" providerId="ADAL" clId="{0A439023-B862-4AC7-B89C-A1170DD5AAA2}" dt="2023-11-16T09:39:49.431" v="299" actId="1076"/>
          <ac:spMkLst>
            <pc:docMk/>
            <pc:sldMk cId="1501638491" sldId="3290"/>
            <ac:spMk id="3" creationId="{74EEC1D9-A7F1-4A02-BAE5-CBB949FFC86B}"/>
          </ac:spMkLst>
        </pc:spChg>
        <pc:spChg chg="mod">
          <ac:chgData name="Thu Nga" userId="8955d428-d380-4139-80ee-8d95593725b6" providerId="ADAL" clId="{0A439023-B862-4AC7-B89C-A1170DD5AAA2}" dt="2023-11-16T09:39:51.999" v="300" actId="1076"/>
          <ac:spMkLst>
            <pc:docMk/>
            <pc:sldMk cId="1501638491" sldId="3290"/>
            <ac:spMk id="5" creationId="{9C10FF36-D641-4715-8C99-F484A0D85634}"/>
          </ac:spMkLst>
        </pc:spChg>
      </pc:sldChg>
      <pc:sldChg chg="modSp mod modNotesTx">
        <pc:chgData name="Thu Nga" userId="8955d428-d380-4139-80ee-8d95593725b6" providerId="ADAL" clId="{0A439023-B862-4AC7-B89C-A1170DD5AAA2}" dt="2023-11-16T09:59:37.031" v="1684" actId="6549"/>
        <pc:sldMkLst>
          <pc:docMk/>
          <pc:sldMk cId="970424316" sldId="3292"/>
        </pc:sldMkLst>
        <pc:cxnChg chg="mod">
          <ac:chgData name="Thu Nga" userId="8955d428-d380-4139-80ee-8d95593725b6" providerId="ADAL" clId="{0A439023-B862-4AC7-B89C-A1170DD5AAA2}" dt="2023-11-16T09:49:28.999" v="582" actId="1076"/>
          <ac:cxnSpMkLst>
            <pc:docMk/>
            <pc:sldMk cId="970424316" sldId="3292"/>
            <ac:cxnSpMk id="12" creationId="{4D36531A-D969-0D3B-BB18-8139825D2440}"/>
          </ac:cxnSpMkLst>
        </pc:cxnChg>
        <pc:cxnChg chg="mod">
          <ac:chgData name="Thu Nga" userId="8955d428-d380-4139-80ee-8d95593725b6" providerId="ADAL" clId="{0A439023-B862-4AC7-B89C-A1170DD5AAA2}" dt="2023-11-16T09:50:06.383" v="590" actId="14100"/>
          <ac:cxnSpMkLst>
            <pc:docMk/>
            <pc:sldMk cId="970424316" sldId="3292"/>
            <ac:cxnSpMk id="16" creationId="{715A9910-5B2A-50A6-E9C4-FF0B91FA016D}"/>
          </ac:cxnSpMkLst>
        </pc:cxnChg>
      </pc:sldChg>
      <pc:sldChg chg="addSp modSp new mod modClrScheme chgLayout">
        <pc:chgData name="Thu Nga" userId="8955d428-d380-4139-80ee-8d95593725b6" providerId="ADAL" clId="{0A439023-B862-4AC7-B89C-A1170DD5AAA2}" dt="2023-11-16T09:56:41.792" v="1630" actId="6549"/>
        <pc:sldMkLst>
          <pc:docMk/>
          <pc:sldMk cId="586732465" sldId="3293"/>
        </pc:sldMkLst>
        <pc:spChg chg="add mod">
          <ac:chgData name="Thu Nga" userId="8955d428-d380-4139-80ee-8d95593725b6" providerId="ADAL" clId="{0A439023-B862-4AC7-B89C-A1170DD5AAA2}" dt="2023-11-16T09:56:41.792" v="1630" actId="6549"/>
          <ac:spMkLst>
            <pc:docMk/>
            <pc:sldMk cId="586732465" sldId="3293"/>
            <ac:spMk id="2" creationId="{8F069537-1B03-4182-A6F7-E005B9FA5E3F}"/>
          </ac:spMkLst>
        </pc:spChg>
      </pc:sldChg>
      <pc:sldChg chg="add del">
        <pc:chgData name="Thu Nga" userId="8955d428-d380-4139-80ee-8d95593725b6" providerId="ADAL" clId="{0A439023-B862-4AC7-B89C-A1170DD5AAA2}" dt="2023-11-16T09:48:57.540" v="577" actId="2696"/>
        <pc:sldMkLst>
          <pc:docMk/>
          <pc:sldMk cId="2797117226" sldId="3293"/>
        </pc:sldMkLst>
      </pc:sldChg>
      <pc:sldChg chg="new del">
        <pc:chgData name="Thu Nga" userId="8955d428-d380-4139-80ee-8d95593725b6" providerId="ADAL" clId="{0A439023-B862-4AC7-B89C-A1170DD5AAA2}" dt="2023-11-16T09:54:40.067" v="1459" actId="47"/>
        <pc:sldMkLst>
          <pc:docMk/>
          <pc:sldMk cId="1693098305" sldId="32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17/02/2024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Kiểm</a:t>
            </a:r>
            <a:r>
              <a:rPr lang="en-US" dirty="0"/>
              <a:t> </a:t>
            </a:r>
            <a:r>
              <a:rPr lang="en-US" dirty="0" err="1"/>
              <a:t>tra</a:t>
            </a:r>
            <a:r>
              <a:rPr lang="en-US" dirty="0"/>
              <a:t> </a:t>
            </a:r>
            <a:r>
              <a:rPr lang="en-US" dirty="0" err="1"/>
              <a:t>bài</a:t>
            </a:r>
            <a:r>
              <a:rPr lang="en-US" dirty="0"/>
              <a:t> </a:t>
            </a:r>
            <a:r>
              <a:rPr lang="en-US" dirty="0" err="1"/>
              <a:t>cũ</a:t>
            </a:r>
            <a:r>
              <a:rPr lang="en-US" dirty="0"/>
              <a:t>: </a:t>
            </a:r>
            <a:r>
              <a:rPr lang="en-US" dirty="0" err="1"/>
              <a:t>Hãy</a:t>
            </a:r>
            <a:r>
              <a:rPr lang="en-US" dirty="0"/>
              <a:t> </a:t>
            </a:r>
            <a:r>
              <a:rPr lang="en-US" dirty="0" err="1"/>
              <a:t>cho</a:t>
            </a:r>
            <a:r>
              <a:rPr lang="en-US" dirty="0"/>
              <a:t> </a:t>
            </a:r>
            <a:r>
              <a:rPr lang="en-US" dirty="0" err="1"/>
              <a:t>cô</a:t>
            </a:r>
            <a:r>
              <a:rPr lang="en-US" dirty="0"/>
              <a:t> </a:t>
            </a:r>
            <a:r>
              <a:rPr lang="en-US" dirty="0" err="1"/>
              <a:t>biết</a:t>
            </a:r>
            <a:r>
              <a:rPr lang="en-US" dirty="0"/>
              <a:t> </a:t>
            </a:r>
            <a:r>
              <a:rPr lang="en-US" dirty="0" err="1"/>
              <a:t>Phần</a:t>
            </a:r>
            <a:r>
              <a:rPr lang="en-US" dirty="0"/>
              <a:t> </a:t>
            </a:r>
            <a:r>
              <a:rPr lang="en-US" dirty="0" err="1"/>
              <a:t>mềm</a:t>
            </a:r>
            <a:r>
              <a:rPr lang="en-US" dirty="0"/>
              <a:t> </a:t>
            </a:r>
            <a:r>
              <a:rPr lang="en-US" dirty="0" err="1"/>
              <a:t>bảng</a:t>
            </a:r>
            <a:r>
              <a:rPr lang="en-US" dirty="0"/>
              <a:t> </a:t>
            </a:r>
            <a:r>
              <a:rPr lang="en-US" dirty="0" err="1"/>
              <a:t>tính</a:t>
            </a:r>
            <a:r>
              <a:rPr lang="en-US" dirty="0"/>
              <a:t> </a:t>
            </a:r>
            <a:r>
              <a:rPr lang="en-US" dirty="0" err="1"/>
              <a:t>là</a:t>
            </a:r>
            <a:r>
              <a:rPr lang="en-US" dirty="0"/>
              <a:t> </a:t>
            </a:r>
            <a:r>
              <a:rPr lang="en-US" dirty="0" err="1"/>
              <a:t>phần</a:t>
            </a:r>
            <a:r>
              <a:rPr lang="en-US" dirty="0"/>
              <a:t> </a:t>
            </a:r>
            <a:r>
              <a:rPr lang="en-US" dirty="0" err="1"/>
              <a:t>mềm</a:t>
            </a:r>
            <a:r>
              <a:rPr lang="en-US" dirty="0"/>
              <a:t> </a:t>
            </a:r>
            <a:r>
              <a:rPr lang="en-US" dirty="0" err="1"/>
              <a:t>gì</a:t>
            </a:r>
            <a:r>
              <a:rPr lang="en-US" dirty="0"/>
              <a:t>? </a:t>
            </a:r>
            <a:r>
              <a:rPr lang="en-US" dirty="0" err="1"/>
              <a:t>Chức</a:t>
            </a:r>
            <a:r>
              <a:rPr lang="en-US" dirty="0"/>
              <a:t> </a:t>
            </a:r>
            <a:r>
              <a:rPr lang="en-US" dirty="0" err="1"/>
              <a:t>năng</a:t>
            </a:r>
            <a:r>
              <a:rPr lang="en-US" dirty="0"/>
              <a:t> </a:t>
            </a:r>
            <a:r>
              <a:rPr lang="en-US" dirty="0" err="1"/>
              <a:t>của</a:t>
            </a:r>
            <a:r>
              <a:rPr lang="en-US" dirty="0"/>
              <a:t> pm </a:t>
            </a:r>
            <a:r>
              <a:rPr lang="en-US" dirty="0" err="1"/>
              <a:t>bảng</a:t>
            </a:r>
            <a:r>
              <a:rPr lang="en-US" dirty="0"/>
              <a:t> </a:t>
            </a:r>
            <a:r>
              <a:rPr lang="en-US" dirty="0" err="1"/>
              <a:t>tính</a:t>
            </a:r>
            <a:r>
              <a:rPr lang="en-US" dirty="0"/>
              <a:t> </a:t>
            </a:r>
            <a:r>
              <a:rPr lang="en-US" dirty="0" err="1"/>
              <a:t>là</a:t>
            </a:r>
            <a:r>
              <a:rPr lang="en-US" dirty="0"/>
              <a:t> </a:t>
            </a:r>
            <a:r>
              <a:rPr lang="en-US" dirty="0" err="1"/>
              <a:t>gì</a:t>
            </a:r>
            <a:r>
              <a:rPr lang="en-US" dirty="0"/>
              <a:t>?</a:t>
            </a:r>
          </a:p>
          <a:p>
            <a:r>
              <a:rPr lang="en-US" dirty="0"/>
              <a:t>TL: </a:t>
            </a:r>
            <a:r>
              <a:rPr lang="en-US" dirty="0" err="1"/>
              <a:t>Phần</a:t>
            </a:r>
            <a:r>
              <a:rPr lang="en-US" dirty="0"/>
              <a:t> </a:t>
            </a:r>
            <a:r>
              <a:rPr lang="en-US" dirty="0" err="1"/>
              <a:t>mềm</a:t>
            </a:r>
            <a:r>
              <a:rPr lang="en-US" dirty="0"/>
              <a:t> </a:t>
            </a:r>
            <a:r>
              <a:rPr lang="en-US" dirty="0" err="1"/>
              <a:t>bảng</a:t>
            </a:r>
            <a:r>
              <a:rPr lang="en-US" dirty="0"/>
              <a:t> </a:t>
            </a:r>
            <a:r>
              <a:rPr lang="en-US" dirty="0" err="1"/>
              <a:t>tính</a:t>
            </a:r>
            <a:r>
              <a:rPr lang="en-US" dirty="0"/>
              <a:t> </a:t>
            </a:r>
            <a:r>
              <a:rPr lang="en-US" dirty="0" err="1"/>
              <a:t>giúp</a:t>
            </a:r>
            <a:r>
              <a:rPr lang="en-US" dirty="0"/>
              <a:t> ta </a:t>
            </a:r>
            <a:r>
              <a:rPr lang="en-US" dirty="0" err="1"/>
              <a:t>lưu</a:t>
            </a:r>
            <a:r>
              <a:rPr lang="en-US" dirty="0"/>
              <a:t> </a:t>
            </a:r>
            <a:r>
              <a:rPr lang="en-US" dirty="0" err="1"/>
              <a:t>lại</a:t>
            </a:r>
            <a:r>
              <a:rPr lang="en-US" dirty="0"/>
              <a:t> </a:t>
            </a:r>
            <a:r>
              <a:rPr lang="en-US" dirty="0" err="1"/>
              <a:t>và</a:t>
            </a:r>
            <a:r>
              <a:rPr lang="en-US" dirty="0"/>
              <a:t> </a:t>
            </a:r>
            <a:r>
              <a:rPr lang="en-US" dirty="0" err="1"/>
              <a:t>trình</a:t>
            </a:r>
            <a:r>
              <a:rPr lang="en-US" dirty="0"/>
              <a:t> </a:t>
            </a:r>
            <a:r>
              <a:rPr lang="en-US" dirty="0" err="1"/>
              <a:t>bày</a:t>
            </a:r>
            <a:r>
              <a:rPr lang="en-US" dirty="0"/>
              <a:t> </a:t>
            </a:r>
            <a:r>
              <a:rPr lang="en-US" dirty="0" err="1"/>
              <a:t>thông</a:t>
            </a:r>
            <a:r>
              <a:rPr lang="en-US" dirty="0"/>
              <a:t> tin </a:t>
            </a:r>
            <a:r>
              <a:rPr lang="en-US" dirty="0" err="1"/>
              <a:t>dưới</a:t>
            </a:r>
            <a:r>
              <a:rPr lang="en-US" dirty="0"/>
              <a:t> </a:t>
            </a:r>
            <a:r>
              <a:rPr lang="en-US" dirty="0" err="1"/>
              <a:t>dạng</a:t>
            </a:r>
            <a:r>
              <a:rPr lang="en-US" dirty="0"/>
              <a:t> </a:t>
            </a:r>
            <a:r>
              <a:rPr lang="en-US" dirty="0" err="1"/>
              <a:t>bảng</a:t>
            </a:r>
            <a:r>
              <a:rPr lang="en-US" dirty="0"/>
              <a:t>, </a:t>
            </a:r>
            <a:r>
              <a:rPr lang="en-US" dirty="0" err="1"/>
              <a:t>thực</a:t>
            </a:r>
            <a:r>
              <a:rPr lang="en-US" dirty="0"/>
              <a:t> </a:t>
            </a:r>
            <a:r>
              <a:rPr lang="en-US" dirty="0" err="1"/>
              <a:t>hiện</a:t>
            </a:r>
            <a:r>
              <a:rPr lang="en-US" dirty="0"/>
              <a:t> </a:t>
            </a:r>
            <a:r>
              <a:rPr lang="en-US" dirty="0" err="1"/>
              <a:t>các</a:t>
            </a:r>
            <a:r>
              <a:rPr lang="en-US" dirty="0"/>
              <a:t> </a:t>
            </a:r>
            <a:r>
              <a:rPr lang="en-US" dirty="0" err="1"/>
              <a:t>tính</a:t>
            </a:r>
            <a:r>
              <a:rPr lang="en-US" dirty="0"/>
              <a:t> </a:t>
            </a:r>
            <a:r>
              <a:rPr lang="en-US" dirty="0" err="1"/>
              <a:t>toán</a:t>
            </a:r>
            <a:r>
              <a:rPr lang="en-US" dirty="0"/>
              <a:t> ( </a:t>
            </a:r>
            <a:r>
              <a:rPr lang="en-US" dirty="0" err="1"/>
              <a:t>từ</a:t>
            </a:r>
            <a:r>
              <a:rPr lang="en-US" dirty="0"/>
              <a:t> </a:t>
            </a:r>
            <a:r>
              <a:rPr lang="en-US" dirty="0" err="1"/>
              <a:t>đơn</a:t>
            </a:r>
            <a:r>
              <a:rPr lang="en-US" dirty="0"/>
              <a:t> </a:t>
            </a:r>
            <a:r>
              <a:rPr lang="en-US" dirty="0" err="1"/>
              <a:t>giản</a:t>
            </a:r>
            <a:r>
              <a:rPr lang="en-US" dirty="0"/>
              <a:t> </a:t>
            </a:r>
            <a:r>
              <a:rPr lang="en-US" dirty="0" err="1"/>
              <a:t>đến</a:t>
            </a:r>
            <a:r>
              <a:rPr lang="en-US" dirty="0"/>
              <a:t> </a:t>
            </a:r>
            <a:r>
              <a:rPr lang="en-US" dirty="0" err="1"/>
              <a:t>phức</a:t>
            </a:r>
            <a:r>
              <a:rPr lang="en-US" dirty="0"/>
              <a:t> </a:t>
            </a:r>
            <a:r>
              <a:rPr lang="en-US" dirty="0" err="1"/>
              <a:t>tạp</a:t>
            </a:r>
            <a:r>
              <a:rPr lang="en-US" dirty="0"/>
              <a:t>) </a:t>
            </a:r>
            <a:r>
              <a:rPr lang="en-US" dirty="0" err="1"/>
              <a:t>cũng</a:t>
            </a:r>
            <a:r>
              <a:rPr lang="en-US" dirty="0"/>
              <a:t> </a:t>
            </a:r>
            <a:r>
              <a:rPr lang="en-US" dirty="0" err="1"/>
              <a:t>như</a:t>
            </a:r>
            <a:r>
              <a:rPr lang="en-US" dirty="0"/>
              <a:t> </a:t>
            </a:r>
            <a:r>
              <a:rPr lang="en-US" dirty="0" err="1"/>
              <a:t>xây</a:t>
            </a:r>
            <a:r>
              <a:rPr lang="en-US" dirty="0"/>
              <a:t> </a:t>
            </a:r>
            <a:r>
              <a:rPr lang="en-US" dirty="0" err="1"/>
              <a:t>dựng</a:t>
            </a:r>
            <a:r>
              <a:rPr lang="en-US" dirty="0"/>
              <a:t> </a:t>
            </a:r>
            <a:r>
              <a:rPr lang="en-US" dirty="0" err="1"/>
              <a:t>các</a:t>
            </a:r>
            <a:r>
              <a:rPr lang="en-US" dirty="0"/>
              <a:t> </a:t>
            </a:r>
            <a:r>
              <a:rPr lang="en-US" dirty="0" err="1"/>
              <a:t>biểu</a:t>
            </a:r>
            <a:r>
              <a:rPr lang="en-US" dirty="0"/>
              <a:t> </a:t>
            </a:r>
            <a:r>
              <a:rPr lang="en-US" dirty="0" err="1"/>
              <a:t>đồ</a:t>
            </a:r>
            <a:r>
              <a:rPr lang="en-US" dirty="0"/>
              <a:t> </a:t>
            </a:r>
            <a:r>
              <a:rPr lang="en-US" dirty="0" err="1"/>
              <a:t>biểu</a:t>
            </a:r>
            <a:r>
              <a:rPr lang="en-US" dirty="0"/>
              <a:t> </a:t>
            </a:r>
            <a:r>
              <a:rPr lang="en-US" dirty="0" err="1"/>
              <a:t>diễn</a:t>
            </a:r>
            <a:r>
              <a:rPr lang="en-US" dirty="0"/>
              <a:t> 1 </a:t>
            </a:r>
            <a:r>
              <a:rPr lang="en-US" dirty="0" err="1"/>
              <a:t>cách</a:t>
            </a:r>
            <a:r>
              <a:rPr lang="en-US" dirty="0"/>
              <a:t> </a:t>
            </a:r>
            <a:r>
              <a:rPr lang="en-US" dirty="0" err="1"/>
              <a:t>trực</a:t>
            </a:r>
            <a:r>
              <a:rPr lang="en-US" dirty="0"/>
              <a:t> </a:t>
            </a:r>
            <a:r>
              <a:rPr lang="en-US" dirty="0" err="1"/>
              <a:t>quan</a:t>
            </a:r>
            <a:r>
              <a:rPr lang="en-US" dirty="0"/>
              <a:t> </a:t>
            </a:r>
            <a:r>
              <a:rPr lang="en-US" dirty="0" err="1"/>
              <a:t>các</a:t>
            </a:r>
            <a:r>
              <a:rPr lang="en-US" dirty="0"/>
              <a:t> </a:t>
            </a:r>
            <a:r>
              <a:rPr lang="en-US" dirty="0" err="1"/>
              <a:t>số</a:t>
            </a:r>
            <a:r>
              <a:rPr lang="en-US" dirty="0"/>
              <a:t> </a:t>
            </a:r>
            <a:r>
              <a:rPr lang="en-US" dirty="0" err="1"/>
              <a:t>liệu</a:t>
            </a:r>
            <a:r>
              <a:rPr lang="en-US" dirty="0"/>
              <a:t> </a:t>
            </a:r>
            <a:r>
              <a:rPr lang="en-US" dirty="0" err="1"/>
              <a:t>trong</a:t>
            </a:r>
            <a:r>
              <a:rPr lang="en-US" dirty="0"/>
              <a:t> </a:t>
            </a:r>
            <a:r>
              <a:rPr lang="en-US" dirty="0" err="1"/>
              <a:t>bảng</a:t>
            </a:r>
            <a:r>
              <a:rPr lang="en-US" dirty="0"/>
              <a:t>.</a:t>
            </a:r>
          </a:p>
          <a:p>
            <a:r>
              <a:rPr lang="en-US" dirty="0" err="1"/>
              <a:t>Chức</a:t>
            </a:r>
            <a:r>
              <a:rPr lang="en-US" dirty="0"/>
              <a:t> </a:t>
            </a:r>
            <a:r>
              <a:rPr lang="en-US" dirty="0" err="1"/>
              <a:t>năng</a:t>
            </a:r>
            <a:r>
              <a:rPr lang="en-US" dirty="0"/>
              <a:t> </a:t>
            </a:r>
            <a:r>
              <a:rPr lang="en-US" dirty="0" err="1"/>
              <a:t>chính</a:t>
            </a:r>
            <a:r>
              <a:rPr lang="en-US" dirty="0"/>
              <a:t> </a:t>
            </a:r>
            <a:r>
              <a:rPr lang="en-US" dirty="0" err="1"/>
              <a:t>của</a:t>
            </a:r>
            <a:r>
              <a:rPr lang="en-US" dirty="0"/>
              <a:t> </a:t>
            </a:r>
            <a:r>
              <a:rPr lang="en-US" dirty="0" err="1"/>
              <a:t>phần</a:t>
            </a:r>
            <a:r>
              <a:rPr lang="en-US" dirty="0"/>
              <a:t> </a:t>
            </a:r>
            <a:r>
              <a:rPr lang="en-US" dirty="0" err="1"/>
              <a:t>mềm</a:t>
            </a:r>
            <a:r>
              <a:rPr lang="en-US" dirty="0"/>
              <a:t> </a:t>
            </a:r>
            <a:r>
              <a:rPr lang="en-US" dirty="0" err="1"/>
              <a:t>bảng</a:t>
            </a:r>
            <a:r>
              <a:rPr lang="en-US" dirty="0"/>
              <a:t> </a:t>
            </a:r>
            <a:r>
              <a:rPr lang="en-US" dirty="0" err="1"/>
              <a:t>tính</a:t>
            </a:r>
            <a:r>
              <a:rPr lang="en-US" dirty="0"/>
              <a:t> </a:t>
            </a:r>
            <a:r>
              <a:rPr lang="en-US" dirty="0" err="1"/>
              <a:t>là</a:t>
            </a:r>
            <a:r>
              <a:rPr lang="en-US" dirty="0"/>
              <a:t> </a:t>
            </a:r>
            <a:r>
              <a:rPr lang="en-US" dirty="0" err="1"/>
              <a:t>tính</a:t>
            </a:r>
            <a:r>
              <a:rPr lang="en-US" dirty="0"/>
              <a:t> </a:t>
            </a:r>
            <a:r>
              <a:rPr lang="en-US" dirty="0" err="1"/>
              <a:t>toán</a:t>
            </a:r>
            <a:r>
              <a:rPr lang="en-US" dirty="0"/>
              <a:t>. </a:t>
            </a:r>
            <a:r>
              <a:rPr lang="en-US" dirty="0" err="1"/>
              <a:t>Vậy</a:t>
            </a:r>
            <a:r>
              <a:rPr lang="en-US" dirty="0"/>
              <a:t> </a:t>
            </a:r>
            <a:r>
              <a:rPr lang="en-US" dirty="0" err="1"/>
              <a:t>mời</a:t>
            </a:r>
            <a:r>
              <a:rPr lang="en-US" dirty="0"/>
              <a:t> </a:t>
            </a:r>
            <a:r>
              <a:rPr lang="en-US" dirty="0" err="1"/>
              <a:t>cả</a:t>
            </a:r>
            <a:r>
              <a:rPr lang="en-US" dirty="0"/>
              <a:t> </a:t>
            </a:r>
            <a:r>
              <a:rPr lang="en-US" dirty="0" err="1"/>
              <a:t>lớp</a:t>
            </a:r>
            <a:r>
              <a:rPr lang="en-US" dirty="0"/>
              <a:t> </a:t>
            </a:r>
            <a:r>
              <a:rPr lang="en-US" dirty="0" err="1"/>
              <a:t>tiết</a:t>
            </a:r>
            <a:r>
              <a:rPr lang="en-US" dirty="0"/>
              <a:t> </a:t>
            </a:r>
            <a:r>
              <a:rPr lang="en-US" dirty="0" err="1"/>
              <a:t>học</a:t>
            </a:r>
            <a:r>
              <a:rPr lang="en-US" dirty="0"/>
              <a:t> </a:t>
            </a:r>
            <a:r>
              <a:rPr lang="en-US" dirty="0" err="1"/>
              <a:t>ngày</a:t>
            </a:r>
            <a:r>
              <a:rPr lang="en-US" dirty="0"/>
              <a:t> </a:t>
            </a:r>
            <a:r>
              <a:rPr lang="en-US" dirty="0" err="1"/>
              <a:t>hôm</a:t>
            </a:r>
            <a:r>
              <a:rPr lang="en-US" dirty="0"/>
              <a:t> nay </a:t>
            </a:r>
            <a:r>
              <a:rPr lang="en-US" dirty="0" err="1"/>
              <a:t>cùng</a:t>
            </a:r>
            <a:r>
              <a:rPr lang="en-US" dirty="0"/>
              <a:t> </a:t>
            </a:r>
            <a:r>
              <a:rPr lang="en-US" dirty="0" err="1"/>
              <a:t>cô</a:t>
            </a:r>
            <a:r>
              <a:rPr lang="en-US" dirty="0"/>
              <a:t> </a:t>
            </a:r>
            <a:r>
              <a:rPr lang="en-US" dirty="0" err="1"/>
              <a:t>tìm</a:t>
            </a:r>
            <a:r>
              <a:rPr lang="en-US" dirty="0"/>
              <a:t> </a:t>
            </a:r>
            <a:r>
              <a:rPr lang="en-US" dirty="0" err="1"/>
              <a:t>hiểu</a:t>
            </a:r>
            <a:r>
              <a:rPr lang="en-US" dirty="0"/>
              <a:t> </a:t>
            </a:r>
            <a:r>
              <a:rPr lang="en-US" dirty="0" err="1"/>
              <a:t>chức</a:t>
            </a:r>
            <a:r>
              <a:rPr lang="en-US" dirty="0"/>
              <a:t> </a:t>
            </a:r>
            <a:r>
              <a:rPr lang="en-US" dirty="0" err="1"/>
              <a:t>năng</a:t>
            </a:r>
            <a:r>
              <a:rPr lang="en-US" dirty="0"/>
              <a:t> </a:t>
            </a:r>
            <a:r>
              <a:rPr lang="en-US" dirty="0" err="1"/>
              <a:t>tính</a:t>
            </a:r>
            <a:r>
              <a:rPr lang="en-US" dirty="0"/>
              <a:t> </a:t>
            </a:r>
            <a:r>
              <a:rPr lang="en-US" dirty="0" err="1"/>
              <a:t>toán</a:t>
            </a:r>
            <a:r>
              <a:rPr lang="en-US" dirty="0"/>
              <a:t> </a:t>
            </a:r>
            <a:r>
              <a:rPr lang="en-US" dirty="0" err="1"/>
              <a:t>tự</a:t>
            </a:r>
            <a:r>
              <a:rPr lang="en-US" dirty="0"/>
              <a:t> </a:t>
            </a:r>
            <a:r>
              <a:rPr lang="en-US" dirty="0" err="1"/>
              <a:t>động</a:t>
            </a:r>
            <a:r>
              <a:rPr lang="en-US" dirty="0"/>
              <a:t> </a:t>
            </a:r>
            <a:r>
              <a:rPr lang="en-US" dirty="0" err="1"/>
              <a:t>trên</a:t>
            </a:r>
            <a:r>
              <a:rPr lang="en-US" dirty="0"/>
              <a:t> </a:t>
            </a:r>
            <a:r>
              <a:rPr lang="en-US" dirty="0" err="1"/>
              <a:t>bảng</a:t>
            </a:r>
            <a:r>
              <a:rPr lang="en-US" dirty="0"/>
              <a:t> </a:t>
            </a:r>
            <a:r>
              <a:rPr lang="en-US" dirty="0" err="1"/>
              <a:t>tính</a:t>
            </a:r>
            <a:r>
              <a:rPr lang="en-US" dirty="0"/>
              <a:t>. </a:t>
            </a:r>
            <a:r>
              <a:rPr lang="en-US" dirty="0" err="1"/>
              <a:t>Mời</a:t>
            </a:r>
            <a:r>
              <a:rPr lang="en-US" dirty="0"/>
              <a:t> </a:t>
            </a:r>
            <a:r>
              <a:rPr lang="en-US" dirty="0" err="1"/>
              <a:t>cả</a:t>
            </a:r>
            <a:r>
              <a:rPr lang="en-US" dirty="0"/>
              <a:t> </a:t>
            </a:r>
            <a:r>
              <a:rPr lang="en-US" dirty="0" err="1"/>
              <a:t>lớp</a:t>
            </a:r>
            <a:r>
              <a:rPr lang="en-US" dirty="0"/>
              <a:t> </a:t>
            </a:r>
            <a:r>
              <a:rPr lang="en-US" dirty="0" err="1"/>
              <a:t>ghi</a:t>
            </a:r>
            <a:r>
              <a:rPr lang="en-US" dirty="0"/>
              <a:t> </a:t>
            </a:r>
            <a:r>
              <a:rPr lang="en-US" dirty="0" err="1"/>
              <a:t>bài</a:t>
            </a:r>
            <a:r>
              <a:rPr lang="en-US" dirty="0"/>
              <a:t>: </a:t>
            </a:r>
          </a:p>
        </p:txBody>
      </p:sp>
      <p:sp>
        <p:nvSpPr>
          <p:cNvPr id="4" name="Slide Number Placeholder 3"/>
          <p:cNvSpPr>
            <a:spLocks noGrp="1"/>
          </p:cNvSpPr>
          <p:nvPr>
            <p:ph type="sldNum" sz="quarter" idx="5"/>
          </p:nvPr>
        </p:nvSpPr>
        <p:spPr/>
        <p:txBody>
          <a:bodyPr/>
          <a:lstStyle/>
          <a:p>
            <a:fld id="{628B0E19-C2A7-4FE4-8BEE-17463F03FF49}" type="slidenum">
              <a:rPr lang="en-GB" smtClean="0"/>
              <a:t>1</a:t>
            </a:fld>
            <a:endParaRPr lang="en-GB"/>
          </a:p>
        </p:txBody>
      </p:sp>
    </p:spTree>
    <p:extLst>
      <p:ext uri="{BB962C8B-B14F-4D97-AF65-F5344CB8AC3E}">
        <p14:creationId xmlns:p14="http://schemas.microsoft.com/office/powerpoint/2010/main" val="21819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vi-VN" b="0" i="0" dirty="0">
                <a:solidFill>
                  <a:srgbClr val="000080"/>
                </a:solidFill>
                <a:effectLst/>
                <a:latin typeface="OpenSans"/>
              </a:rPr>
              <a:t>1.</a:t>
            </a:r>
            <a:r>
              <a:rPr lang="vi-VN" b="0" i="0" dirty="0">
                <a:solidFill>
                  <a:srgbClr val="000000"/>
                </a:solidFill>
                <a:effectLst/>
                <a:latin typeface="OpenSans"/>
              </a:rPr>
              <a:t> Bảng tính điện tử nhận biết được các kiểu dữ liệu </a:t>
            </a:r>
            <a:r>
              <a:rPr lang="vi-VN" b="0" i="0">
                <a:solidFill>
                  <a:srgbClr val="000000"/>
                </a:solidFill>
                <a:effectLst/>
                <a:latin typeface="OpenSans"/>
              </a:rPr>
              <a:t>văn bản, </a:t>
            </a:r>
            <a:r>
              <a:rPr lang="vi-VN" b="0" i="0" dirty="0">
                <a:solidFill>
                  <a:srgbClr val="000000"/>
                </a:solidFill>
                <a:effectLst/>
                <a:latin typeface="OpenSans"/>
              </a:rPr>
              <a:t>số, </a:t>
            </a:r>
            <a:r>
              <a:rPr lang="vi-VN" b="0" i="0">
                <a:solidFill>
                  <a:srgbClr val="000000"/>
                </a:solidFill>
                <a:effectLst/>
                <a:latin typeface="OpenSans"/>
              </a:rPr>
              <a:t>thời gian, </a:t>
            </a:r>
            <a:r>
              <a:rPr lang="vi-VN" b="0" i="0" dirty="0">
                <a:solidFill>
                  <a:srgbClr val="000000"/>
                </a:solidFill>
                <a:effectLst/>
                <a:latin typeface="OpenSans"/>
              </a:rPr>
              <a:t>công thức toán học bắt đầu bằng dấu "=".</a:t>
            </a:r>
            <a:br>
              <a:rPr lang="vi-VN" b="0" i="0" dirty="0">
                <a:solidFill>
                  <a:srgbClr val="000000"/>
                </a:solidFill>
                <a:effectLst/>
                <a:latin typeface="OpenSans"/>
              </a:rPr>
            </a:br>
            <a:r>
              <a:rPr lang="vi-VN" b="0" i="0" dirty="0">
                <a:solidFill>
                  <a:srgbClr val="000000"/>
                </a:solidFill>
                <a:effectLst/>
                <a:latin typeface="OpenSans"/>
              </a:rPr>
              <a:t/>
            </a:r>
            <a:br>
              <a:rPr lang="vi-VN" b="0" i="0" dirty="0">
                <a:solidFill>
                  <a:srgbClr val="000000"/>
                </a:solidFill>
                <a:effectLst/>
                <a:latin typeface="OpenSans"/>
              </a:rPr>
            </a:br>
            <a:r>
              <a:rPr lang="vi-VN" b="1" i="0" dirty="0">
                <a:solidFill>
                  <a:srgbClr val="000080"/>
                </a:solidFill>
                <a:effectLst/>
                <a:latin typeface="OpenSans"/>
              </a:rPr>
              <a:t>2.</a:t>
            </a:r>
            <a:r>
              <a:rPr lang="vi-VN" b="0" i="0" dirty="0">
                <a:solidFill>
                  <a:srgbClr val="000000"/>
                </a:solidFill>
                <a:effectLst/>
                <a:latin typeface="OpenSans"/>
              </a:rPr>
              <a:t> Các kiểu dữ liệu đó được thể hiện trên bảng tính:</a:t>
            </a:r>
          </a:p>
          <a:p>
            <a:pPr algn="l" rtl="0"/>
            <a:r>
              <a:rPr lang="vi-VN" b="0" i="0" dirty="0">
                <a:solidFill>
                  <a:srgbClr val="000000"/>
                </a:solidFill>
                <a:effectLst/>
                <a:latin typeface="OpenSans"/>
              </a:rPr>
              <a:t>- Văn bản: thể hiện bằng chữ </a:t>
            </a:r>
            <a:r>
              <a:rPr lang="vi-VN" b="0" i="0">
                <a:solidFill>
                  <a:srgbClr val="000000"/>
                </a:solidFill>
                <a:effectLst/>
                <a:latin typeface="OpenSans"/>
              </a:rPr>
              <a:t>cái.</a:t>
            </a:r>
            <a:r>
              <a:rPr lang="en-US" b="0" i="0">
                <a:solidFill>
                  <a:srgbClr val="000000"/>
                </a:solidFill>
                <a:effectLst/>
                <a:latin typeface="OpenSans"/>
              </a:rPr>
              <a:t> (căn lề trái) </a:t>
            </a:r>
            <a:endParaRPr lang="vi-VN" b="0" i="0" dirty="0">
              <a:solidFill>
                <a:srgbClr val="000000"/>
              </a:solidFill>
              <a:effectLst/>
              <a:latin typeface="OpenSans"/>
            </a:endParaRPr>
          </a:p>
          <a:p>
            <a:pPr algn="l" rtl="0"/>
            <a:r>
              <a:rPr lang="vi-VN" b="0" i="0" dirty="0">
                <a:solidFill>
                  <a:srgbClr val="000000"/>
                </a:solidFill>
                <a:effectLst/>
                <a:latin typeface="OpenSans"/>
              </a:rPr>
              <a:t>- Số, ngày tháng: thể hiện bằng chữ </a:t>
            </a:r>
            <a:r>
              <a:rPr lang="vi-VN" b="0" i="0">
                <a:solidFill>
                  <a:srgbClr val="000000"/>
                </a:solidFill>
                <a:effectLst/>
                <a:latin typeface="OpenSans"/>
              </a:rPr>
              <a:t>số.</a:t>
            </a:r>
            <a:r>
              <a:rPr lang="en-US" b="0" i="0">
                <a:solidFill>
                  <a:srgbClr val="000000"/>
                </a:solidFill>
                <a:effectLst/>
                <a:latin typeface="OpenSans"/>
              </a:rPr>
              <a:t> ( căn lề phải) </a:t>
            </a:r>
            <a:endParaRPr lang="vi-VN" b="0" i="0" dirty="0">
              <a:solidFill>
                <a:srgbClr val="000000"/>
              </a:solidFill>
              <a:effectLst/>
              <a:latin typeface="OpenSans"/>
            </a:endParaRPr>
          </a:p>
          <a:p>
            <a:pPr algn="l" rtl="0"/>
            <a:r>
              <a:rPr lang="vi-VN" b="0" i="0" dirty="0">
                <a:solidFill>
                  <a:srgbClr val="000000"/>
                </a:solidFill>
                <a:effectLst/>
                <a:latin typeface="OpenSans"/>
              </a:rPr>
              <a:t>- Công thức toán học: thể hiện bằng dấu "=" ở đầu và đằng sau là các phép toán (cộng, trừ, nhân, chia,...)</a:t>
            </a:r>
          </a:p>
          <a:p>
            <a:endParaRPr lang="en-US" dirty="0"/>
          </a:p>
        </p:txBody>
      </p:sp>
      <p:sp>
        <p:nvSpPr>
          <p:cNvPr id="4" name="Slide Number Placeholder 3"/>
          <p:cNvSpPr>
            <a:spLocks noGrp="1"/>
          </p:cNvSpPr>
          <p:nvPr>
            <p:ph type="sldNum" sz="quarter" idx="5"/>
          </p:nvPr>
        </p:nvSpPr>
        <p:spPr/>
        <p:txBody>
          <a:bodyPr/>
          <a:lstStyle/>
          <a:p>
            <a:fld id="{628B0E19-C2A7-4FE4-8BEE-17463F03FF49}" type="slidenum">
              <a:rPr lang="en-GB" smtClean="0"/>
              <a:t>3</a:t>
            </a:fld>
            <a:endParaRPr lang="en-GB"/>
          </a:p>
        </p:txBody>
      </p:sp>
    </p:spTree>
    <p:extLst>
      <p:ext uri="{BB962C8B-B14F-4D97-AF65-F5344CB8AC3E}">
        <p14:creationId xmlns:p14="http://schemas.microsoft.com/office/powerpoint/2010/main" val="2039837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UTM Avo" panose="02040603050506020204" pitchFamily="18" charset="0"/>
                <a:cs typeface="Times New Roman" panose="02020603050405020304" pitchFamily="18" charset="0"/>
              </a:rPr>
              <a:t>? 1. </a:t>
            </a:r>
            <a:r>
              <a:rPr lang="vi-VN" sz="1200">
                <a:latin typeface="UTM Avo" panose="02040603050506020204" pitchFamily="18" charset="0"/>
                <a:cs typeface="Times New Roman" panose="02020603050405020304" pitchFamily="18" charset="0"/>
              </a:rPr>
              <a:t>Khi nhập dữ liệu vào các ô trong trang tính, phần mềm </a:t>
            </a:r>
            <a:r>
              <a:rPr lang="en-US" sz="1200">
                <a:latin typeface="UTM Avo" panose="02040603050506020204" pitchFamily="18" charset="0"/>
                <a:cs typeface="Times New Roman" panose="02020603050405020304" pitchFamily="18" charset="0"/>
              </a:rPr>
              <a:t>có</a:t>
            </a:r>
            <a:r>
              <a:rPr lang="vi-VN" sz="1200">
                <a:latin typeface="UTM Avo" panose="02040603050506020204" pitchFamily="18" charset="0"/>
                <a:cs typeface="Times New Roman" panose="02020603050405020304" pitchFamily="18" charset="0"/>
              </a:rPr>
              <a:t> tự động nhận biết được kiểu dữ liệu</a:t>
            </a:r>
            <a:r>
              <a:rPr lang="en-US" sz="1200">
                <a:latin typeface="UTM Avo" panose="02040603050506020204" pitchFamily="18" charset="0"/>
                <a:cs typeface="Times New Roman" panose="02020603050405020304" pitchFamily="18" charset="0"/>
              </a:rPr>
              <a:t>?  </a:t>
            </a:r>
          </a:p>
          <a:p>
            <a:pPr algn="just" rtl="0" fontAlgn="base"/>
            <a:r>
              <a:rPr lang="vi-VN" sz="1800" b="0" i="0" u="none" strike="noStrike">
                <a:solidFill>
                  <a:srgbClr val="000000"/>
                </a:solidFill>
                <a:effectLst/>
                <a:latin typeface="UTM Avo" panose="02040603050506020204" pitchFamily="18" charset="0"/>
              </a:rPr>
              <a:t>- Dữ liệu </a:t>
            </a:r>
            <a:r>
              <a:rPr lang="vi-VN" sz="1800" b="0" i="0" u="none" strike="noStrike">
                <a:solidFill>
                  <a:srgbClr val="F18105"/>
                </a:solidFill>
                <a:effectLst/>
                <a:latin typeface="UTM Avo" panose="02040603050506020204" pitchFamily="18" charset="0"/>
              </a:rPr>
              <a:t>văn bản </a:t>
            </a:r>
            <a:r>
              <a:rPr lang="vi-VN" sz="1800" b="0" i="0" u="none" strike="noStrike">
                <a:solidFill>
                  <a:srgbClr val="000000"/>
                </a:solidFill>
                <a:effectLst/>
                <a:latin typeface="UTM Avo" panose="02040603050506020204" pitchFamily="18" charset="0"/>
              </a:rPr>
              <a:t>sẽ tự động </a:t>
            </a:r>
            <a:r>
              <a:rPr lang="vi-VN" sz="1800" b="0" i="0" u="none" strike="noStrike">
                <a:solidFill>
                  <a:srgbClr val="1EA0FF"/>
                </a:solidFill>
                <a:effectLst/>
                <a:latin typeface="UTM Avo" panose="02040603050506020204" pitchFamily="18" charset="0"/>
              </a:rPr>
              <a:t>căn trái</a:t>
            </a:r>
            <a:r>
              <a:rPr lang="vi-VN" sz="1800" b="0" i="0" u="none" strike="noStrike">
                <a:solidFill>
                  <a:srgbClr val="000000"/>
                </a:solidFill>
                <a:effectLst/>
                <a:latin typeface="UTM Avo" panose="02040603050506020204" pitchFamily="18" charset="0"/>
              </a:rPr>
              <a:t>. </a:t>
            </a:r>
            <a:r>
              <a:rPr lang="en-US" sz="1800" b="0" i="0">
                <a:solidFill>
                  <a:srgbClr val="000000"/>
                </a:solidFill>
                <a:effectLst/>
                <a:latin typeface="UTM Avo" panose="02040603050506020204" pitchFamily="18" charset="0"/>
              </a:rPr>
              <a:t>​</a:t>
            </a:r>
            <a:endParaRPr lang="en-US" b="0" i="0">
              <a:solidFill>
                <a:srgbClr val="000000"/>
              </a:solidFill>
              <a:effectLst/>
              <a:latin typeface="Segoe UI" panose="020B0502040204020203" pitchFamily="34" charset="0"/>
            </a:endParaRPr>
          </a:p>
          <a:p>
            <a:pPr algn="just" rtl="0" fontAlgn="base"/>
            <a:r>
              <a:rPr lang="vi-VN" sz="1800" b="0" i="0" u="none" strike="noStrike">
                <a:solidFill>
                  <a:srgbClr val="000000"/>
                </a:solidFill>
                <a:effectLst/>
                <a:latin typeface="UTM Avo" panose="02040603050506020204" pitchFamily="18" charset="0"/>
              </a:rPr>
              <a:t>- Dữ liệu </a:t>
            </a:r>
            <a:r>
              <a:rPr lang="vi-VN" sz="1800" b="0" i="0" u="none" strike="noStrike">
                <a:solidFill>
                  <a:srgbClr val="F18105"/>
                </a:solidFill>
                <a:effectLst/>
                <a:latin typeface="UTM Avo" panose="02040603050506020204" pitchFamily="18" charset="0"/>
              </a:rPr>
              <a:t>số, ngày tháng</a:t>
            </a:r>
            <a:r>
              <a:rPr lang="vi-VN" sz="1800" b="0" i="0" u="none" strike="noStrike">
                <a:solidFill>
                  <a:srgbClr val="000000"/>
                </a:solidFill>
                <a:effectLst/>
                <a:latin typeface="UTM Avo" panose="02040603050506020204" pitchFamily="18" charset="0"/>
              </a:rPr>
              <a:t>,... sẽ tự động </a:t>
            </a:r>
            <a:r>
              <a:rPr lang="vi-VN" sz="1800" b="0" i="0" u="none" strike="noStrike">
                <a:solidFill>
                  <a:srgbClr val="1EA0FF"/>
                </a:solidFill>
                <a:effectLst/>
                <a:latin typeface="UTM Avo" panose="02040603050506020204" pitchFamily="18" charset="0"/>
              </a:rPr>
              <a:t>căn phải</a:t>
            </a:r>
            <a:r>
              <a:rPr lang="vi-VN" sz="1800" b="0" i="0" u="none" strike="noStrike">
                <a:solidFill>
                  <a:srgbClr val="000000"/>
                </a:solidFill>
                <a:effectLst/>
                <a:latin typeface="UTM Avo" panose="02040603050506020204" pitchFamily="18" charset="0"/>
              </a:rPr>
              <a:t>.</a:t>
            </a:r>
            <a:r>
              <a:rPr lang="en-US" sz="1800" b="0" i="0">
                <a:solidFill>
                  <a:srgbClr val="000000"/>
                </a:solidFill>
                <a:effectLst/>
                <a:latin typeface="UTM Avo" panose="02040603050506020204" pitchFamily="18" charset="0"/>
              </a:rPr>
              <a:t>​</a:t>
            </a:r>
            <a:endParaRPr lang="en-US" b="0" i="0">
              <a:solidFill>
                <a:srgbClr val="000000"/>
              </a:solidFill>
              <a:effectLst/>
              <a:latin typeface="Segoe UI" panose="020B0502040204020203" pitchFamily="34" charset="0"/>
            </a:endParaRPr>
          </a:p>
          <a:p>
            <a:pPr algn="just" rtl="0" fontAlgn="base"/>
            <a:r>
              <a:rPr lang="vi-VN" sz="1800" b="0" i="0" u="none" strike="noStrike">
                <a:solidFill>
                  <a:srgbClr val="000000"/>
                </a:solidFill>
                <a:effectLst/>
                <a:latin typeface="UTM Avo" panose="02040603050506020204" pitchFamily="18" charset="0"/>
              </a:rPr>
              <a:t>Khi nhập dữ liệu vào ô, phần mềm sẽ tự động nhận biết, phân loại dữ liệu theo các</a:t>
            </a:r>
            <a:r>
              <a:rPr lang="en-US" sz="1800" b="0" i="0" u="none" strike="noStrike">
                <a:solidFill>
                  <a:srgbClr val="000000"/>
                </a:solidFill>
                <a:effectLst/>
                <a:latin typeface="UTM Avo" panose="02040603050506020204" pitchFamily="18" charset="0"/>
              </a:rPr>
              <a:t> </a:t>
            </a:r>
            <a:r>
              <a:rPr lang="vi-VN" sz="1800" b="0" i="0" u="none" strike="noStrike">
                <a:solidFill>
                  <a:srgbClr val="000000"/>
                </a:solidFill>
                <a:effectLst/>
                <a:latin typeface="UTM Avo" panose="02040603050506020204" pitchFamily="18" charset="0"/>
              </a:rPr>
              <a:t>kiểu dữ liệu khác nhau như văn bản, </a:t>
            </a:r>
            <a:r>
              <a:rPr lang="en-US" sz="1800" b="0" i="0" u="none" strike="noStrike">
                <a:solidFill>
                  <a:srgbClr val="000000"/>
                </a:solidFill>
                <a:effectLst/>
                <a:latin typeface="UTM Avo" panose="02040603050506020204" pitchFamily="18" charset="0"/>
              </a:rPr>
              <a:t>số, </a:t>
            </a:r>
            <a:r>
              <a:rPr lang="vi-VN" sz="1800" b="0" i="0" u="none" strike="noStrike">
                <a:solidFill>
                  <a:srgbClr val="000000"/>
                </a:solidFill>
                <a:effectLst/>
                <a:latin typeface="UTM Avo" panose="02040603050506020204" pitchFamily="18" charset="0"/>
              </a:rPr>
              <a:t>ngày tháng.</a:t>
            </a:r>
            <a:r>
              <a:rPr lang="en-US" sz="1800" b="0" i="0">
                <a:solidFill>
                  <a:srgbClr val="000000"/>
                </a:solidFill>
                <a:effectLst/>
                <a:latin typeface="UTM Avo" panose="02040603050506020204" pitchFamily="18" charset="0"/>
              </a:rPr>
              <a:t>​</a:t>
            </a:r>
            <a:endParaRPr lang="en-US" b="0" i="0">
              <a:solidFill>
                <a:srgbClr val="000000"/>
              </a:solidFill>
              <a:effectLst/>
              <a:latin typeface="Segoe UI" panose="020B0502040204020203" pitchFamily="34" charset="0"/>
            </a:endParaRPr>
          </a:p>
          <a:p>
            <a:endParaRPr lang="en-US"/>
          </a:p>
          <a:p>
            <a:r>
              <a:rPr lang="en-US" sz="1200">
                <a:latin typeface="UTM Avo" panose="02040603050506020204" pitchFamily="18" charset="0"/>
                <a:cs typeface="Times New Roman" panose="02020603050405020304" pitchFamily="18" charset="0"/>
              </a:rPr>
              <a:t>? 2. </a:t>
            </a:r>
            <a:r>
              <a:rPr lang="vi-VN" sz="1200">
                <a:latin typeface="UTM Avo" panose="02040603050506020204" pitchFamily="18" charset="0"/>
                <a:cs typeface="Times New Roman" panose="02020603050405020304" pitchFamily="18" charset="0"/>
              </a:rPr>
              <a:t>Các kiểu dữ liệu cơ bản phần mềm nhận dạng được là </a:t>
            </a:r>
            <a:r>
              <a:rPr lang="en-US" sz="1200">
                <a:latin typeface="UTM Avo" panose="02040603050506020204" pitchFamily="18" charset="0"/>
                <a:cs typeface="Times New Roman" panose="02020603050405020304" pitchFamily="18" charset="0"/>
              </a:rPr>
              <a:t>gì?</a:t>
            </a:r>
          </a:p>
          <a:p>
            <a:r>
              <a:rPr lang="vi-VN" sz="1200">
                <a:latin typeface="UTM Avo" panose="02040603050506020204" pitchFamily="18" charset="0"/>
                <a:cs typeface="Times New Roman" panose="02020603050405020304" pitchFamily="18" charset="0"/>
              </a:rPr>
              <a:t>là văn bản, số, ngày tháng,... </a:t>
            </a:r>
            <a:endParaRPr lang="en-US" sz="1200">
              <a:latin typeface="UTM Avo" panose="02040603050506020204" pitchFamily="18" charset="0"/>
              <a:cs typeface="Times New Roman" panose="02020603050405020304" pitchFamily="18" charset="0"/>
            </a:endParaRPr>
          </a:p>
          <a:p>
            <a:r>
              <a:rPr lang="en-US"/>
              <a:t> </a:t>
            </a:r>
          </a:p>
          <a:p>
            <a:r>
              <a:rPr lang="en-US"/>
              <a:t>?3. </a:t>
            </a:r>
            <a:r>
              <a:rPr lang="en-US" sz="1200">
                <a:latin typeface="UTM Avo" panose="02040603050506020204" pitchFamily="18" charset="0"/>
                <a:cs typeface="Times New Roman" panose="02020603050405020304" pitchFamily="18" charset="0"/>
              </a:rPr>
              <a:t>C</a:t>
            </a:r>
            <a:r>
              <a:rPr lang="vi-VN" sz="1200">
                <a:latin typeface="UTM Avo" panose="02040603050506020204" pitchFamily="18" charset="0"/>
                <a:cs typeface="Times New Roman" panose="02020603050405020304" pitchFamily="18" charset="0"/>
              </a:rPr>
              <a:t>hương trình bảng tính</a:t>
            </a:r>
            <a:r>
              <a:rPr lang="en-US" sz="1200">
                <a:latin typeface="UTM Avo" panose="02040603050506020204" pitchFamily="18" charset="0"/>
                <a:cs typeface="Times New Roman" panose="02020603050405020304" pitchFamily="18" charset="0"/>
              </a:rPr>
              <a:t> có khả năng gì đặc biệt? </a:t>
            </a:r>
          </a:p>
          <a:p>
            <a:r>
              <a:rPr lang="vi-VN" sz="1200">
                <a:latin typeface="UTM Avo" panose="02040603050506020204" pitchFamily="18" charset="0"/>
                <a:cs typeface="Times New Roman" panose="02020603050405020304" pitchFamily="18" charset="0"/>
              </a:rPr>
              <a:t>Khả năng</a:t>
            </a:r>
            <a:r>
              <a:rPr lang="en-US" sz="1200">
                <a:latin typeface="UTM Avo" panose="02040603050506020204" pitchFamily="18" charset="0"/>
                <a:cs typeface="Times New Roman" panose="02020603050405020304" pitchFamily="18" charset="0"/>
              </a:rPr>
              <a:t> </a:t>
            </a:r>
            <a:r>
              <a:rPr lang="vi-VN" sz="1200">
                <a:latin typeface="UTM Avo" panose="02040603050506020204" pitchFamily="18" charset="0"/>
                <a:cs typeface="Times New Roman" panose="02020603050405020304" pitchFamily="18" charset="0"/>
              </a:rPr>
              <a:t>đặc trưng ưu việt </a:t>
            </a:r>
            <a:r>
              <a:rPr lang="en-US" sz="1200">
                <a:latin typeface="UTM Avo" panose="02040603050506020204" pitchFamily="18" charset="0"/>
                <a:cs typeface="Times New Roman" panose="02020603050405020304" pitchFamily="18" charset="0"/>
              </a:rPr>
              <a:t>của bảng tính là</a:t>
            </a:r>
            <a:r>
              <a:rPr lang="vi-VN" sz="1200">
                <a:latin typeface="UTM Avo" panose="02040603050506020204" pitchFamily="18" charset="0"/>
                <a:cs typeface="Times New Roman" panose="02020603050405020304" pitchFamily="18" charset="0"/>
              </a:rPr>
              <a:t> hỗ trợ tính toán</a:t>
            </a:r>
            <a:r>
              <a:rPr lang="en-US" sz="1200">
                <a:latin typeface="UTM Avo" panose="02040603050506020204" pitchFamily="18" charset="0"/>
                <a:cs typeface="Times New Roman" panose="02020603050405020304" pitchFamily="18" charset="0"/>
              </a:rPr>
              <a:t>.</a:t>
            </a:r>
          </a:p>
          <a:p>
            <a:endParaRPr lang="en-US" sz="1200">
              <a:latin typeface="UTM Avo" panose="02040603050506020204" pitchFamily="18" charset="0"/>
              <a:cs typeface="Times New Roman" panose="02020603050405020304" pitchFamily="18" charset="0"/>
            </a:endParaRPr>
          </a:p>
          <a:p>
            <a:r>
              <a:rPr lang="en-US" sz="1200">
                <a:latin typeface="UTM Avo" panose="02040603050506020204" pitchFamily="18" charset="0"/>
                <a:cs typeface="Times New Roman" panose="02020603050405020304" pitchFamily="18" charset="0"/>
              </a:rPr>
              <a:t>?4. </a:t>
            </a:r>
            <a:r>
              <a:rPr lang="vi-VN" sz="1200">
                <a:latin typeface="UTM Avo" panose="02040603050506020204" pitchFamily="18" charset="0"/>
                <a:cs typeface="Times New Roman" panose="02020603050405020304" pitchFamily="18" charset="0"/>
              </a:rPr>
              <a:t>Em có thể sử dụng công thức</a:t>
            </a:r>
            <a:r>
              <a:rPr lang="en-US" sz="1200">
                <a:latin typeface="UTM Avo" panose="02040603050506020204" pitchFamily="18" charset="0"/>
                <a:cs typeface="Times New Roman" panose="02020603050405020304" pitchFamily="18" charset="0"/>
              </a:rPr>
              <a:t> trong bảng tính được không? </a:t>
            </a:r>
          </a:p>
          <a:p>
            <a:r>
              <a:rPr lang="en-US" sz="1200">
                <a:latin typeface="UTM Avo" panose="02040603050506020204" pitchFamily="18" charset="0"/>
                <a:cs typeface="Times New Roman" panose="02020603050405020304" pitchFamily="18" charset="0"/>
              </a:rPr>
              <a:t>Có</a:t>
            </a:r>
          </a:p>
          <a:p>
            <a:endParaRPr lang="en-US" sz="1200">
              <a:latin typeface="UTM Avo" panose="02040603050506020204" pitchFamily="18" charset="0"/>
              <a:cs typeface="Times New Roman" panose="02020603050405020304" pitchFamily="18" charset="0"/>
            </a:endParaRPr>
          </a:p>
          <a:p>
            <a:r>
              <a:rPr lang="en-US" sz="1200">
                <a:latin typeface="UTM Avo" panose="02040603050506020204" pitchFamily="18" charset="0"/>
                <a:cs typeface="Times New Roman" panose="02020603050405020304" pitchFamily="18" charset="0"/>
              </a:rPr>
              <a:t>? 5. Muốn nhập công thức vào bảng tính chúng ta cần làm gì để bảng tính nhận biết đó là biểu thức toán học?</a:t>
            </a:r>
          </a:p>
          <a:p>
            <a:endParaRPr lang="en-US"/>
          </a:p>
        </p:txBody>
      </p:sp>
      <p:sp>
        <p:nvSpPr>
          <p:cNvPr id="4" name="Slide Number Placeholder 3"/>
          <p:cNvSpPr>
            <a:spLocks noGrp="1"/>
          </p:cNvSpPr>
          <p:nvPr>
            <p:ph type="sldNum" sz="quarter" idx="5"/>
          </p:nvPr>
        </p:nvSpPr>
        <p:spPr/>
        <p:txBody>
          <a:bodyPr/>
          <a:lstStyle/>
          <a:p>
            <a:fld id="{628B0E19-C2A7-4FE4-8BEE-17463F03FF49}" type="slidenum">
              <a:rPr lang="en-GB" smtClean="0"/>
              <a:t>4</a:t>
            </a:fld>
            <a:endParaRPr lang="en-GB"/>
          </a:p>
        </p:txBody>
      </p:sp>
    </p:spTree>
    <p:extLst>
      <p:ext uri="{BB962C8B-B14F-4D97-AF65-F5344CB8AC3E}">
        <p14:creationId xmlns:p14="http://schemas.microsoft.com/office/powerpoint/2010/main" val="3781359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vi-VN" b="0" i="0" dirty="0">
                <a:solidFill>
                  <a:srgbClr val="000000"/>
                </a:solidFill>
                <a:effectLst/>
                <a:latin typeface="OpenSans"/>
              </a:rPr>
              <a:t>Công thức tính sai là công thức B. 6*(3+2)) và C. 2(3+4) vì:</a:t>
            </a:r>
          </a:p>
          <a:p>
            <a:pPr algn="l" rtl="0"/>
            <a:r>
              <a:rPr lang="vi-VN" b="0" i="0" dirty="0">
                <a:solidFill>
                  <a:srgbClr val="000000"/>
                </a:solidFill>
                <a:effectLst/>
                <a:latin typeface="OpenSans"/>
              </a:rPr>
              <a:t>- Công thức B chỉ có 1 ngoặc tròn mở mà có 2 ngoặc tròn đóng nên Excel không thể nhận dạng công thức.</a:t>
            </a:r>
          </a:p>
          <a:p>
            <a:pPr algn="l" rtl="0"/>
            <a:r>
              <a:rPr lang="vi-VN" b="0" i="0" dirty="0">
                <a:solidFill>
                  <a:srgbClr val="000000"/>
                </a:solidFill>
                <a:effectLst/>
                <a:latin typeface="OpenSans"/>
              </a:rPr>
              <a:t>- Công thức C không có kí hiệu phép tính ở đằng sau số 2 nên Excel cũng không thể tính toán được.</a:t>
            </a:r>
          </a:p>
          <a:p>
            <a:endParaRPr lang="en-US" dirty="0"/>
          </a:p>
        </p:txBody>
      </p:sp>
      <p:sp>
        <p:nvSpPr>
          <p:cNvPr id="4" name="Slide Number Placeholder 3"/>
          <p:cNvSpPr>
            <a:spLocks noGrp="1"/>
          </p:cNvSpPr>
          <p:nvPr>
            <p:ph type="sldNum" sz="quarter" idx="5"/>
          </p:nvPr>
        </p:nvSpPr>
        <p:spPr/>
        <p:txBody>
          <a:bodyPr/>
          <a:lstStyle/>
          <a:p>
            <a:fld id="{628B0E19-C2A7-4FE4-8BEE-17463F03FF49}" type="slidenum">
              <a:rPr lang="en-GB" smtClean="0"/>
              <a:t>5</a:t>
            </a:fld>
            <a:endParaRPr lang="en-GB"/>
          </a:p>
        </p:txBody>
      </p:sp>
    </p:spTree>
    <p:extLst>
      <p:ext uri="{BB962C8B-B14F-4D97-AF65-F5344CB8AC3E}">
        <p14:creationId xmlns:p14="http://schemas.microsoft.com/office/powerpoint/2010/main" val="1780434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Mời 1 học sinh lên máy giáo viên làm. Các học sinh còn lại làm trên máy của mình.</a:t>
            </a:r>
          </a:p>
          <a:p>
            <a:r>
              <a:rPr lang="en-US"/>
              <a:t> rồi đối chiếu kết quả.  Nhập từng ĐÁP ÁN 1. để đưa ra kết luận.</a:t>
            </a:r>
          </a:p>
          <a:p>
            <a:endParaRPr lang="en-US" b="0" i="0">
              <a:solidFill>
                <a:srgbClr val="222222"/>
              </a:solidFill>
              <a:effectLst/>
              <a:latin typeface="Open Sans" panose="020B0606030504020204" pitchFamily="34" charset="0"/>
            </a:endParaRPr>
          </a:p>
          <a:p>
            <a:r>
              <a:rPr lang="en-US" b="0" i="0">
                <a:solidFill>
                  <a:srgbClr val="222222"/>
                </a:solidFill>
                <a:effectLst/>
                <a:latin typeface="Open Sans" panose="020B0606030504020204" pitchFamily="34" charset="0"/>
              </a:rPr>
              <a:t>Để kết thúc nhập công thức, em thực hiện thao tác?</a:t>
            </a:r>
          </a:p>
          <a:p>
            <a:r>
              <a:rPr lang="en-US" b="0" i="0">
                <a:solidFill>
                  <a:srgbClr val="222222"/>
                </a:solidFill>
                <a:effectLst/>
                <a:latin typeface="Open Sans" panose="020B0606030504020204" pitchFamily="34" charset="0"/>
              </a:rPr>
              <a:t>Nhấn phím Enter</a:t>
            </a:r>
            <a:endParaRPr lang="en-US"/>
          </a:p>
          <a:p>
            <a:pPr algn="l" rtl="0"/>
            <a:endParaRPr lang="en-US" b="0" i="0">
              <a:solidFill>
                <a:srgbClr val="000000"/>
              </a:solidFill>
              <a:effectLst/>
              <a:latin typeface="OpenSans"/>
            </a:endParaRPr>
          </a:p>
          <a:p>
            <a:pPr algn="l" rtl="0"/>
            <a:endParaRPr lang="en-US" b="0" i="0">
              <a:solidFill>
                <a:srgbClr val="000000"/>
              </a:solidFill>
              <a:effectLst/>
              <a:latin typeface="OpenSans"/>
            </a:endParaRPr>
          </a:p>
          <a:p>
            <a:pPr algn="l" rtl="0"/>
            <a:r>
              <a:rPr lang="vi-VN" b="0" i="0">
                <a:solidFill>
                  <a:srgbClr val="000000"/>
                </a:solidFill>
                <a:effectLst/>
                <a:latin typeface="OpenSans"/>
              </a:rPr>
              <a:t>Công </a:t>
            </a:r>
            <a:r>
              <a:rPr lang="vi-VN" b="0" i="0" dirty="0">
                <a:solidFill>
                  <a:srgbClr val="000000"/>
                </a:solidFill>
                <a:effectLst/>
                <a:latin typeface="OpenSans"/>
              </a:rPr>
              <a:t>thức tính sai là công thức B. 6*(3+2)) và C. 2(3+4) vì:</a:t>
            </a:r>
          </a:p>
          <a:p>
            <a:pPr algn="l" rtl="0"/>
            <a:r>
              <a:rPr lang="vi-VN" b="0" i="0" dirty="0">
                <a:solidFill>
                  <a:srgbClr val="000000"/>
                </a:solidFill>
                <a:effectLst/>
                <a:latin typeface="OpenSans"/>
              </a:rPr>
              <a:t>- Công thức B chỉ có 1 ngoặc tròn mở mà có 2 ngoặc tròn đóng nên Excel không thể nhận dạng công thức.</a:t>
            </a:r>
          </a:p>
          <a:p>
            <a:pPr algn="l" rtl="0"/>
            <a:r>
              <a:rPr lang="vi-VN" b="0" i="0" dirty="0">
                <a:solidFill>
                  <a:srgbClr val="000000"/>
                </a:solidFill>
                <a:effectLst/>
                <a:latin typeface="OpenSans"/>
              </a:rPr>
              <a:t>- Công thức C không có kí hiệu phép tính ở đằng sau số 2 nên Excel cũng không thể tính toán được.</a:t>
            </a:r>
          </a:p>
          <a:p>
            <a:endParaRPr lang="en-US"/>
          </a:p>
        </p:txBody>
      </p:sp>
      <p:sp>
        <p:nvSpPr>
          <p:cNvPr id="4" name="Slide Number Placeholder 3"/>
          <p:cNvSpPr>
            <a:spLocks noGrp="1"/>
          </p:cNvSpPr>
          <p:nvPr>
            <p:ph type="sldNum" sz="quarter" idx="5"/>
          </p:nvPr>
        </p:nvSpPr>
        <p:spPr/>
        <p:txBody>
          <a:bodyPr/>
          <a:lstStyle/>
          <a:p>
            <a:fld id="{628B0E19-C2A7-4FE4-8BEE-17463F03FF49}" type="slidenum">
              <a:rPr lang="en-GB" smtClean="0"/>
              <a:t>6</a:t>
            </a:fld>
            <a:endParaRPr lang="en-GB"/>
          </a:p>
        </p:txBody>
      </p:sp>
    </p:spTree>
    <p:extLst>
      <p:ext uri="{BB962C8B-B14F-4D97-AF65-F5344CB8AC3E}">
        <p14:creationId xmlns:p14="http://schemas.microsoft.com/office/powerpoint/2010/main" val="2862347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Muốn tính tổng số cây hoa thì chúng ta có thể là lấy 25*10</a:t>
            </a:r>
          </a:p>
          <a:p>
            <a:r>
              <a:rPr lang="en-US"/>
              <a:t>Nhưng theo các bạn sử dụng bảng tính Excel chúng ta còn cách nào khác nữa không?</a:t>
            </a:r>
          </a:p>
          <a:p>
            <a:endParaRPr lang="en-US"/>
          </a:p>
          <a:p>
            <a:r>
              <a:rPr lang="en-US"/>
              <a:t>Chúng ta có thể lấy số vị trí là địa chỉ ô C4*D4</a:t>
            </a:r>
          </a:p>
          <a:p>
            <a:endParaRPr lang="en-US"/>
          </a:p>
          <a:p>
            <a:r>
              <a:rPr lang="en-US">
                <a:sym typeface="Wingdings" panose="05000000000000000000" pitchFamily="2" charset="2"/>
              </a:rPr>
              <a:t> KL là có 2 cách</a:t>
            </a:r>
            <a:endParaRPr lang="en-US"/>
          </a:p>
        </p:txBody>
      </p:sp>
      <p:sp>
        <p:nvSpPr>
          <p:cNvPr id="4" name="Slide Number Placeholder 3"/>
          <p:cNvSpPr>
            <a:spLocks noGrp="1"/>
          </p:cNvSpPr>
          <p:nvPr>
            <p:ph type="sldNum" sz="quarter" idx="5"/>
          </p:nvPr>
        </p:nvSpPr>
        <p:spPr/>
        <p:txBody>
          <a:bodyPr/>
          <a:lstStyle/>
          <a:p>
            <a:fld id="{628B0E19-C2A7-4FE4-8BEE-17463F03FF49}" type="slidenum">
              <a:rPr lang="en-GB" smtClean="0"/>
              <a:t>8</a:t>
            </a:fld>
            <a:endParaRPr lang="en-GB"/>
          </a:p>
        </p:txBody>
      </p:sp>
    </p:spTree>
    <p:extLst>
      <p:ext uri="{BB962C8B-B14F-4D97-AF65-F5344CB8AC3E}">
        <p14:creationId xmlns:p14="http://schemas.microsoft.com/office/powerpoint/2010/main" val="615525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b="0" i="0" dirty="0" err="1">
                <a:solidFill>
                  <a:srgbClr val="000000"/>
                </a:solidFill>
                <a:effectLst/>
                <a:latin typeface="OpenSans"/>
              </a:rPr>
              <a:t>Công</a:t>
            </a:r>
            <a:r>
              <a:rPr lang="en-US" b="0" i="0" dirty="0">
                <a:solidFill>
                  <a:srgbClr val="000000"/>
                </a:solidFill>
                <a:effectLst/>
                <a:latin typeface="OpenSans"/>
              </a:rPr>
              <a:t> </a:t>
            </a:r>
            <a:r>
              <a:rPr lang="en-US" b="0" i="0" dirty="0" err="1">
                <a:solidFill>
                  <a:srgbClr val="000000"/>
                </a:solidFill>
                <a:effectLst/>
                <a:latin typeface="OpenSans"/>
              </a:rPr>
              <a:t>thức</a:t>
            </a:r>
            <a:r>
              <a:rPr lang="en-US" b="0" i="0" dirty="0">
                <a:solidFill>
                  <a:srgbClr val="000000"/>
                </a:solidFill>
                <a:effectLst/>
                <a:latin typeface="OpenSans"/>
              </a:rPr>
              <a:t> </a:t>
            </a:r>
            <a:r>
              <a:rPr lang="en-US" b="0" i="0" dirty="0" err="1">
                <a:solidFill>
                  <a:srgbClr val="000000"/>
                </a:solidFill>
                <a:effectLst/>
                <a:latin typeface="OpenSans"/>
              </a:rPr>
              <a:t>cần</a:t>
            </a:r>
            <a:r>
              <a:rPr lang="en-US" b="0" i="0" dirty="0">
                <a:solidFill>
                  <a:srgbClr val="000000"/>
                </a:solidFill>
                <a:effectLst/>
                <a:latin typeface="OpenSans"/>
              </a:rPr>
              <a:t> </a:t>
            </a:r>
            <a:r>
              <a:rPr lang="en-US" b="0" i="0" dirty="0" err="1">
                <a:solidFill>
                  <a:srgbClr val="000000"/>
                </a:solidFill>
                <a:effectLst/>
                <a:latin typeface="OpenSans"/>
              </a:rPr>
              <a:t>nhập</a:t>
            </a:r>
            <a:r>
              <a:rPr lang="en-US" b="0" i="0" dirty="0">
                <a:solidFill>
                  <a:srgbClr val="000000"/>
                </a:solidFill>
                <a:effectLst/>
                <a:latin typeface="OpenSans"/>
              </a:rPr>
              <a:t> </a:t>
            </a:r>
            <a:r>
              <a:rPr lang="en-US" b="0" i="0" dirty="0" err="1">
                <a:solidFill>
                  <a:srgbClr val="000000"/>
                </a:solidFill>
                <a:effectLst/>
                <a:latin typeface="OpenSans"/>
              </a:rPr>
              <a:t>tại</a:t>
            </a:r>
            <a:r>
              <a:rPr lang="en-US" b="0" i="0" dirty="0">
                <a:solidFill>
                  <a:srgbClr val="000000"/>
                </a:solidFill>
                <a:effectLst/>
                <a:latin typeface="OpenSans"/>
              </a:rPr>
              <a:t> ô </a:t>
            </a:r>
            <a:r>
              <a:rPr lang="en-US" b="0" i="0" dirty="0" err="1">
                <a:solidFill>
                  <a:srgbClr val="000000"/>
                </a:solidFill>
                <a:effectLst/>
                <a:latin typeface="OpenSans"/>
              </a:rPr>
              <a:t>tính</a:t>
            </a:r>
            <a:r>
              <a:rPr lang="en-US" b="0" i="0" dirty="0">
                <a:solidFill>
                  <a:srgbClr val="000000"/>
                </a:solidFill>
                <a:effectLst/>
                <a:latin typeface="OpenSans"/>
              </a:rPr>
              <a:t> </a:t>
            </a:r>
            <a:r>
              <a:rPr lang="en-US" b="0" i="0" dirty="0" err="1">
                <a:solidFill>
                  <a:srgbClr val="000000"/>
                </a:solidFill>
                <a:effectLst/>
                <a:latin typeface="OpenSans"/>
              </a:rPr>
              <a:t>là</a:t>
            </a:r>
            <a:r>
              <a:rPr lang="en-US" b="0" i="0" dirty="0">
                <a:solidFill>
                  <a:srgbClr val="000000"/>
                </a:solidFill>
                <a:effectLst/>
                <a:latin typeface="OpenSans"/>
              </a:rPr>
              <a:t>:</a:t>
            </a:r>
          </a:p>
          <a:p>
            <a:r>
              <a:rPr lang="en-US" dirty="0" err="1"/>
              <a:t>Hình</a:t>
            </a:r>
            <a:r>
              <a:rPr lang="en-US" dirty="0"/>
              <a:t> 7.5  =(C3+C4+C5)/2</a:t>
            </a:r>
          </a:p>
          <a:p>
            <a:r>
              <a:rPr lang="en-US" dirty="0" err="1"/>
              <a:t>Hình</a:t>
            </a:r>
            <a:r>
              <a:rPr lang="en-US" dirty="0"/>
              <a:t> 7.5  </a:t>
            </a:r>
          </a:p>
          <a:p>
            <a:r>
              <a:rPr lang="en-US" dirty="0"/>
              <a:t>Chu vi =2*C3*C3</a:t>
            </a:r>
          </a:p>
          <a:p>
            <a:r>
              <a:rPr lang="en-US" dirty="0" err="1"/>
              <a:t>Diện</a:t>
            </a:r>
            <a:r>
              <a:rPr lang="en-US" dirty="0"/>
              <a:t> </a:t>
            </a:r>
            <a:r>
              <a:rPr lang="en-US" dirty="0" err="1"/>
              <a:t>tích</a:t>
            </a:r>
            <a:r>
              <a:rPr lang="en-US" dirty="0"/>
              <a:t> =C3^2*C4</a:t>
            </a:r>
          </a:p>
          <a:p>
            <a:endParaRPr lang="en-US" dirty="0"/>
          </a:p>
          <a:p>
            <a:endParaRPr lang="en-US" dirty="0"/>
          </a:p>
        </p:txBody>
      </p:sp>
      <p:sp>
        <p:nvSpPr>
          <p:cNvPr id="4" name="Slide Number Placeholder 3"/>
          <p:cNvSpPr>
            <a:spLocks noGrp="1"/>
          </p:cNvSpPr>
          <p:nvPr>
            <p:ph type="sldNum" sz="quarter" idx="5"/>
          </p:nvPr>
        </p:nvSpPr>
        <p:spPr/>
        <p:txBody>
          <a:bodyPr/>
          <a:lstStyle/>
          <a:p>
            <a:fld id="{628B0E19-C2A7-4FE4-8BEE-17463F03FF49}" type="slidenum">
              <a:rPr lang="en-GB" smtClean="0"/>
              <a:t>10</a:t>
            </a:fld>
            <a:endParaRPr lang="en-GB"/>
          </a:p>
        </p:txBody>
      </p:sp>
    </p:spTree>
    <p:extLst>
      <p:ext uri="{BB962C8B-B14F-4D97-AF65-F5344CB8AC3E}">
        <p14:creationId xmlns:p14="http://schemas.microsoft.com/office/powerpoint/2010/main" val="145219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vi-VN" b="1" i="0" dirty="0">
                <a:solidFill>
                  <a:srgbClr val="000080"/>
                </a:solidFill>
                <a:effectLst/>
                <a:latin typeface="OpenSans"/>
              </a:rPr>
              <a:t>1.</a:t>
            </a:r>
            <a:r>
              <a:rPr lang="vi-VN" b="1" i="0" dirty="0">
                <a:solidFill>
                  <a:srgbClr val="000000"/>
                </a:solidFill>
                <a:effectLst/>
                <a:latin typeface="OpenSans"/>
              </a:rPr>
              <a:t> </a:t>
            </a:r>
            <a:r>
              <a:rPr lang="vi-VN" b="0" i="0" dirty="0">
                <a:solidFill>
                  <a:srgbClr val="000000"/>
                </a:solidFill>
                <a:effectLst/>
                <a:latin typeface="OpenSans"/>
              </a:rPr>
              <a:t>Cách sao chép công thức khi sao chép ô tính chứa công thức hoặc vùng có chứa công thức:</a:t>
            </a:r>
          </a:p>
          <a:p>
            <a:pPr algn="l" rtl="0"/>
            <a:r>
              <a:rPr lang="vi-VN" b="0" i="0" dirty="0">
                <a:solidFill>
                  <a:srgbClr val="000000"/>
                </a:solidFill>
                <a:effectLst/>
                <a:latin typeface="OpenSans"/>
              </a:rPr>
              <a:t>- Bước 1: Chọn ô tính chứa công thức hoặc vùng có chứa công thức.</a:t>
            </a:r>
          </a:p>
          <a:p>
            <a:pPr algn="l" rtl="0"/>
            <a:r>
              <a:rPr lang="vi-VN" b="0" i="0" dirty="0">
                <a:solidFill>
                  <a:srgbClr val="000000"/>
                </a:solidFill>
                <a:effectLst/>
                <a:latin typeface="OpenSans"/>
              </a:rPr>
              <a:t>- Bước 2: Nhấn tổ hợp phím Ctrl+C để sao chép dữ liệu.</a:t>
            </a:r>
          </a:p>
          <a:p>
            <a:pPr algn="l" rtl="0"/>
            <a:r>
              <a:rPr lang="vi-VN" b="0" i="0" dirty="0">
                <a:solidFill>
                  <a:srgbClr val="000000"/>
                </a:solidFill>
                <a:effectLst/>
                <a:latin typeface="OpenSans"/>
              </a:rPr>
              <a:t>- Bước 3: Đánh dấu ô hoặc vùng muốn sao chép dữ liệu đến.</a:t>
            </a:r>
          </a:p>
          <a:p>
            <a:pPr algn="l" rtl="0"/>
            <a:r>
              <a:rPr lang="vi-VN" b="0" i="0" dirty="0">
                <a:solidFill>
                  <a:srgbClr val="000000"/>
                </a:solidFill>
                <a:effectLst/>
                <a:latin typeface="OpenSans"/>
              </a:rPr>
              <a:t>- Bước 4: Nhấn tổ hợp phím Ctrl+V để dán dữ liệu.</a:t>
            </a:r>
          </a:p>
          <a:p>
            <a:pPr algn="l" rtl="0"/>
            <a:r>
              <a:rPr lang="vi-VN" b="1" i="0" dirty="0">
                <a:solidFill>
                  <a:srgbClr val="000080"/>
                </a:solidFill>
                <a:effectLst/>
                <a:latin typeface="OpenSans"/>
              </a:rPr>
              <a:t>2.</a:t>
            </a:r>
            <a:r>
              <a:rPr lang="vi-VN" b="0" i="0" dirty="0">
                <a:solidFill>
                  <a:srgbClr val="000000"/>
                </a:solidFill>
                <a:effectLst/>
                <a:latin typeface="OpenSans"/>
              </a:rPr>
              <a:t> Chức năng tính toán tự động của công thức có được bảo toàn khi sao chép dữ liệu, các địa chỉ được điều chỉnh để giữ nguyên vị trí tương đối giữa ô chứa công thức và ô có địa chỉ trong công thức. Ví dụ, khi sao chép ô E2 có công thức là =A2+B2 xuống ô E3 thì công thức sẽ thay đổi =A3+B3 nhưng vị trí tương đối của các ô vẫn giữ nguyên.</a:t>
            </a:r>
          </a:p>
        </p:txBody>
      </p:sp>
      <p:sp>
        <p:nvSpPr>
          <p:cNvPr id="4" name="Slide Number Placeholder 3"/>
          <p:cNvSpPr>
            <a:spLocks noGrp="1"/>
          </p:cNvSpPr>
          <p:nvPr>
            <p:ph type="sldNum" sz="quarter" idx="5"/>
          </p:nvPr>
        </p:nvSpPr>
        <p:spPr/>
        <p:txBody>
          <a:bodyPr/>
          <a:lstStyle/>
          <a:p>
            <a:fld id="{628B0E19-C2A7-4FE4-8BEE-17463F03FF49}" type="slidenum">
              <a:rPr lang="en-GB" smtClean="0"/>
              <a:t>11</a:t>
            </a:fld>
            <a:endParaRPr lang="en-GB"/>
          </a:p>
        </p:txBody>
      </p:sp>
    </p:spTree>
    <p:extLst>
      <p:ext uri="{BB962C8B-B14F-4D97-AF65-F5344CB8AC3E}">
        <p14:creationId xmlns:p14="http://schemas.microsoft.com/office/powerpoint/2010/main" val="4213542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xmlns=""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xmlns=""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xmlns=""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xmlns=""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xmlns=""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xmlns=""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xmlns=""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xmlns=""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xmlns=""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xmlns=""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xmlns=""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xmlns=""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xmlns=""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xmlns=""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xmlns=""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xmlns=""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xmlns=""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xmln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xmlns=""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xmln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xmlns=""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xmlns=""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xmlns=""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xmlns=""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xmlns=""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xmlns=""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xmlns=""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xmlns=""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xmlns=""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hyperlink" Target="https://quizizz.com/"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xmlns=""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xmlns=""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xmlns=""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xmlns=""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xmlns=""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xmlns=""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7</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xmlns="" id="{1652DDDD-4BE5-4248-9D09-2AB7DD2A0F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729" y="3261895"/>
            <a:ext cx="3160048" cy="3150569"/>
          </a:xfrm>
          <a:prstGeom prst="rect">
            <a:avLst/>
          </a:prstGeom>
        </p:spPr>
      </p:pic>
      <p:pic>
        <p:nvPicPr>
          <p:cNvPr id="4" name="Picture 3">
            <a:extLst>
              <a:ext uri="{FF2B5EF4-FFF2-40B4-BE49-F238E27FC236}">
                <a16:creationId xmlns:a16="http://schemas.microsoft.com/office/drawing/2014/main" xmlns="" id="{23EF4305-6981-4E74-9CC4-0A084922CC0A}"/>
              </a:ext>
            </a:extLst>
          </p:cNvPr>
          <p:cNvPicPr>
            <a:picLocks noChangeAspect="1"/>
          </p:cNvPicPr>
          <p:nvPr/>
        </p:nvPicPr>
        <p:blipFill rotWithShape="1">
          <a:blip r:embed="rId4"/>
          <a:srcRect r="705"/>
          <a:stretch/>
        </p:blipFill>
        <p:spPr>
          <a:xfrm>
            <a:off x="3918522" y="1102480"/>
            <a:ext cx="8039798" cy="1445289"/>
          </a:xfrm>
          <a:prstGeom prst="rect">
            <a:avLst/>
          </a:prstGeom>
        </p:spPr>
      </p:pic>
      <p:sp>
        <p:nvSpPr>
          <p:cNvPr id="2" name="TextBox 1"/>
          <p:cNvSpPr txBox="1"/>
          <p:nvPr/>
        </p:nvSpPr>
        <p:spPr>
          <a:xfrm>
            <a:off x="3134855" y="4298570"/>
            <a:ext cx="9057145" cy="1077218"/>
          </a:xfrm>
          <a:prstGeom prst="rect">
            <a:avLst/>
          </a:prstGeom>
          <a:noFill/>
        </p:spPr>
        <p:txBody>
          <a:bodyPr wrap="square" rtlCol="0">
            <a:spAutoFit/>
          </a:bodyPr>
          <a:lstStyle/>
          <a:p>
            <a:pPr algn="ctr"/>
            <a:r>
              <a:rPr lang="en-US" sz="3200" dirty="0" err="1" smtClean="0"/>
              <a:t>Giáo</a:t>
            </a:r>
            <a:r>
              <a:rPr lang="en-US" sz="3200" dirty="0" smtClean="0"/>
              <a:t> </a:t>
            </a:r>
            <a:r>
              <a:rPr lang="en-US" sz="3200" dirty="0" err="1" smtClean="0"/>
              <a:t>viên</a:t>
            </a:r>
            <a:r>
              <a:rPr lang="en-US" sz="3200" dirty="0" smtClean="0"/>
              <a:t> </a:t>
            </a:r>
            <a:r>
              <a:rPr lang="en-US" sz="3200" dirty="0" err="1" smtClean="0"/>
              <a:t>giảng</a:t>
            </a:r>
            <a:r>
              <a:rPr lang="en-US" sz="3200" dirty="0" smtClean="0"/>
              <a:t> </a:t>
            </a:r>
            <a:r>
              <a:rPr lang="en-US" sz="3200" dirty="0" err="1" smtClean="0"/>
              <a:t>dạy</a:t>
            </a:r>
            <a:r>
              <a:rPr lang="en-US" sz="3200" dirty="0" smtClean="0"/>
              <a:t>: </a:t>
            </a:r>
            <a:r>
              <a:rPr lang="en-US" sz="3200" dirty="0" err="1" smtClean="0"/>
              <a:t>Nguyễn</a:t>
            </a:r>
            <a:r>
              <a:rPr lang="en-US" sz="3200" dirty="0" smtClean="0"/>
              <a:t> Thu </a:t>
            </a:r>
            <a:r>
              <a:rPr lang="en-US" sz="3200" dirty="0" err="1" smtClean="0"/>
              <a:t>Nga</a:t>
            </a:r>
            <a:endParaRPr lang="en-US" sz="3200" dirty="0" smtClean="0"/>
          </a:p>
          <a:p>
            <a:pPr algn="ctr"/>
            <a:r>
              <a:rPr lang="en-US" sz="3200" dirty="0" err="1" smtClean="0"/>
              <a:t>Trường</a:t>
            </a:r>
            <a:r>
              <a:rPr lang="en-US" sz="3200" dirty="0" smtClean="0"/>
              <a:t>: THCS </a:t>
            </a:r>
            <a:r>
              <a:rPr lang="en-US" sz="3200" dirty="0" err="1" smtClean="0"/>
              <a:t>Yên</a:t>
            </a:r>
            <a:r>
              <a:rPr lang="en-US" sz="3200" dirty="0" smtClean="0"/>
              <a:t> </a:t>
            </a:r>
            <a:r>
              <a:rPr lang="en-US" sz="3200" dirty="0" err="1" smtClean="0"/>
              <a:t>Sở</a:t>
            </a:r>
            <a:endParaRPr lang="en-US" sz="3200" dirty="0"/>
          </a:p>
        </p:txBody>
      </p:sp>
    </p:spTree>
    <p:extLst>
      <p:ext uri="{BB962C8B-B14F-4D97-AF65-F5344CB8AC3E}">
        <p14:creationId xmlns:p14="http://schemas.microsoft.com/office/powerpoint/2010/main" val="170594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59F439B0-F001-42F1-BA43-B0FFE27C1F89}"/>
              </a:ext>
            </a:extLst>
          </p:cNvPr>
          <p:cNvPicPr>
            <a:picLocks noChangeAspect="1"/>
          </p:cNvPicPr>
          <p:nvPr/>
        </p:nvPicPr>
        <p:blipFill>
          <a:blip r:embed="rId3"/>
          <a:stretch>
            <a:fillRect/>
          </a:stretch>
        </p:blipFill>
        <p:spPr>
          <a:xfrm>
            <a:off x="577268" y="801234"/>
            <a:ext cx="11037463" cy="1461817"/>
          </a:xfrm>
          <a:prstGeom prst="rect">
            <a:avLst/>
          </a:prstGeom>
        </p:spPr>
      </p:pic>
      <p:pic>
        <p:nvPicPr>
          <p:cNvPr id="6" name="Picture 5">
            <a:extLst>
              <a:ext uri="{FF2B5EF4-FFF2-40B4-BE49-F238E27FC236}">
                <a16:creationId xmlns:a16="http://schemas.microsoft.com/office/drawing/2014/main" xmlns="" id="{06230014-1AE0-483E-A2B0-8F7DB5DFDC0A}"/>
              </a:ext>
            </a:extLst>
          </p:cNvPr>
          <p:cNvPicPr>
            <a:picLocks noChangeAspect="1"/>
          </p:cNvPicPr>
          <p:nvPr/>
        </p:nvPicPr>
        <p:blipFill>
          <a:blip r:embed="rId4"/>
          <a:stretch>
            <a:fillRect/>
          </a:stretch>
        </p:blipFill>
        <p:spPr>
          <a:xfrm>
            <a:off x="695660" y="2457604"/>
            <a:ext cx="10800678" cy="3976548"/>
          </a:xfrm>
          <a:prstGeom prst="rect">
            <a:avLst/>
          </a:prstGeom>
        </p:spPr>
      </p:pic>
    </p:spTree>
    <p:extLst>
      <p:ext uri="{BB962C8B-B14F-4D97-AF65-F5344CB8AC3E}">
        <p14:creationId xmlns:p14="http://schemas.microsoft.com/office/powerpoint/2010/main" val="3623776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659535DF-7F15-4C89-915D-B5C44C52F330}"/>
              </a:ext>
            </a:extLst>
          </p:cNvPr>
          <p:cNvSpPr/>
          <p:nvPr/>
        </p:nvSpPr>
        <p:spPr>
          <a:xfrm>
            <a:off x="540910" y="326246"/>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3. SAO CHÉP Ô TÍNH CHỨA CÔNG THỨC</a:t>
            </a:r>
            <a:endParaRPr lang="vi-VN" sz="2800" b="1">
              <a:solidFill>
                <a:srgbClr val="F03C69"/>
              </a:solidFill>
              <a:latin typeface="SVN-SAF"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26FB4511-5EFE-4864-AE63-34D42465A33C}"/>
              </a:ext>
            </a:extLst>
          </p:cNvPr>
          <p:cNvPicPr>
            <a:picLocks noChangeAspect="1"/>
          </p:cNvPicPr>
          <p:nvPr/>
        </p:nvPicPr>
        <p:blipFill>
          <a:blip r:embed="rId3"/>
          <a:stretch>
            <a:fillRect/>
          </a:stretch>
        </p:blipFill>
        <p:spPr>
          <a:xfrm>
            <a:off x="540910" y="1099028"/>
            <a:ext cx="11110179" cy="2329972"/>
          </a:xfrm>
          <a:prstGeom prst="rect">
            <a:avLst/>
          </a:prstGeom>
        </p:spPr>
      </p:pic>
    </p:spTree>
    <p:extLst>
      <p:ext uri="{BB962C8B-B14F-4D97-AF65-F5344CB8AC3E}">
        <p14:creationId xmlns:p14="http://schemas.microsoft.com/office/powerpoint/2010/main" val="6722843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8DFAF50-F3C8-4AA1-92A5-8BD494AD960E}"/>
              </a:ext>
            </a:extLst>
          </p:cNvPr>
          <p:cNvSpPr/>
          <p:nvPr/>
        </p:nvSpPr>
        <p:spPr>
          <a:xfrm>
            <a:off x="1512201" y="393444"/>
            <a:ext cx="9755567" cy="95032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Muốn </a:t>
            </a:r>
            <a:r>
              <a:rPr lang="vi-VN" sz="2000" b="1">
                <a:latin typeface="UTM Avo" panose="02040603050506020204" pitchFamily="18" charset="0"/>
                <a:cs typeface="Times New Roman" panose="02020603050405020304" pitchFamily="18" charset="0"/>
              </a:rPr>
              <a:t>sao chép </a:t>
            </a:r>
            <a:r>
              <a:rPr lang="vi-VN" sz="2000">
                <a:latin typeface="UTM Avo" panose="02040603050506020204" pitchFamily="18" charset="0"/>
                <a:cs typeface="Times New Roman" panose="02020603050405020304" pitchFamily="18" charset="0"/>
              </a:rPr>
              <a:t>công thức tính tổng số cây cần trồng tại ô E4 xuống các ô phía dưới (E5, E6) để tính Tổng số cho các loại cây khác thì em làm</a:t>
            </a:r>
            <a:r>
              <a:rPr lang="en-US" sz="2000">
                <a:latin typeface="UTM Avo" panose="02040603050506020204" pitchFamily="18" charset="0"/>
                <a:cs typeface="Times New Roman" panose="02020603050405020304" pitchFamily="18" charset="0"/>
              </a:rPr>
              <a:t> nh</a:t>
            </a:r>
            <a:r>
              <a:rPr lang="vi-VN" sz="2000">
                <a:latin typeface="UTM Avo" panose="02040603050506020204" pitchFamily="18" charset="0"/>
                <a:cs typeface="Times New Roman" panose="02020603050405020304" pitchFamily="18" charset="0"/>
              </a:rPr>
              <a:t>ư</a:t>
            </a:r>
            <a:r>
              <a:rPr lang="en-US" sz="2000">
                <a:latin typeface="UTM Avo" panose="02040603050506020204" pitchFamily="18" charset="0"/>
                <a:cs typeface="Times New Roman" panose="02020603050405020304" pitchFamily="18" charset="0"/>
              </a:rPr>
              <a:t> sau:</a:t>
            </a:r>
          </a:p>
        </p:txBody>
      </p:sp>
      <p:pic>
        <p:nvPicPr>
          <p:cNvPr id="5" name="Picture 4">
            <a:extLst>
              <a:ext uri="{FF2B5EF4-FFF2-40B4-BE49-F238E27FC236}">
                <a16:creationId xmlns:a16="http://schemas.microsoft.com/office/drawing/2014/main" xmlns="" id="{040AAAFB-4272-4BCD-89C1-57F1DED70BA7}"/>
              </a:ext>
            </a:extLst>
          </p:cNvPr>
          <p:cNvPicPr>
            <a:picLocks noChangeAspect="1"/>
          </p:cNvPicPr>
          <p:nvPr/>
        </p:nvPicPr>
        <p:blipFill>
          <a:blip r:embed="rId2"/>
          <a:stretch>
            <a:fillRect/>
          </a:stretch>
        </p:blipFill>
        <p:spPr>
          <a:xfrm>
            <a:off x="525394" y="440586"/>
            <a:ext cx="888648" cy="885725"/>
          </a:xfrm>
          <a:prstGeom prst="rect">
            <a:avLst/>
          </a:prstGeom>
        </p:spPr>
      </p:pic>
      <p:sp>
        <p:nvSpPr>
          <p:cNvPr id="6" name="Rectangle 5">
            <a:extLst>
              <a:ext uri="{FF2B5EF4-FFF2-40B4-BE49-F238E27FC236}">
                <a16:creationId xmlns:a16="http://schemas.microsoft.com/office/drawing/2014/main" xmlns="" id="{A95553AE-2407-40EF-804A-3347875FBDBF}"/>
              </a:ext>
            </a:extLst>
          </p:cNvPr>
          <p:cNvSpPr/>
          <p:nvPr/>
        </p:nvSpPr>
        <p:spPr>
          <a:xfrm>
            <a:off x="612900" y="1343769"/>
            <a:ext cx="5974713" cy="3100272"/>
          </a:xfrm>
          <a:prstGeom prst="rect">
            <a:avLst/>
          </a:prstGeom>
        </p:spPr>
        <p:txBody>
          <a:bodyPr wrap="square">
            <a:spAutoFit/>
          </a:bodyPr>
          <a:lstStyle/>
          <a:p>
            <a:pPr algn="just" defTabSz="342900">
              <a:lnSpc>
                <a:spcPct val="150000"/>
              </a:lnSpc>
            </a:pPr>
            <a:r>
              <a:rPr lang="vi-VN" sz="1900">
                <a:solidFill>
                  <a:srgbClr val="0000FF"/>
                </a:solidFill>
                <a:latin typeface="UTM Avo" panose="02040603050506020204" pitchFamily="18" charset="0"/>
                <a:cs typeface="Times New Roman" panose="02020603050405020304" pitchFamily="18" charset="0"/>
              </a:rPr>
              <a:t>Bước 1.</a:t>
            </a:r>
            <a:r>
              <a:rPr lang="vi-VN" sz="1900">
                <a:solidFill>
                  <a:srgbClr val="FF3399"/>
                </a:solidFill>
                <a:latin typeface="UTM Avo" panose="02040603050506020204" pitchFamily="18" charset="0"/>
                <a:cs typeface="Times New Roman" panose="02020603050405020304" pitchFamily="18" charset="0"/>
              </a:rPr>
              <a:t> </a:t>
            </a:r>
            <a:r>
              <a:rPr lang="vi-VN" sz="1900">
                <a:latin typeface="UTM Avo" panose="02040603050506020204" pitchFamily="18" charset="0"/>
                <a:cs typeface="Times New Roman" panose="02020603050405020304" pitchFamily="18" charset="0"/>
              </a:rPr>
              <a:t>Chọn ô tính chứa dữ liệu cần sao chép (ô E4) (Hình 7.7).</a:t>
            </a:r>
          </a:p>
          <a:p>
            <a:pPr algn="just" defTabSz="342900">
              <a:lnSpc>
                <a:spcPct val="150000"/>
              </a:lnSpc>
            </a:pPr>
            <a:r>
              <a:rPr lang="vi-VN" sz="1900">
                <a:solidFill>
                  <a:srgbClr val="0000FF"/>
                </a:solidFill>
                <a:latin typeface="UTM Avo" panose="02040603050506020204" pitchFamily="18" charset="0"/>
                <a:cs typeface="Times New Roman" panose="02020603050405020304" pitchFamily="18" charset="0"/>
              </a:rPr>
              <a:t>Bước 2. </a:t>
            </a:r>
            <a:r>
              <a:rPr lang="vi-VN" sz="1900">
                <a:latin typeface="UTM Avo" panose="02040603050506020204" pitchFamily="18" charset="0"/>
                <a:cs typeface="Times New Roman" panose="02020603050405020304" pitchFamily="18" charset="0"/>
              </a:rPr>
              <a:t>Nhấn tổ hợp phím Ctrl+C để sao chép dữ liệu (có công thức).</a:t>
            </a:r>
          </a:p>
          <a:p>
            <a:pPr algn="just" defTabSz="342900">
              <a:lnSpc>
                <a:spcPct val="150000"/>
              </a:lnSpc>
            </a:pPr>
            <a:r>
              <a:rPr lang="vi-VN" sz="1900">
                <a:solidFill>
                  <a:srgbClr val="0000FF"/>
                </a:solidFill>
                <a:latin typeface="UTM Avo" panose="02040603050506020204" pitchFamily="18" charset="0"/>
                <a:cs typeface="Times New Roman" panose="02020603050405020304" pitchFamily="18" charset="0"/>
              </a:rPr>
              <a:t>Bước 3. </a:t>
            </a:r>
            <a:r>
              <a:rPr lang="vi-VN" sz="1900">
                <a:latin typeface="UTM Avo" panose="02040603050506020204" pitchFamily="18" charset="0"/>
                <a:cs typeface="Times New Roman" panose="02020603050405020304" pitchFamily="18" charset="0"/>
              </a:rPr>
              <a:t>Đánh dấu vùng muốn sao</a:t>
            </a:r>
            <a:r>
              <a:rPr lang="en-US" sz="1900">
                <a:latin typeface="UTM Avo" panose="02040603050506020204" pitchFamily="18" charset="0"/>
                <a:cs typeface="Times New Roman" panose="02020603050405020304" pitchFamily="18" charset="0"/>
              </a:rPr>
              <a:t> chép dữ liệu. </a:t>
            </a:r>
            <a:r>
              <a:rPr lang="vi-VN" sz="1900">
                <a:latin typeface="UTM Avo" panose="02040603050506020204" pitchFamily="18" charset="0"/>
                <a:cs typeface="Times New Roman" panose="02020603050405020304" pitchFamily="18" charset="0"/>
              </a:rPr>
              <a:t>(Hình 7.</a:t>
            </a:r>
            <a:r>
              <a:rPr lang="en-US" sz="1900">
                <a:latin typeface="UTM Avo" panose="02040603050506020204" pitchFamily="18" charset="0"/>
                <a:cs typeface="Times New Roman" panose="02020603050405020304" pitchFamily="18" charset="0"/>
              </a:rPr>
              <a:t>8</a:t>
            </a:r>
            <a:r>
              <a:rPr lang="vi-VN" sz="1900">
                <a:latin typeface="UTM Avo" panose="02040603050506020204" pitchFamily="18" charset="0"/>
                <a:cs typeface="Times New Roman" panose="02020603050405020304" pitchFamily="18" charset="0"/>
              </a:rPr>
              <a:t>).</a:t>
            </a:r>
          </a:p>
          <a:p>
            <a:pPr algn="just" defTabSz="342900">
              <a:lnSpc>
                <a:spcPct val="150000"/>
              </a:lnSpc>
            </a:pPr>
            <a:r>
              <a:rPr lang="vi-VN" sz="1900">
                <a:solidFill>
                  <a:srgbClr val="0000FF"/>
                </a:solidFill>
                <a:latin typeface="UTM Avo" panose="02040603050506020204" pitchFamily="18" charset="0"/>
                <a:cs typeface="Times New Roman" panose="02020603050405020304" pitchFamily="18" charset="0"/>
              </a:rPr>
              <a:t>Bước 4. </a:t>
            </a:r>
            <a:r>
              <a:rPr lang="vi-VN" sz="1900">
                <a:latin typeface="UTM Avo" panose="02040603050506020204" pitchFamily="18" charset="0"/>
                <a:cs typeface="Times New Roman" panose="02020603050405020304" pitchFamily="18" charset="0"/>
              </a:rPr>
              <a:t>Nhấn tổ hợp phím</a:t>
            </a:r>
            <a:r>
              <a:rPr lang="en-US" sz="1900">
                <a:latin typeface="UTM Avo" panose="02040603050506020204" pitchFamily="18" charset="0"/>
                <a:cs typeface="Times New Roman" panose="02020603050405020304" pitchFamily="18" charset="0"/>
              </a:rPr>
              <a:t> Ctrl + V để dán dữ liệu</a:t>
            </a:r>
            <a:endParaRPr lang="vi-VN" sz="1900">
              <a:latin typeface="UTM Avo"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xmlns="" id="{1767F66F-C0CF-4C90-8284-36EDDB027EBC}"/>
              </a:ext>
            </a:extLst>
          </p:cNvPr>
          <p:cNvPicPr>
            <a:picLocks noChangeAspect="1"/>
          </p:cNvPicPr>
          <p:nvPr/>
        </p:nvPicPr>
        <p:blipFill>
          <a:blip r:embed="rId3"/>
          <a:stretch>
            <a:fillRect/>
          </a:stretch>
        </p:blipFill>
        <p:spPr>
          <a:xfrm>
            <a:off x="6665288" y="1435510"/>
            <a:ext cx="4920171" cy="4739282"/>
          </a:xfrm>
          <a:prstGeom prst="rect">
            <a:avLst/>
          </a:prstGeom>
        </p:spPr>
      </p:pic>
      <p:pic>
        <p:nvPicPr>
          <p:cNvPr id="9" name="Picture 8" descr="Logo&#10;&#10;Description automatically generated with low confidence">
            <a:extLst>
              <a:ext uri="{FF2B5EF4-FFF2-40B4-BE49-F238E27FC236}">
                <a16:creationId xmlns:a16="http://schemas.microsoft.com/office/drawing/2014/main" xmlns="" id="{3DB4B003-903D-40E6-9EC2-22F147FC78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220" y="4525985"/>
            <a:ext cx="1829962" cy="1872768"/>
          </a:xfrm>
          <a:prstGeom prst="rect">
            <a:avLst/>
          </a:prstGeom>
        </p:spPr>
      </p:pic>
      <p:sp>
        <p:nvSpPr>
          <p:cNvPr id="10" name="Rectangle 9">
            <a:extLst>
              <a:ext uri="{FF2B5EF4-FFF2-40B4-BE49-F238E27FC236}">
                <a16:creationId xmlns:a16="http://schemas.microsoft.com/office/drawing/2014/main" xmlns="" id="{C918E45D-BFE3-4672-80E7-C29B1E68D819}"/>
              </a:ext>
            </a:extLst>
          </p:cNvPr>
          <p:cNvSpPr/>
          <p:nvPr/>
        </p:nvSpPr>
        <p:spPr>
          <a:xfrm>
            <a:off x="6665288" y="1431965"/>
            <a:ext cx="5142271" cy="2550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6A49CB9C-4463-4A59-8239-EED2965F952E}"/>
              </a:ext>
            </a:extLst>
          </p:cNvPr>
          <p:cNvSpPr/>
          <p:nvPr/>
        </p:nvSpPr>
        <p:spPr>
          <a:xfrm>
            <a:off x="6665287" y="3982064"/>
            <a:ext cx="5142271" cy="2550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49411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0" presetClass="exit" presetSubtype="0" fill="hold" grpId="0" nodeType="after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anim calcmode="lin" valueType="num">
                                      <p:cBhvr>
                                        <p:cTn id="3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10" presetClass="exit" presetSubtype="0" fill="hold" grpId="0" nodeType="afterEffect">
                                  <p:stCondLst>
                                    <p:cond delay="0"/>
                                  </p:stCondLst>
                                  <p:childTnLst>
                                    <p:animEffect transition="out" filter="fade">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6">
                                            <p:txEl>
                                              <p:pRg st="3" end="3"/>
                                            </p:txEl>
                                          </p:spTgt>
                                        </p:tgtEl>
                                        <p:attrNameLst>
                                          <p:attrName>style.visibility</p:attrName>
                                        </p:attrNameLst>
                                      </p:cBhvr>
                                      <p:to>
                                        <p:strVal val="visible"/>
                                      </p:to>
                                    </p:set>
                                    <p:animEffect transition="in" filter="fade">
                                      <p:cBhvr>
                                        <p:cTn id="48" dur="1000"/>
                                        <p:tgtEl>
                                          <p:spTgt spid="6">
                                            <p:txEl>
                                              <p:pRg st="3" end="3"/>
                                            </p:txEl>
                                          </p:spTgt>
                                        </p:tgtEl>
                                      </p:cBhvr>
                                    </p:animEffect>
                                    <p:anim calcmode="lin" valueType="num">
                                      <p:cBhvr>
                                        <p:cTn id="4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4D98191-169F-47C7-B00D-68B233D9475D}"/>
              </a:ext>
            </a:extLst>
          </p:cNvPr>
          <p:cNvPicPr>
            <a:picLocks noChangeAspect="1"/>
          </p:cNvPicPr>
          <p:nvPr/>
        </p:nvPicPr>
        <p:blipFill>
          <a:blip r:embed="rId2"/>
          <a:stretch>
            <a:fillRect/>
          </a:stretch>
        </p:blipFill>
        <p:spPr>
          <a:xfrm>
            <a:off x="549070" y="929916"/>
            <a:ext cx="10877550" cy="3857625"/>
          </a:xfrm>
          <a:prstGeom prst="rect">
            <a:avLst/>
          </a:prstGeom>
        </p:spPr>
      </p:pic>
      <p:sp>
        <p:nvSpPr>
          <p:cNvPr id="4" name="Rectangle 3">
            <a:extLst>
              <a:ext uri="{FF2B5EF4-FFF2-40B4-BE49-F238E27FC236}">
                <a16:creationId xmlns:a16="http://schemas.microsoft.com/office/drawing/2014/main" xmlns="" id="{FB4E493A-361A-4B81-BF49-FE72C7256C44}"/>
              </a:ext>
            </a:extLst>
          </p:cNvPr>
          <p:cNvSpPr/>
          <p:nvPr/>
        </p:nvSpPr>
        <p:spPr>
          <a:xfrm>
            <a:off x="549070" y="2858728"/>
            <a:ext cx="10877550" cy="25500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0191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1C7F5DA-F87B-4C3C-93E3-F126E4771C61}"/>
              </a:ext>
            </a:extLst>
          </p:cNvPr>
          <p:cNvSpPr/>
          <p:nvPr/>
        </p:nvSpPr>
        <p:spPr>
          <a:xfrm>
            <a:off x="540911" y="326246"/>
            <a:ext cx="9953908" cy="1289264"/>
          </a:xfrm>
          <a:prstGeom prst="rect">
            <a:avLst/>
          </a:prstGeom>
        </p:spPr>
        <p:txBody>
          <a:bodyPr wrap="square">
            <a:spAutoFit/>
          </a:bodyPr>
          <a:lstStyle/>
          <a:p>
            <a:pPr algn="ctr" defTabSz="342900">
              <a:lnSpc>
                <a:spcPct val="150000"/>
              </a:lnSpc>
            </a:pPr>
            <a:r>
              <a:rPr lang="vi-VN" sz="2800" b="1">
                <a:solidFill>
                  <a:srgbClr val="F03C69"/>
                </a:solidFill>
                <a:latin typeface="SVN-SAF" panose="02040603050506020204" pitchFamily="18" charset="0"/>
                <a:cs typeface="Times New Roman" panose="02020603050405020304" pitchFamily="18" charset="0"/>
              </a:rPr>
              <a:t>4. THỰC HÀNH: NHẬP THÔNG TIN DỰ KIếN</a:t>
            </a:r>
            <a:r>
              <a:rPr lang="en-US" sz="2800" b="1">
                <a:solidFill>
                  <a:srgbClr val="F03C69"/>
                </a:solidFill>
                <a:latin typeface="SVN-SAF" panose="02040603050506020204" pitchFamily="18" charset="0"/>
                <a:cs typeface="Times New Roman" panose="02020603050405020304" pitchFamily="18" charset="0"/>
              </a:rPr>
              <a:t> </a:t>
            </a:r>
            <a:r>
              <a:rPr lang="vi-VN" sz="2800" b="1">
                <a:solidFill>
                  <a:srgbClr val="F03C69"/>
                </a:solidFill>
                <a:latin typeface="SVN-SAF" panose="02040603050506020204" pitchFamily="18" charset="0"/>
                <a:cs typeface="Times New Roman" panose="02020603050405020304" pitchFamily="18" charset="0"/>
              </a:rPr>
              <a:t>SỐ LƯỢNG CâY CẦN TRỒNG CỦA DỰ ÁN </a:t>
            </a:r>
          </a:p>
        </p:txBody>
      </p:sp>
      <p:sp>
        <p:nvSpPr>
          <p:cNvPr id="6" name="Rectangle 5">
            <a:extLst>
              <a:ext uri="{FF2B5EF4-FFF2-40B4-BE49-F238E27FC236}">
                <a16:creationId xmlns:a16="http://schemas.microsoft.com/office/drawing/2014/main" xmlns="" id="{0F5C4B9D-9723-4982-8724-B31CE52A5BCA}"/>
              </a:ext>
            </a:extLst>
          </p:cNvPr>
          <p:cNvSpPr/>
          <p:nvPr/>
        </p:nvSpPr>
        <p:spPr>
          <a:xfrm>
            <a:off x="540911" y="1615510"/>
            <a:ext cx="11085688" cy="2796984"/>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Nhiệm vụ: </a:t>
            </a:r>
          </a:p>
          <a:p>
            <a:pPr algn="just" defTabSz="342900">
              <a:lnSpc>
                <a:spcPct val="150000"/>
              </a:lnSpc>
            </a:pPr>
            <a:r>
              <a:rPr lang="vi-VN" sz="2000">
                <a:latin typeface="UTM Avo" panose="02040603050506020204" pitchFamily="18" charset="0"/>
                <a:cs typeface="Times New Roman" panose="02020603050405020304" pitchFamily="18" charset="0"/>
              </a:rPr>
              <a:t>- Tạo trang tính mới trong bảng tính của dự án để nhập dữ liệu dự kiến số lượng cây trồng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cho dự án.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Nhập dữ liệu cho trang tính.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Thiết lập công thức tính tổng số cây mỗi loại và tổng số cây của tất cả các loại.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Thực hiện các thao tác định dạng dữ liệu cho trang tính.</a:t>
            </a:r>
          </a:p>
        </p:txBody>
      </p:sp>
      <p:pic>
        <p:nvPicPr>
          <p:cNvPr id="14" name="Picture 13" descr="Icon&#10;&#10;Description automatically generated with medium confidence">
            <a:extLst>
              <a:ext uri="{FF2B5EF4-FFF2-40B4-BE49-F238E27FC236}">
                <a16:creationId xmlns:a16="http://schemas.microsoft.com/office/drawing/2014/main" xmlns="" id="{A0DE05AA-F960-48A7-9B7D-773E5C626190}"/>
              </a:ext>
            </a:extLst>
          </p:cNvPr>
          <p:cNvPicPr>
            <a:picLocks noChangeAspect="1"/>
          </p:cNvPicPr>
          <p:nvPr/>
        </p:nvPicPr>
        <p:blipFill rotWithShape="1">
          <a:blip r:embed="rId2">
            <a:extLst>
              <a:ext uri="{28A0092B-C50C-407E-A947-70E740481C1C}">
                <a14:useLocalDpi xmlns:a14="http://schemas.microsoft.com/office/drawing/2010/main" val="0"/>
              </a:ext>
            </a:extLst>
          </a:blip>
          <a:srcRect l="10071" t="12040" r="11511" b="20223"/>
          <a:stretch/>
        </p:blipFill>
        <p:spPr>
          <a:xfrm>
            <a:off x="9112828" y="4264497"/>
            <a:ext cx="2732810" cy="2360515"/>
          </a:xfrm>
          <a:prstGeom prst="rect">
            <a:avLst/>
          </a:prstGeom>
        </p:spPr>
      </p:pic>
    </p:spTree>
    <p:extLst>
      <p:ext uri="{BB962C8B-B14F-4D97-AF65-F5344CB8AC3E}">
        <p14:creationId xmlns:p14="http://schemas.microsoft.com/office/powerpoint/2010/main" val="155197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14:presetBounceEnd="62000">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14:bounceEnd="62000">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14:bounceEnd="62000">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6">
                                                <p:txEl>
                                                  <p:pRg st="0" end="0"/>
                                                </p:txEl>
                                              </p:spTgt>
                                            </p:tgtEl>
                                          </p:cBhvr>
                                        </p:animEffect>
                                        <p:animScale>
                                          <p:cBhvr>
                                            <p:cTn id="21" dur="250" autoRev="1" fill="hold"/>
                                            <p:tgtEl>
                                              <p:spTgt spid="6">
                                                <p:txEl>
                                                  <p:pRg st="0" end="0"/>
                                                </p:txEl>
                                              </p:spTgt>
                                            </p:tgtEl>
                                          </p:cBhvr>
                                          <p:by x="105000" y="105000"/>
                                        </p:animScale>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500"/>
                                            <p:tgtEl>
                                              <p:spTgt spid="6">
                                                <p:txEl>
                                                  <p:pRg st="2" end="2"/>
                                                </p:txEl>
                                              </p:spTgt>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500"/>
                                            <p:tgtEl>
                                              <p:spTgt spid="6">
                                                <p:txEl>
                                                  <p:pRg st="3" end="3"/>
                                                </p:txEl>
                                              </p:spTgt>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fade">
                                          <p:cBhvr>
                                            <p:cTn id="3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 calcmode="lin" valueType="num">
                                          <p:cBhvr additive="base">
                                            <p:cTn id="16"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6" presetClass="emph" presetSubtype="0" fill="hold" nodeType="afterEffect">
                                      <p:stCondLst>
                                        <p:cond delay="0"/>
                                      </p:stCondLst>
                                      <p:childTnLst>
                                        <p:animEffect transition="out" filter="fade">
                                          <p:cBhvr>
                                            <p:cTn id="20" dur="500" tmFilter="0, 0; .2, .5; .8, .5; 1, 0"/>
                                            <p:tgtEl>
                                              <p:spTgt spid="6">
                                                <p:txEl>
                                                  <p:pRg st="0" end="0"/>
                                                </p:txEl>
                                              </p:spTgt>
                                            </p:tgtEl>
                                          </p:cBhvr>
                                        </p:animEffect>
                                        <p:animScale>
                                          <p:cBhvr>
                                            <p:cTn id="21" dur="250" autoRev="1" fill="hold"/>
                                            <p:tgtEl>
                                              <p:spTgt spid="6">
                                                <p:txEl>
                                                  <p:pRg st="0" end="0"/>
                                                </p:txEl>
                                              </p:spTgt>
                                            </p:tgtEl>
                                          </p:cBhvr>
                                          <p:by x="105000" y="105000"/>
                                        </p:animScale>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500"/>
                                            <p:tgtEl>
                                              <p:spTgt spid="6">
                                                <p:txEl>
                                                  <p:pRg st="2" end="2"/>
                                                </p:txEl>
                                              </p:spTgt>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fade">
                                          <p:cBhvr>
                                            <p:cTn id="33" dur="500"/>
                                            <p:tgtEl>
                                              <p:spTgt spid="6">
                                                <p:txEl>
                                                  <p:pRg st="3" end="3"/>
                                                </p:txEl>
                                              </p:spTgt>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fade">
                                          <p:cBhvr>
                                            <p:cTn id="3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B6B5269-A264-426B-B5C8-2ADDC0CA9242}"/>
              </a:ext>
            </a:extLst>
          </p:cNvPr>
          <p:cNvPicPr>
            <a:picLocks noChangeAspect="1"/>
          </p:cNvPicPr>
          <p:nvPr/>
        </p:nvPicPr>
        <p:blipFill>
          <a:blip r:embed="rId2"/>
          <a:stretch>
            <a:fillRect/>
          </a:stretch>
        </p:blipFill>
        <p:spPr>
          <a:xfrm>
            <a:off x="5909465" y="2307182"/>
            <a:ext cx="5838318" cy="2821995"/>
          </a:xfrm>
          <a:prstGeom prst="rect">
            <a:avLst/>
          </a:prstGeom>
        </p:spPr>
      </p:pic>
      <p:sp>
        <p:nvSpPr>
          <p:cNvPr id="4" name="Rectangle 3">
            <a:extLst>
              <a:ext uri="{FF2B5EF4-FFF2-40B4-BE49-F238E27FC236}">
                <a16:creationId xmlns:a16="http://schemas.microsoft.com/office/drawing/2014/main" xmlns="" id="{822E0481-C427-41FA-B25A-6F1DFEA25F63}"/>
              </a:ext>
            </a:extLst>
          </p:cNvPr>
          <p:cNvSpPr/>
          <p:nvPr/>
        </p:nvSpPr>
        <p:spPr>
          <a:xfrm>
            <a:off x="637259" y="376731"/>
            <a:ext cx="10917485" cy="1695529"/>
          </a:xfrm>
          <a:prstGeom prst="rect">
            <a:avLst/>
          </a:prstGeom>
        </p:spPr>
        <p:txBody>
          <a:bodyPr wrap="square">
            <a:spAutoFit/>
          </a:bodyPr>
          <a:lstStyle/>
          <a:p>
            <a:pPr algn="just" defTabSz="342900">
              <a:lnSpc>
                <a:spcPct val="150000"/>
              </a:lnSpc>
            </a:pPr>
            <a:r>
              <a:rPr lang="en-US" b="1">
                <a:latin typeface="UTM Avo" panose="02040603050506020204" pitchFamily="18" charset="0"/>
                <a:cs typeface="Times New Roman" panose="02020603050405020304" pitchFamily="18" charset="0"/>
              </a:rPr>
              <a:t>H</a:t>
            </a:r>
            <a:r>
              <a:rPr lang="vi-VN" b="1">
                <a:latin typeface="UTM Avo" panose="02040603050506020204" pitchFamily="18" charset="0"/>
                <a:cs typeface="Times New Roman" panose="02020603050405020304" pitchFamily="18" charset="0"/>
              </a:rPr>
              <a:t>ướn</a:t>
            </a:r>
            <a:r>
              <a:rPr lang="en-US" b="1">
                <a:latin typeface="UTM Avo" panose="02040603050506020204" pitchFamily="18" charset="0"/>
                <a:cs typeface="Times New Roman" panose="02020603050405020304" pitchFamily="18" charset="0"/>
              </a:rPr>
              <a:t>g dẫn:</a:t>
            </a:r>
          </a:p>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1. </a:t>
            </a:r>
            <a:r>
              <a:rPr lang="vi-VN">
                <a:latin typeface="UTM Avo" panose="02040603050506020204" pitchFamily="18" charset="0"/>
                <a:cs typeface="Times New Roman" panose="02020603050405020304" pitchFamily="18" charset="0"/>
              </a:rPr>
              <a:t>Mở </a:t>
            </a:r>
            <a:r>
              <a:rPr lang="en-US">
                <a:latin typeface="UTM Avo" panose="02040603050506020204" pitchFamily="18" charset="0"/>
                <a:cs typeface="Times New Roman" panose="02020603050405020304" pitchFamily="18" charset="0"/>
              </a:rPr>
              <a:t>tệp </a:t>
            </a:r>
            <a:r>
              <a:rPr lang="en-US">
                <a:solidFill>
                  <a:srgbClr val="FF3399"/>
                </a:solidFill>
                <a:latin typeface="UTM Avo" panose="02040603050506020204" pitchFamily="18" charset="0"/>
                <a:cs typeface="Times New Roman" panose="02020603050405020304" pitchFamily="18" charset="0"/>
              </a:rPr>
              <a:t>THXanh.xlsx</a:t>
            </a:r>
            <a:r>
              <a:rPr lang="en-US">
                <a:latin typeface="UTM Avo" panose="02040603050506020204" pitchFamily="18" charset="0"/>
                <a:cs typeface="Times New Roman" panose="02020603050405020304" pitchFamily="18" charset="0"/>
              </a:rPr>
              <a:t>.</a:t>
            </a:r>
          </a:p>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2.</a:t>
            </a:r>
            <a:r>
              <a:rPr lang="vi-VN">
                <a:solidFill>
                  <a:srgbClr val="FF3399"/>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Nháy chuột vào nút </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tại vùng tên trang tính để tạo một trang tính mới. Nhập tên trang tính là </a:t>
            </a:r>
            <a:r>
              <a:rPr lang="vi-VN">
                <a:solidFill>
                  <a:srgbClr val="FF3399"/>
                </a:solidFill>
                <a:latin typeface="UTM Avo" panose="02040603050506020204" pitchFamily="18" charset="0"/>
                <a:cs typeface="Times New Roman" panose="02020603050405020304" pitchFamily="18" charset="0"/>
              </a:rPr>
              <a:t>2. Dự kiến số lượng cây </a:t>
            </a:r>
            <a:r>
              <a:rPr lang="vi-VN">
                <a:latin typeface="UTM Avo" panose="02040603050506020204" pitchFamily="18" charset="0"/>
                <a:cs typeface="Times New Roman" panose="02020603050405020304" pitchFamily="18" charset="0"/>
              </a:rPr>
              <a:t>và nhập dữ liệu như Hình 7.9.</a:t>
            </a:r>
          </a:p>
        </p:txBody>
      </p:sp>
      <p:pic>
        <p:nvPicPr>
          <p:cNvPr id="5" name="Picture 4">
            <a:extLst>
              <a:ext uri="{FF2B5EF4-FFF2-40B4-BE49-F238E27FC236}">
                <a16:creationId xmlns:a16="http://schemas.microsoft.com/office/drawing/2014/main" xmlns="" id="{A6B9C0EF-9209-4E85-AE0B-A105A5E95B58}"/>
              </a:ext>
            </a:extLst>
          </p:cNvPr>
          <p:cNvPicPr>
            <a:picLocks noChangeAspect="1"/>
          </p:cNvPicPr>
          <p:nvPr/>
        </p:nvPicPr>
        <p:blipFill>
          <a:blip r:embed="rId3"/>
          <a:stretch>
            <a:fillRect/>
          </a:stretch>
        </p:blipFill>
        <p:spPr>
          <a:xfrm>
            <a:off x="4074794" y="1324869"/>
            <a:ext cx="405765" cy="298357"/>
          </a:xfrm>
          <a:prstGeom prst="rect">
            <a:avLst/>
          </a:prstGeom>
        </p:spPr>
      </p:pic>
      <p:sp>
        <p:nvSpPr>
          <p:cNvPr id="6" name="Rectangle 5">
            <a:extLst>
              <a:ext uri="{FF2B5EF4-FFF2-40B4-BE49-F238E27FC236}">
                <a16:creationId xmlns:a16="http://schemas.microsoft.com/office/drawing/2014/main" xmlns="" id="{5E0C31F2-0E3D-4301-B983-DF9BDE6522C1}"/>
              </a:ext>
            </a:extLst>
          </p:cNvPr>
          <p:cNvSpPr/>
          <p:nvPr/>
        </p:nvSpPr>
        <p:spPr>
          <a:xfrm>
            <a:off x="637256" y="2072260"/>
            <a:ext cx="5092984" cy="3773021"/>
          </a:xfrm>
          <a:prstGeom prst="rect">
            <a:avLst/>
          </a:prstGeom>
        </p:spPr>
        <p:txBody>
          <a:bodyPr wrap="square">
            <a:spAutoFit/>
          </a:bodyPr>
          <a:lstStyle/>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a:t>
            </a:r>
            <a:r>
              <a:rPr lang="en-US">
                <a:solidFill>
                  <a:srgbClr val="0000FF"/>
                </a:solidFill>
                <a:latin typeface="UTM Avo" panose="02040603050506020204" pitchFamily="18" charset="0"/>
                <a:cs typeface="Times New Roman" panose="02020603050405020304" pitchFamily="18" charset="0"/>
              </a:rPr>
              <a:t>3</a:t>
            </a:r>
            <a:r>
              <a:rPr lang="vi-VN">
                <a:solidFill>
                  <a:srgbClr val="0000FF"/>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Nhập công thức = C4*D4 vào ô E4, sau đó sao chép công thức này xuống các ô E5 và E6.</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a:t>
            </a:r>
            <a:r>
              <a:rPr lang="en-US">
                <a:solidFill>
                  <a:srgbClr val="0000FF"/>
                </a:solidFill>
                <a:latin typeface="UTM Avo" panose="02040603050506020204" pitchFamily="18" charset="0"/>
                <a:cs typeface="Times New Roman" panose="02020603050405020304" pitchFamily="18" charset="0"/>
              </a:rPr>
              <a:t>4</a:t>
            </a:r>
            <a:r>
              <a:rPr lang="vi-VN">
                <a:solidFill>
                  <a:srgbClr val="0000FF"/>
                </a:solidFill>
                <a:latin typeface="UTM Avo" panose="02040603050506020204" pitchFamily="18" charset="0"/>
                <a:cs typeface="Times New Roman" panose="02020603050405020304" pitchFamily="18" charset="0"/>
              </a:rPr>
              <a:t>.</a:t>
            </a:r>
            <a:r>
              <a:rPr lang="vi-VN">
                <a:solidFill>
                  <a:srgbClr val="FF3399"/>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Tại ô E7 thiết lập công thức tính tổng của cả ba loại cây dự kiến trồng. Cụ thể là nhập vào ô E7 công thức = E4+E5+E6.</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a:t>
            </a:r>
            <a:r>
              <a:rPr lang="en-US">
                <a:solidFill>
                  <a:srgbClr val="0000FF"/>
                </a:solidFill>
                <a:latin typeface="UTM Avo" panose="02040603050506020204" pitchFamily="18" charset="0"/>
                <a:cs typeface="Times New Roman" panose="02020603050405020304" pitchFamily="18" charset="0"/>
              </a:rPr>
              <a:t>5</a:t>
            </a:r>
            <a:r>
              <a:rPr lang="vi-VN">
                <a:solidFill>
                  <a:srgbClr val="0000FF"/>
                </a:solidFill>
                <a:latin typeface="UTM Avo" panose="02040603050506020204" pitchFamily="18" charset="0"/>
                <a:cs typeface="Times New Roman" panose="02020603050405020304" pitchFamily="18" charset="0"/>
              </a:rPr>
              <a:t>.</a:t>
            </a:r>
            <a:r>
              <a:rPr lang="vi-VN">
                <a:solidFill>
                  <a:srgbClr val="FF3399"/>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Định dạng chữ đậm và màu nền vàng cho ô A2 và hàng tiêu đề của bảng (hàng 3). Cột STT căn giữa. Điều chỉnh độ</a:t>
            </a:r>
          </a:p>
        </p:txBody>
      </p:sp>
      <p:sp>
        <p:nvSpPr>
          <p:cNvPr id="7" name="Rectangle 6">
            <a:extLst>
              <a:ext uri="{FF2B5EF4-FFF2-40B4-BE49-F238E27FC236}">
                <a16:creationId xmlns:a16="http://schemas.microsoft.com/office/drawing/2014/main" xmlns="" id="{9104FF80-0252-4079-B737-26ECFF818897}"/>
              </a:ext>
            </a:extLst>
          </p:cNvPr>
          <p:cNvSpPr/>
          <p:nvPr/>
        </p:nvSpPr>
        <p:spPr>
          <a:xfrm>
            <a:off x="5344160" y="5364100"/>
            <a:ext cx="5092984" cy="449034"/>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rộng cột để hiển thị đủ dữ liệu. </a:t>
            </a:r>
          </a:p>
        </p:txBody>
      </p:sp>
      <p:sp>
        <p:nvSpPr>
          <p:cNvPr id="8" name="Rectangle 7">
            <a:extLst>
              <a:ext uri="{FF2B5EF4-FFF2-40B4-BE49-F238E27FC236}">
                <a16:creationId xmlns:a16="http://schemas.microsoft.com/office/drawing/2014/main" xmlns="" id="{84F46147-E687-4B8C-9B89-E71D35B406F6}"/>
              </a:ext>
            </a:extLst>
          </p:cNvPr>
          <p:cNvSpPr/>
          <p:nvPr/>
        </p:nvSpPr>
        <p:spPr>
          <a:xfrm>
            <a:off x="637256" y="5845281"/>
            <a:ext cx="5092984" cy="449034"/>
          </a:xfrm>
          <a:prstGeom prst="rect">
            <a:avLst/>
          </a:prstGeom>
        </p:spPr>
        <p:txBody>
          <a:bodyPr wrap="square">
            <a:spAutoFit/>
          </a:bodyPr>
          <a:lstStyle/>
          <a:p>
            <a:pPr algn="just" defTabSz="342900">
              <a:lnSpc>
                <a:spcPct val="150000"/>
              </a:lnSpc>
            </a:pPr>
            <a:r>
              <a:rPr lang="vi-VN">
                <a:solidFill>
                  <a:srgbClr val="0000FF"/>
                </a:solidFill>
                <a:latin typeface="UTM Avo" panose="02040603050506020204" pitchFamily="18" charset="0"/>
                <a:cs typeface="Times New Roman" panose="02020603050405020304" pitchFamily="18" charset="0"/>
              </a:rPr>
              <a:t>Bước </a:t>
            </a:r>
            <a:r>
              <a:rPr lang="en-US">
                <a:solidFill>
                  <a:srgbClr val="0000FF"/>
                </a:solidFill>
                <a:latin typeface="UTM Avo" panose="02040603050506020204" pitchFamily="18" charset="0"/>
                <a:cs typeface="Times New Roman" panose="02020603050405020304" pitchFamily="18" charset="0"/>
              </a:rPr>
              <a:t>6</a:t>
            </a:r>
            <a:r>
              <a:rPr lang="vi-VN">
                <a:solidFill>
                  <a:srgbClr val="0000FF"/>
                </a:solidFill>
                <a:latin typeface="UTM Avo" panose="02040603050506020204" pitchFamily="18" charset="0"/>
                <a:cs typeface="Times New Roman" panose="02020603050405020304" pitchFamily="18" charset="0"/>
              </a:rPr>
              <a:t>.</a:t>
            </a:r>
            <a:r>
              <a:rPr lang="vi-VN">
                <a:solidFill>
                  <a:srgbClr val="FF3399"/>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Lưu lại kết quả.</a:t>
            </a:r>
          </a:p>
        </p:txBody>
      </p:sp>
    </p:spTree>
    <p:extLst>
      <p:ext uri="{BB962C8B-B14F-4D97-AF65-F5344CB8AC3E}">
        <p14:creationId xmlns:p14="http://schemas.microsoft.com/office/powerpoint/2010/main" val="2043584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1000" fill="hold"/>
                                        <p:tgtEl>
                                          <p:spTgt spid="4">
                                            <p:txEl>
                                              <p:pRg st="1" end="1"/>
                                            </p:txEl>
                                          </p:spTgt>
                                        </p:tgtEl>
                                        <p:attrNameLst>
                                          <p:attrName>ppt_w</p:attrName>
                                        </p:attrNameLst>
                                      </p:cBhvr>
                                      <p:tavLst>
                                        <p:tav tm="0">
                                          <p:val>
                                            <p:strVal val="#ppt_w+.3"/>
                                          </p:val>
                                        </p:tav>
                                        <p:tav tm="100000">
                                          <p:val>
                                            <p:strVal val="#ppt_w"/>
                                          </p:val>
                                        </p:tav>
                                      </p:tavLst>
                                    </p:anim>
                                    <p:anim calcmode="lin" valueType="num">
                                      <p:cBhvr>
                                        <p:cTn id="13"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10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4">
                                            <p:txEl>
                                              <p:pRg st="2" end="2"/>
                                            </p:txEl>
                                          </p:spTgt>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3"/>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par>
                          <p:cTn id="27" fill="hold">
                            <p:stCondLst>
                              <p:cond delay="1000"/>
                            </p:stCondLst>
                            <p:childTnLst>
                              <p:par>
                                <p:cTn id="28" presetID="53" presetClass="entr" presetSubtype="16"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500" fill="hold"/>
                                        <p:tgtEl>
                                          <p:spTgt spid="3"/>
                                        </p:tgtEl>
                                        <p:attrNameLst>
                                          <p:attrName>ppt_w</p:attrName>
                                        </p:attrNameLst>
                                      </p:cBhvr>
                                      <p:tavLst>
                                        <p:tav tm="0">
                                          <p:val>
                                            <p:fltVal val="0"/>
                                          </p:val>
                                        </p:tav>
                                        <p:tav tm="100000">
                                          <p:val>
                                            <p:strVal val="#ppt_w"/>
                                          </p:val>
                                        </p:tav>
                                      </p:tavLst>
                                    </p:anim>
                                    <p:anim calcmode="lin" valueType="num">
                                      <p:cBhvr>
                                        <p:cTn id="31" dur="500" fill="hold"/>
                                        <p:tgtEl>
                                          <p:spTgt spid="3"/>
                                        </p:tgtEl>
                                        <p:attrNameLst>
                                          <p:attrName>ppt_h</p:attrName>
                                        </p:attrNameLst>
                                      </p:cBhvr>
                                      <p:tavLst>
                                        <p:tav tm="0">
                                          <p:val>
                                            <p:fltVal val="0"/>
                                          </p:val>
                                        </p:tav>
                                        <p:tav tm="100000">
                                          <p:val>
                                            <p:strVal val="#ppt_h"/>
                                          </p:val>
                                        </p:tav>
                                      </p:tavLst>
                                    </p:anim>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p:cTn id="37" dur="1000" fill="hold"/>
                                        <p:tgtEl>
                                          <p:spTgt spid="6">
                                            <p:txEl>
                                              <p:pRg st="0" end="0"/>
                                            </p:txEl>
                                          </p:spTgt>
                                        </p:tgtEl>
                                        <p:attrNameLst>
                                          <p:attrName>ppt_w</p:attrName>
                                        </p:attrNameLst>
                                      </p:cBhvr>
                                      <p:tavLst>
                                        <p:tav tm="0">
                                          <p:val>
                                            <p:strVal val="#ppt_w+.3"/>
                                          </p:val>
                                        </p:tav>
                                        <p:tav tm="100000">
                                          <p:val>
                                            <p:strVal val="#ppt_w"/>
                                          </p:val>
                                        </p:tav>
                                      </p:tavLst>
                                    </p:anim>
                                    <p:anim calcmode="lin" valueType="num">
                                      <p:cBhvr>
                                        <p:cTn id="38"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39" dur="10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0" presetClass="entr" presetSubtype="0" decel="100000" fill="hold" nodeType="clickEffect">
                                  <p:stCondLst>
                                    <p:cond delay="0"/>
                                  </p:stCondLst>
                                  <p:childTnLst>
                                    <p:set>
                                      <p:cBhvr>
                                        <p:cTn id="43" dur="1" fill="hold">
                                          <p:stCondLst>
                                            <p:cond delay="0"/>
                                          </p:stCondLst>
                                        </p:cTn>
                                        <p:tgtEl>
                                          <p:spTgt spid="6">
                                            <p:txEl>
                                              <p:pRg st="1" end="1"/>
                                            </p:txEl>
                                          </p:spTgt>
                                        </p:tgtEl>
                                        <p:attrNameLst>
                                          <p:attrName>style.visibility</p:attrName>
                                        </p:attrNameLst>
                                      </p:cBhvr>
                                      <p:to>
                                        <p:strVal val="visible"/>
                                      </p:to>
                                    </p:set>
                                    <p:anim calcmode="lin" valueType="num">
                                      <p:cBhvr>
                                        <p:cTn id="44" dur="1000" fill="hold"/>
                                        <p:tgtEl>
                                          <p:spTgt spid="6">
                                            <p:txEl>
                                              <p:pRg st="1" end="1"/>
                                            </p:txEl>
                                          </p:spTgt>
                                        </p:tgtEl>
                                        <p:attrNameLst>
                                          <p:attrName>ppt_w</p:attrName>
                                        </p:attrNameLst>
                                      </p:cBhvr>
                                      <p:tavLst>
                                        <p:tav tm="0">
                                          <p:val>
                                            <p:strVal val="#ppt_w+.3"/>
                                          </p:val>
                                        </p:tav>
                                        <p:tav tm="100000">
                                          <p:val>
                                            <p:strVal val="#ppt_w"/>
                                          </p:val>
                                        </p:tav>
                                      </p:tavLst>
                                    </p:anim>
                                    <p:anim calcmode="lin" valueType="num">
                                      <p:cBhvr>
                                        <p:cTn id="45"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46" dur="1000"/>
                                        <p:tgtEl>
                                          <p:spTgt spid="6">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0" presetClass="entr" presetSubtype="0" decel="100000" fill="hold"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 calcmode="lin" valueType="num">
                                      <p:cBhvr>
                                        <p:cTn id="51" dur="1000" fill="hold"/>
                                        <p:tgtEl>
                                          <p:spTgt spid="6">
                                            <p:txEl>
                                              <p:pRg st="2" end="2"/>
                                            </p:txEl>
                                          </p:spTgt>
                                        </p:tgtEl>
                                        <p:attrNameLst>
                                          <p:attrName>ppt_w</p:attrName>
                                        </p:attrNameLst>
                                      </p:cBhvr>
                                      <p:tavLst>
                                        <p:tav tm="0">
                                          <p:val>
                                            <p:strVal val="#ppt_w+.3"/>
                                          </p:val>
                                        </p:tav>
                                        <p:tav tm="100000">
                                          <p:val>
                                            <p:strVal val="#ppt_w"/>
                                          </p:val>
                                        </p:tav>
                                      </p:tavLst>
                                    </p:anim>
                                    <p:anim calcmode="lin" valueType="num">
                                      <p:cBhvr>
                                        <p:cTn id="52"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53" dur="1000"/>
                                        <p:tgtEl>
                                          <p:spTgt spid="6">
                                            <p:txEl>
                                              <p:pRg st="2" end="2"/>
                                            </p:txEl>
                                          </p:spTgt>
                                        </p:tgtEl>
                                      </p:cBhvr>
                                    </p:animEffect>
                                  </p:childTnLst>
                                </p:cTn>
                              </p:par>
                              <p:par>
                                <p:cTn id="54" presetID="50" presetClass="entr" presetSubtype="0" decel="100000" fill="hold" nodeType="withEffect">
                                  <p:stCondLst>
                                    <p:cond delay="0"/>
                                  </p:stCondLst>
                                  <p:childTnLst>
                                    <p:set>
                                      <p:cBhvr>
                                        <p:cTn id="55" dur="1" fill="hold">
                                          <p:stCondLst>
                                            <p:cond delay="0"/>
                                          </p:stCondLst>
                                        </p:cTn>
                                        <p:tgtEl>
                                          <p:spTgt spid="7">
                                            <p:txEl>
                                              <p:pRg st="0" end="0"/>
                                            </p:txEl>
                                          </p:spTgt>
                                        </p:tgtEl>
                                        <p:attrNameLst>
                                          <p:attrName>style.visibility</p:attrName>
                                        </p:attrNameLst>
                                      </p:cBhvr>
                                      <p:to>
                                        <p:strVal val="visible"/>
                                      </p:to>
                                    </p:set>
                                    <p:anim calcmode="lin" valueType="num">
                                      <p:cBhvr>
                                        <p:cTn id="56"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57"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58" dur="1000"/>
                                        <p:tgtEl>
                                          <p:spTgt spid="7">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nodeType="clickEffect">
                                  <p:stCondLst>
                                    <p:cond delay="0"/>
                                  </p:stCondLst>
                                  <p:childTnLst>
                                    <p:set>
                                      <p:cBhvr>
                                        <p:cTn id="62" dur="1" fill="hold">
                                          <p:stCondLst>
                                            <p:cond delay="0"/>
                                          </p:stCondLst>
                                        </p:cTn>
                                        <p:tgtEl>
                                          <p:spTgt spid="8">
                                            <p:txEl>
                                              <p:pRg st="0" end="0"/>
                                            </p:txEl>
                                          </p:spTgt>
                                        </p:tgtEl>
                                        <p:attrNameLst>
                                          <p:attrName>style.visibility</p:attrName>
                                        </p:attrNameLst>
                                      </p:cBhvr>
                                      <p:to>
                                        <p:strVal val="visible"/>
                                      </p:to>
                                    </p:set>
                                    <p:anim calcmode="lin" valueType="num">
                                      <p:cBhvr>
                                        <p:cTn id="63" dur="1000" fill="hold"/>
                                        <p:tgtEl>
                                          <p:spTgt spid="8">
                                            <p:txEl>
                                              <p:pRg st="0" end="0"/>
                                            </p:txEl>
                                          </p:spTgt>
                                        </p:tgtEl>
                                        <p:attrNameLst>
                                          <p:attrName>ppt_w</p:attrName>
                                        </p:attrNameLst>
                                      </p:cBhvr>
                                      <p:tavLst>
                                        <p:tav tm="0">
                                          <p:val>
                                            <p:strVal val="#ppt_w+.3"/>
                                          </p:val>
                                        </p:tav>
                                        <p:tav tm="100000">
                                          <p:val>
                                            <p:strVal val="#ppt_w"/>
                                          </p:val>
                                        </p:tav>
                                      </p:tavLst>
                                    </p:anim>
                                    <p:anim calcmode="lin" valueType="num">
                                      <p:cBhvr>
                                        <p:cTn id="64"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65"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33AE65D-FD29-4329-8592-F41944EF1875}"/>
              </a:ext>
            </a:extLst>
          </p:cNvPr>
          <p:cNvPicPr>
            <a:picLocks noChangeAspect="1"/>
          </p:cNvPicPr>
          <p:nvPr/>
        </p:nvPicPr>
        <p:blipFill>
          <a:blip r:embed="rId2"/>
          <a:stretch>
            <a:fillRect/>
          </a:stretch>
        </p:blipFill>
        <p:spPr>
          <a:xfrm>
            <a:off x="4886604" y="1117170"/>
            <a:ext cx="6829425" cy="5419725"/>
          </a:xfrm>
          <a:prstGeom prst="rect">
            <a:avLst/>
          </a:prstGeom>
        </p:spPr>
      </p:pic>
      <p:pic>
        <p:nvPicPr>
          <p:cNvPr id="4" name="Picture 3">
            <a:extLst>
              <a:ext uri="{FF2B5EF4-FFF2-40B4-BE49-F238E27FC236}">
                <a16:creationId xmlns:a16="http://schemas.microsoft.com/office/drawing/2014/main" xmlns="" id="{598B6776-C811-4334-AE27-77455C5C9EB5}"/>
              </a:ext>
            </a:extLst>
          </p:cNvPr>
          <p:cNvPicPr>
            <a:picLocks noChangeAspect="1"/>
          </p:cNvPicPr>
          <p:nvPr/>
        </p:nvPicPr>
        <p:blipFill>
          <a:blip r:embed="rId3"/>
          <a:stretch>
            <a:fillRect/>
          </a:stretch>
        </p:blipFill>
        <p:spPr>
          <a:xfrm>
            <a:off x="510167" y="377155"/>
            <a:ext cx="3127114" cy="838600"/>
          </a:xfrm>
          <a:prstGeom prst="rect">
            <a:avLst/>
          </a:prstGeom>
        </p:spPr>
      </p:pic>
      <p:sp>
        <p:nvSpPr>
          <p:cNvPr id="5" name="Rectangle 4">
            <a:extLst>
              <a:ext uri="{FF2B5EF4-FFF2-40B4-BE49-F238E27FC236}">
                <a16:creationId xmlns:a16="http://schemas.microsoft.com/office/drawing/2014/main" xmlns="" id="{08FA6078-2273-49FF-92B7-190C1C3ADC9E}"/>
              </a:ext>
            </a:extLst>
          </p:cNvPr>
          <p:cNvSpPr/>
          <p:nvPr/>
        </p:nvSpPr>
        <p:spPr>
          <a:xfrm>
            <a:off x="510167" y="1291027"/>
            <a:ext cx="4083600" cy="4854599"/>
          </a:xfrm>
          <a:prstGeom prst="rect">
            <a:avLst/>
          </a:prstGeom>
        </p:spPr>
        <p:txBody>
          <a:bodyPr wrap="square">
            <a:spAutoFit/>
          </a:bodyPr>
          <a:lstStyle/>
          <a:p>
            <a:pPr algn="just" defTabSz="342900">
              <a:lnSpc>
                <a:spcPct val="150000"/>
              </a:lnSpc>
            </a:pPr>
            <a:r>
              <a:rPr lang="vi-VN" sz="1900" b="1">
                <a:latin typeface="UTM Avo" panose="02040603050506020204" pitchFamily="18" charset="0"/>
                <a:cs typeface="Times New Roman" panose="02020603050405020304" pitchFamily="18" charset="0"/>
              </a:rPr>
              <a:t>1. </a:t>
            </a:r>
            <a:r>
              <a:rPr lang="vi-VN" sz="1900">
                <a:latin typeface="UTM Avo" panose="02040603050506020204" pitchFamily="18" charset="0"/>
                <a:cs typeface="Times New Roman" panose="02020603050405020304" pitchFamily="18" charset="0"/>
              </a:rPr>
              <a:t>Em hãy tạo một trang tính mới trong bảng tính của dự án, đặt tên là </a:t>
            </a:r>
            <a:r>
              <a:rPr lang="vi-VN" sz="1900">
                <a:solidFill>
                  <a:srgbClr val="FF3399"/>
                </a:solidFill>
                <a:latin typeface="UTM Avo" panose="02040603050506020204" pitchFamily="18" charset="0"/>
                <a:cs typeface="Times New Roman" panose="02020603050405020304" pitchFamily="18" charset="0"/>
              </a:rPr>
              <a:t>3. Tìm hiểu giống cây</a:t>
            </a:r>
            <a:r>
              <a:rPr lang="vi-VN" sz="1900">
                <a:latin typeface="UTM Avo" panose="02040603050506020204" pitchFamily="18" charset="0"/>
                <a:cs typeface="Times New Roman" panose="02020603050405020304" pitchFamily="18" charset="0"/>
              </a:rPr>
              <a:t>. Tiến hành nhập dữ liệu là danh sách các loại cây cụ thể và đơn giá. Định dạng cho trang tính như Hình 7.10 và lưu lại kết quả.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b="1">
                <a:latin typeface="UTM Avo" panose="02040603050506020204" pitchFamily="18" charset="0"/>
                <a:cs typeface="Times New Roman" panose="02020603050405020304" pitchFamily="18" charset="0"/>
              </a:rPr>
              <a:t>2. </a:t>
            </a:r>
            <a:r>
              <a:rPr lang="vi-VN" sz="1900">
                <a:latin typeface="UTM Avo" panose="02040603050506020204" pitchFamily="18" charset="0"/>
                <a:cs typeface="Times New Roman" panose="02020603050405020304" pitchFamily="18" charset="0"/>
              </a:rPr>
              <a:t>Nhập công thức = D4 * E4 vào ô F4. Sao chép ô F4 xuống các ô từ F5 đến F19 để tính giá trị của cột Thành tiền.</a:t>
            </a:r>
          </a:p>
        </p:txBody>
      </p:sp>
    </p:spTree>
    <p:extLst>
      <p:ext uri="{BB962C8B-B14F-4D97-AF65-F5344CB8AC3E}">
        <p14:creationId xmlns:p14="http://schemas.microsoft.com/office/powerpoint/2010/main" val="1115344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89A09C9-946D-4E03-9948-7CD2083FE4B6}"/>
              </a:ext>
            </a:extLst>
          </p:cNvPr>
          <p:cNvPicPr>
            <a:picLocks noChangeAspect="1"/>
          </p:cNvPicPr>
          <p:nvPr/>
        </p:nvPicPr>
        <p:blipFill>
          <a:blip r:embed="rId2"/>
          <a:stretch>
            <a:fillRect/>
          </a:stretch>
        </p:blipFill>
        <p:spPr>
          <a:xfrm>
            <a:off x="642938" y="423945"/>
            <a:ext cx="10652592" cy="6010109"/>
          </a:xfrm>
          <a:prstGeom prst="rect">
            <a:avLst/>
          </a:prstGeom>
        </p:spPr>
      </p:pic>
    </p:spTree>
    <p:extLst>
      <p:ext uri="{BB962C8B-B14F-4D97-AF65-F5344CB8AC3E}">
        <p14:creationId xmlns:p14="http://schemas.microsoft.com/office/powerpoint/2010/main" val="1625246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xmlns=""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xmlns=""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xmlns=""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xmlns=""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xmlns=""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xmlns=""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xmlns=""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xmlns=""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xmlns=""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xmlns=""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xmlns=""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xmlns=""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xmlns=""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xmlns=""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xmlns=""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xmlns=""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xmlns=""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xmlns=""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xmlns=""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xmlns=""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xmlns=""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xmlns=""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xmlns=""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xmlns=""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xmlns=""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xmlns=""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xmlns=""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xmlns=""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xmlns=""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xmlns=""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xmlns=""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xmlns=""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xmlns=""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xmlns=""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xmlns=""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xmlns=""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xmlns=""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xmlns=""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xmlns=""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xmlns=""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xmlns=""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xmlns=""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xmlns=""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xmlns=""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xmlns=""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xmlns=""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xmlns=""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xmlns=""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xmlns=""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xmlns=""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xmlns=""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xmlns=""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xmlns=""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xmlns=""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xmlns=""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xmlns=""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xmlns=""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22AA762-BE07-4EEE-903A-2DBC56F0364D}"/>
              </a:ext>
            </a:extLst>
          </p:cNvPr>
          <p:cNvPicPr>
            <a:picLocks noChangeAspect="1"/>
          </p:cNvPicPr>
          <p:nvPr/>
        </p:nvPicPr>
        <p:blipFill>
          <a:blip r:embed="rId2"/>
          <a:stretch>
            <a:fillRect/>
          </a:stretch>
        </p:blipFill>
        <p:spPr>
          <a:xfrm>
            <a:off x="479035" y="518633"/>
            <a:ext cx="888648" cy="903074"/>
          </a:xfrm>
          <a:prstGeom prst="rect">
            <a:avLst/>
          </a:prstGeom>
        </p:spPr>
      </p:pic>
      <p:sp>
        <p:nvSpPr>
          <p:cNvPr id="5" name="Rectangle 4">
            <a:extLst>
              <a:ext uri="{FF2B5EF4-FFF2-40B4-BE49-F238E27FC236}">
                <a16:creationId xmlns:a16="http://schemas.microsoft.com/office/drawing/2014/main" xmlns="" id="{CB314AB7-90A1-4779-8BBD-FC1071EC5568}"/>
              </a:ext>
            </a:extLst>
          </p:cNvPr>
          <p:cNvSpPr/>
          <p:nvPr/>
        </p:nvSpPr>
        <p:spPr>
          <a:xfrm>
            <a:off x="1520083" y="685690"/>
            <a:ext cx="10285837" cy="2235227"/>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1. </a:t>
            </a:r>
            <a:r>
              <a:rPr lang="en-US" sz="2400">
                <a:latin typeface="UTM Avo" panose="02040603050506020204" pitchFamily="18" charset="0"/>
                <a:cs typeface="Times New Roman" panose="02020603050405020304" pitchFamily="18" charset="0"/>
              </a:rPr>
              <a:t>E</a:t>
            </a:r>
            <a:r>
              <a:rPr lang="vi-VN" sz="2400">
                <a:latin typeface="UTM Avo" panose="02040603050506020204" pitchFamily="18" charset="0"/>
                <a:cs typeface="Times New Roman" panose="02020603050405020304" pitchFamily="18" charset="0"/>
              </a:rPr>
              <a:t>m </a:t>
            </a:r>
            <a:r>
              <a:rPr lang="en-US" sz="2400">
                <a:latin typeface="UTM Avo" panose="02040603050506020204" pitchFamily="18" charset="0"/>
                <a:cs typeface="Times New Roman" panose="02020603050405020304" pitchFamily="18" charset="0"/>
              </a:rPr>
              <a:t>có thể </a:t>
            </a:r>
            <a:r>
              <a:rPr lang="vi-VN" sz="2400">
                <a:latin typeface="UTM Avo" panose="02040603050506020204" pitchFamily="18" charset="0"/>
                <a:cs typeface="Times New Roman" panose="02020603050405020304" pitchFamily="18" charset="0"/>
              </a:rPr>
              <a:t>nhập dữ liệu dạng </a:t>
            </a:r>
            <a:r>
              <a:rPr lang="en-US" sz="2400">
                <a:latin typeface="UTM Avo" panose="02040603050506020204" pitchFamily="18" charset="0"/>
                <a:cs typeface="Times New Roman" panose="02020603050405020304" pitchFamily="18" charset="0"/>
              </a:rPr>
              <a:t>nào vào bảng tính?</a:t>
            </a:r>
          </a:p>
          <a:p>
            <a:pPr algn="just" defTabSz="342900">
              <a:lnSpc>
                <a:spcPct val="150000"/>
              </a:lnSpc>
            </a:pPr>
            <a:r>
              <a:rPr lang="en-US" sz="2400">
                <a:latin typeface="UTM Avo" panose="02040603050506020204" pitchFamily="18" charset="0"/>
                <a:cs typeface="Times New Roman" panose="02020603050405020304" pitchFamily="18" charset="0"/>
              </a:rPr>
              <a:t>		A. Dạng </a:t>
            </a:r>
            <a:r>
              <a:rPr lang="vi-VN" sz="2400">
                <a:latin typeface="UTM Avo" panose="02040603050506020204" pitchFamily="18" charset="0"/>
                <a:cs typeface="Times New Roman" panose="02020603050405020304" pitchFamily="18" charset="0"/>
              </a:rPr>
              <a:t>số</a:t>
            </a:r>
            <a:r>
              <a:rPr lang="en-US" sz="2400">
                <a:latin typeface="UTM Avo" panose="02040603050506020204" pitchFamily="18" charset="0"/>
                <a:cs typeface="Times New Roman" panose="02020603050405020304" pitchFamily="18" charset="0"/>
              </a:rPr>
              <a:t>						B. Dạng </a:t>
            </a:r>
            <a:r>
              <a:rPr lang="vi-VN" sz="2400">
                <a:latin typeface="UTM Avo" panose="02040603050506020204" pitchFamily="18" charset="0"/>
                <a:cs typeface="Times New Roman" panose="02020603050405020304" pitchFamily="18" charset="0"/>
              </a:rPr>
              <a:t>văn bản </a:t>
            </a:r>
            <a:r>
              <a:rPr lang="en-US" sz="2400">
                <a:latin typeface="UTM Avo" panose="02040603050506020204" pitchFamily="18" charset="0"/>
                <a:cs typeface="Times New Roman" panose="02020603050405020304" pitchFamily="18" charset="0"/>
              </a:rPr>
              <a:t>		</a:t>
            </a:r>
          </a:p>
          <a:p>
            <a:pPr algn="just" defTabSz="342900">
              <a:lnSpc>
                <a:spcPct val="150000"/>
              </a:lnSpc>
            </a:pPr>
            <a:r>
              <a:rPr lang="en-US" sz="2400">
                <a:latin typeface="UTM Avo" panose="02040603050506020204" pitchFamily="18" charset="0"/>
                <a:cs typeface="Times New Roman" panose="02020603050405020304" pitchFamily="18" charset="0"/>
              </a:rPr>
              <a:t>		C. Dạng thời gian			D. Cả A, B, C đều đúng</a:t>
            </a:r>
            <a:r>
              <a:rPr lang="vi-VN" sz="2400">
                <a:latin typeface="UTM Avo" panose="02040603050506020204" pitchFamily="18" charset="0"/>
                <a:cs typeface="Times New Roman" panose="02020603050405020304" pitchFamily="18" charset="0"/>
              </a:rPr>
              <a:t>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en-US" sz="2400" b="1">
                <a:latin typeface="UTM Avo" panose="02040603050506020204" pitchFamily="18" charset="0"/>
                <a:cs typeface="Times New Roman" panose="02020603050405020304" pitchFamily="18" charset="0"/>
              </a:rPr>
              <a:t>2. </a:t>
            </a:r>
            <a:r>
              <a:rPr lang="en-US" sz="2400">
                <a:latin typeface="UTM Avo" panose="02040603050506020204" pitchFamily="18" charset="0"/>
                <a:cs typeface="Times New Roman" panose="02020603050405020304" pitchFamily="18" charset="0"/>
              </a:rPr>
              <a:t>Em có</a:t>
            </a:r>
            <a:r>
              <a:rPr lang="vi-VN" sz="2400">
                <a:latin typeface="UTM Avo" panose="02040603050506020204" pitchFamily="18" charset="0"/>
                <a:cs typeface="Times New Roman" panose="02020603050405020304" pitchFamily="18" charset="0"/>
              </a:rPr>
              <a:t> thể nhập dữ liệu là công thức tính toán được không? </a:t>
            </a:r>
          </a:p>
        </p:txBody>
      </p:sp>
      <p:sp>
        <p:nvSpPr>
          <p:cNvPr id="7" name="Speech Bubble: Rectangle with Corners Rounded 6">
            <a:extLst>
              <a:ext uri="{FF2B5EF4-FFF2-40B4-BE49-F238E27FC236}">
                <a16:creationId xmlns:a16="http://schemas.microsoft.com/office/drawing/2014/main" xmlns="" id="{76CEE4AF-4E62-4316-823A-52FA49C919CD}"/>
              </a:ext>
            </a:extLst>
          </p:cNvPr>
          <p:cNvSpPr/>
          <p:nvPr/>
        </p:nvSpPr>
        <p:spPr>
          <a:xfrm>
            <a:off x="4528969" y="3429000"/>
            <a:ext cx="6897173" cy="2237208"/>
          </a:xfrm>
          <a:prstGeom prst="wedgeRoundRectCallout">
            <a:avLst>
              <a:gd name="adj1" fmla="val -59670"/>
              <a:gd name="adj2" fmla="val 46151"/>
              <a:gd name="adj3" fmla="val 16667"/>
            </a:avLst>
          </a:prstGeom>
          <a:ln w="38100">
            <a:solidFill>
              <a:schemeClr val="accent3">
                <a:lumMod val="60000"/>
                <a:lumOff val="40000"/>
              </a:schemeClr>
            </a:solidFill>
          </a:ln>
        </p:spPr>
        <p:txBody>
          <a:bodyPr wrap="square">
            <a:spAutoFit/>
          </a:bodyPr>
          <a:lstStyle/>
          <a:p>
            <a:pPr algn="just" defTabSz="342900">
              <a:lnSpc>
                <a:spcPct val="135000"/>
              </a:lnSpc>
            </a:pPr>
            <a:r>
              <a:rPr lang="vi-VN" sz="2400">
                <a:latin typeface="UTM Avo" panose="02040603050506020204" pitchFamily="18" charset="0"/>
                <a:cs typeface="Times New Roman" panose="02020603050405020304" pitchFamily="18" charset="0"/>
              </a:rPr>
              <a:t>Khi thực hiện dự án Trường học xanh, em cần tính toán rất nhiều. Hãy tìm hiểu các công cụ tính toán đó của phần mềm bảng tính để có thể sử dụng cho dự án.</a:t>
            </a:r>
          </a:p>
        </p:txBody>
      </p:sp>
      <p:pic>
        <p:nvPicPr>
          <p:cNvPr id="3" name="Picture 2" descr="A picture containing shape&#10;&#10;Description automatically generated">
            <a:extLst>
              <a:ext uri="{FF2B5EF4-FFF2-40B4-BE49-F238E27FC236}">
                <a16:creationId xmlns:a16="http://schemas.microsoft.com/office/drawing/2014/main" xmlns="" id="{96328DA2-D671-4F60-A2A7-2BB79659109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200" b="77120" l="9585" r="89617">
                        <a14:foregroundMark x1="39457" y1="70080" x2="39457" y2="70080"/>
                        <a14:foregroundMark x1="21885" y1="70720" x2="21885" y2="70720"/>
                        <a14:foregroundMark x1="21725" y1="75680" x2="21725" y2="75680"/>
                        <a14:foregroundMark x1="41534" y1="15200" x2="41534" y2="15200"/>
                        <a14:foregroundMark x1="45527" y1="16480" x2="45527" y2="16480"/>
                        <a14:foregroundMark x1="50479" y1="20000" x2="50479" y2="20000"/>
                        <a14:foregroundMark x1="49042" y1="21280" x2="49042" y2="21280"/>
                        <a14:foregroundMark x1="34505" y1="22080" x2="34505" y2="22080"/>
                        <a14:foregroundMark x1="22045" y1="77120" x2="22045" y2="77120"/>
                        <a14:foregroundMark x1="45687" y1="21600" x2="45687" y2="21600"/>
                      </a14:backgroundRemoval>
                    </a14:imgEffect>
                  </a14:imgLayer>
                </a14:imgProps>
              </a:ext>
              <a:ext uri="{28A0092B-C50C-407E-A947-70E740481C1C}">
                <a14:useLocalDpi xmlns:a14="http://schemas.microsoft.com/office/drawing/2010/main" val="0"/>
              </a:ext>
            </a:extLst>
          </a:blip>
          <a:srcRect t="9999" b="20314"/>
          <a:stretch/>
        </p:blipFill>
        <p:spPr>
          <a:xfrm>
            <a:off x="0" y="3243834"/>
            <a:ext cx="4707475" cy="3275299"/>
          </a:xfrm>
          <a:prstGeom prst="rect">
            <a:avLst/>
          </a:prstGeom>
        </p:spPr>
      </p:pic>
      <p:sp>
        <p:nvSpPr>
          <p:cNvPr id="2" name="Oval 1">
            <a:extLst>
              <a:ext uri="{FF2B5EF4-FFF2-40B4-BE49-F238E27FC236}">
                <a16:creationId xmlns:a16="http://schemas.microsoft.com/office/drawing/2014/main" xmlns="" id="{92D5EEF7-01FC-6E3B-38A5-2FCFC5712FA8}"/>
              </a:ext>
            </a:extLst>
          </p:cNvPr>
          <p:cNvSpPr/>
          <p:nvPr/>
        </p:nvSpPr>
        <p:spPr>
          <a:xfrm>
            <a:off x="5263116" y="1924493"/>
            <a:ext cx="435935" cy="457200"/>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9387851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1000"/>
                                        <p:tgtEl>
                                          <p:spTgt spid="5">
                                            <p:txEl>
                                              <p:pRg st="2" end="2"/>
                                            </p:txEl>
                                          </p:spTgt>
                                        </p:tgtEl>
                                      </p:cBhvr>
                                    </p:animEffect>
                                    <p:anim calcmode="lin" valueType="num">
                                      <p:cBhvr>
                                        <p:cTn id="2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circle(in)">
                                      <p:cBhvr>
                                        <p:cTn id="31" dur="20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
                                            <p:txEl>
                                              <p:pRg st="3" end="3"/>
                                            </p:txEl>
                                          </p:spTgt>
                                        </p:tgtEl>
                                        <p:attrNameLst>
                                          <p:attrName>style.visibility</p:attrName>
                                        </p:attrNameLst>
                                      </p:cBhvr>
                                      <p:to>
                                        <p:strVal val="visible"/>
                                      </p:to>
                                    </p:set>
                                    <p:animEffect transition="in" filter="fade">
                                      <p:cBhvr>
                                        <p:cTn id="36" dur="1000"/>
                                        <p:tgtEl>
                                          <p:spTgt spid="5">
                                            <p:txEl>
                                              <p:pRg st="3" end="3"/>
                                            </p:txEl>
                                          </p:spTgt>
                                        </p:tgtEl>
                                      </p:cBhvr>
                                    </p:animEffect>
                                    <p:anim calcmode="lin" valueType="num">
                                      <p:cBhvr>
                                        <p:cTn id="3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0-#ppt_w/2"/>
                                          </p:val>
                                        </p:tav>
                                        <p:tav tm="100000">
                                          <p:val>
                                            <p:strVal val="#ppt_x"/>
                                          </p:val>
                                        </p:tav>
                                      </p:tavLst>
                                    </p:anim>
                                    <p:anim calcmode="lin" valueType="num">
                                      <p:cBhvr additive="base">
                                        <p:cTn id="44" dur="500" fill="hold"/>
                                        <p:tgtEl>
                                          <p:spTgt spid="3"/>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0-#ppt_w/2"/>
                                          </p:val>
                                        </p:tav>
                                        <p:tav tm="100000">
                                          <p:val>
                                            <p:strVal val="#ppt_x"/>
                                          </p:val>
                                        </p:tav>
                                      </p:tavLst>
                                    </p:anim>
                                    <p:anim calcmode="lin" valueType="num">
                                      <p:cBhvr additive="base">
                                        <p:cTn id="4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E7BEFB3-9C49-4DE1-96E9-7AB653B44D56}"/>
              </a:ext>
            </a:extLst>
          </p:cNvPr>
          <p:cNvPicPr>
            <a:picLocks noChangeAspect="1"/>
          </p:cNvPicPr>
          <p:nvPr/>
        </p:nvPicPr>
        <p:blipFill>
          <a:blip r:embed="rId3"/>
          <a:stretch>
            <a:fillRect/>
          </a:stretch>
        </p:blipFill>
        <p:spPr>
          <a:xfrm>
            <a:off x="605578" y="1228940"/>
            <a:ext cx="10980844" cy="5110900"/>
          </a:xfrm>
          <a:prstGeom prst="rect">
            <a:avLst/>
          </a:prstGeom>
        </p:spPr>
      </p:pic>
      <p:sp>
        <p:nvSpPr>
          <p:cNvPr id="6" name="Rectangle 5">
            <a:extLst>
              <a:ext uri="{FF2B5EF4-FFF2-40B4-BE49-F238E27FC236}">
                <a16:creationId xmlns:a16="http://schemas.microsoft.com/office/drawing/2014/main" xmlns="" id="{E3AD4EF9-01AC-446C-A46C-E589949E7042}"/>
              </a:ext>
            </a:extLst>
          </p:cNvPr>
          <p:cNvSpPr/>
          <p:nvPr/>
        </p:nvSpPr>
        <p:spPr>
          <a:xfrm>
            <a:off x="592173" y="385240"/>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a:t>
            </a:r>
            <a:r>
              <a:rPr lang="vi-VN" sz="2800" b="1">
                <a:solidFill>
                  <a:srgbClr val="F03C69"/>
                </a:solidFill>
                <a:latin typeface="SVN-SAF" panose="02040603050506020204" pitchFamily="18" charset="0"/>
                <a:cs typeface="Times New Roman" panose="02020603050405020304" pitchFamily="18" charset="0"/>
              </a:rPr>
              <a:t>. KIỂU DỮ LIỆU TRÊN BẢNG TÍNH</a:t>
            </a:r>
          </a:p>
        </p:txBody>
      </p:sp>
    </p:spTree>
    <p:extLst>
      <p:ext uri="{BB962C8B-B14F-4D97-AF65-F5344CB8AC3E}">
        <p14:creationId xmlns:p14="http://schemas.microsoft.com/office/powerpoint/2010/main" val="312671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74EEC1D9-A7F1-4A02-BAE5-CBB949FFC86B}"/>
              </a:ext>
            </a:extLst>
          </p:cNvPr>
          <p:cNvSpPr/>
          <p:nvPr/>
        </p:nvSpPr>
        <p:spPr>
          <a:xfrm>
            <a:off x="1635285" y="589388"/>
            <a:ext cx="9711831"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Khi nhập dữ liệu vào các ô trong trang tính, phần mềm sẽ tự động nhận biết được kiểu dữ liệu đã nhập và hiển thị theo khuôn dạng mặc định.</a:t>
            </a:r>
          </a:p>
        </p:txBody>
      </p:sp>
      <p:pic>
        <p:nvPicPr>
          <p:cNvPr id="4" name="Picture 3">
            <a:extLst>
              <a:ext uri="{FF2B5EF4-FFF2-40B4-BE49-F238E27FC236}">
                <a16:creationId xmlns:a16="http://schemas.microsoft.com/office/drawing/2014/main" xmlns="" id="{A7627E54-B000-4FD4-A7F6-DE4488C538B2}"/>
              </a:ext>
            </a:extLst>
          </p:cNvPr>
          <p:cNvPicPr>
            <a:picLocks noChangeAspect="1"/>
          </p:cNvPicPr>
          <p:nvPr/>
        </p:nvPicPr>
        <p:blipFill>
          <a:blip r:embed="rId3"/>
          <a:stretch>
            <a:fillRect/>
          </a:stretch>
        </p:blipFill>
        <p:spPr>
          <a:xfrm>
            <a:off x="539575" y="485546"/>
            <a:ext cx="888648" cy="885725"/>
          </a:xfrm>
          <a:prstGeom prst="rect">
            <a:avLst/>
          </a:prstGeom>
        </p:spPr>
      </p:pic>
      <p:sp>
        <p:nvSpPr>
          <p:cNvPr id="5" name="Rectangle 4">
            <a:extLst>
              <a:ext uri="{FF2B5EF4-FFF2-40B4-BE49-F238E27FC236}">
                <a16:creationId xmlns:a16="http://schemas.microsoft.com/office/drawing/2014/main" xmlns="" id="{9C10FF36-D641-4715-8C99-F484A0D85634}"/>
              </a:ext>
            </a:extLst>
          </p:cNvPr>
          <p:cNvSpPr/>
          <p:nvPr/>
        </p:nvSpPr>
        <p:spPr>
          <a:xfrm>
            <a:off x="539575" y="1852535"/>
            <a:ext cx="11123594" cy="372031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Các kiểu dữ liệu cơ bản phần mềm nhận dạng được là văn bản, số, ngày tháng,...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Khả năng hỗ trợ tính toán là đặc trưng ưu việt của các chương trình bảng tính. Em có thể sử dụng công thức để thực hiện các tính toán với dữ liệu một cách nhanh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chóng. Công thức có dạng các biểu thức toán học được nhập trực tiếp vào ô tính. Muốn nhập công thức cần gõ dấu “=” đầu tiên, sau đó gõ biểu thức. Các phép toán đơn giản là phép cộng (+), trừ (-), nhân (*), chia (/) và luỹ thừa (^). Công thức tính toán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có thể chứa các số, phép toán và các dấu ngoặc tròn. Thứ tự thực hiện các phép toán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trong công thức giống như trong các biểu thức toán học.</a:t>
            </a:r>
          </a:p>
        </p:txBody>
      </p:sp>
    </p:spTree>
    <p:extLst>
      <p:ext uri="{BB962C8B-B14F-4D97-AF65-F5344CB8AC3E}">
        <p14:creationId xmlns:p14="http://schemas.microsoft.com/office/powerpoint/2010/main" val="1501638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1000"/>
                                        <p:tgtEl>
                                          <p:spTgt spid="5">
                                            <p:txEl>
                                              <p:pRg st="0" end="0"/>
                                            </p:txEl>
                                          </p:spTgt>
                                        </p:tgtEl>
                                      </p:cBhvr>
                                    </p:animEffect>
                                    <p:anim calcmode="lin" valueType="num">
                                      <p:cBhvr>
                                        <p:cTn id="20"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1000"/>
                                        <p:tgtEl>
                                          <p:spTgt spid="5">
                                            <p:txEl>
                                              <p:pRg st="1" end="1"/>
                                            </p:txEl>
                                          </p:spTgt>
                                        </p:tgtEl>
                                      </p:cBhvr>
                                    </p:animEffect>
                                    <p:anim calcmode="lin" valueType="num">
                                      <p:cBhvr>
                                        <p:cTn id="2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EF301D0-8709-4EA3-8C92-DC0851852AE2}"/>
              </a:ext>
            </a:extLst>
          </p:cNvPr>
          <p:cNvPicPr>
            <a:picLocks noChangeAspect="1"/>
          </p:cNvPicPr>
          <p:nvPr/>
        </p:nvPicPr>
        <p:blipFill rotWithShape="1">
          <a:blip r:embed="rId3"/>
          <a:srcRect b="41959"/>
          <a:stretch/>
        </p:blipFill>
        <p:spPr>
          <a:xfrm>
            <a:off x="484504" y="831850"/>
            <a:ext cx="10925175" cy="2896870"/>
          </a:xfrm>
          <a:prstGeom prst="rect">
            <a:avLst/>
          </a:prstGeom>
        </p:spPr>
      </p:pic>
      <p:pic>
        <p:nvPicPr>
          <p:cNvPr id="4" name="Picture 3">
            <a:extLst>
              <a:ext uri="{FF2B5EF4-FFF2-40B4-BE49-F238E27FC236}">
                <a16:creationId xmlns:a16="http://schemas.microsoft.com/office/drawing/2014/main" xmlns="" id="{31036D54-AE62-452F-A1D8-A3B2B708CC21}"/>
              </a:ext>
            </a:extLst>
          </p:cNvPr>
          <p:cNvPicPr>
            <a:picLocks noChangeAspect="1"/>
          </p:cNvPicPr>
          <p:nvPr/>
        </p:nvPicPr>
        <p:blipFill rotWithShape="1">
          <a:blip r:embed="rId3"/>
          <a:srcRect l="-186" t="58919" r="1890" b="1488"/>
          <a:stretch/>
        </p:blipFill>
        <p:spPr>
          <a:xfrm>
            <a:off x="782321" y="3728720"/>
            <a:ext cx="10739119" cy="1976120"/>
          </a:xfrm>
          <a:prstGeom prst="rect">
            <a:avLst/>
          </a:prstGeom>
        </p:spPr>
      </p:pic>
      <p:sp>
        <p:nvSpPr>
          <p:cNvPr id="2" name="Rectangle 1">
            <a:extLst>
              <a:ext uri="{FF2B5EF4-FFF2-40B4-BE49-F238E27FC236}">
                <a16:creationId xmlns:a16="http://schemas.microsoft.com/office/drawing/2014/main" xmlns="" id="{340D2BC6-5C2F-4BC6-AD9F-301BBFEEE843}"/>
              </a:ext>
            </a:extLst>
          </p:cNvPr>
          <p:cNvSpPr/>
          <p:nvPr/>
        </p:nvSpPr>
        <p:spPr>
          <a:xfrm>
            <a:off x="782321" y="3790950"/>
            <a:ext cx="5140959" cy="20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78935C72-4ECD-4D12-A4EF-80653AE1A364}"/>
              </a:ext>
            </a:extLst>
          </p:cNvPr>
          <p:cNvSpPr/>
          <p:nvPr/>
        </p:nvSpPr>
        <p:spPr>
          <a:xfrm>
            <a:off x="5970902" y="3790950"/>
            <a:ext cx="5550538" cy="20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xmlns="" id="{854DBC79-BA11-D0B4-4641-346C781C602B}"/>
              </a:ext>
            </a:extLst>
          </p:cNvPr>
          <p:cNvPicPr>
            <a:picLocks noChangeAspect="1"/>
          </p:cNvPicPr>
          <p:nvPr/>
        </p:nvPicPr>
        <p:blipFill>
          <a:blip r:embed="rId4"/>
          <a:stretch>
            <a:fillRect/>
          </a:stretch>
        </p:blipFill>
        <p:spPr>
          <a:xfrm>
            <a:off x="10558784" y="5409300"/>
            <a:ext cx="695238" cy="847619"/>
          </a:xfrm>
          <a:prstGeom prst="rect">
            <a:avLst/>
          </a:prstGeom>
        </p:spPr>
      </p:pic>
    </p:spTree>
    <p:extLst>
      <p:ext uri="{BB962C8B-B14F-4D97-AF65-F5344CB8AC3E}">
        <p14:creationId xmlns:p14="http://schemas.microsoft.com/office/powerpoint/2010/main" val="1291733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EF301D0-8709-4EA3-8C92-DC0851852AE2}"/>
              </a:ext>
            </a:extLst>
          </p:cNvPr>
          <p:cNvPicPr>
            <a:picLocks noChangeAspect="1"/>
          </p:cNvPicPr>
          <p:nvPr/>
        </p:nvPicPr>
        <p:blipFill rotWithShape="1">
          <a:blip r:embed="rId3"/>
          <a:srcRect b="41959"/>
          <a:stretch/>
        </p:blipFill>
        <p:spPr>
          <a:xfrm>
            <a:off x="484504" y="831850"/>
            <a:ext cx="10925175" cy="2896870"/>
          </a:xfrm>
          <a:prstGeom prst="rect">
            <a:avLst/>
          </a:prstGeom>
        </p:spPr>
      </p:pic>
      <p:pic>
        <p:nvPicPr>
          <p:cNvPr id="7" name="Picture 6">
            <a:extLst>
              <a:ext uri="{FF2B5EF4-FFF2-40B4-BE49-F238E27FC236}">
                <a16:creationId xmlns:a16="http://schemas.microsoft.com/office/drawing/2014/main" xmlns="" id="{854DBC79-BA11-D0B4-4641-346C781C602B}"/>
              </a:ext>
            </a:extLst>
          </p:cNvPr>
          <p:cNvPicPr>
            <a:picLocks noChangeAspect="1"/>
          </p:cNvPicPr>
          <p:nvPr/>
        </p:nvPicPr>
        <p:blipFill>
          <a:blip r:embed="rId4"/>
          <a:stretch>
            <a:fillRect/>
          </a:stretch>
        </p:blipFill>
        <p:spPr>
          <a:xfrm>
            <a:off x="3326711" y="3959362"/>
            <a:ext cx="695238" cy="847619"/>
          </a:xfrm>
          <a:prstGeom prst="rect">
            <a:avLst/>
          </a:prstGeom>
        </p:spPr>
      </p:pic>
      <p:pic>
        <p:nvPicPr>
          <p:cNvPr id="8" name="Picture 7">
            <a:extLst>
              <a:ext uri="{FF2B5EF4-FFF2-40B4-BE49-F238E27FC236}">
                <a16:creationId xmlns:a16="http://schemas.microsoft.com/office/drawing/2014/main" xmlns="" id="{3FB51C5F-BEB5-94D6-1954-6541689E9EF2}"/>
              </a:ext>
            </a:extLst>
          </p:cNvPr>
          <p:cNvPicPr>
            <a:picLocks noChangeAspect="1"/>
          </p:cNvPicPr>
          <p:nvPr/>
        </p:nvPicPr>
        <p:blipFill>
          <a:blip r:embed="rId5"/>
          <a:stretch>
            <a:fillRect/>
          </a:stretch>
        </p:blipFill>
        <p:spPr>
          <a:xfrm>
            <a:off x="4483661" y="3959362"/>
            <a:ext cx="3802771" cy="2454420"/>
          </a:xfrm>
          <a:prstGeom prst="rect">
            <a:avLst/>
          </a:prstGeom>
        </p:spPr>
      </p:pic>
      <p:sp>
        <p:nvSpPr>
          <p:cNvPr id="9" name="Oval 8">
            <a:extLst>
              <a:ext uri="{FF2B5EF4-FFF2-40B4-BE49-F238E27FC236}">
                <a16:creationId xmlns:a16="http://schemas.microsoft.com/office/drawing/2014/main" xmlns="" id="{3BF23299-516F-8861-F73E-F8C68CA637B2}"/>
              </a:ext>
            </a:extLst>
          </p:cNvPr>
          <p:cNvSpPr/>
          <p:nvPr/>
        </p:nvSpPr>
        <p:spPr>
          <a:xfrm>
            <a:off x="4721629" y="4806981"/>
            <a:ext cx="695238" cy="380161"/>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xmlns="" id="{E3C996D1-5FE9-FE05-6E0D-2218AA7323E8}"/>
              </a:ext>
            </a:extLst>
          </p:cNvPr>
          <p:cNvSpPr/>
          <p:nvPr/>
        </p:nvSpPr>
        <p:spPr>
          <a:xfrm>
            <a:off x="4721629" y="5230220"/>
            <a:ext cx="695238" cy="380161"/>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xmlns="" id="{4D36531A-D969-0D3B-BB18-8139825D2440}"/>
              </a:ext>
            </a:extLst>
          </p:cNvPr>
          <p:cNvCxnSpPr>
            <a:cxnSpLocks/>
          </p:cNvCxnSpPr>
          <p:nvPr/>
        </p:nvCxnSpPr>
        <p:spPr>
          <a:xfrm flipH="1" flipV="1">
            <a:off x="7187885" y="5010624"/>
            <a:ext cx="349134" cy="233159"/>
          </a:xfrm>
          <a:prstGeom prst="straightConnector1">
            <a:avLst/>
          </a:prstGeom>
          <a:ln w="38100">
            <a:solidFill>
              <a:srgbClr val="FF0000"/>
            </a:solidFill>
            <a:tailEnd type="triangle"/>
          </a:ln>
        </p:spPr>
        <p:style>
          <a:lnRef idx="3">
            <a:schemeClr val="accent1"/>
          </a:lnRef>
          <a:fillRef idx="0">
            <a:schemeClr val="accent1"/>
          </a:fillRef>
          <a:effectRef idx="2">
            <a:schemeClr val="accent1"/>
          </a:effectRef>
          <a:fontRef idx="minor">
            <a:schemeClr val="tx1"/>
          </a:fontRef>
        </p:style>
      </p:cxnSp>
      <p:cxnSp>
        <p:nvCxnSpPr>
          <p:cNvPr id="16" name="Straight Arrow Connector 15">
            <a:extLst>
              <a:ext uri="{FF2B5EF4-FFF2-40B4-BE49-F238E27FC236}">
                <a16:creationId xmlns:a16="http://schemas.microsoft.com/office/drawing/2014/main" xmlns="" id="{715A9910-5B2A-50A6-E9C4-FF0B91FA016D}"/>
              </a:ext>
            </a:extLst>
          </p:cNvPr>
          <p:cNvCxnSpPr>
            <a:cxnSpLocks/>
          </p:cNvCxnSpPr>
          <p:nvPr/>
        </p:nvCxnSpPr>
        <p:spPr>
          <a:xfrm flipH="1" flipV="1">
            <a:off x="6385046" y="5420300"/>
            <a:ext cx="332394" cy="338126"/>
          </a:xfrm>
          <a:prstGeom prst="straightConnector1">
            <a:avLst/>
          </a:prstGeom>
          <a:ln w="38100">
            <a:solidFill>
              <a:srgbClr val="FF0000"/>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70424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F069537-1B03-4182-A6F7-E005B9FA5E3F}"/>
              </a:ext>
            </a:extLst>
          </p:cNvPr>
          <p:cNvSpPr txBox="1"/>
          <p:nvPr/>
        </p:nvSpPr>
        <p:spPr>
          <a:xfrm>
            <a:off x="1576137" y="1118937"/>
            <a:ext cx="9877926" cy="3354765"/>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Mời cả lớp truy cập trang web</a:t>
            </a:r>
          </a:p>
          <a:p>
            <a:pPr algn="ctr"/>
            <a:r>
              <a:rPr lang="en-US" sz="6600">
                <a:solidFill>
                  <a:srgbClr val="FF000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https://quizizz.com/</a:t>
            </a:r>
            <a:endParaRPr lang="en-US" sz="6600">
              <a:solidFill>
                <a:srgbClr val="FF0000"/>
              </a:solidFill>
              <a:latin typeface="Times New Roman" panose="02020603050405020304" pitchFamily="18" charset="0"/>
              <a:cs typeface="Times New Roman" panose="02020603050405020304" pitchFamily="18" charset="0"/>
            </a:endParaRPr>
          </a:p>
          <a:p>
            <a:endParaRPr lang="en-US" sz="6600">
              <a:solidFill>
                <a:srgbClr val="FF0000"/>
              </a:solidFill>
              <a:latin typeface="Times New Roman" panose="02020603050405020304" pitchFamily="18" charset="0"/>
              <a:cs typeface="Times New Roman" panose="02020603050405020304" pitchFamily="18" charset="0"/>
            </a:endParaRPr>
          </a:p>
          <a:p>
            <a:r>
              <a:rPr lang="en-US" sz="4000">
                <a:latin typeface="Times New Roman" panose="02020603050405020304" pitchFamily="18" charset="0"/>
                <a:cs typeface="Times New Roman" panose="02020603050405020304" pitchFamily="18" charset="0"/>
              </a:rPr>
              <a:t>Nhập mã: </a:t>
            </a:r>
          </a:p>
        </p:txBody>
      </p:sp>
    </p:spTree>
    <p:extLst>
      <p:ext uri="{BB962C8B-B14F-4D97-AF65-F5344CB8AC3E}">
        <p14:creationId xmlns:p14="http://schemas.microsoft.com/office/powerpoint/2010/main" val="5867324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42772E9-6893-4E2D-8E4E-609409092CA8}"/>
              </a:ext>
            </a:extLst>
          </p:cNvPr>
          <p:cNvPicPr>
            <a:picLocks noChangeAspect="1"/>
          </p:cNvPicPr>
          <p:nvPr/>
        </p:nvPicPr>
        <p:blipFill>
          <a:blip r:embed="rId3"/>
          <a:stretch>
            <a:fillRect/>
          </a:stretch>
        </p:blipFill>
        <p:spPr>
          <a:xfrm>
            <a:off x="451466" y="1154508"/>
            <a:ext cx="11289068" cy="1639491"/>
          </a:xfrm>
          <a:prstGeom prst="rect">
            <a:avLst/>
          </a:prstGeom>
        </p:spPr>
      </p:pic>
      <p:sp>
        <p:nvSpPr>
          <p:cNvPr id="4" name="Rectangle 3">
            <a:extLst>
              <a:ext uri="{FF2B5EF4-FFF2-40B4-BE49-F238E27FC236}">
                <a16:creationId xmlns:a16="http://schemas.microsoft.com/office/drawing/2014/main" xmlns="" id="{8419B2C0-F060-4153-9361-236ECA9AED1F}"/>
              </a:ext>
            </a:extLst>
          </p:cNvPr>
          <p:cNvSpPr/>
          <p:nvPr/>
        </p:nvSpPr>
        <p:spPr>
          <a:xfrm>
            <a:off x="592173" y="385240"/>
            <a:ext cx="10583827"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CÔNG THỨC TRONG BẢNG TÍNH</a:t>
            </a:r>
            <a:endParaRPr lang="vi-VN" sz="2800" b="1">
              <a:solidFill>
                <a:srgbClr val="F03C69"/>
              </a:solidFill>
              <a:latin typeface="SVN-SAF"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A04F8051-9DAE-45F4-8B47-21709D69F6CD}"/>
              </a:ext>
            </a:extLst>
          </p:cNvPr>
          <p:cNvSpPr/>
          <p:nvPr/>
        </p:nvSpPr>
        <p:spPr>
          <a:xfrm>
            <a:off x="1463040" y="2920334"/>
            <a:ext cx="10160000" cy="95032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M</a:t>
            </a:r>
            <a:r>
              <a:rPr lang="vi-VN" sz="2000">
                <a:latin typeface="UTM Avo" panose="02040603050506020204" pitchFamily="18" charset="0"/>
                <a:cs typeface="Times New Roman" panose="02020603050405020304" pitchFamily="18" charset="0"/>
              </a:rPr>
              <a:t>uốn tính </a:t>
            </a:r>
            <a:r>
              <a:rPr lang="vi-VN" sz="2000">
                <a:solidFill>
                  <a:srgbClr val="FF3399"/>
                </a:solidFill>
                <a:latin typeface="UTM Avo" panose="02040603050506020204" pitchFamily="18" charset="0"/>
                <a:cs typeface="Times New Roman" panose="02020603050405020304" pitchFamily="18" charset="0"/>
              </a:rPr>
              <a:t>Tổng số cây hoa </a:t>
            </a:r>
            <a:r>
              <a:rPr lang="vi-VN" sz="2000">
                <a:latin typeface="UTM Avo" panose="02040603050506020204" pitchFamily="18" charset="0"/>
                <a:cs typeface="Times New Roman" panose="02020603050405020304" pitchFamily="18" charset="0"/>
              </a:rPr>
              <a:t>ô E4 trong </a:t>
            </a:r>
            <a:r>
              <a:rPr lang="vi-VN" sz="2000">
                <a:solidFill>
                  <a:srgbClr val="FF3399"/>
                </a:solidFill>
                <a:latin typeface="UTM Avo" panose="02040603050506020204" pitchFamily="18" charset="0"/>
                <a:cs typeface="Times New Roman" panose="02020603050405020304" pitchFamily="18" charset="0"/>
              </a:rPr>
              <a:t>Bảng 2. Dự kiến số lượng cây cần trồng </a:t>
            </a:r>
            <a:r>
              <a:rPr lang="vi-VN" sz="2000">
                <a:latin typeface="UTM Avo" panose="02040603050506020204" pitchFamily="18" charset="0"/>
                <a:cs typeface="Times New Roman" panose="02020603050405020304" pitchFamily="18" charset="0"/>
              </a:rPr>
              <a:t>ở Hình 7.3, thì em</a:t>
            </a:r>
            <a:r>
              <a:rPr lang="en-US" sz="2000">
                <a:latin typeface="UTM Avo" panose="02040603050506020204" pitchFamily="18" charset="0"/>
                <a:cs typeface="Times New Roman" panose="02020603050405020304" pitchFamily="18" charset="0"/>
              </a:rPr>
              <a:t> phải làm nh</a:t>
            </a:r>
            <a:r>
              <a:rPr lang="vi-VN" sz="2000">
                <a:latin typeface="UTM Avo" panose="02040603050506020204" pitchFamily="18" charset="0"/>
                <a:cs typeface="Times New Roman" panose="02020603050405020304" pitchFamily="18" charset="0"/>
              </a:rPr>
              <a:t>ư</a:t>
            </a:r>
            <a:r>
              <a:rPr lang="en-US" sz="2000">
                <a:latin typeface="UTM Avo" panose="02040603050506020204" pitchFamily="18" charset="0"/>
                <a:cs typeface="Times New Roman" panose="02020603050405020304" pitchFamily="18" charset="0"/>
              </a:rPr>
              <a:t> thế nào?</a:t>
            </a:r>
          </a:p>
        </p:txBody>
      </p:sp>
      <p:pic>
        <p:nvPicPr>
          <p:cNvPr id="9" name="Picture 8">
            <a:extLst>
              <a:ext uri="{FF2B5EF4-FFF2-40B4-BE49-F238E27FC236}">
                <a16:creationId xmlns:a16="http://schemas.microsoft.com/office/drawing/2014/main" xmlns="" id="{3142B538-9DA1-47BB-8DC8-5DAB0700CF27}"/>
              </a:ext>
            </a:extLst>
          </p:cNvPr>
          <p:cNvPicPr>
            <a:picLocks noChangeAspect="1"/>
          </p:cNvPicPr>
          <p:nvPr/>
        </p:nvPicPr>
        <p:blipFill>
          <a:blip r:embed="rId4"/>
          <a:stretch>
            <a:fillRect/>
          </a:stretch>
        </p:blipFill>
        <p:spPr>
          <a:xfrm>
            <a:off x="476233" y="2986137"/>
            <a:ext cx="888648" cy="885725"/>
          </a:xfrm>
          <a:prstGeom prst="rect">
            <a:avLst/>
          </a:prstGeom>
        </p:spPr>
      </p:pic>
      <p:sp>
        <p:nvSpPr>
          <p:cNvPr id="12" name="Rectangle 11">
            <a:extLst>
              <a:ext uri="{FF2B5EF4-FFF2-40B4-BE49-F238E27FC236}">
                <a16:creationId xmlns:a16="http://schemas.microsoft.com/office/drawing/2014/main" xmlns="" id="{99BAC959-794D-44CF-8633-13DD90F52094}"/>
              </a:ext>
            </a:extLst>
          </p:cNvPr>
          <p:cNvSpPr/>
          <p:nvPr/>
        </p:nvSpPr>
        <p:spPr>
          <a:xfrm>
            <a:off x="920557" y="3870659"/>
            <a:ext cx="5320947" cy="233531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L</a:t>
            </a:r>
            <a:r>
              <a:rPr lang="vi-VN" sz="2000">
                <a:latin typeface="UTM Avo" panose="02040603050506020204" pitchFamily="18" charset="0"/>
                <a:cs typeface="Times New Roman" panose="02020603050405020304" pitchFamily="18" charset="0"/>
              </a:rPr>
              <a:t>ấy số vị trí (là dữ liệu ở ô C4) nhân với số lượng cây mỗi vị trí (là dữ liệu ở ô D4).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Có hai cách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tính như sau:</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0000FF"/>
                </a:solidFill>
                <a:latin typeface="UTM Avo" panose="02040603050506020204" pitchFamily="18" charset="0"/>
                <a:cs typeface="Times New Roman" panose="02020603050405020304" pitchFamily="18" charset="0"/>
              </a:rPr>
              <a:t>Cách 1.</a:t>
            </a:r>
            <a:r>
              <a:rPr lang="vi-VN" sz="2000">
                <a:latin typeface="UTM Avo" panose="02040603050506020204" pitchFamily="18" charset="0"/>
                <a:cs typeface="Times New Roman" panose="02020603050405020304" pitchFamily="18" charset="0"/>
              </a:rPr>
              <a:t> Nhập </a:t>
            </a:r>
            <a:r>
              <a:rPr lang="vi-VN" sz="2000">
                <a:solidFill>
                  <a:srgbClr val="FF3399"/>
                </a:solidFill>
                <a:latin typeface="UTM Avo" panose="02040603050506020204" pitchFamily="18" charset="0"/>
                <a:cs typeface="Times New Roman" panose="02020603050405020304" pitchFamily="18" charset="0"/>
              </a:rPr>
              <a:t>= 25*10</a:t>
            </a:r>
            <a:r>
              <a:rPr lang="en-US" sz="2000">
                <a:solidFill>
                  <a:srgbClr val="FF3399"/>
                </a:solidFill>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(Hình 7.3).</a:t>
            </a:r>
          </a:p>
          <a:p>
            <a:pPr algn="just" defTabSz="342900">
              <a:lnSpc>
                <a:spcPct val="150000"/>
              </a:lnSpc>
            </a:pPr>
            <a:r>
              <a:rPr lang="vi-VN" sz="2000">
                <a:solidFill>
                  <a:srgbClr val="0000FF"/>
                </a:solidFill>
                <a:latin typeface="UTM Avo" panose="02040603050506020204" pitchFamily="18" charset="0"/>
                <a:cs typeface="Times New Roman" panose="02020603050405020304" pitchFamily="18" charset="0"/>
              </a:rPr>
              <a:t>Cách 2. </a:t>
            </a:r>
            <a:r>
              <a:rPr lang="vi-VN" sz="2000">
                <a:latin typeface="UTM Avo" panose="02040603050506020204" pitchFamily="18" charset="0"/>
                <a:cs typeface="Times New Roman" panose="02020603050405020304" pitchFamily="18" charset="0"/>
              </a:rPr>
              <a:t>Nhập </a:t>
            </a:r>
            <a:r>
              <a:rPr lang="vi-VN" sz="2000">
                <a:solidFill>
                  <a:srgbClr val="FF3399"/>
                </a:solidFill>
                <a:latin typeface="UTM Avo" panose="02040603050506020204" pitchFamily="18" charset="0"/>
                <a:cs typeface="Times New Roman" panose="02020603050405020304" pitchFamily="18" charset="0"/>
              </a:rPr>
              <a:t>= C4*D4 </a:t>
            </a:r>
            <a:r>
              <a:rPr lang="vi-VN" sz="2000">
                <a:latin typeface="UTM Avo" panose="02040603050506020204" pitchFamily="18" charset="0"/>
                <a:cs typeface="Times New Roman" panose="02020603050405020304" pitchFamily="18" charset="0"/>
              </a:rPr>
              <a:t>(Hình 7.4).</a:t>
            </a:r>
          </a:p>
        </p:txBody>
      </p:sp>
      <p:pic>
        <p:nvPicPr>
          <p:cNvPr id="13" name="Picture 12">
            <a:extLst>
              <a:ext uri="{FF2B5EF4-FFF2-40B4-BE49-F238E27FC236}">
                <a16:creationId xmlns:a16="http://schemas.microsoft.com/office/drawing/2014/main" xmlns="" id="{E8AFF007-B46A-470B-A80B-D3C8603E6403}"/>
              </a:ext>
            </a:extLst>
          </p:cNvPr>
          <p:cNvPicPr>
            <a:picLocks noChangeAspect="1"/>
          </p:cNvPicPr>
          <p:nvPr/>
        </p:nvPicPr>
        <p:blipFill>
          <a:blip r:embed="rId5"/>
          <a:stretch>
            <a:fillRect/>
          </a:stretch>
        </p:blipFill>
        <p:spPr>
          <a:xfrm>
            <a:off x="6634321" y="3551441"/>
            <a:ext cx="4988719" cy="2717894"/>
          </a:xfrm>
          <a:prstGeom prst="rect">
            <a:avLst/>
          </a:prstGeom>
        </p:spPr>
      </p:pic>
    </p:spTree>
    <p:extLst>
      <p:ext uri="{BB962C8B-B14F-4D97-AF65-F5344CB8AC3E}">
        <p14:creationId xmlns:p14="http://schemas.microsoft.com/office/powerpoint/2010/main" val="3550111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par>
                          <p:cTn id="26" fill="hold">
                            <p:stCondLst>
                              <p:cond delay="500"/>
                            </p:stCondLst>
                            <p:childTnLst>
                              <p:par>
                                <p:cTn id="27" presetID="42" presetClass="entr" presetSubtype="0" fill="hold" nodeType="after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1000"/>
                                        <p:tgtEl>
                                          <p:spTgt spid="8">
                                            <p:txEl>
                                              <p:pRg st="0" end="0"/>
                                            </p:txEl>
                                          </p:spTgt>
                                        </p:tgtEl>
                                      </p:cBhvr>
                                    </p:animEffect>
                                    <p:anim calcmode="lin" valueType="num">
                                      <p:cBhvr>
                                        <p:cTn id="3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par>
                          <p:cTn id="32" fill="hold">
                            <p:stCondLst>
                              <p:cond delay="1500"/>
                            </p:stCondLst>
                            <p:childTnLst>
                              <p:par>
                                <p:cTn id="33" presetID="14" presetClass="entr" presetSubtype="1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randombar(horizont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2">
                                            <p:txEl>
                                              <p:pRg st="0" end="0"/>
                                            </p:txEl>
                                          </p:spTgt>
                                        </p:tgtEl>
                                        <p:attrNameLst>
                                          <p:attrName>style.visibility</p:attrName>
                                        </p:attrNameLst>
                                      </p:cBhvr>
                                      <p:to>
                                        <p:strVal val="visible"/>
                                      </p:to>
                                    </p:set>
                                    <p:animEffect transition="in" filter="fade">
                                      <p:cBhvr>
                                        <p:cTn id="40" dur="1000"/>
                                        <p:tgtEl>
                                          <p:spTgt spid="12">
                                            <p:txEl>
                                              <p:pRg st="0" end="0"/>
                                            </p:txEl>
                                          </p:spTgt>
                                        </p:tgtEl>
                                      </p:cBhvr>
                                    </p:animEffect>
                                    <p:anim calcmode="lin" valueType="num">
                                      <p:cBhvr>
                                        <p:cTn id="4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2">
                                            <p:txEl>
                                              <p:pRg st="1" end="1"/>
                                            </p:txEl>
                                          </p:spTgt>
                                        </p:tgtEl>
                                        <p:attrNameLst>
                                          <p:attrName>style.visibility</p:attrName>
                                        </p:attrNameLst>
                                      </p:cBhvr>
                                      <p:to>
                                        <p:strVal val="visible"/>
                                      </p:to>
                                    </p:set>
                                    <p:animEffect transition="in" filter="fade">
                                      <p:cBhvr>
                                        <p:cTn id="47" dur="1000"/>
                                        <p:tgtEl>
                                          <p:spTgt spid="12">
                                            <p:txEl>
                                              <p:pRg st="1" end="1"/>
                                            </p:txEl>
                                          </p:spTgt>
                                        </p:tgtEl>
                                      </p:cBhvr>
                                    </p:animEffect>
                                    <p:anim calcmode="lin" valueType="num">
                                      <p:cBhvr>
                                        <p:cTn id="48"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2">
                                            <p:txEl>
                                              <p:pRg st="2" end="2"/>
                                            </p:txEl>
                                          </p:spTgt>
                                        </p:tgtEl>
                                        <p:attrNameLst>
                                          <p:attrName>style.visibility</p:attrName>
                                        </p:attrNameLst>
                                      </p:cBhvr>
                                      <p:to>
                                        <p:strVal val="visible"/>
                                      </p:to>
                                    </p:set>
                                    <p:animEffect transition="in" filter="fade">
                                      <p:cBhvr>
                                        <p:cTn id="54" dur="1000"/>
                                        <p:tgtEl>
                                          <p:spTgt spid="12">
                                            <p:txEl>
                                              <p:pRg st="2" end="2"/>
                                            </p:txEl>
                                          </p:spTgt>
                                        </p:tgtEl>
                                      </p:cBhvr>
                                    </p:animEffect>
                                    <p:anim calcmode="lin" valueType="num">
                                      <p:cBhvr>
                                        <p:cTn id="5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5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2">
                                            <p:txEl>
                                              <p:pRg st="3" end="3"/>
                                            </p:txEl>
                                          </p:spTgt>
                                        </p:tgtEl>
                                        <p:attrNameLst>
                                          <p:attrName>style.visibility</p:attrName>
                                        </p:attrNameLst>
                                      </p:cBhvr>
                                      <p:to>
                                        <p:strVal val="visible"/>
                                      </p:to>
                                    </p:set>
                                    <p:animEffect transition="in" filter="fade">
                                      <p:cBhvr>
                                        <p:cTn id="61" dur="1000"/>
                                        <p:tgtEl>
                                          <p:spTgt spid="12">
                                            <p:txEl>
                                              <p:pRg st="3" end="3"/>
                                            </p:txEl>
                                          </p:spTgt>
                                        </p:tgtEl>
                                      </p:cBhvr>
                                    </p:animEffect>
                                    <p:anim calcmode="lin" valueType="num">
                                      <p:cBhvr>
                                        <p:cTn id="6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63"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4504AAF-9CA8-4ABB-998B-6040366C2270}"/>
              </a:ext>
            </a:extLst>
          </p:cNvPr>
          <p:cNvSpPr/>
          <p:nvPr/>
        </p:nvSpPr>
        <p:spPr>
          <a:xfrm>
            <a:off x="736655" y="3753048"/>
            <a:ext cx="4804992" cy="141885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Với cách 1, kết quả tại ô E4 không thay đổi (vẫn là 250)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kết quả không được cập nhật. </a:t>
            </a:r>
          </a:p>
        </p:txBody>
      </p:sp>
      <p:pic>
        <p:nvPicPr>
          <p:cNvPr id="4" name="Picture 3">
            <a:extLst>
              <a:ext uri="{FF2B5EF4-FFF2-40B4-BE49-F238E27FC236}">
                <a16:creationId xmlns:a16="http://schemas.microsoft.com/office/drawing/2014/main" xmlns="" id="{49CDBAF4-F230-4882-9F28-CA64EAF1BD77}"/>
              </a:ext>
            </a:extLst>
          </p:cNvPr>
          <p:cNvPicPr>
            <a:picLocks noChangeAspect="1"/>
          </p:cNvPicPr>
          <p:nvPr/>
        </p:nvPicPr>
        <p:blipFill>
          <a:blip r:embed="rId2"/>
          <a:stretch>
            <a:fillRect/>
          </a:stretch>
        </p:blipFill>
        <p:spPr>
          <a:xfrm>
            <a:off x="736655" y="922311"/>
            <a:ext cx="4988719" cy="2717894"/>
          </a:xfrm>
          <a:prstGeom prst="rect">
            <a:avLst/>
          </a:prstGeom>
        </p:spPr>
      </p:pic>
      <p:pic>
        <p:nvPicPr>
          <p:cNvPr id="5" name="Picture 4">
            <a:extLst>
              <a:ext uri="{FF2B5EF4-FFF2-40B4-BE49-F238E27FC236}">
                <a16:creationId xmlns:a16="http://schemas.microsoft.com/office/drawing/2014/main" xmlns="" id="{B370C8F6-8071-40D9-8E06-51C12F50085A}"/>
              </a:ext>
            </a:extLst>
          </p:cNvPr>
          <p:cNvPicPr>
            <a:picLocks noChangeAspect="1"/>
          </p:cNvPicPr>
          <p:nvPr/>
        </p:nvPicPr>
        <p:blipFill>
          <a:blip r:embed="rId3"/>
          <a:stretch>
            <a:fillRect/>
          </a:stretch>
        </p:blipFill>
        <p:spPr>
          <a:xfrm>
            <a:off x="6378330" y="922311"/>
            <a:ext cx="4988719" cy="2668547"/>
          </a:xfrm>
          <a:prstGeom prst="rect">
            <a:avLst/>
          </a:prstGeom>
        </p:spPr>
      </p:pic>
      <p:sp>
        <p:nvSpPr>
          <p:cNvPr id="6" name="Rectangle 5">
            <a:extLst>
              <a:ext uri="{FF2B5EF4-FFF2-40B4-BE49-F238E27FC236}">
                <a16:creationId xmlns:a16="http://schemas.microsoft.com/office/drawing/2014/main" xmlns="" id="{EFFADCF5-52BC-4B58-86B8-2262E3EA3D24}"/>
              </a:ext>
            </a:extLst>
          </p:cNvPr>
          <p:cNvSpPr/>
          <p:nvPr/>
        </p:nvSpPr>
        <p:spPr>
          <a:xfrm>
            <a:off x="6378330" y="3753048"/>
            <a:ext cx="5077016" cy="141885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Với cách 2, kết quả </a:t>
            </a:r>
            <a:r>
              <a:rPr lang="en-US" sz="2000">
                <a:latin typeface="UTM Avo" panose="02040603050506020204" pitchFamily="18" charset="0"/>
                <a:cs typeface="Times New Roman" panose="02020603050405020304" pitchFamily="18" charset="0"/>
              </a:rPr>
              <a:t>tại ô </a:t>
            </a:r>
            <a:r>
              <a:rPr lang="vi-VN" sz="2000">
                <a:latin typeface="UTM Avo" panose="02040603050506020204" pitchFamily="18" charset="0"/>
                <a:cs typeface="Times New Roman" panose="02020603050405020304" pitchFamily="18" charset="0"/>
              </a:rPr>
              <a:t>E4 luôn được cập nhật đúng.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kết quả tự động cập nhật</a:t>
            </a:r>
            <a:r>
              <a:rPr lang="en-US" sz="2000">
                <a:latin typeface="UTM Avo" panose="020406030505060202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xmlns="" id="{49AD7891-D378-4EBA-ADA5-24D162530847}"/>
              </a:ext>
            </a:extLst>
          </p:cNvPr>
          <p:cNvSpPr/>
          <p:nvPr/>
        </p:nvSpPr>
        <p:spPr>
          <a:xfrm>
            <a:off x="550606" y="315358"/>
            <a:ext cx="10829065" cy="494110"/>
          </a:xfrm>
          <a:prstGeom prst="rect">
            <a:avLst/>
          </a:prstGeom>
        </p:spPr>
        <p:txBody>
          <a:bodyPr wrap="square">
            <a:spAutoFit/>
          </a:bodyPr>
          <a:lstStyle/>
          <a:p>
            <a:pPr algn="ctr" defTabSz="342900">
              <a:lnSpc>
                <a:spcPct val="150000"/>
              </a:lnSpc>
            </a:pPr>
            <a:r>
              <a:rPr lang="en-US" sz="2000" b="1">
                <a:solidFill>
                  <a:srgbClr val="0000FF"/>
                </a:solidFill>
                <a:latin typeface="UTM Avo" panose="02040603050506020204" pitchFamily="18" charset="0"/>
                <a:cs typeface="Times New Roman" panose="02020603050405020304" pitchFamily="18" charset="0"/>
              </a:rPr>
              <a:t>N</a:t>
            </a:r>
            <a:r>
              <a:rPr lang="vi-VN" sz="2000" b="1">
                <a:solidFill>
                  <a:srgbClr val="0000FF"/>
                </a:solidFill>
                <a:latin typeface="UTM Avo" panose="02040603050506020204" pitchFamily="18" charset="0"/>
                <a:cs typeface="Times New Roman" panose="02020603050405020304" pitchFamily="18" charset="0"/>
              </a:rPr>
              <a:t>ếu sửa dữ liệu tại ô C4 hoặc D4, thì ô kết quả E4 </a:t>
            </a:r>
            <a:r>
              <a:rPr lang="en-US" sz="2000" b="1">
                <a:solidFill>
                  <a:srgbClr val="0000FF"/>
                </a:solidFill>
                <a:latin typeface="UTM Avo" panose="02040603050506020204" pitchFamily="18" charset="0"/>
                <a:cs typeface="Times New Roman" panose="02020603050405020304" pitchFamily="18" charset="0"/>
              </a:rPr>
              <a:t>sẽ thay đổi nh</a:t>
            </a:r>
            <a:r>
              <a:rPr lang="vi-VN" sz="2000" b="1">
                <a:solidFill>
                  <a:srgbClr val="0000FF"/>
                </a:solidFill>
                <a:latin typeface="UTM Avo" panose="02040603050506020204" pitchFamily="18" charset="0"/>
                <a:cs typeface="Times New Roman" panose="02020603050405020304" pitchFamily="18" charset="0"/>
              </a:rPr>
              <a:t>ư</a:t>
            </a:r>
            <a:r>
              <a:rPr lang="en-US" sz="2000" b="1">
                <a:solidFill>
                  <a:srgbClr val="0000FF"/>
                </a:solidFill>
                <a:latin typeface="UTM Avo" panose="02040603050506020204" pitchFamily="18" charset="0"/>
                <a:cs typeface="Times New Roman" panose="02020603050405020304" pitchFamily="18" charset="0"/>
              </a:rPr>
              <a:t> thế nào?</a:t>
            </a:r>
          </a:p>
        </p:txBody>
      </p:sp>
      <p:grpSp>
        <p:nvGrpSpPr>
          <p:cNvPr id="10" name="Group 9">
            <a:extLst>
              <a:ext uri="{FF2B5EF4-FFF2-40B4-BE49-F238E27FC236}">
                <a16:creationId xmlns:a16="http://schemas.microsoft.com/office/drawing/2014/main" xmlns="" id="{D93C51EF-5D6C-43F4-9A99-9F753DCB9A29}"/>
              </a:ext>
            </a:extLst>
          </p:cNvPr>
          <p:cNvGrpSpPr/>
          <p:nvPr/>
        </p:nvGrpSpPr>
        <p:grpSpPr>
          <a:xfrm>
            <a:off x="736654" y="5284741"/>
            <a:ext cx="1994112" cy="1145921"/>
            <a:chOff x="9494929" y="2834557"/>
            <a:chExt cx="2083669" cy="1314606"/>
          </a:xfrm>
        </p:grpSpPr>
        <p:pic>
          <p:nvPicPr>
            <p:cNvPr id="11" name="Picture 4">
              <a:extLst>
                <a:ext uri="{FF2B5EF4-FFF2-40B4-BE49-F238E27FC236}">
                  <a16:creationId xmlns:a16="http://schemas.microsoft.com/office/drawing/2014/main" xmlns="" id="{61A4C679-D202-4FC5-A419-ABA7A29308C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494929" y="2834557"/>
              <a:ext cx="2083669" cy="1314606"/>
            </a:xfrm>
            <a:prstGeom prst="rect">
              <a:avLst/>
            </a:prstGeom>
          </p:spPr>
        </p:pic>
        <p:sp>
          <p:nvSpPr>
            <p:cNvPr id="12" name="Rectangle 32">
              <a:extLst>
                <a:ext uri="{FF2B5EF4-FFF2-40B4-BE49-F238E27FC236}">
                  <a16:creationId xmlns:a16="http://schemas.microsoft.com/office/drawing/2014/main" xmlns="" id="{73E7BD57-E8C2-4D92-95DD-05E8CD9DE3AF}"/>
                </a:ext>
              </a:extLst>
            </p:cNvPr>
            <p:cNvSpPr>
              <a:spLocks noChangeArrowheads="1"/>
            </p:cNvSpPr>
            <p:nvPr/>
          </p:nvSpPr>
          <p:spPr bwMode="auto">
            <a:xfrm>
              <a:off x="9729247" y="3261027"/>
              <a:ext cx="1650269" cy="5232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en-US" sz="2800" b="1">
                  <a:solidFill>
                    <a:srgbClr val="FF0000"/>
                  </a:solidFill>
                  <a:latin typeface="UTM Alpine KT" panose="02040603050506020204" pitchFamily="18" charset="0"/>
                </a:rPr>
                <a:t>Nhận xét</a:t>
              </a:r>
            </a:p>
          </p:txBody>
        </p:sp>
      </p:grpSp>
      <p:sp>
        <p:nvSpPr>
          <p:cNvPr id="13" name="Rectangle 12">
            <a:extLst>
              <a:ext uri="{FF2B5EF4-FFF2-40B4-BE49-F238E27FC236}">
                <a16:creationId xmlns:a16="http://schemas.microsoft.com/office/drawing/2014/main" xmlns="" id="{3DE4E401-0D6E-4C53-9BE9-E9FF54FA247B}"/>
              </a:ext>
            </a:extLst>
          </p:cNvPr>
          <p:cNvSpPr/>
          <p:nvPr/>
        </p:nvSpPr>
        <p:spPr>
          <a:xfrm>
            <a:off x="2955013" y="5613371"/>
            <a:ext cx="7783474" cy="488660"/>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ông thức sử</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dụng trong cách 2 được </a:t>
            </a:r>
            <a:r>
              <a:rPr lang="vi-VN" sz="2000">
                <a:solidFill>
                  <a:srgbClr val="FF3399"/>
                </a:solidFill>
                <a:latin typeface="UTM Avo" panose="02040603050506020204" pitchFamily="18" charset="0"/>
                <a:cs typeface="Times New Roman" panose="02020603050405020304" pitchFamily="18" charset="0"/>
              </a:rPr>
              <a:t>tính toán tự động</a:t>
            </a:r>
            <a:r>
              <a:rPr lang="vi-VN" sz="2000">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785561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fade">
                                      <p:cBhvr>
                                        <p:cTn id="53" dur="1000"/>
                                        <p:tgtEl>
                                          <p:spTgt spid="13">
                                            <p:txEl>
                                              <p:pRg st="0" end="0"/>
                                            </p:txEl>
                                          </p:spTgt>
                                        </p:tgtEl>
                                      </p:cBhvr>
                                    </p:animEffect>
                                    <p:anim calcmode="lin" valueType="num">
                                      <p:cBhvr>
                                        <p:cTn id="5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43b743a0-0172-429c-95a3-78dd7675709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891F01B8AA6A249A4902BD3B51437EF" ma:contentTypeVersion="15" ma:contentTypeDescription="Create a new document." ma:contentTypeScope="" ma:versionID="8bf10772ef8750df190a25451074efae">
  <xsd:schema xmlns:xsd="http://www.w3.org/2001/XMLSchema" xmlns:xs="http://www.w3.org/2001/XMLSchema" xmlns:p="http://schemas.microsoft.com/office/2006/metadata/properties" xmlns:ns3="43b743a0-0172-429c-95a3-78dd76757099" xmlns:ns4="793f3f21-5125-43db-bb8f-785937c0d2a8" targetNamespace="http://schemas.microsoft.com/office/2006/metadata/properties" ma:root="true" ma:fieldsID="9474b74f7cca0c9a5afbf46a683655a8" ns3:_="" ns4:_="">
    <xsd:import namespace="43b743a0-0172-429c-95a3-78dd76757099"/>
    <xsd:import namespace="793f3f21-5125-43db-bb8f-785937c0d2a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MediaServiceAutoTags" minOccurs="0"/>
                <xsd:element ref="ns3:MediaServiceOCR" minOccurs="0"/>
                <xsd:element ref="ns3:MediaLengthInSeconds"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b743a0-0172-429c-95a3-78dd767570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3f3f21-5125-43db-bb8f-785937c0d2a8"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2FF1EB-20FB-4F68-981B-0657ED984E3E}">
  <ds:schemaRefs>
    <ds:schemaRef ds:uri="http://schemas.microsoft.com/sharepoint/v3/contenttype/forms"/>
  </ds:schemaRefs>
</ds:datastoreItem>
</file>

<file path=customXml/itemProps2.xml><?xml version="1.0" encoding="utf-8"?>
<ds:datastoreItem xmlns:ds="http://schemas.openxmlformats.org/officeDocument/2006/customXml" ds:itemID="{1DFD5A72-EF56-4D7C-AB57-93151834E986}">
  <ds:schemaRefs>
    <ds:schemaRef ds:uri="http://schemas.openxmlformats.org/package/2006/metadata/core-properties"/>
    <ds:schemaRef ds:uri="http://schemas.microsoft.com/office/2006/documentManagement/types"/>
    <ds:schemaRef ds:uri="http://schemas.microsoft.com/office/infopath/2007/PartnerControls"/>
    <ds:schemaRef ds:uri="43b743a0-0172-429c-95a3-78dd76757099"/>
    <ds:schemaRef ds:uri="http://purl.org/dc/elements/1.1/"/>
    <ds:schemaRef ds:uri="http://schemas.microsoft.com/office/2006/metadata/properties"/>
    <ds:schemaRef ds:uri="793f3f21-5125-43db-bb8f-785937c0d2a8"/>
    <ds:schemaRef ds:uri="http://purl.org/dc/terms/"/>
    <ds:schemaRef ds:uri="http://www.w3.org/XML/1998/namespace"/>
    <ds:schemaRef ds:uri="http://purl.org/dc/dcmitype/"/>
  </ds:schemaRefs>
</ds:datastoreItem>
</file>

<file path=customXml/itemProps3.xml><?xml version="1.0" encoding="utf-8"?>
<ds:datastoreItem xmlns:ds="http://schemas.openxmlformats.org/officeDocument/2006/customXml" ds:itemID="{60D879EC-41BA-4279-AE27-FAA4065CDB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b743a0-0172-429c-95a3-78dd76757099"/>
    <ds:schemaRef ds:uri="793f3f21-5125-43db-bb8f-785937c0d2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9539</TotalTime>
  <Words>1362</Words>
  <Application>Microsoft Office PowerPoint</Application>
  <PresentationFormat>Widescreen</PresentationFormat>
  <Paragraphs>124</Paragraphs>
  <Slides>18</Slides>
  <Notes>9</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18</vt:i4>
      </vt:variant>
    </vt:vector>
  </HeadingPairs>
  <TitlesOfParts>
    <vt:vector size="35" baseType="lpstr">
      <vt:lpstr>微软雅黑</vt:lpstr>
      <vt:lpstr>Arial</vt:lpstr>
      <vt:lpstr>Calibri</vt:lpstr>
      <vt:lpstr>iCiel Cadena</vt:lpstr>
      <vt:lpstr>Open Sans</vt:lpstr>
      <vt:lpstr>OpenSans</vt:lpstr>
      <vt:lpstr>Segoe Print</vt:lpstr>
      <vt:lpstr>Segoe UI</vt:lpstr>
      <vt:lpstr>SVN-SAF</vt:lpstr>
      <vt:lpstr>Times New Roman</vt:lpstr>
      <vt:lpstr>UTM Alpine KT</vt:lpstr>
      <vt:lpstr>UTM Avo</vt:lpstr>
      <vt:lpstr>UTM Kabel KT</vt:lpstr>
      <vt:lpstr>Wingdings</vt:lpstr>
      <vt:lpstr>方正黑体_GBK</vt:lpstr>
      <vt:lpstr>等线</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Microsoft account</cp:lastModifiedBy>
  <cp:revision>512</cp:revision>
  <dcterms:created xsi:type="dcterms:W3CDTF">2021-11-14T08:33:55Z</dcterms:created>
  <dcterms:modified xsi:type="dcterms:W3CDTF">2024-02-17T01:29:06Z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0x010100E891F01B8AA6A249A4902BD3B51437EF</vt:lpwstr>
  </property>
</Properties>
</file>