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347" r:id="rId2"/>
    <p:sldId id="351" r:id="rId3"/>
    <p:sldId id="348" r:id="rId4"/>
    <p:sldId id="307" r:id="rId5"/>
    <p:sldId id="304" r:id="rId6"/>
    <p:sldId id="320" r:id="rId7"/>
    <p:sldId id="350" r:id="rId8"/>
    <p:sldId id="323" r:id="rId9"/>
    <p:sldId id="349" r:id="rId10"/>
    <p:sldId id="344" r:id="rId11"/>
    <p:sldId id="322" r:id="rId12"/>
    <p:sldId id="285" r:id="rId13"/>
    <p:sldId id="339" r:id="rId14"/>
    <p:sldId id="330" r:id="rId15"/>
    <p:sldId id="309" r:id="rId16"/>
    <p:sldId id="314" r:id="rId17"/>
    <p:sldId id="352" r:id="rId18"/>
    <p:sldId id="324" r:id="rId19"/>
    <p:sldId id="34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2" autoAdjust="0"/>
  </p:normalViewPr>
  <p:slideViewPr>
    <p:cSldViewPr>
      <p:cViewPr>
        <p:scale>
          <a:sx n="50" d="100"/>
          <a:sy n="50" d="100"/>
        </p:scale>
        <p:origin x="-1404" y="-51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53" d="100"/>
          <a:sy n="53" d="100"/>
        </p:scale>
        <p:origin x="-2904"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vi-V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FADB6D-4A4C-4F01-A782-6884D97235D7}" type="datetimeFigureOut">
              <a:rPr lang="vi-VN" smtClean="0"/>
              <a:t>06/08/2023</a:t>
            </a:fld>
            <a:endParaRPr lang="vi-V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vi-V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vi-V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vi-V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11DFF7-F0CA-4248-8914-36BCDC760613}" type="slidenum">
              <a:rPr lang="vi-VN" smtClean="0"/>
              <a:t>‹#›</a:t>
            </a:fld>
            <a:endParaRPr lang="vi-VN"/>
          </a:p>
        </p:txBody>
      </p:sp>
    </p:spTree>
    <p:extLst>
      <p:ext uri="{BB962C8B-B14F-4D97-AF65-F5344CB8AC3E}">
        <p14:creationId xmlns:p14="http://schemas.microsoft.com/office/powerpoint/2010/main" val="2951787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vi-VN"/>
          </a:p>
        </p:txBody>
      </p:sp>
      <p:sp>
        <p:nvSpPr>
          <p:cNvPr id="4" name="Slide Number Placeholder 3"/>
          <p:cNvSpPr>
            <a:spLocks noGrp="1"/>
          </p:cNvSpPr>
          <p:nvPr>
            <p:ph type="sldNum" sz="quarter" idx="10"/>
          </p:nvPr>
        </p:nvSpPr>
        <p:spPr/>
        <p:txBody>
          <a:bodyPr/>
          <a:lstStyle/>
          <a:p>
            <a:fld id="{B911DFF7-F0CA-4248-8914-36BCDC760613}" type="slidenum">
              <a:rPr lang="vi-VN" smtClean="0"/>
              <a:t>1</a:t>
            </a:fld>
            <a:endParaRPr lang="vi-VN"/>
          </a:p>
        </p:txBody>
      </p:sp>
    </p:spTree>
    <p:extLst>
      <p:ext uri="{BB962C8B-B14F-4D97-AF65-F5344CB8AC3E}">
        <p14:creationId xmlns:p14="http://schemas.microsoft.com/office/powerpoint/2010/main" val="266075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vi-VN"/>
          </a:p>
        </p:txBody>
      </p:sp>
      <p:sp>
        <p:nvSpPr>
          <p:cNvPr id="4" name="Slide Number Placeholder 3"/>
          <p:cNvSpPr>
            <a:spLocks noGrp="1"/>
          </p:cNvSpPr>
          <p:nvPr>
            <p:ph type="sldNum" sz="quarter" idx="10"/>
          </p:nvPr>
        </p:nvSpPr>
        <p:spPr/>
        <p:txBody>
          <a:bodyPr/>
          <a:lstStyle/>
          <a:p>
            <a:fld id="{B911DFF7-F0CA-4248-8914-36BCDC760613}" type="slidenum">
              <a:rPr lang="vi-VN" smtClean="0"/>
              <a:t>2</a:t>
            </a:fld>
            <a:endParaRPr lang="vi-VN"/>
          </a:p>
        </p:txBody>
      </p:sp>
    </p:spTree>
    <p:extLst>
      <p:ext uri="{BB962C8B-B14F-4D97-AF65-F5344CB8AC3E}">
        <p14:creationId xmlns:p14="http://schemas.microsoft.com/office/powerpoint/2010/main" val="974295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vi-VN"/>
          </a:p>
        </p:txBody>
      </p:sp>
      <p:sp>
        <p:nvSpPr>
          <p:cNvPr id="4" name="Slide Number Placeholder 3"/>
          <p:cNvSpPr>
            <a:spLocks noGrp="1"/>
          </p:cNvSpPr>
          <p:nvPr>
            <p:ph type="sldNum" sz="quarter" idx="10"/>
          </p:nvPr>
        </p:nvSpPr>
        <p:spPr/>
        <p:txBody>
          <a:bodyPr/>
          <a:lstStyle/>
          <a:p>
            <a:fld id="{B911DFF7-F0CA-4248-8914-36BCDC760613}" type="slidenum">
              <a:rPr lang="vi-VN" smtClean="0"/>
              <a:t>3</a:t>
            </a:fld>
            <a:endParaRPr lang="vi-VN"/>
          </a:p>
        </p:txBody>
      </p:sp>
    </p:spTree>
    <p:extLst>
      <p:ext uri="{BB962C8B-B14F-4D97-AF65-F5344CB8AC3E}">
        <p14:creationId xmlns:p14="http://schemas.microsoft.com/office/powerpoint/2010/main" val="974295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vi-VN"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04D1818-5E6D-4248-8E6E-88800B1E43BF}" type="slidenum">
              <a:rPr lang="en-US" smtClean="0"/>
              <a:pPr eaLnBrk="1" hangingPunct="1"/>
              <a:t>8</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vi-VN"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5C00B85-A4D7-493F-89BB-75D6D272ED61}" type="slidenum">
              <a:rPr lang="en-US" smtClean="0"/>
              <a:pPr eaLnBrk="1" hangingPunct="1"/>
              <a:t>15</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vi-VN"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4268220-5DA5-4F32-92EC-4ADA48C7E60D}" type="slidenum">
              <a:rPr lang="en-US" smtClean="0"/>
              <a:pPr eaLnBrk="1" hangingPunct="1"/>
              <a:t>16</a:t>
            </a:fld>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6B02BC6-181F-4B19-8395-3BD31472C881}" type="datetimeFigureOut">
              <a:rPr lang="en-US" smtClean="0"/>
              <a:t>8/6/2023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1576448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6B02BC6-181F-4B19-8395-3BD31472C881}" type="datetimeFigureOut">
              <a:rPr lang="en-US" smtClean="0"/>
              <a:t>8/6/2023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3037315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6"/>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B02BC6-181F-4B19-8395-3BD31472C881}" type="datetimeFigureOut">
              <a:rPr lang="en-US" smtClean="0"/>
              <a:t>8/6/2023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3315384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6B02BC6-181F-4B19-8395-3BD31472C881}" type="datetimeFigureOut">
              <a:rPr lang="en-US" smtClean="0"/>
              <a:t>8/6/2023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2445373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9"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6B02BC6-181F-4B19-8395-3BD31472C881}" type="datetimeFigureOut">
              <a:rPr lang="en-US" smtClean="0"/>
              <a:t>8/6/2023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3107628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6B02BC6-181F-4B19-8395-3BD31472C881}" type="datetimeFigureOut">
              <a:rPr lang="en-US" smtClean="0"/>
              <a:t>8/6/2023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91907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B02BC6-181F-4B19-8395-3BD31472C881}" type="datetimeFigureOut">
              <a:rPr lang="en-US" smtClean="0"/>
              <a:t>8/6/2023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2526719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49"/>
            <a:ext cx="3008313" cy="1162051"/>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B02BC6-181F-4B19-8395-3BD31472C881}" type="datetimeFigureOut">
              <a:rPr lang="en-US" smtClean="0"/>
              <a:t>8/6/2023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412463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40"/>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9"/>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B02BC6-181F-4B19-8395-3BD31472C881}" type="datetimeFigureOut">
              <a:rPr lang="en-US" smtClean="0"/>
              <a:t>8/6/2023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698260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6B02BC6-181F-4B19-8395-3BD31472C881}" type="datetimeFigureOut">
              <a:rPr lang="en-US" smtClean="0"/>
              <a:t>8/6/2023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3559657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6B02BC6-181F-4B19-8395-3BD31472C881}" type="datetimeFigureOut">
              <a:rPr lang="en-US" smtClean="0"/>
              <a:t>8/6/2023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9D071C-5C62-4D97-9012-E9A759686724}" type="slidenum">
              <a:rPr lang="en-US" smtClean="0"/>
              <a:t>‹#›</a:t>
            </a:fld>
            <a:endParaRPr lang="en-US"/>
          </a:p>
        </p:txBody>
      </p:sp>
    </p:spTree>
    <p:extLst>
      <p:ext uri="{BB962C8B-B14F-4D97-AF65-F5344CB8AC3E}">
        <p14:creationId xmlns:p14="http://schemas.microsoft.com/office/powerpoint/2010/main" val="910078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3"/>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B02BC6-181F-4B19-8395-3BD31472C881}" type="datetimeFigureOut">
              <a:rPr lang="en-US" smtClean="0"/>
              <a:t>8/6/2023</a:t>
            </a:fld>
            <a:endParaRPr lang="en-US"/>
          </a:p>
        </p:txBody>
      </p:sp>
      <p:sp>
        <p:nvSpPr>
          <p:cNvPr id="5" name="Footer Placeholder 4"/>
          <p:cNvSpPr>
            <a:spLocks noGrp="1"/>
          </p:cNvSpPr>
          <p:nvPr>
            <p:ph type="ftr" sz="quarter" idx="3"/>
          </p:nvPr>
        </p:nvSpPr>
        <p:spPr>
          <a:xfrm>
            <a:off x="3124200" y="6356353"/>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3"/>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9D071C-5C62-4D97-9012-E9A759686724}" type="slidenum">
              <a:rPr lang="en-US" smtClean="0"/>
              <a:t>‹#›</a:t>
            </a:fld>
            <a:endParaRPr lang="en-US"/>
          </a:p>
        </p:txBody>
      </p:sp>
    </p:spTree>
    <p:extLst>
      <p:ext uri="{BB962C8B-B14F-4D97-AF65-F5344CB8AC3E}">
        <p14:creationId xmlns:p14="http://schemas.microsoft.com/office/powerpoint/2010/main" val="1726429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7.xml.rels><?xml version="1.0" encoding="UTF-8" standalone="yes"?>
<Relationships xmlns="http://schemas.openxmlformats.org/package/2006/relationships"><Relationship Id="rId3" Type="http://schemas.openxmlformats.org/officeDocument/2006/relationships/hyperlink" Target="https://doctailieu.com/trac-nghiem/hai-ben-tham-chien-dua-nhung-phuong-tien-chien-tranh-moi-xe-tang-may-bay-trinh-75218" TargetMode="External"/><Relationship Id="rId2" Type="http://schemas.openxmlformats.org/officeDocument/2006/relationships/hyperlink" Target="https://doctailieu.com/trac-nghiem/nguyen-nhan-sau-xa-dan-den-cuoc-chien-tranh-the-gioi-thu-nhat-1914-1918-la-75213" TargetMode="External"/><Relationship Id="rId1" Type="http://schemas.openxmlformats.org/officeDocument/2006/relationships/slideLayout" Target="../slideLayouts/slideLayout2.xml"/><Relationship Id="rId4" Type="http://schemas.openxmlformats.org/officeDocument/2006/relationships/hyperlink" Target="https://doctailieu.com/trac-nghiem/yeu-to-da-tac-dong-manh-den-tinh-hinh-xa-hoi-viet-nam-trong-nhung-nam-chien-76262"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18" y="0"/>
            <a:ext cx="9144000" cy="6858000"/>
          </a:xfrm>
          <a:prstGeom prst="rect">
            <a:avLst/>
          </a:prstGeom>
          <a:noFill/>
          <a:ln>
            <a:noFill/>
          </a:ln>
          <a:effectLst/>
          <a:extLst>
            <a:ext uri="{909E8E84-426E-40DD-AFC4-6F175D3DCCD1}">
              <a14:hiddenFill xmlns:a14="http://schemas.microsoft.com/office/drawing/2010/main">
                <a:gradFill rotWithShape="0">
                  <a:gsLst>
                    <a:gs pos="0">
                      <a:schemeClr val="accent1"/>
                    </a:gs>
                    <a:gs pos="100000">
                      <a:schemeClr val="bg1"/>
                    </a:gs>
                  </a:gsLst>
                  <a:path path="rect">
                    <a:fillToRect r="100000" b="100000"/>
                  </a:path>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9395" name="WordArt 3"/>
          <p:cNvSpPr>
            <a:spLocks noChangeArrowheads="1" noChangeShapeType="1" noTextEdit="1"/>
          </p:cNvSpPr>
          <p:nvPr/>
        </p:nvSpPr>
        <p:spPr bwMode="auto">
          <a:xfrm>
            <a:off x="1600200" y="2667000"/>
            <a:ext cx="6248400" cy="1849438"/>
          </a:xfrm>
          <a:prstGeom prst="rect">
            <a:avLst/>
          </a:prstGeom>
          <a:extLst>
            <a:ext uri="{AF507438-7753-43E0-B8FC-AC1667EBCBE1}">
              <a14:hiddenEffects xmlns:a14="http://schemas.microsoft.com/office/drawing/2010/main">
                <a:effectLst/>
              </a14:hiddenEffects>
            </a:ext>
          </a:extLst>
        </p:spPr>
        <p:txBody>
          <a:bodyPr wrap="none" fromWordArt="1">
            <a:prstTxWarp prst="textDeflate">
              <a:avLst>
                <a:gd name="adj" fmla="val 29014"/>
              </a:avLst>
            </a:prstTxWarp>
          </a:bodyPr>
          <a:lstStyle/>
          <a:p>
            <a:r>
              <a:rPr lang="vi-VN" sz="3600" b="1" dirty="0"/>
              <a:t>CHIẾN TRANH THỂ GIỚI THỨ NHẤT (1914-1918)</a:t>
            </a:r>
            <a:endParaRPr lang="vi-VN" sz="3600" dirty="0"/>
          </a:p>
          <a:p>
            <a:r>
              <a:rPr lang="vi-VN" sz="3600" b="1" dirty="0"/>
              <a:t>VÀ CÁCH MẠNG THÁNG MƯỜI NGA </a:t>
            </a:r>
            <a:r>
              <a:rPr lang="vi-VN" sz="3600" b="1" dirty="0" smtClean="0"/>
              <a:t>NĂM </a:t>
            </a:r>
            <a:r>
              <a:rPr lang="vi-VN" sz="3600" b="1" dirty="0"/>
              <a:t>1917</a:t>
            </a:r>
            <a:endParaRPr lang="vi-VN" sz="3600" dirty="0"/>
          </a:p>
        </p:txBody>
      </p:sp>
      <p:sp>
        <p:nvSpPr>
          <p:cNvPr id="59397" name="Text Box 5"/>
          <p:cNvSpPr txBox="1">
            <a:spLocks noChangeArrowheads="1"/>
          </p:cNvSpPr>
          <p:nvPr/>
        </p:nvSpPr>
        <p:spPr bwMode="auto">
          <a:xfrm>
            <a:off x="0" y="1077913"/>
            <a:ext cx="9220200" cy="707886"/>
          </a:xfrm>
          <a:prstGeom prst="rect">
            <a:avLst/>
          </a:prstGeom>
          <a:gradFill rotWithShape="1">
            <a:gsLst>
              <a:gs pos="0">
                <a:srgbClr val="FFFF00">
                  <a:alpha val="0"/>
                </a:srgbClr>
              </a:gs>
              <a:gs pos="50000">
                <a:srgbClr val="FFFF00">
                  <a:gamma/>
                  <a:tint val="0"/>
                  <a:invGamma/>
                </a:srgbClr>
              </a:gs>
              <a:gs pos="100000">
                <a:srgbClr val="FFFF00">
                  <a:alpha val="0"/>
                </a:srgbClr>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sz="4000" b="1" dirty="0" err="1">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Thi</a:t>
            </a:r>
            <a:r>
              <a:rPr lang="en-US" sz="4000" b="1" dirty="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a:t>
            </a:r>
            <a:r>
              <a:rPr lang="en-US" sz="4000" b="1" dirty="0" err="1">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đ</a:t>
            </a:r>
            <a:r>
              <a:rPr lang="en-US" sz="4000" b="1" dirty="0" err="1"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ua</a:t>
            </a:r>
            <a:r>
              <a:rPr lang="en-US" sz="4000" b="1" dirty="0"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a:t>
            </a:r>
            <a:r>
              <a:rPr lang="en-US" sz="4000" b="1" dirty="0" err="1"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dạy</a:t>
            </a:r>
            <a:r>
              <a:rPr lang="en-US" sz="4000" b="1" dirty="0"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a:t>
            </a:r>
            <a:r>
              <a:rPr lang="en-US" sz="4000" b="1" dirty="0" err="1"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tốt</a:t>
            </a:r>
            <a:r>
              <a:rPr lang="en-US" sz="4000" b="1" dirty="0"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a:t>
            </a:r>
            <a:r>
              <a:rPr lang="en-US" sz="4000" b="1" dirty="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a:t>
            </a:r>
            <a:r>
              <a:rPr lang="en-US" sz="4000" b="1" dirty="0" err="1"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học</a:t>
            </a:r>
            <a:r>
              <a:rPr lang="en-US" sz="4000" b="1" dirty="0"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a:t>
            </a:r>
            <a:r>
              <a:rPr lang="en-US" sz="4000" b="1" dirty="0" err="1"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tốt</a:t>
            </a:r>
            <a:r>
              <a:rPr lang="en-US" sz="4000" b="1" dirty="0" smtClean="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a:t>
            </a:r>
            <a:r>
              <a:rPr lang="en-US" sz="4000" b="1" dirty="0">
                <a:solidFill>
                  <a:srgbClr val="FFFF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a:t>
            </a:r>
          </a:p>
        </p:txBody>
      </p:sp>
      <p:sp>
        <p:nvSpPr>
          <p:cNvPr id="59398" name="Text Box 6"/>
          <p:cNvSpPr txBox="1">
            <a:spLocks noChangeArrowheads="1"/>
          </p:cNvSpPr>
          <p:nvPr/>
        </p:nvSpPr>
        <p:spPr bwMode="auto">
          <a:xfrm>
            <a:off x="317500" y="248154"/>
            <a:ext cx="8686800" cy="74251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70000"/>
              </a:lnSpc>
              <a:spcBef>
                <a:spcPct val="50000"/>
              </a:spcBef>
            </a:pPr>
            <a:r>
              <a:rPr lang="en-US" sz="2200" b="1" dirty="0" smtClean="0">
                <a:solidFill>
                  <a:srgbClr val="D60093"/>
                </a:solidFill>
                <a:effectLst>
                  <a:outerShdw blurRad="38100" dist="38100" dir="2700000" algn="tl">
                    <a:srgbClr val="C0C0C0"/>
                  </a:outerShdw>
                </a:effectLst>
                <a:latin typeface="Times New Roman" panose="02020603050405020304" pitchFamily="18" charset="0"/>
                <a:cs typeface="Times New Roman" panose="02020603050405020304" pitchFamily="18" charset="0"/>
              </a:rPr>
              <a:t>PHÒNG GIÁO DỤC VÀ ĐÀO TẠO </a:t>
            </a:r>
          </a:p>
          <a:p>
            <a:pPr algn="ctr">
              <a:lnSpc>
                <a:spcPct val="70000"/>
              </a:lnSpc>
              <a:spcBef>
                <a:spcPct val="50000"/>
              </a:spcBef>
            </a:pPr>
            <a:r>
              <a:rPr lang="en-US" sz="2200" b="1" dirty="0" smtClean="0">
                <a:solidFill>
                  <a:srgbClr val="D60093"/>
                </a:solidFill>
                <a:effectLst>
                  <a:outerShdw blurRad="38100" dist="38100" dir="2700000" algn="tl">
                    <a:srgbClr val="C0C0C0"/>
                  </a:outerShdw>
                </a:effectLst>
                <a:latin typeface="Times New Roman" panose="02020603050405020304" pitchFamily="18" charset="0"/>
                <a:cs typeface="Times New Roman" panose="02020603050405020304" pitchFamily="18" charset="0"/>
              </a:rPr>
              <a:t>TRƯỜNG TH &amp; THCS </a:t>
            </a:r>
          </a:p>
        </p:txBody>
      </p:sp>
      <p:grpSp>
        <p:nvGrpSpPr>
          <p:cNvPr id="59399" name="Group 7"/>
          <p:cNvGrpSpPr>
            <a:grpSpLocks/>
          </p:cNvGrpSpPr>
          <p:nvPr/>
        </p:nvGrpSpPr>
        <p:grpSpPr bwMode="auto">
          <a:xfrm>
            <a:off x="3652000" y="1687933"/>
            <a:ext cx="2017859" cy="1131468"/>
            <a:chOff x="1357" y="2294"/>
            <a:chExt cx="1824" cy="1527"/>
          </a:xfrm>
        </p:grpSpPr>
        <p:pic>
          <p:nvPicPr>
            <p:cNvPr id="59400" name="Picture 8" descr="Froc1"/>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434" y="2629"/>
              <a:ext cx="1702" cy="931"/>
            </a:xfrm>
            <a:prstGeom prst="rect">
              <a:avLst/>
            </a:prstGeom>
            <a:noFill/>
            <a:extLst>
              <a:ext uri="{909E8E84-426E-40DD-AFC4-6F175D3DCCD1}">
                <a14:hiddenFill xmlns:a14="http://schemas.microsoft.com/office/drawing/2010/main">
                  <a:solidFill>
                    <a:srgbClr val="FFFFFF"/>
                  </a:solidFill>
                </a14:hiddenFill>
              </a:ext>
            </a:extLst>
          </p:spPr>
        </p:pic>
        <p:grpSp>
          <p:nvGrpSpPr>
            <p:cNvPr id="59401" name="Group 9"/>
            <p:cNvGrpSpPr>
              <a:grpSpLocks/>
            </p:cNvGrpSpPr>
            <p:nvPr/>
          </p:nvGrpSpPr>
          <p:grpSpPr bwMode="auto">
            <a:xfrm>
              <a:off x="1357" y="2294"/>
              <a:ext cx="1824" cy="1527"/>
              <a:chOff x="2016" y="768"/>
              <a:chExt cx="1824" cy="1527"/>
            </a:xfrm>
          </p:grpSpPr>
          <p:grpSp>
            <p:nvGrpSpPr>
              <p:cNvPr id="59402" name="Group 10"/>
              <p:cNvGrpSpPr>
                <a:grpSpLocks/>
              </p:cNvGrpSpPr>
              <p:nvPr/>
            </p:nvGrpSpPr>
            <p:grpSpPr bwMode="auto">
              <a:xfrm>
                <a:off x="2016" y="960"/>
                <a:ext cx="1824" cy="1039"/>
                <a:chOff x="2064" y="3168"/>
                <a:chExt cx="1824" cy="1039"/>
              </a:xfrm>
            </p:grpSpPr>
            <p:sp>
              <p:nvSpPr>
                <p:cNvPr id="59403" name="Freeform 11"/>
                <p:cNvSpPr>
                  <a:spLocks/>
                </p:cNvSpPr>
                <p:nvPr/>
              </p:nvSpPr>
              <p:spPr bwMode="auto">
                <a:xfrm>
                  <a:off x="2064" y="3360"/>
                  <a:ext cx="1824" cy="761"/>
                </a:xfrm>
                <a:custGeom>
                  <a:avLst/>
                  <a:gdLst>
                    <a:gd name="T0" fmla="*/ 3507 w 3648"/>
                    <a:gd name="T1" fmla="*/ 429 h 1521"/>
                    <a:gd name="T2" fmla="*/ 3280 w 3648"/>
                    <a:gd name="T3" fmla="*/ 509 h 1521"/>
                    <a:gd name="T4" fmla="*/ 3047 w 3648"/>
                    <a:gd name="T5" fmla="*/ 588 h 1521"/>
                    <a:gd name="T6" fmla="*/ 2812 w 3648"/>
                    <a:gd name="T7" fmla="*/ 660 h 1521"/>
                    <a:gd name="T8" fmla="*/ 2584 w 3648"/>
                    <a:gd name="T9" fmla="*/ 727 h 1521"/>
                    <a:gd name="T10" fmla="*/ 2368 w 3648"/>
                    <a:gd name="T11" fmla="*/ 781 h 1521"/>
                    <a:gd name="T12" fmla="*/ 2172 w 3648"/>
                    <a:gd name="T13" fmla="*/ 827 h 1521"/>
                    <a:gd name="T14" fmla="*/ 2002 w 3648"/>
                    <a:gd name="T15" fmla="*/ 849 h 1521"/>
                    <a:gd name="T16" fmla="*/ 1868 w 3648"/>
                    <a:gd name="T17" fmla="*/ 858 h 1521"/>
                    <a:gd name="T18" fmla="*/ 1772 w 3648"/>
                    <a:gd name="T19" fmla="*/ 844 h 1521"/>
                    <a:gd name="T20" fmla="*/ 1728 w 3648"/>
                    <a:gd name="T21" fmla="*/ 809 h 1521"/>
                    <a:gd name="T22" fmla="*/ 1707 w 3648"/>
                    <a:gd name="T23" fmla="*/ 675 h 1521"/>
                    <a:gd name="T24" fmla="*/ 1733 w 3648"/>
                    <a:gd name="T25" fmla="*/ 544 h 1521"/>
                    <a:gd name="T26" fmla="*/ 1696 w 3648"/>
                    <a:gd name="T27" fmla="*/ 411 h 1521"/>
                    <a:gd name="T28" fmla="*/ 1608 w 3648"/>
                    <a:gd name="T29" fmla="*/ 290 h 1521"/>
                    <a:gd name="T30" fmla="*/ 1521 w 3648"/>
                    <a:gd name="T31" fmla="*/ 161 h 1521"/>
                    <a:gd name="T32" fmla="*/ 1421 w 3648"/>
                    <a:gd name="T33" fmla="*/ 52 h 1521"/>
                    <a:gd name="T34" fmla="*/ 1288 w 3648"/>
                    <a:gd name="T35" fmla="*/ 0 h 1521"/>
                    <a:gd name="T36" fmla="*/ 1108 w 3648"/>
                    <a:gd name="T37" fmla="*/ 33 h 1521"/>
                    <a:gd name="T38" fmla="*/ 906 w 3648"/>
                    <a:gd name="T39" fmla="*/ 102 h 1521"/>
                    <a:gd name="T40" fmla="*/ 766 w 3648"/>
                    <a:gd name="T41" fmla="*/ 161 h 1521"/>
                    <a:gd name="T42" fmla="*/ 655 w 3648"/>
                    <a:gd name="T43" fmla="*/ 218 h 1521"/>
                    <a:gd name="T44" fmla="*/ 531 w 3648"/>
                    <a:gd name="T45" fmla="*/ 274 h 1521"/>
                    <a:gd name="T46" fmla="*/ 355 w 3648"/>
                    <a:gd name="T47" fmla="*/ 342 h 1521"/>
                    <a:gd name="T48" fmla="*/ 89 w 3648"/>
                    <a:gd name="T49" fmla="*/ 1058 h 1521"/>
                    <a:gd name="T50" fmla="*/ 322 w 3648"/>
                    <a:gd name="T51" fmla="*/ 971 h 1521"/>
                    <a:gd name="T52" fmla="*/ 514 w 3648"/>
                    <a:gd name="T53" fmla="*/ 895 h 1521"/>
                    <a:gd name="T54" fmla="*/ 692 w 3648"/>
                    <a:gd name="T55" fmla="*/ 838 h 1521"/>
                    <a:gd name="T56" fmla="*/ 862 w 3648"/>
                    <a:gd name="T57" fmla="*/ 781 h 1521"/>
                    <a:gd name="T58" fmla="*/ 1053 w 3648"/>
                    <a:gd name="T59" fmla="*/ 734 h 1521"/>
                    <a:gd name="T60" fmla="*/ 1017 w 3648"/>
                    <a:gd name="T61" fmla="*/ 1042 h 1521"/>
                    <a:gd name="T62" fmla="*/ 1008 w 3648"/>
                    <a:gd name="T63" fmla="*/ 1230 h 1521"/>
                    <a:gd name="T64" fmla="*/ 1071 w 3648"/>
                    <a:gd name="T65" fmla="*/ 1349 h 1521"/>
                    <a:gd name="T66" fmla="*/ 1171 w 3648"/>
                    <a:gd name="T67" fmla="*/ 1443 h 1521"/>
                    <a:gd name="T68" fmla="*/ 1304 w 3648"/>
                    <a:gd name="T69" fmla="*/ 1502 h 1521"/>
                    <a:gd name="T70" fmla="*/ 1448 w 3648"/>
                    <a:gd name="T71" fmla="*/ 1521 h 1521"/>
                    <a:gd name="T72" fmla="*/ 1584 w 3648"/>
                    <a:gd name="T73" fmla="*/ 1502 h 1521"/>
                    <a:gd name="T74" fmla="*/ 1709 w 3648"/>
                    <a:gd name="T75" fmla="*/ 1484 h 1521"/>
                    <a:gd name="T76" fmla="*/ 1848 w 3648"/>
                    <a:gd name="T77" fmla="*/ 1469 h 1521"/>
                    <a:gd name="T78" fmla="*/ 2003 w 3648"/>
                    <a:gd name="T79" fmla="*/ 1445 h 1521"/>
                    <a:gd name="T80" fmla="*/ 2172 w 3648"/>
                    <a:gd name="T81" fmla="*/ 1419 h 1521"/>
                    <a:gd name="T82" fmla="*/ 2353 w 3648"/>
                    <a:gd name="T83" fmla="*/ 1388 h 1521"/>
                    <a:gd name="T84" fmla="*/ 2536 w 3648"/>
                    <a:gd name="T85" fmla="*/ 1351 h 1521"/>
                    <a:gd name="T86" fmla="*/ 2725 w 3648"/>
                    <a:gd name="T87" fmla="*/ 1310 h 1521"/>
                    <a:gd name="T88" fmla="*/ 2919 w 3648"/>
                    <a:gd name="T89" fmla="*/ 1258 h 1521"/>
                    <a:gd name="T90" fmla="*/ 3112 w 3648"/>
                    <a:gd name="T91" fmla="*/ 1199 h 1521"/>
                    <a:gd name="T92" fmla="*/ 3304 w 3648"/>
                    <a:gd name="T93" fmla="*/ 1134 h 1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648" h="1521">
                      <a:moveTo>
                        <a:pt x="3648" y="376"/>
                      </a:moveTo>
                      <a:lnTo>
                        <a:pt x="3580" y="400"/>
                      </a:lnTo>
                      <a:lnTo>
                        <a:pt x="3507" y="429"/>
                      </a:lnTo>
                      <a:lnTo>
                        <a:pt x="3433" y="455"/>
                      </a:lnTo>
                      <a:lnTo>
                        <a:pt x="3358" y="483"/>
                      </a:lnTo>
                      <a:lnTo>
                        <a:pt x="3280" y="509"/>
                      </a:lnTo>
                      <a:lnTo>
                        <a:pt x="3204" y="535"/>
                      </a:lnTo>
                      <a:lnTo>
                        <a:pt x="3126" y="564"/>
                      </a:lnTo>
                      <a:lnTo>
                        <a:pt x="3047" y="588"/>
                      </a:lnTo>
                      <a:lnTo>
                        <a:pt x="2969" y="612"/>
                      </a:lnTo>
                      <a:lnTo>
                        <a:pt x="2891" y="638"/>
                      </a:lnTo>
                      <a:lnTo>
                        <a:pt x="2812" y="660"/>
                      </a:lnTo>
                      <a:lnTo>
                        <a:pt x="2734" y="685"/>
                      </a:lnTo>
                      <a:lnTo>
                        <a:pt x="2660" y="709"/>
                      </a:lnTo>
                      <a:lnTo>
                        <a:pt x="2584" y="727"/>
                      </a:lnTo>
                      <a:lnTo>
                        <a:pt x="2512" y="747"/>
                      </a:lnTo>
                      <a:lnTo>
                        <a:pt x="2438" y="764"/>
                      </a:lnTo>
                      <a:lnTo>
                        <a:pt x="2368" y="781"/>
                      </a:lnTo>
                      <a:lnTo>
                        <a:pt x="2301" y="797"/>
                      </a:lnTo>
                      <a:lnTo>
                        <a:pt x="2235" y="814"/>
                      </a:lnTo>
                      <a:lnTo>
                        <a:pt x="2172" y="827"/>
                      </a:lnTo>
                      <a:lnTo>
                        <a:pt x="2111" y="838"/>
                      </a:lnTo>
                      <a:lnTo>
                        <a:pt x="2055" y="844"/>
                      </a:lnTo>
                      <a:lnTo>
                        <a:pt x="2002" y="849"/>
                      </a:lnTo>
                      <a:lnTo>
                        <a:pt x="1955" y="857"/>
                      </a:lnTo>
                      <a:lnTo>
                        <a:pt x="1911" y="858"/>
                      </a:lnTo>
                      <a:lnTo>
                        <a:pt x="1868" y="858"/>
                      </a:lnTo>
                      <a:lnTo>
                        <a:pt x="1831" y="857"/>
                      </a:lnTo>
                      <a:lnTo>
                        <a:pt x="1800" y="849"/>
                      </a:lnTo>
                      <a:lnTo>
                        <a:pt x="1772" y="844"/>
                      </a:lnTo>
                      <a:lnTo>
                        <a:pt x="1754" y="838"/>
                      </a:lnTo>
                      <a:lnTo>
                        <a:pt x="1735" y="821"/>
                      </a:lnTo>
                      <a:lnTo>
                        <a:pt x="1728" y="809"/>
                      </a:lnTo>
                      <a:lnTo>
                        <a:pt x="1709" y="760"/>
                      </a:lnTo>
                      <a:lnTo>
                        <a:pt x="1700" y="720"/>
                      </a:lnTo>
                      <a:lnTo>
                        <a:pt x="1707" y="675"/>
                      </a:lnTo>
                      <a:lnTo>
                        <a:pt x="1715" y="633"/>
                      </a:lnTo>
                      <a:lnTo>
                        <a:pt x="1726" y="590"/>
                      </a:lnTo>
                      <a:lnTo>
                        <a:pt x="1733" y="544"/>
                      </a:lnTo>
                      <a:lnTo>
                        <a:pt x="1735" y="496"/>
                      </a:lnTo>
                      <a:lnTo>
                        <a:pt x="1728" y="448"/>
                      </a:lnTo>
                      <a:lnTo>
                        <a:pt x="1696" y="411"/>
                      </a:lnTo>
                      <a:lnTo>
                        <a:pt x="1667" y="376"/>
                      </a:lnTo>
                      <a:lnTo>
                        <a:pt x="1635" y="337"/>
                      </a:lnTo>
                      <a:lnTo>
                        <a:pt x="1608" y="290"/>
                      </a:lnTo>
                      <a:lnTo>
                        <a:pt x="1580" y="246"/>
                      </a:lnTo>
                      <a:lnTo>
                        <a:pt x="1552" y="203"/>
                      </a:lnTo>
                      <a:lnTo>
                        <a:pt x="1521" y="161"/>
                      </a:lnTo>
                      <a:lnTo>
                        <a:pt x="1489" y="120"/>
                      </a:lnTo>
                      <a:lnTo>
                        <a:pt x="1456" y="85"/>
                      </a:lnTo>
                      <a:lnTo>
                        <a:pt x="1421" y="52"/>
                      </a:lnTo>
                      <a:lnTo>
                        <a:pt x="1378" y="26"/>
                      </a:lnTo>
                      <a:lnTo>
                        <a:pt x="1337" y="9"/>
                      </a:lnTo>
                      <a:lnTo>
                        <a:pt x="1288" y="0"/>
                      </a:lnTo>
                      <a:lnTo>
                        <a:pt x="1234" y="0"/>
                      </a:lnTo>
                      <a:lnTo>
                        <a:pt x="1175" y="11"/>
                      </a:lnTo>
                      <a:lnTo>
                        <a:pt x="1108" y="33"/>
                      </a:lnTo>
                      <a:lnTo>
                        <a:pt x="1032" y="57"/>
                      </a:lnTo>
                      <a:lnTo>
                        <a:pt x="966" y="81"/>
                      </a:lnTo>
                      <a:lnTo>
                        <a:pt x="906" y="102"/>
                      </a:lnTo>
                      <a:lnTo>
                        <a:pt x="853" y="120"/>
                      </a:lnTo>
                      <a:lnTo>
                        <a:pt x="808" y="141"/>
                      </a:lnTo>
                      <a:lnTo>
                        <a:pt x="766" y="161"/>
                      </a:lnTo>
                      <a:lnTo>
                        <a:pt x="727" y="179"/>
                      </a:lnTo>
                      <a:lnTo>
                        <a:pt x="692" y="198"/>
                      </a:lnTo>
                      <a:lnTo>
                        <a:pt x="655" y="218"/>
                      </a:lnTo>
                      <a:lnTo>
                        <a:pt x="616" y="235"/>
                      </a:lnTo>
                      <a:lnTo>
                        <a:pt x="575" y="255"/>
                      </a:lnTo>
                      <a:lnTo>
                        <a:pt x="531" y="274"/>
                      </a:lnTo>
                      <a:lnTo>
                        <a:pt x="479" y="294"/>
                      </a:lnTo>
                      <a:lnTo>
                        <a:pt x="424" y="318"/>
                      </a:lnTo>
                      <a:lnTo>
                        <a:pt x="355" y="342"/>
                      </a:lnTo>
                      <a:lnTo>
                        <a:pt x="279" y="364"/>
                      </a:lnTo>
                      <a:lnTo>
                        <a:pt x="0" y="1088"/>
                      </a:lnTo>
                      <a:lnTo>
                        <a:pt x="89" y="1058"/>
                      </a:lnTo>
                      <a:lnTo>
                        <a:pt x="170" y="1025"/>
                      </a:lnTo>
                      <a:lnTo>
                        <a:pt x="250" y="995"/>
                      </a:lnTo>
                      <a:lnTo>
                        <a:pt x="322" y="971"/>
                      </a:lnTo>
                      <a:lnTo>
                        <a:pt x="390" y="945"/>
                      </a:lnTo>
                      <a:lnTo>
                        <a:pt x="453" y="918"/>
                      </a:lnTo>
                      <a:lnTo>
                        <a:pt x="514" y="895"/>
                      </a:lnTo>
                      <a:lnTo>
                        <a:pt x="575" y="875"/>
                      </a:lnTo>
                      <a:lnTo>
                        <a:pt x="633" y="857"/>
                      </a:lnTo>
                      <a:lnTo>
                        <a:pt x="692" y="838"/>
                      </a:lnTo>
                      <a:lnTo>
                        <a:pt x="747" y="816"/>
                      </a:lnTo>
                      <a:lnTo>
                        <a:pt x="805" y="797"/>
                      </a:lnTo>
                      <a:lnTo>
                        <a:pt x="862" y="781"/>
                      </a:lnTo>
                      <a:lnTo>
                        <a:pt x="923" y="766"/>
                      </a:lnTo>
                      <a:lnTo>
                        <a:pt x="984" y="749"/>
                      </a:lnTo>
                      <a:lnTo>
                        <a:pt x="1053" y="734"/>
                      </a:lnTo>
                      <a:lnTo>
                        <a:pt x="1054" y="833"/>
                      </a:lnTo>
                      <a:lnTo>
                        <a:pt x="1041" y="938"/>
                      </a:lnTo>
                      <a:lnTo>
                        <a:pt x="1017" y="1042"/>
                      </a:lnTo>
                      <a:lnTo>
                        <a:pt x="1003" y="1147"/>
                      </a:lnTo>
                      <a:lnTo>
                        <a:pt x="1004" y="1192"/>
                      </a:lnTo>
                      <a:lnTo>
                        <a:pt x="1008" y="1230"/>
                      </a:lnTo>
                      <a:lnTo>
                        <a:pt x="1027" y="1273"/>
                      </a:lnTo>
                      <a:lnTo>
                        <a:pt x="1047" y="1312"/>
                      </a:lnTo>
                      <a:lnTo>
                        <a:pt x="1071" y="1349"/>
                      </a:lnTo>
                      <a:lnTo>
                        <a:pt x="1099" y="1382"/>
                      </a:lnTo>
                      <a:lnTo>
                        <a:pt x="1134" y="1414"/>
                      </a:lnTo>
                      <a:lnTo>
                        <a:pt x="1171" y="1443"/>
                      </a:lnTo>
                      <a:lnTo>
                        <a:pt x="1214" y="1467"/>
                      </a:lnTo>
                      <a:lnTo>
                        <a:pt x="1256" y="1488"/>
                      </a:lnTo>
                      <a:lnTo>
                        <a:pt x="1304" y="1502"/>
                      </a:lnTo>
                      <a:lnTo>
                        <a:pt x="1352" y="1515"/>
                      </a:lnTo>
                      <a:lnTo>
                        <a:pt x="1399" y="1521"/>
                      </a:lnTo>
                      <a:lnTo>
                        <a:pt x="1448" y="1521"/>
                      </a:lnTo>
                      <a:lnTo>
                        <a:pt x="1497" y="1519"/>
                      </a:lnTo>
                      <a:lnTo>
                        <a:pt x="1547" y="1508"/>
                      </a:lnTo>
                      <a:lnTo>
                        <a:pt x="1584" y="1502"/>
                      </a:lnTo>
                      <a:lnTo>
                        <a:pt x="1622" y="1497"/>
                      </a:lnTo>
                      <a:lnTo>
                        <a:pt x="1665" y="1491"/>
                      </a:lnTo>
                      <a:lnTo>
                        <a:pt x="1709" y="1484"/>
                      </a:lnTo>
                      <a:lnTo>
                        <a:pt x="1754" y="1480"/>
                      </a:lnTo>
                      <a:lnTo>
                        <a:pt x="1800" y="1473"/>
                      </a:lnTo>
                      <a:lnTo>
                        <a:pt x="1848" y="1469"/>
                      </a:lnTo>
                      <a:lnTo>
                        <a:pt x="1898" y="1462"/>
                      </a:lnTo>
                      <a:lnTo>
                        <a:pt x="1952" y="1454"/>
                      </a:lnTo>
                      <a:lnTo>
                        <a:pt x="2003" y="1445"/>
                      </a:lnTo>
                      <a:lnTo>
                        <a:pt x="2061" y="1438"/>
                      </a:lnTo>
                      <a:lnTo>
                        <a:pt x="2116" y="1428"/>
                      </a:lnTo>
                      <a:lnTo>
                        <a:pt x="2172" y="1419"/>
                      </a:lnTo>
                      <a:lnTo>
                        <a:pt x="2231" y="1410"/>
                      </a:lnTo>
                      <a:lnTo>
                        <a:pt x="2290" y="1399"/>
                      </a:lnTo>
                      <a:lnTo>
                        <a:pt x="2353" y="1388"/>
                      </a:lnTo>
                      <a:lnTo>
                        <a:pt x="2412" y="1377"/>
                      </a:lnTo>
                      <a:lnTo>
                        <a:pt x="2475" y="1364"/>
                      </a:lnTo>
                      <a:lnTo>
                        <a:pt x="2536" y="1351"/>
                      </a:lnTo>
                      <a:lnTo>
                        <a:pt x="2601" y="1340"/>
                      </a:lnTo>
                      <a:lnTo>
                        <a:pt x="2664" y="1327"/>
                      </a:lnTo>
                      <a:lnTo>
                        <a:pt x="2725" y="1310"/>
                      </a:lnTo>
                      <a:lnTo>
                        <a:pt x="2790" y="1293"/>
                      </a:lnTo>
                      <a:lnTo>
                        <a:pt x="2854" y="1275"/>
                      </a:lnTo>
                      <a:lnTo>
                        <a:pt x="2919" y="1258"/>
                      </a:lnTo>
                      <a:lnTo>
                        <a:pt x="2984" y="1240"/>
                      </a:lnTo>
                      <a:lnTo>
                        <a:pt x="3047" y="1219"/>
                      </a:lnTo>
                      <a:lnTo>
                        <a:pt x="3112" y="1199"/>
                      </a:lnTo>
                      <a:lnTo>
                        <a:pt x="3176" y="1182"/>
                      </a:lnTo>
                      <a:lnTo>
                        <a:pt x="3239" y="1155"/>
                      </a:lnTo>
                      <a:lnTo>
                        <a:pt x="3304" y="1134"/>
                      </a:lnTo>
                      <a:lnTo>
                        <a:pt x="3367" y="1108"/>
                      </a:lnTo>
                      <a:lnTo>
                        <a:pt x="3648" y="376"/>
                      </a:lnTo>
                      <a:close/>
                    </a:path>
                  </a:pathLst>
                </a:custGeom>
                <a:solidFill>
                  <a:srgbClr val="FFFF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04" name="Freeform 12"/>
                <p:cNvSpPr>
                  <a:spLocks/>
                </p:cNvSpPr>
                <p:nvPr/>
              </p:nvSpPr>
              <p:spPr bwMode="auto">
                <a:xfrm>
                  <a:off x="2413" y="3168"/>
                  <a:ext cx="627" cy="709"/>
                </a:xfrm>
                <a:custGeom>
                  <a:avLst/>
                  <a:gdLst>
                    <a:gd name="T0" fmla="*/ 1255 w 1255"/>
                    <a:gd name="T1" fmla="*/ 0 h 1417"/>
                    <a:gd name="T2" fmla="*/ 1129 w 1255"/>
                    <a:gd name="T3" fmla="*/ 30 h 1417"/>
                    <a:gd name="T4" fmla="*/ 1010 w 1255"/>
                    <a:gd name="T5" fmla="*/ 72 h 1417"/>
                    <a:gd name="T6" fmla="*/ 888 w 1255"/>
                    <a:gd name="T7" fmla="*/ 131 h 1417"/>
                    <a:gd name="T8" fmla="*/ 774 w 1255"/>
                    <a:gd name="T9" fmla="*/ 196 h 1417"/>
                    <a:gd name="T10" fmla="*/ 665 w 1255"/>
                    <a:gd name="T11" fmla="*/ 272 h 1417"/>
                    <a:gd name="T12" fmla="*/ 561 w 1255"/>
                    <a:gd name="T13" fmla="*/ 363 h 1417"/>
                    <a:gd name="T14" fmla="*/ 463 w 1255"/>
                    <a:gd name="T15" fmla="*/ 455 h 1417"/>
                    <a:gd name="T16" fmla="*/ 374 w 1255"/>
                    <a:gd name="T17" fmla="*/ 553 h 1417"/>
                    <a:gd name="T18" fmla="*/ 291 w 1255"/>
                    <a:gd name="T19" fmla="*/ 657 h 1417"/>
                    <a:gd name="T20" fmla="*/ 219 w 1255"/>
                    <a:gd name="T21" fmla="*/ 766 h 1417"/>
                    <a:gd name="T22" fmla="*/ 152 w 1255"/>
                    <a:gd name="T23" fmla="*/ 877 h 1417"/>
                    <a:gd name="T24" fmla="*/ 100 w 1255"/>
                    <a:gd name="T25" fmla="*/ 990 h 1417"/>
                    <a:gd name="T26" fmla="*/ 56 w 1255"/>
                    <a:gd name="T27" fmla="*/ 1099 h 1417"/>
                    <a:gd name="T28" fmla="*/ 24 w 1255"/>
                    <a:gd name="T29" fmla="*/ 1212 h 1417"/>
                    <a:gd name="T30" fmla="*/ 6 w 1255"/>
                    <a:gd name="T31" fmla="*/ 1316 h 1417"/>
                    <a:gd name="T32" fmla="*/ 0 w 1255"/>
                    <a:gd name="T33" fmla="*/ 1417 h 1417"/>
                    <a:gd name="T34" fmla="*/ 12 w 1255"/>
                    <a:gd name="T35" fmla="*/ 1386 h 1417"/>
                    <a:gd name="T36" fmla="*/ 19 w 1255"/>
                    <a:gd name="T37" fmla="*/ 1353 h 1417"/>
                    <a:gd name="T38" fmla="*/ 24 w 1255"/>
                    <a:gd name="T39" fmla="*/ 1329 h 1417"/>
                    <a:gd name="T40" fmla="*/ 37 w 1255"/>
                    <a:gd name="T41" fmla="*/ 1310 h 1417"/>
                    <a:gd name="T42" fmla="*/ 30 w 1255"/>
                    <a:gd name="T43" fmla="*/ 1282 h 1417"/>
                    <a:gd name="T44" fmla="*/ 30 w 1255"/>
                    <a:gd name="T45" fmla="*/ 1243 h 1417"/>
                    <a:gd name="T46" fmla="*/ 41 w 1255"/>
                    <a:gd name="T47" fmla="*/ 1199 h 1417"/>
                    <a:gd name="T48" fmla="*/ 67 w 1255"/>
                    <a:gd name="T49" fmla="*/ 1149 h 1417"/>
                    <a:gd name="T50" fmla="*/ 111 w 1255"/>
                    <a:gd name="T51" fmla="*/ 1110 h 1417"/>
                    <a:gd name="T52" fmla="*/ 178 w 1255"/>
                    <a:gd name="T53" fmla="*/ 1079 h 1417"/>
                    <a:gd name="T54" fmla="*/ 269 w 1255"/>
                    <a:gd name="T55" fmla="*/ 1062 h 1417"/>
                    <a:gd name="T56" fmla="*/ 385 w 1255"/>
                    <a:gd name="T57" fmla="*/ 1071 h 1417"/>
                    <a:gd name="T58" fmla="*/ 415 w 1255"/>
                    <a:gd name="T59" fmla="*/ 1029 h 1417"/>
                    <a:gd name="T60" fmla="*/ 463 w 1255"/>
                    <a:gd name="T61" fmla="*/ 962 h 1417"/>
                    <a:gd name="T62" fmla="*/ 526 w 1255"/>
                    <a:gd name="T63" fmla="*/ 881 h 1417"/>
                    <a:gd name="T64" fmla="*/ 596 w 1255"/>
                    <a:gd name="T65" fmla="*/ 796 h 1417"/>
                    <a:gd name="T66" fmla="*/ 666 w 1255"/>
                    <a:gd name="T67" fmla="*/ 722 h 1417"/>
                    <a:gd name="T68" fmla="*/ 737 w 1255"/>
                    <a:gd name="T69" fmla="*/ 659 h 1417"/>
                    <a:gd name="T70" fmla="*/ 790 w 1255"/>
                    <a:gd name="T71" fmla="*/ 629 h 1417"/>
                    <a:gd name="T72" fmla="*/ 827 w 1255"/>
                    <a:gd name="T73" fmla="*/ 631 h 1417"/>
                    <a:gd name="T74" fmla="*/ 811 w 1255"/>
                    <a:gd name="T75" fmla="*/ 614 h 1417"/>
                    <a:gd name="T76" fmla="*/ 788 w 1255"/>
                    <a:gd name="T77" fmla="*/ 603 h 1417"/>
                    <a:gd name="T78" fmla="*/ 763 w 1255"/>
                    <a:gd name="T79" fmla="*/ 598 h 1417"/>
                    <a:gd name="T80" fmla="*/ 737 w 1255"/>
                    <a:gd name="T81" fmla="*/ 598 h 1417"/>
                    <a:gd name="T82" fmla="*/ 705 w 1255"/>
                    <a:gd name="T83" fmla="*/ 600 h 1417"/>
                    <a:gd name="T84" fmla="*/ 670 w 1255"/>
                    <a:gd name="T85" fmla="*/ 609 h 1417"/>
                    <a:gd name="T86" fmla="*/ 637 w 1255"/>
                    <a:gd name="T87" fmla="*/ 624 h 1417"/>
                    <a:gd name="T88" fmla="*/ 603 w 1255"/>
                    <a:gd name="T89" fmla="*/ 640 h 1417"/>
                    <a:gd name="T90" fmla="*/ 624 w 1255"/>
                    <a:gd name="T91" fmla="*/ 620 h 1417"/>
                    <a:gd name="T92" fmla="*/ 646 w 1255"/>
                    <a:gd name="T93" fmla="*/ 600 h 1417"/>
                    <a:gd name="T94" fmla="*/ 676 w 1255"/>
                    <a:gd name="T95" fmla="*/ 583 h 1417"/>
                    <a:gd name="T96" fmla="*/ 707 w 1255"/>
                    <a:gd name="T97" fmla="*/ 564 h 1417"/>
                    <a:gd name="T98" fmla="*/ 742 w 1255"/>
                    <a:gd name="T99" fmla="*/ 550 h 1417"/>
                    <a:gd name="T100" fmla="*/ 777 w 1255"/>
                    <a:gd name="T101" fmla="*/ 542 h 1417"/>
                    <a:gd name="T102" fmla="*/ 813 w 1255"/>
                    <a:gd name="T103" fmla="*/ 540 h 1417"/>
                    <a:gd name="T104" fmla="*/ 850 w 1255"/>
                    <a:gd name="T105" fmla="*/ 542 h 1417"/>
                    <a:gd name="T106" fmla="*/ 848 w 1255"/>
                    <a:gd name="T107" fmla="*/ 511 h 1417"/>
                    <a:gd name="T108" fmla="*/ 853 w 1255"/>
                    <a:gd name="T109" fmla="*/ 472 h 1417"/>
                    <a:gd name="T110" fmla="*/ 870 w 1255"/>
                    <a:gd name="T111" fmla="*/ 418 h 1417"/>
                    <a:gd name="T112" fmla="*/ 898 w 1255"/>
                    <a:gd name="T113" fmla="*/ 361 h 1417"/>
                    <a:gd name="T114" fmla="*/ 948 w 1255"/>
                    <a:gd name="T115" fmla="*/ 291 h 1417"/>
                    <a:gd name="T116" fmla="*/ 1022 w 1255"/>
                    <a:gd name="T117" fmla="*/ 209 h 1417"/>
                    <a:gd name="T118" fmla="*/ 1120 w 1255"/>
                    <a:gd name="T119" fmla="*/ 111 h 1417"/>
                    <a:gd name="T120" fmla="*/ 1255 w 1255"/>
                    <a:gd name="T121" fmla="*/ 0 h 1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5" h="1417">
                      <a:moveTo>
                        <a:pt x="1255" y="0"/>
                      </a:moveTo>
                      <a:lnTo>
                        <a:pt x="1129" y="30"/>
                      </a:lnTo>
                      <a:lnTo>
                        <a:pt x="1010" y="72"/>
                      </a:lnTo>
                      <a:lnTo>
                        <a:pt x="888" y="131"/>
                      </a:lnTo>
                      <a:lnTo>
                        <a:pt x="774" y="196"/>
                      </a:lnTo>
                      <a:lnTo>
                        <a:pt x="665" y="272"/>
                      </a:lnTo>
                      <a:lnTo>
                        <a:pt x="561" y="363"/>
                      </a:lnTo>
                      <a:lnTo>
                        <a:pt x="463" y="455"/>
                      </a:lnTo>
                      <a:lnTo>
                        <a:pt x="374" y="553"/>
                      </a:lnTo>
                      <a:lnTo>
                        <a:pt x="291" y="657"/>
                      </a:lnTo>
                      <a:lnTo>
                        <a:pt x="219" y="766"/>
                      </a:lnTo>
                      <a:lnTo>
                        <a:pt x="152" y="877"/>
                      </a:lnTo>
                      <a:lnTo>
                        <a:pt x="100" y="990"/>
                      </a:lnTo>
                      <a:lnTo>
                        <a:pt x="56" y="1099"/>
                      </a:lnTo>
                      <a:lnTo>
                        <a:pt x="24" y="1212"/>
                      </a:lnTo>
                      <a:lnTo>
                        <a:pt x="6" y="1316"/>
                      </a:lnTo>
                      <a:lnTo>
                        <a:pt x="0" y="1417"/>
                      </a:lnTo>
                      <a:lnTo>
                        <a:pt x="12" y="1386"/>
                      </a:lnTo>
                      <a:lnTo>
                        <a:pt x="19" y="1353"/>
                      </a:lnTo>
                      <a:lnTo>
                        <a:pt x="24" y="1329"/>
                      </a:lnTo>
                      <a:lnTo>
                        <a:pt x="37" y="1310"/>
                      </a:lnTo>
                      <a:lnTo>
                        <a:pt x="30" y="1282"/>
                      </a:lnTo>
                      <a:lnTo>
                        <a:pt x="30" y="1243"/>
                      </a:lnTo>
                      <a:lnTo>
                        <a:pt x="41" y="1199"/>
                      </a:lnTo>
                      <a:lnTo>
                        <a:pt x="67" y="1149"/>
                      </a:lnTo>
                      <a:lnTo>
                        <a:pt x="111" y="1110"/>
                      </a:lnTo>
                      <a:lnTo>
                        <a:pt x="178" y="1079"/>
                      </a:lnTo>
                      <a:lnTo>
                        <a:pt x="269" y="1062"/>
                      </a:lnTo>
                      <a:lnTo>
                        <a:pt x="385" y="1071"/>
                      </a:lnTo>
                      <a:lnTo>
                        <a:pt x="415" y="1029"/>
                      </a:lnTo>
                      <a:lnTo>
                        <a:pt x="463" y="962"/>
                      </a:lnTo>
                      <a:lnTo>
                        <a:pt x="526" y="881"/>
                      </a:lnTo>
                      <a:lnTo>
                        <a:pt x="596" y="796"/>
                      </a:lnTo>
                      <a:lnTo>
                        <a:pt x="666" y="722"/>
                      </a:lnTo>
                      <a:lnTo>
                        <a:pt x="737" y="659"/>
                      </a:lnTo>
                      <a:lnTo>
                        <a:pt x="790" y="629"/>
                      </a:lnTo>
                      <a:lnTo>
                        <a:pt x="827" y="631"/>
                      </a:lnTo>
                      <a:lnTo>
                        <a:pt x="811" y="614"/>
                      </a:lnTo>
                      <a:lnTo>
                        <a:pt x="788" y="603"/>
                      </a:lnTo>
                      <a:lnTo>
                        <a:pt x="763" y="598"/>
                      </a:lnTo>
                      <a:lnTo>
                        <a:pt x="737" y="598"/>
                      </a:lnTo>
                      <a:lnTo>
                        <a:pt x="705" y="600"/>
                      </a:lnTo>
                      <a:lnTo>
                        <a:pt x="670" y="609"/>
                      </a:lnTo>
                      <a:lnTo>
                        <a:pt x="637" y="624"/>
                      </a:lnTo>
                      <a:lnTo>
                        <a:pt x="603" y="640"/>
                      </a:lnTo>
                      <a:lnTo>
                        <a:pt x="624" y="620"/>
                      </a:lnTo>
                      <a:lnTo>
                        <a:pt x="646" y="600"/>
                      </a:lnTo>
                      <a:lnTo>
                        <a:pt x="676" y="583"/>
                      </a:lnTo>
                      <a:lnTo>
                        <a:pt x="707" y="564"/>
                      </a:lnTo>
                      <a:lnTo>
                        <a:pt x="742" y="550"/>
                      </a:lnTo>
                      <a:lnTo>
                        <a:pt x="777" y="542"/>
                      </a:lnTo>
                      <a:lnTo>
                        <a:pt x="813" y="540"/>
                      </a:lnTo>
                      <a:lnTo>
                        <a:pt x="850" y="542"/>
                      </a:lnTo>
                      <a:lnTo>
                        <a:pt x="848" y="511"/>
                      </a:lnTo>
                      <a:lnTo>
                        <a:pt x="853" y="472"/>
                      </a:lnTo>
                      <a:lnTo>
                        <a:pt x="870" y="418"/>
                      </a:lnTo>
                      <a:lnTo>
                        <a:pt x="898" y="361"/>
                      </a:lnTo>
                      <a:lnTo>
                        <a:pt x="948" y="291"/>
                      </a:lnTo>
                      <a:lnTo>
                        <a:pt x="1022" y="209"/>
                      </a:lnTo>
                      <a:lnTo>
                        <a:pt x="1120" y="111"/>
                      </a:lnTo>
                      <a:lnTo>
                        <a:pt x="1255" y="0"/>
                      </a:lnTo>
                      <a:close/>
                    </a:path>
                  </a:pathLst>
                </a:custGeom>
                <a:solidFill>
                  <a:srgbClr val="FF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05" name="Freeform 13"/>
                <p:cNvSpPr>
                  <a:spLocks/>
                </p:cNvSpPr>
                <p:nvPr/>
              </p:nvSpPr>
              <p:spPr bwMode="auto">
                <a:xfrm>
                  <a:off x="2413" y="3168"/>
                  <a:ext cx="627" cy="709"/>
                </a:xfrm>
                <a:custGeom>
                  <a:avLst/>
                  <a:gdLst>
                    <a:gd name="T0" fmla="*/ 1255 w 1255"/>
                    <a:gd name="T1" fmla="*/ 0 h 1417"/>
                    <a:gd name="T2" fmla="*/ 1010 w 1255"/>
                    <a:gd name="T3" fmla="*/ 72 h 1417"/>
                    <a:gd name="T4" fmla="*/ 774 w 1255"/>
                    <a:gd name="T5" fmla="*/ 196 h 1417"/>
                    <a:gd name="T6" fmla="*/ 561 w 1255"/>
                    <a:gd name="T7" fmla="*/ 363 h 1417"/>
                    <a:gd name="T8" fmla="*/ 374 w 1255"/>
                    <a:gd name="T9" fmla="*/ 553 h 1417"/>
                    <a:gd name="T10" fmla="*/ 219 w 1255"/>
                    <a:gd name="T11" fmla="*/ 766 h 1417"/>
                    <a:gd name="T12" fmla="*/ 100 w 1255"/>
                    <a:gd name="T13" fmla="*/ 990 h 1417"/>
                    <a:gd name="T14" fmla="*/ 24 w 1255"/>
                    <a:gd name="T15" fmla="*/ 1212 h 1417"/>
                    <a:gd name="T16" fmla="*/ 0 w 1255"/>
                    <a:gd name="T17" fmla="*/ 1417 h 1417"/>
                    <a:gd name="T18" fmla="*/ 12 w 1255"/>
                    <a:gd name="T19" fmla="*/ 1386 h 1417"/>
                    <a:gd name="T20" fmla="*/ 24 w 1255"/>
                    <a:gd name="T21" fmla="*/ 1329 h 1417"/>
                    <a:gd name="T22" fmla="*/ 37 w 1255"/>
                    <a:gd name="T23" fmla="*/ 1310 h 1417"/>
                    <a:gd name="T24" fmla="*/ 30 w 1255"/>
                    <a:gd name="T25" fmla="*/ 1243 h 1417"/>
                    <a:gd name="T26" fmla="*/ 67 w 1255"/>
                    <a:gd name="T27" fmla="*/ 1149 h 1417"/>
                    <a:gd name="T28" fmla="*/ 178 w 1255"/>
                    <a:gd name="T29" fmla="*/ 1079 h 1417"/>
                    <a:gd name="T30" fmla="*/ 385 w 1255"/>
                    <a:gd name="T31" fmla="*/ 1071 h 1417"/>
                    <a:gd name="T32" fmla="*/ 415 w 1255"/>
                    <a:gd name="T33" fmla="*/ 1029 h 1417"/>
                    <a:gd name="T34" fmla="*/ 526 w 1255"/>
                    <a:gd name="T35" fmla="*/ 881 h 1417"/>
                    <a:gd name="T36" fmla="*/ 666 w 1255"/>
                    <a:gd name="T37" fmla="*/ 722 h 1417"/>
                    <a:gd name="T38" fmla="*/ 790 w 1255"/>
                    <a:gd name="T39" fmla="*/ 629 h 1417"/>
                    <a:gd name="T40" fmla="*/ 827 w 1255"/>
                    <a:gd name="T41" fmla="*/ 631 h 1417"/>
                    <a:gd name="T42" fmla="*/ 788 w 1255"/>
                    <a:gd name="T43" fmla="*/ 603 h 1417"/>
                    <a:gd name="T44" fmla="*/ 737 w 1255"/>
                    <a:gd name="T45" fmla="*/ 598 h 1417"/>
                    <a:gd name="T46" fmla="*/ 670 w 1255"/>
                    <a:gd name="T47" fmla="*/ 609 h 1417"/>
                    <a:gd name="T48" fmla="*/ 603 w 1255"/>
                    <a:gd name="T49" fmla="*/ 640 h 1417"/>
                    <a:gd name="T50" fmla="*/ 624 w 1255"/>
                    <a:gd name="T51" fmla="*/ 620 h 1417"/>
                    <a:gd name="T52" fmla="*/ 676 w 1255"/>
                    <a:gd name="T53" fmla="*/ 583 h 1417"/>
                    <a:gd name="T54" fmla="*/ 742 w 1255"/>
                    <a:gd name="T55" fmla="*/ 550 h 1417"/>
                    <a:gd name="T56" fmla="*/ 813 w 1255"/>
                    <a:gd name="T57" fmla="*/ 540 h 1417"/>
                    <a:gd name="T58" fmla="*/ 850 w 1255"/>
                    <a:gd name="T59" fmla="*/ 542 h 1417"/>
                    <a:gd name="T60" fmla="*/ 853 w 1255"/>
                    <a:gd name="T61" fmla="*/ 472 h 1417"/>
                    <a:gd name="T62" fmla="*/ 898 w 1255"/>
                    <a:gd name="T63" fmla="*/ 361 h 1417"/>
                    <a:gd name="T64" fmla="*/ 1022 w 1255"/>
                    <a:gd name="T65" fmla="*/ 209 h 1417"/>
                    <a:gd name="T66" fmla="*/ 1255 w 1255"/>
                    <a:gd name="T67" fmla="*/ 0 h 1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255" h="1417">
                      <a:moveTo>
                        <a:pt x="1255" y="0"/>
                      </a:moveTo>
                      <a:lnTo>
                        <a:pt x="1255" y="0"/>
                      </a:lnTo>
                      <a:lnTo>
                        <a:pt x="1129" y="30"/>
                      </a:lnTo>
                      <a:lnTo>
                        <a:pt x="1010" y="72"/>
                      </a:lnTo>
                      <a:lnTo>
                        <a:pt x="888" y="131"/>
                      </a:lnTo>
                      <a:lnTo>
                        <a:pt x="774" y="196"/>
                      </a:lnTo>
                      <a:lnTo>
                        <a:pt x="665" y="272"/>
                      </a:lnTo>
                      <a:lnTo>
                        <a:pt x="561" y="363"/>
                      </a:lnTo>
                      <a:lnTo>
                        <a:pt x="463" y="455"/>
                      </a:lnTo>
                      <a:lnTo>
                        <a:pt x="374" y="553"/>
                      </a:lnTo>
                      <a:lnTo>
                        <a:pt x="291" y="657"/>
                      </a:lnTo>
                      <a:lnTo>
                        <a:pt x="219" y="766"/>
                      </a:lnTo>
                      <a:lnTo>
                        <a:pt x="152" y="877"/>
                      </a:lnTo>
                      <a:lnTo>
                        <a:pt x="100" y="990"/>
                      </a:lnTo>
                      <a:lnTo>
                        <a:pt x="56" y="1099"/>
                      </a:lnTo>
                      <a:lnTo>
                        <a:pt x="24" y="1212"/>
                      </a:lnTo>
                      <a:lnTo>
                        <a:pt x="6" y="1316"/>
                      </a:lnTo>
                      <a:lnTo>
                        <a:pt x="0" y="1417"/>
                      </a:lnTo>
                      <a:lnTo>
                        <a:pt x="0" y="1417"/>
                      </a:lnTo>
                      <a:lnTo>
                        <a:pt x="12" y="1386"/>
                      </a:lnTo>
                      <a:lnTo>
                        <a:pt x="19" y="1353"/>
                      </a:lnTo>
                      <a:lnTo>
                        <a:pt x="24" y="1329"/>
                      </a:lnTo>
                      <a:lnTo>
                        <a:pt x="37" y="1310"/>
                      </a:lnTo>
                      <a:lnTo>
                        <a:pt x="37" y="1310"/>
                      </a:lnTo>
                      <a:lnTo>
                        <a:pt x="30" y="1282"/>
                      </a:lnTo>
                      <a:lnTo>
                        <a:pt x="30" y="1243"/>
                      </a:lnTo>
                      <a:lnTo>
                        <a:pt x="41" y="1199"/>
                      </a:lnTo>
                      <a:lnTo>
                        <a:pt x="67" y="1149"/>
                      </a:lnTo>
                      <a:lnTo>
                        <a:pt x="111" y="1110"/>
                      </a:lnTo>
                      <a:lnTo>
                        <a:pt x="178" y="1079"/>
                      </a:lnTo>
                      <a:lnTo>
                        <a:pt x="269" y="1062"/>
                      </a:lnTo>
                      <a:lnTo>
                        <a:pt x="385" y="1071"/>
                      </a:lnTo>
                      <a:lnTo>
                        <a:pt x="385" y="1071"/>
                      </a:lnTo>
                      <a:lnTo>
                        <a:pt x="415" y="1029"/>
                      </a:lnTo>
                      <a:lnTo>
                        <a:pt x="463" y="962"/>
                      </a:lnTo>
                      <a:lnTo>
                        <a:pt x="526" y="881"/>
                      </a:lnTo>
                      <a:lnTo>
                        <a:pt x="596" y="796"/>
                      </a:lnTo>
                      <a:lnTo>
                        <a:pt x="666" y="722"/>
                      </a:lnTo>
                      <a:lnTo>
                        <a:pt x="737" y="659"/>
                      </a:lnTo>
                      <a:lnTo>
                        <a:pt x="790" y="629"/>
                      </a:lnTo>
                      <a:lnTo>
                        <a:pt x="827" y="631"/>
                      </a:lnTo>
                      <a:lnTo>
                        <a:pt x="827" y="631"/>
                      </a:lnTo>
                      <a:lnTo>
                        <a:pt x="811" y="614"/>
                      </a:lnTo>
                      <a:lnTo>
                        <a:pt x="788" y="603"/>
                      </a:lnTo>
                      <a:lnTo>
                        <a:pt x="763" y="598"/>
                      </a:lnTo>
                      <a:lnTo>
                        <a:pt x="737" y="598"/>
                      </a:lnTo>
                      <a:lnTo>
                        <a:pt x="705" y="600"/>
                      </a:lnTo>
                      <a:lnTo>
                        <a:pt x="670" y="609"/>
                      </a:lnTo>
                      <a:lnTo>
                        <a:pt x="637" y="624"/>
                      </a:lnTo>
                      <a:lnTo>
                        <a:pt x="603" y="640"/>
                      </a:lnTo>
                      <a:lnTo>
                        <a:pt x="603" y="640"/>
                      </a:lnTo>
                      <a:lnTo>
                        <a:pt x="624" y="620"/>
                      </a:lnTo>
                      <a:lnTo>
                        <a:pt x="646" y="600"/>
                      </a:lnTo>
                      <a:lnTo>
                        <a:pt x="676" y="583"/>
                      </a:lnTo>
                      <a:lnTo>
                        <a:pt x="707" y="564"/>
                      </a:lnTo>
                      <a:lnTo>
                        <a:pt x="742" y="550"/>
                      </a:lnTo>
                      <a:lnTo>
                        <a:pt x="777" y="542"/>
                      </a:lnTo>
                      <a:lnTo>
                        <a:pt x="813" y="540"/>
                      </a:lnTo>
                      <a:lnTo>
                        <a:pt x="850" y="542"/>
                      </a:lnTo>
                      <a:lnTo>
                        <a:pt x="850" y="542"/>
                      </a:lnTo>
                      <a:lnTo>
                        <a:pt x="848" y="511"/>
                      </a:lnTo>
                      <a:lnTo>
                        <a:pt x="853" y="472"/>
                      </a:lnTo>
                      <a:lnTo>
                        <a:pt x="870" y="418"/>
                      </a:lnTo>
                      <a:lnTo>
                        <a:pt x="898" y="361"/>
                      </a:lnTo>
                      <a:lnTo>
                        <a:pt x="948" y="291"/>
                      </a:lnTo>
                      <a:lnTo>
                        <a:pt x="1022" y="209"/>
                      </a:lnTo>
                      <a:lnTo>
                        <a:pt x="1120" y="111"/>
                      </a:lnTo>
                      <a:lnTo>
                        <a:pt x="1255"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06" name="Freeform 14"/>
                <p:cNvSpPr>
                  <a:spLocks/>
                </p:cNvSpPr>
                <p:nvPr/>
              </p:nvSpPr>
              <p:spPr bwMode="auto">
                <a:xfrm>
                  <a:off x="2346" y="3765"/>
                  <a:ext cx="164" cy="194"/>
                </a:xfrm>
                <a:custGeom>
                  <a:avLst/>
                  <a:gdLst>
                    <a:gd name="T0" fmla="*/ 294 w 328"/>
                    <a:gd name="T1" fmla="*/ 388 h 388"/>
                    <a:gd name="T2" fmla="*/ 311 w 328"/>
                    <a:gd name="T3" fmla="*/ 386 h 388"/>
                    <a:gd name="T4" fmla="*/ 326 w 328"/>
                    <a:gd name="T5" fmla="*/ 373 h 388"/>
                    <a:gd name="T6" fmla="*/ 328 w 328"/>
                    <a:gd name="T7" fmla="*/ 349 h 388"/>
                    <a:gd name="T8" fmla="*/ 328 w 328"/>
                    <a:gd name="T9" fmla="*/ 318 h 388"/>
                    <a:gd name="T10" fmla="*/ 315 w 328"/>
                    <a:gd name="T11" fmla="*/ 251 h 388"/>
                    <a:gd name="T12" fmla="*/ 304 w 328"/>
                    <a:gd name="T13" fmla="*/ 201 h 388"/>
                    <a:gd name="T14" fmla="*/ 289 w 328"/>
                    <a:gd name="T15" fmla="*/ 164 h 388"/>
                    <a:gd name="T16" fmla="*/ 278 w 328"/>
                    <a:gd name="T17" fmla="*/ 142 h 388"/>
                    <a:gd name="T18" fmla="*/ 265 w 328"/>
                    <a:gd name="T19" fmla="*/ 129 h 388"/>
                    <a:gd name="T20" fmla="*/ 250 w 328"/>
                    <a:gd name="T21" fmla="*/ 122 h 388"/>
                    <a:gd name="T22" fmla="*/ 235 w 328"/>
                    <a:gd name="T23" fmla="*/ 116 h 388"/>
                    <a:gd name="T24" fmla="*/ 222 w 328"/>
                    <a:gd name="T25" fmla="*/ 116 h 388"/>
                    <a:gd name="T26" fmla="*/ 222 w 328"/>
                    <a:gd name="T27" fmla="*/ 114 h 388"/>
                    <a:gd name="T28" fmla="*/ 222 w 328"/>
                    <a:gd name="T29" fmla="*/ 105 h 388"/>
                    <a:gd name="T30" fmla="*/ 222 w 328"/>
                    <a:gd name="T31" fmla="*/ 96 h 388"/>
                    <a:gd name="T32" fmla="*/ 222 w 328"/>
                    <a:gd name="T33" fmla="*/ 81 h 388"/>
                    <a:gd name="T34" fmla="*/ 241 w 328"/>
                    <a:gd name="T35" fmla="*/ 77 h 388"/>
                    <a:gd name="T36" fmla="*/ 256 w 328"/>
                    <a:gd name="T37" fmla="*/ 66 h 388"/>
                    <a:gd name="T38" fmla="*/ 268 w 328"/>
                    <a:gd name="T39" fmla="*/ 49 h 388"/>
                    <a:gd name="T40" fmla="*/ 270 w 328"/>
                    <a:gd name="T41" fmla="*/ 33 h 388"/>
                    <a:gd name="T42" fmla="*/ 268 w 328"/>
                    <a:gd name="T43" fmla="*/ 18 h 388"/>
                    <a:gd name="T44" fmla="*/ 256 w 328"/>
                    <a:gd name="T45" fmla="*/ 5 h 388"/>
                    <a:gd name="T46" fmla="*/ 241 w 328"/>
                    <a:gd name="T47" fmla="*/ 0 h 388"/>
                    <a:gd name="T48" fmla="*/ 222 w 328"/>
                    <a:gd name="T49" fmla="*/ 0 h 388"/>
                    <a:gd name="T50" fmla="*/ 108 w 328"/>
                    <a:gd name="T51" fmla="*/ 0 h 388"/>
                    <a:gd name="T52" fmla="*/ 87 w 328"/>
                    <a:gd name="T53" fmla="*/ 0 h 388"/>
                    <a:gd name="T54" fmla="*/ 74 w 328"/>
                    <a:gd name="T55" fmla="*/ 5 h 388"/>
                    <a:gd name="T56" fmla="*/ 63 w 328"/>
                    <a:gd name="T57" fmla="*/ 18 h 388"/>
                    <a:gd name="T58" fmla="*/ 59 w 328"/>
                    <a:gd name="T59" fmla="*/ 33 h 388"/>
                    <a:gd name="T60" fmla="*/ 63 w 328"/>
                    <a:gd name="T61" fmla="*/ 49 h 388"/>
                    <a:gd name="T62" fmla="*/ 74 w 328"/>
                    <a:gd name="T63" fmla="*/ 66 h 388"/>
                    <a:gd name="T64" fmla="*/ 87 w 328"/>
                    <a:gd name="T65" fmla="*/ 77 h 388"/>
                    <a:gd name="T66" fmla="*/ 108 w 328"/>
                    <a:gd name="T67" fmla="*/ 81 h 388"/>
                    <a:gd name="T68" fmla="*/ 108 w 328"/>
                    <a:gd name="T69" fmla="*/ 96 h 388"/>
                    <a:gd name="T70" fmla="*/ 108 w 328"/>
                    <a:gd name="T71" fmla="*/ 105 h 388"/>
                    <a:gd name="T72" fmla="*/ 108 w 328"/>
                    <a:gd name="T73" fmla="*/ 114 h 388"/>
                    <a:gd name="T74" fmla="*/ 108 w 328"/>
                    <a:gd name="T75" fmla="*/ 116 h 388"/>
                    <a:gd name="T76" fmla="*/ 93 w 328"/>
                    <a:gd name="T77" fmla="*/ 116 h 388"/>
                    <a:gd name="T78" fmla="*/ 80 w 328"/>
                    <a:gd name="T79" fmla="*/ 122 h 388"/>
                    <a:gd name="T80" fmla="*/ 65 w 328"/>
                    <a:gd name="T81" fmla="*/ 129 h 388"/>
                    <a:gd name="T82" fmla="*/ 52 w 328"/>
                    <a:gd name="T83" fmla="*/ 142 h 388"/>
                    <a:gd name="T84" fmla="*/ 41 w 328"/>
                    <a:gd name="T85" fmla="*/ 164 h 388"/>
                    <a:gd name="T86" fmla="*/ 26 w 328"/>
                    <a:gd name="T87" fmla="*/ 201 h 388"/>
                    <a:gd name="T88" fmla="*/ 15 w 328"/>
                    <a:gd name="T89" fmla="*/ 251 h 388"/>
                    <a:gd name="T90" fmla="*/ 0 w 328"/>
                    <a:gd name="T91" fmla="*/ 318 h 388"/>
                    <a:gd name="T92" fmla="*/ 0 w 328"/>
                    <a:gd name="T93" fmla="*/ 349 h 388"/>
                    <a:gd name="T94" fmla="*/ 8 w 328"/>
                    <a:gd name="T95" fmla="*/ 373 h 388"/>
                    <a:gd name="T96" fmla="*/ 17 w 328"/>
                    <a:gd name="T97" fmla="*/ 386 h 388"/>
                    <a:gd name="T98" fmla="*/ 35 w 328"/>
                    <a:gd name="T99" fmla="*/ 388 h 388"/>
                    <a:gd name="T100" fmla="*/ 294 w 328"/>
                    <a:gd name="T101" fmla="*/ 388 h 3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28" h="388">
                      <a:moveTo>
                        <a:pt x="294" y="388"/>
                      </a:moveTo>
                      <a:lnTo>
                        <a:pt x="311" y="386"/>
                      </a:lnTo>
                      <a:lnTo>
                        <a:pt x="326" y="373"/>
                      </a:lnTo>
                      <a:lnTo>
                        <a:pt x="328" y="349"/>
                      </a:lnTo>
                      <a:lnTo>
                        <a:pt x="328" y="318"/>
                      </a:lnTo>
                      <a:lnTo>
                        <a:pt x="315" y="251"/>
                      </a:lnTo>
                      <a:lnTo>
                        <a:pt x="304" y="201"/>
                      </a:lnTo>
                      <a:lnTo>
                        <a:pt x="289" y="164"/>
                      </a:lnTo>
                      <a:lnTo>
                        <a:pt x="278" y="142"/>
                      </a:lnTo>
                      <a:lnTo>
                        <a:pt x="265" y="129"/>
                      </a:lnTo>
                      <a:lnTo>
                        <a:pt x="250" y="122"/>
                      </a:lnTo>
                      <a:lnTo>
                        <a:pt x="235" y="116"/>
                      </a:lnTo>
                      <a:lnTo>
                        <a:pt x="222" y="116"/>
                      </a:lnTo>
                      <a:lnTo>
                        <a:pt x="222" y="114"/>
                      </a:lnTo>
                      <a:lnTo>
                        <a:pt x="222" y="105"/>
                      </a:lnTo>
                      <a:lnTo>
                        <a:pt x="222" y="96"/>
                      </a:lnTo>
                      <a:lnTo>
                        <a:pt x="222" y="81"/>
                      </a:lnTo>
                      <a:lnTo>
                        <a:pt x="241" y="77"/>
                      </a:lnTo>
                      <a:lnTo>
                        <a:pt x="256" y="66"/>
                      </a:lnTo>
                      <a:lnTo>
                        <a:pt x="268" y="49"/>
                      </a:lnTo>
                      <a:lnTo>
                        <a:pt x="270" y="33"/>
                      </a:lnTo>
                      <a:lnTo>
                        <a:pt x="268" y="18"/>
                      </a:lnTo>
                      <a:lnTo>
                        <a:pt x="256" y="5"/>
                      </a:lnTo>
                      <a:lnTo>
                        <a:pt x="241" y="0"/>
                      </a:lnTo>
                      <a:lnTo>
                        <a:pt x="222" y="0"/>
                      </a:lnTo>
                      <a:lnTo>
                        <a:pt x="108" y="0"/>
                      </a:lnTo>
                      <a:lnTo>
                        <a:pt x="87" y="0"/>
                      </a:lnTo>
                      <a:lnTo>
                        <a:pt x="74" y="5"/>
                      </a:lnTo>
                      <a:lnTo>
                        <a:pt x="63" y="18"/>
                      </a:lnTo>
                      <a:lnTo>
                        <a:pt x="59" y="33"/>
                      </a:lnTo>
                      <a:lnTo>
                        <a:pt x="63" y="49"/>
                      </a:lnTo>
                      <a:lnTo>
                        <a:pt x="74" y="66"/>
                      </a:lnTo>
                      <a:lnTo>
                        <a:pt x="87" y="77"/>
                      </a:lnTo>
                      <a:lnTo>
                        <a:pt x="108" y="81"/>
                      </a:lnTo>
                      <a:lnTo>
                        <a:pt x="108" y="96"/>
                      </a:lnTo>
                      <a:lnTo>
                        <a:pt x="108" y="105"/>
                      </a:lnTo>
                      <a:lnTo>
                        <a:pt x="108" y="114"/>
                      </a:lnTo>
                      <a:lnTo>
                        <a:pt x="108" y="116"/>
                      </a:lnTo>
                      <a:lnTo>
                        <a:pt x="93" y="116"/>
                      </a:lnTo>
                      <a:lnTo>
                        <a:pt x="80" y="122"/>
                      </a:lnTo>
                      <a:lnTo>
                        <a:pt x="65" y="129"/>
                      </a:lnTo>
                      <a:lnTo>
                        <a:pt x="52" y="142"/>
                      </a:lnTo>
                      <a:lnTo>
                        <a:pt x="41" y="164"/>
                      </a:lnTo>
                      <a:lnTo>
                        <a:pt x="26" y="201"/>
                      </a:lnTo>
                      <a:lnTo>
                        <a:pt x="15" y="251"/>
                      </a:lnTo>
                      <a:lnTo>
                        <a:pt x="0" y="318"/>
                      </a:lnTo>
                      <a:lnTo>
                        <a:pt x="0" y="349"/>
                      </a:lnTo>
                      <a:lnTo>
                        <a:pt x="8" y="373"/>
                      </a:lnTo>
                      <a:lnTo>
                        <a:pt x="17" y="386"/>
                      </a:lnTo>
                      <a:lnTo>
                        <a:pt x="35" y="388"/>
                      </a:lnTo>
                      <a:lnTo>
                        <a:pt x="294" y="3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07" name="Freeform 15"/>
                <p:cNvSpPr>
                  <a:spLocks/>
                </p:cNvSpPr>
                <p:nvPr/>
              </p:nvSpPr>
              <p:spPr bwMode="auto">
                <a:xfrm>
                  <a:off x="3102" y="3756"/>
                  <a:ext cx="355" cy="421"/>
                </a:xfrm>
                <a:custGeom>
                  <a:avLst/>
                  <a:gdLst>
                    <a:gd name="T0" fmla="*/ 710 w 710"/>
                    <a:gd name="T1" fmla="*/ 198 h 844"/>
                    <a:gd name="T2" fmla="*/ 697 w 710"/>
                    <a:gd name="T3" fmla="*/ 211 h 844"/>
                    <a:gd name="T4" fmla="*/ 673 w 710"/>
                    <a:gd name="T5" fmla="*/ 237 h 844"/>
                    <a:gd name="T6" fmla="*/ 640 w 710"/>
                    <a:gd name="T7" fmla="*/ 274 h 844"/>
                    <a:gd name="T8" fmla="*/ 597 w 710"/>
                    <a:gd name="T9" fmla="*/ 318 h 844"/>
                    <a:gd name="T10" fmla="*/ 551 w 710"/>
                    <a:gd name="T11" fmla="*/ 365 h 844"/>
                    <a:gd name="T12" fmla="*/ 497 w 710"/>
                    <a:gd name="T13" fmla="*/ 422 h 844"/>
                    <a:gd name="T14" fmla="*/ 440 w 710"/>
                    <a:gd name="T15" fmla="*/ 477 h 844"/>
                    <a:gd name="T16" fmla="*/ 384 w 710"/>
                    <a:gd name="T17" fmla="*/ 538 h 844"/>
                    <a:gd name="T18" fmla="*/ 325 w 710"/>
                    <a:gd name="T19" fmla="*/ 596 h 844"/>
                    <a:gd name="T20" fmla="*/ 273 w 710"/>
                    <a:gd name="T21" fmla="*/ 649 h 844"/>
                    <a:gd name="T22" fmla="*/ 223 w 710"/>
                    <a:gd name="T23" fmla="*/ 703 h 844"/>
                    <a:gd name="T24" fmla="*/ 175 w 710"/>
                    <a:gd name="T25" fmla="*/ 749 h 844"/>
                    <a:gd name="T26" fmla="*/ 138 w 710"/>
                    <a:gd name="T27" fmla="*/ 788 h 844"/>
                    <a:gd name="T28" fmla="*/ 109 w 710"/>
                    <a:gd name="T29" fmla="*/ 818 h 844"/>
                    <a:gd name="T30" fmla="*/ 88 w 710"/>
                    <a:gd name="T31" fmla="*/ 838 h 844"/>
                    <a:gd name="T32" fmla="*/ 83 w 710"/>
                    <a:gd name="T33" fmla="*/ 844 h 844"/>
                    <a:gd name="T34" fmla="*/ 66 w 710"/>
                    <a:gd name="T35" fmla="*/ 827 h 844"/>
                    <a:gd name="T36" fmla="*/ 51 w 710"/>
                    <a:gd name="T37" fmla="*/ 799 h 844"/>
                    <a:gd name="T38" fmla="*/ 38 w 710"/>
                    <a:gd name="T39" fmla="*/ 764 h 844"/>
                    <a:gd name="T40" fmla="*/ 24 w 710"/>
                    <a:gd name="T41" fmla="*/ 725 h 844"/>
                    <a:gd name="T42" fmla="*/ 14 w 710"/>
                    <a:gd name="T43" fmla="*/ 690 h 844"/>
                    <a:gd name="T44" fmla="*/ 9 w 710"/>
                    <a:gd name="T45" fmla="*/ 659 h 844"/>
                    <a:gd name="T46" fmla="*/ 1 w 710"/>
                    <a:gd name="T47" fmla="*/ 638 h 844"/>
                    <a:gd name="T48" fmla="*/ 0 w 710"/>
                    <a:gd name="T49" fmla="*/ 629 h 844"/>
                    <a:gd name="T50" fmla="*/ 1 w 710"/>
                    <a:gd name="T51" fmla="*/ 629 h 844"/>
                    <a:gd name="T52" fmla="*/ 3 w 710"/>
                    <a:gd name="T53" fmla="*/ 629 h 844"/>
                    <a:gd name="T54" fmla="*/ 13 w 710"/>
                    <a:gd name="T55" fmla="*/ 629 h 844"/>
                    <a:gd name="T56" fmla="*/ 24 w 710"/>
                    <a:gd name="T57" fmla="*/ 624 h 844"/>
                    <a:gd name="T58" fmla="*/ 35 w 710"/>
                    <a:gd name="T59" fmla="*/ 614 h 844"/>
                    <a:gd name="T60" fmla="*/ 51 w 710"/>
                    <a:gd name="T61" fmla="*/ 603 h 844"/>
                    <a:gd name="T62" fmla="*/ 74 w 710"/>
                    <a:gd name="T63" fmla="*/ 587 h 844"/>
                    <a:gd name="T64" fmla="*/ 90 w 710"/>
                    <a:gd name="T65" fmla="*/ 561 h 844"/>
                    <a:gd name="T66" fmla="*/ 105 w 710"/>
                    <a:gd name="T67" fmla="*/ 544 h 844"/>
                    <a:gd name="T68" fmla="*/ 131 w 710"/>
                    <a:gd name="T69" fmla="*/ 520 h 844"/>
                    <a:gd name="T70" fmla="*/ 159 w 710"/>
                    <a:gd name="T71" fmla="*/ 485 h 844"/>
                    <a:gd name="T72" fmla="*/ 192 w 710"/>
                    <a:gd name="T73" fmla="*/ 450 h 844"/>
                    <a:gd name="T74" fmla="*/ 231 w 710"/>
                    <a:gd name="T75" fmla="*/ 409 h 844"/>
                    <a:gd name="T76" fmla="*/ 273 w 710"/>
                    <a:gd name="T77" fmla="*/ 363 h 844"/>
                    <a:gd name="T78" fmla="*/ 318 w 710"/>
                    <a:gd name="T79" fmla="*/ 322 h 844"/>
                    <a:gd name="T80" fmla="*/ 366 w 710"/>
                    <a:gd name="T81" fmla="*/ 274 h 844"/>
                    <a:gd name="T82" fmla="*/ 410 w 710"/>
                    <a:gd name="T83" fmla="*/ 226 h 844"/>
                    <a:gd name="T84" fmla="*/ 455 w 710"/>
                    <a:gd name="T85" fmla="*/ 183 h 844"/>
                    <a:gd name="T86" fmla="*/ 499 w 710"/>
                    <a:gd name="T87" fmla="*/ 141 h 844"/>
                    <a:gd name="T88" fmla="*/ 538 w 710"/>
                    <a:gd name="T89" fmla="*/ 100 h 844"/>
                    <a:gd name="T90" fmla="*/ 575 w 710"/>
                    <a:gd name="T91" fmla="*/ 67 h 844"/>
                    <a:gd name="T92" fmla="*/ 605 w 710"/>
                    <a:gd name="T93" fmla="*/ 39 h 844"/>
                    <a:gd name="T94" fmla="*/ 632 w 710"/>
                    <a:gd name="T95" fmla="*/ 15 h 844"/>
                    <a:gd name="T96" fmla="*/ 647 w 710"/>
                    <a:gd name="T97" fmla="*/ 0 h 844"/>
                    <a:gd name="T98" fmla="*/ 649 w 710"/>
                    <a:gd name="T99" fmla="*/ 54 h 844"/>
                    <a:gd name="T100" fmla="*/ 662 w 710"/>
                    <a:gd name="T101" fmla="*/ 117 h 844"/>
                    <a:gd name="T102" fmla="*/ 680 w 710"/>
                    <a:gd name="T103" fmla="*/ 172 h 844"/>
                    <a:gd name="T104" fmla="*/ 710 w 710"/>
                    <a:gd name="T105" fmla="*/ 198 h 8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710" h="844">
                      <a:moveTo>
                        <a:pt x="710" y="198"/>
                      </a:moveTo>
                      <a:lnTo>
                        <a:pt x="697" y="211"/>
                      </a:lnTo>
                      <a:lnTo>
                        <a:pt x="673" y="237"/>
                      </a:lnTo>
                      <a:lnTo>
                        <a:pt x="640" y="274"/>
                      </a:lnTo>
                      <a:lnTo>
                        <a:pt x="597" y="318"/>
                      </a:lnTo>
                      <a:lnTo>
                        <a:pt x="551" y="365"/>
                      </a:lnTo>
                      <a:lnTo>
                        <a:pt x="497" y="422"/>
                      </a:lnTo>
                      <a:lnTo>
                        <a:pt x="440" y="477"/>
                      </a:lnTo>
                      <a:lnTo>
                        <a:pt x="384" y="538"/>
                      </a:lnTo>
                      <a:lnTo>
                        <a:pt x="325" y="596"/>
                      </a:lnTo>
                      <a:lnTo>
                        <a:pt x="273" y="649"/>
                      </a:lnTo>
                      <a:lnTo>
                        <a:pt x="223" y="703"/>
                      </a:lnTo>
                      <a:lnTo>
                        <a:pt x="175" y="749"/>
                      </a:lnTo>
                      <a:lnTo>
                        <a:pt x="138" y="788"/>
                      </a:lnTo>
                      <a:lnTo>
                        <a:pt x="109" y="818"/>
                      </a:lnTo>
                      <a:lnTo>
                        <a:pt x="88" y="838"/>
                      </a:lnTo>
                      <a:lnTo>
                        <a:pt x="83" y="844"/>
                      </a:lnTo>
                      <a:lnTo>
                        <a:pt x="66" y="827"/>
                      </a:lnTo>
                      <a:lnTo>
                        <a:pt x="51" y="799"/>
                      </a:lnTo>
                      <a:lnTo>
                        <a:pt x="38" y="764"/>
                      </a:lnTo>
                      <a:lnTo>
                        <a:pt x="24" y="725"/>
                      </a:lnTo>
                      <a:lnTo>
                        <a:pt x="14" y="690"/>
                      </a:lnTo>
                      <a:lnTo>
                        <a:pt x="9" y="659"/>
                      </a:lnTo>
                      <a:lnTo>
                        <a:pt x="1" y="638"/>
                      </a:lnTo>
                      <a:lnTo>
                        <a:pt x="0" y="629"/>
                      </a:lnTo>
                      <a:lnTo>
                        <a:pt x="1" y="629"/>
                      </a:lnTo>
                      <a:lnTo>
                        <a:pt x="3" y="629"/>
                      </a:lnTo>
                      <a:lnTo>
                        <a:pt x="13" y="629"/>
                      </a:lnTo>
                      <a:lnTo>
                        <a:pt x="24" y="624"/>
                      </a:lnTo>
                      <a:lnTo>
                        <a:pt x="35" y="614"/>
                      </a:lnTo>
                      <a:lnTo>
                        <a:pt x="51" y="603"/>
                      </a:lnTo>
                      <a:lnTo>
                        <a:pt x="74" y="587"/>
                      </a:lnTo>
                      <a:lnTo>
                        <a:pt x="90" y="561"/>
                      </a:lnTo>
                      <a:lnTo>
                        <a:pt x="105" y="544"/>
                      </a:lnTo>
                      <a:lnTo>
                        <a:pt x="131" y="520"/>
                      </a:lnTo>
                      <a:lnTo>
                        <a:pt x="159" y="485"/>
                      </a:lnTo>
                      <a:lnTo>
                        <a:pt x="192" y="450"/>
                      </a:lnTo>
                      <a:lnTo>
                        <a:pt x="231" y="409"/>
                      </a:lnTo>
                      <a:lnTo>
                        <a:pt x="273" y="363"/>
                      </a:lnTo>
                      <a:lnTo>
                        <a:pt x="318" y="322"/>
                      </a:lnTo>
                      <a:lnTo>
                        <a:pt x="366" y="274"/>
                      </a:lnTo>
                      <a:lnTo>
                        <a:pt x="410" y="226"/>
                      </a:lnTo>
                      <a:lnTo>
                        <a:pt x="455" y="183"/>
                      </a:lnTo>
                      <a:lnTo>
                        <a:pt x="499" y="141"/>
                      </a:lnTo>
                      <a:lnTo>
                        <a:pt x="538" y="100"/>
                      </a:lnTo>
                      <a:lnTo>
                        <a:pt x="575" y="67"/>
                      </a:lnTo>
                      <a:lnTo>
                        <a:pt x="605" y="39"/>
                      </a:lnTo>
                      <a:lnTo>
                        <a:pt x="632" y="15"/>
                      </a:lnTo>
                      <a:lnTo>
                        <a:pt x="647" y="0"/>
                      </a:lnTo>
                      <a:lnTo>
                        <a:pt x="649" y="54"/>
                      </a:lnTo>
                      <a:lnTo>
                        <a:pt x="662" y="117"/>
                      </a:lnTo>
                      <a:lnTo>
                        <a:pt x="680" y="172"/>
                      </a:lnTo>
                      <a:lnTo>
                        <a:pt x="710"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08" name="Freeform 16"/>
                <p:cNvSpPr>
                  <a:spLocks/>
                </p:cNvSpPr>
                <p:nvPr/>
              </p:nvSpPr>
              <p:spPr bwMode="auto">
                <a:xfrm>
                  <a:off x="3102" y="3756"/>
                  <a:ext cx="355" cy="421"/>
                </a:xfrm>
                <a:custGeom>
                  <a:avLst/>
                  <a:gdLst>
                    <a:gd name="T0" fmla="*/ 710 w 710"/>
                    <a:gd name="T1" fmla="*/ 198 h 844"/>
                    <a:gd name="T2" fmla="*/ 710 w 710"/>
                    <a:gd name="T3" fmla="*/ 198 h 844"/>
                    <a:gd name="T4" fmla="*/ 697 w 710"/>
                    <a:gd name="T5" fmla="*/ 211 h 844"/>
                    <a:gd name="T6" fmla="*/ 673 w 710"/>
                    <a:gd name="T7" fmla="*/ 237 h 844"/>
                    <a:gd name="T8" fmla="*/ 640 w 710"/>
                    <a:gd name="T9" fmla="*/ 274 h 844"/>
                    <a:gd name="T10" fmla="*/ 597 w 710"/>
                    <a:gd name="T11" fmla="*/ 318 h 844"/>
                    <a:gd name="T12" fmla="*/ 551 w 710"/>
                    <a:gd name="T13" fmla="*/ 365 h 844"/>
                    <a:gd name="T14" fmla="*/ 497 w 710"/>
                    <a:gd name="T15" fmla="*/ 422 h 844"/>
                    <a:gd name="T16" fmla="*/ 440 w 710"/>
                    <a:gd name="T17" fmla="*/ 477 h 844"/>
                    <a:gd name="T18" fmla="*/ 384 w 710"/>
                    <a:gd name="T19" fmla="*/ 538 h 844"/>
                    <a:gd name="T20" fmla="*/ 325 w 710"/>
                    <a:gd name="T21" fmla="*/ 596 h 844"/>
                    <a:gd name="T22" fmla="*/ 273 w 710"/>
                    <a:gd name="T23" fmla="*/ 649 h 844"/>
                    <a:gd name="T24" fmla="*/ 223 w 710"/>
                    <a:gd name="T25" fmla="*/ 703 h 844"/>
                    <a:gd name="T26" fmla="*/ 175 w 710"/>
                    <a:gd name="T27" fmla="*/ 749 h 844"/>
                    <a:gd name="T28" fmla="*/ 138 w 710"/>
                    <a:gd name="T29" fmla="*/ 788 h 844"/>
                    <a:gd name="T30" fmla="*/ 109 w 710"/>
                    <a:gd name="T31" fmla="*/ 818 h 844"/>
                    <a:gd name="T32" fmla="*/ 88 w 710"/>
                    <a:gd name="T33" fmla="*/ 838 h 844"/>
                    <a:gd name="T34" fmla="*/ 83 w 710"/>
                    <a:gd name="T35" fmla="*/ 844 h 844"/>
                    <a:gd name="T36" fmla="*/ 83 w 710"/>
                    <a:gd name="T37" fmla="*/ 844 h 844"/>
                    <a:gd name="T38" fmla="*/ 66 w 710"/>
                    <a:gd name="T39" fmla="*/ 827 h 844"/>
                    <a:gd name="T40" fmla="*/ 51 w 710"/>
                    <a:gd name="T41" fmla="*/ 799 h 844"/>
                    <a:gd name="T42" fmla="*/ 38 w 710"/>
                    <a:gd name="T43" fmla="*/ 764 h 844"/>
                    <a:gd name="T44" fmla="*/ 24 w 710"/>
                    <a:gd name="T45" fmla="*/ 725 h 844"/>
                    <a:gd name="T46" fmla="*/ 14 w 710"/>
                    <a:gd name="T47" fmla="*/ 690 h 844"/>
                    <a:gd name="T48" fmla="*/ 9 w 710"/>
                    <a:gd name="T49" fmla="*/ 659 h 844"/>
                    <a:gd name="T50" fmla="*/ 1 w 710"/>
                    <a:gd name="T51" fmla="*/ 638 h 844"/>
                    <a:gd name="T52" fmla="*/ 0 w 710"/>
                    <a:gd name="T53" fmla="*/ 629 h 844"/>
                    <a:gd name="T54" fmla="*/ 0 w 710"/>
                    <a:gd name="T55" fmla="*/ 629 h 844"/>
                    <a:gd name="T56" fmla="*/ 1 w 710"/>
                    <a:gd name="T57" fmla="*/ 629 h 844"/>
                    <a:gd name="T58" fmla="*/ 3 w 710"/>
                    <a:gd name="T59" fmla="*/ 629 h 844"/>
                    <a:gd name="T60" fmla="*/ 13 w 710"/>
                    <a:gd name="T61" fmla="*/ 629 h 844"/>
                    <a:gd name="T62" fmla="*/ 24 w 710"/>
                    <a:gd name="T63" fmla="*/ 624 h 844"/>
                    <a:gd name="T64" fmla="*/ 35 w 710"/>
                    <a:gd name="T65" fmla="*/ 614 h 844"/>
                    <a:gd name="T66" fmla="*/ 51 w 710"/>
                    <a:gd name="T67" fmla="*/ 603 h 844"/>
                    <a:gd name="T68" fmla="*/ 74 w 710"/>
                    <a:gd name="T69" fmla="*/ 587 h 844"/>
                    <a:gd name="T70" fmla="*/ 90 w 710"/>
                    <a:gd name="T71" fmla="*/ 561 h 844"/>
                    <a:gd name="T72" fmla="*/ 90 w 710"/>
                    <a:gd name="T73" fmla="*/ 561 h 844"/>
                    <a:gd name="T74" fmla="*/ 105 w 710"/>
                    <a:gd name="T75" fmla="*/ 544 h 844"/>
                    <a:gd name="T76" fmla="*/ 131 w 710"/>
                    <a:gd name="T77" fmla="*/ 520 h 844"/>
                    <a:gd name="T78" fmla="*/ 159 w 710"/>
                    <a:gd name="T79" fmla="*/ 485 h 844"/>
                    <a:gd name="T80" fmla="*/ 192 w 710"/>
                    <a:gd name="T81" fmla="*/ 450 h 844"/>
                    <a:gd name="T82" fmla="*/ 231 w 710"/>
                    <a:gd name="T83" fmla="*/ 409 h 844"/>
                    <a:gd name="T84" fmla="*/ 273 w 710"/>
                    <a:gd name="T85" fmla="*/ 363 h 844"/>
                    <a:gd name="T86" fmla="*/ 318 w 710"/>
                    <a:gd name="T87" fmla="*/ 322 h 844"/>
                    <a:gd name="T88" fmla="*/ 366 w 710"/>
                    <a:gd name="T89" fmla="*/ 274 h 844"/>
                    <a:gd name="T90" fmla="*/ 410 w 710"/>
                    <a:gd name="T91" fmla="*/ 226 h 844"/>
                    <a:gd name="T92" fmla="*/ 455 w 710"/>
                    <a:gd name="T93" fmla="*/ 183 h 844"/>
                    <a:gd name="T94" fmla="*/ 499 w 710"/>
                    <a:gd name="T95" fmla="*/ 141 h 844"/>
                    <a:gd name="T96" fmla="*/ 538 w 710"/>
                    <a:gd name="T97" fmla="*/ 100 h 844"/>
                    <a:gd name="T98" fmla="*/ 575 w 710"/>
                    <a:gd name="T99" fmla="*/ 67 h 844"/>
                    <a:gd name="T100" fmla="*/ 605 w 710"/>
                    <a:gd name="T101" fmla="*/ 39 h 844"/>
                    <a:gd name="T102" fmla="*/ 632 w 710"/>
                    <a:gd name="T103" fmla="*/ 15 h 844"/>
                    <a:gd name="T104" fmla="*/ 647 w 710"/>
                    <a:gd name="T105" fmla="*/ 0 h 844"/>
                    <a:gd name="T106" fmla="*/ 647 w 710"/>
                    <a:gd name="T107" fmla="*/ 0 h 844"/>
                    <a:gd name="T108" fmla="*/ 649 w 710"/>
                    <a:gd name="T109" fmla="*/ 54 h 844"/>
                    <a:gd name="T110" fmla="*/ 662 w 710"/>
                    <a:gd name="T111" fmla="*/ 117 h 844"/>
                    <a:gd name="T112" fmla="*/ 680 w 710"/>
                    <a:gd name="T113" fmla="*/ 172 h 844"/>
                    <a:gd name="T114" fmla="*/ 710 w 710"/>
                    <a:gd name="T115" fmla="*/ 198 h 8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10" h="844">
                      <a:moveTo>
                        <a:pt x="710" y="198"/>
                      </a:moveTo>
                      <a:lnTo>
                        <a:pt x="710" y="198"/>
                      </a:lnTo>
                      <a:lnTo>
                        <a:pt x="697" y="211"/>
                      </a:lnTo>
                      <a:lnTo>
                        <a:pt x="673" y="237"/>
                      </a:lnTo>
                      <a:lnTo>
                        <a:pt x="640" y="274"/>
                      </a:lnTo>
                      <a:lnTo>
                        <a:pt x="597" y="318"/>
                      </a:lnTo>
                      <a:lnTo>
                        <a:pt x="551" y="365"/>
                      </a:lnTo>
                      <a:lnTo>
                        <a:pt x="497" y="422"/>
                      </a:lnTo>
                      <a:lnTo>
                        <a:pt x="440" y="477"/>
                      </a:lnTo>
                      <a:lnTo>
                        <a:pt x="384" y="538"/>
                      </a:lnTo>
                      <a:lnTo>
                        <a:pt x="325" y="596"/>
                      </a:lnTo>
                      <a:lnTo>
                        <a:pt x="273" y="649"/>
                      </a:lnTo>
                      <a:lnTo>
                        <a:pt x="223" y="703"/>
                      </a:lnTo>
                      <a:lnTo>
                        <a:pt x="175" y="749"/>
                      </a:lnTo>
                      <a:lnTo>
                        <a:pt x="138" y="788"/>
                      </a:lnTo>
                      <a:lnTo>
                        <a:pt x="109" y="818"/>
                      </a:lnTo>
                      <a:lnTo>
                        <a:pt x="88" y="838"/>
                      </a:lnTo>
                      <a:lnTo>
                        <a:pt x="83" y="844"/>
                      </a:lnTo>
                      <a:lnTo>
                        <a:pt x="83" y="844"/>
                      </a:lnTo>
                      <a:lnTo>
                        <a:pt x="66" y="827"/>
                      </a:lnTo>
                      <a:lnTo>
                        <a:pt x="51" y="799"/>
                      </a:lnTo>
                      <a:lnTo>
                        <a:pt x="38" y="764"/>
                      </a:lnTo>
                      <a:lnTo>
                        <a:pt x="24" y="725"/>
                      </a:lnTo>
                      <a:lnTo>
                        <a:pt x="14" y="690"/>
                      </a:lnTo>
                      <a:lnTo>
                        <a:pt x="9" y="659"/>
                      </a:lnTo>
                      <a:lnTo>
                        <a:pt x="1" y="638"/>
                      </a:lnTo>
                      <a:lnTo>
                        <a:pt x="0" y="629"/>
                      </a:lnTo>
                      <a:lnTo>
                        <a:pt x="0" y="629"/>
                      </a:lnTo>
                      <a:lnTo>
                        <a:pt x="1" y="629"/>
                      </a:lnTo>
                      <a:lnTo>
                        <a:pt x="3" y="629"/>
                      </a:lnTo>
                      <a:lnTo>
                        <a:pt x="13" y="629"/>
                      </a:lnTo>
                      <a:lnTo>
                        <a:pt x="24" y="624"/>
                      </a:lnTo>
                      <a:lnTo>
                        <a:pt x="35" y="614"/>
                      </a:lnTo>
                      <a:lnTo>
                        <a:pt x="51" y="603"/>
                      </a:lnTo>
                      <a:lnTo>
                        <a:pt x="74" y="587"/>
                      </a:lnTo>
                      <a:lnTo>
                        <a:pt x="90" y="561"/>
                      </a:lnTo>
                      <a:lnTo>
                        <a:pt x="90" y="561"/>
                      </a:lnTo>
                      <a:lnTo>
                        <a:pt x="105" y="544"/>
                      </a:lnTo>
                      <a:lnTo>
                        <a:pt x="131" y="520"/>
                      </a:lnTo>
                      <a:lnTo>
                        <a:pt x="159" y="485"/>
                      </a:lnTo>
                      <a:lnTo>
                        <a:pt x="192" y="450"/>
                      </a:lnTo>
                      <a:lnTo>
                        <a:pt x="231" y="409"/>
                      </a:lnTo>
                      <a:lnTo>
                        <a:pt x="273" y="363"/>
                      </a:lnTo>
                      <a:lnTo>
                        <a:pt x="318" y="322"/>
                      </a:lnTo>
                      <a:lnTo>
                        <a:pt x="366" y="274"/>
                      </a:lnTo>
                      <a:lnTo>
                        <a:pt x="410" y="226"/>
                      </a:lnTo>
                      <a:lnTo>
                        <a:pt x="455" y="183"/>
                      </a:lnTo>
                      <a:lnTo>
                        <a:pt x="499" y="141"/>
                      </a:lnTo>
                      <a:lnTo>
                        <a:pt x="538" y="100"/>
                      </a:lnTo>
                      <a:lnTo>
                        <a:pt x="575" y="67"/>
                      </a:lnTo>
                      <a:lnTo>
                        <a:pt x="605" y="39"/>
                      </a:lnTo>
                      <a:lnTo>
                        <a:pt x="632" y="15"/>
                      </a:lnTo>
                      <a:lnTo>
                        <a:pt x="647" y="0"/>
                      </a:lnTo>
                      <a:lnTo>
                        <a:pt x="647" y="0"/>
                      </a:lnTo>
                      <a:lnTo>
                        <a:pt x="649" y="54"/>
                      </a:lnTo>
                      <a:lnTo>
                        <a:pt x="662" y="117"/>
                      </a:lnTo>
                      <a:lnTo>
                        <a:pt x="680" y="172"/>
                      </a:lnTo>
                      <a:lnTo>
                        <a:pt x="710" y="198"/>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09" name="Freeform 17"/>
                <p:cNvSpPr>
                  <a:spLocks/>
                </p:cNvSpPr>
                <p:nvPr/>
              </p:nvSpPr>
              <p:spPr bwMode="auto">
                <a:xfrm>
                  <a:off x="2568" y="3553"/>
                  <a:ext cx="906" cy="654"/>
                </a:xfrm>
                <a:custGeom>
                  <a:avLst/>
                  <a:gdLst>
                    <a:gd name="T0" fmla="*/ 409 w 1811"/>
                    <a:gd name="T1" fmla="*/ 977 h 1308"/>
                    <a:gd name="T2" fmla="*/ 337 w 1811"/>
                    <a:gd name="T3" fmla="*/ 873 h 1308"/>
                    <a:gd name="T4" fmla="*/ 298 w 1811"/>
                    <a:gd name="T5" fmla="*/ 773 h 1308"/>
                    <a:gd name="T6" fmla="*/ 307 w 1811"/>
                    <a:gd name="T7" fmla="*/ 697 h 1308"/>
                    <a:gd name="T8" fmla="*/ 141 w 1811"/>
                    <a:gd name="T9" fmla="*/ 625 h 1308"/>
                    <a:gd name="T10" fmla="*/ 133 w 1811"/>
                    <a:gd name="T11" fmla="*/ 705 h 1308"/>
                    <a:gd name="T12" fmla="*/ 172 w 1811"/>
                    <a:gd name="T13" fmla="*/ 807 h 1308"/>
                    <a:gd name="T14" fmla="*/ 244 w 1811"/>
                    <a:gd name="T15" fmla="*/ 908 h 1308"/>
                    <a:gd name="T16" fmla="*/ 329 w 1811"/>
                    <a:gd name="T17" fmla="*/ 964 h 1308"/>
                    <a:gd name="T18" fmla="*/ 281 w 1811"/>
                    <a:gd name="T19" fmla="*/ 943 h 1308"/>
                    <a:gd name="T20" fmla="*/ 244 w 1811"/>
                    <a:gd name="T21" fmla="*/ 931 h 1308"/>
                    <a:gd name="T22" fmla="*/ 126 w 1811"/>
                    <a:gd name="T23" fmla="*/ 862 h 1308"/>
                    <a:gd name="T24" fmla="*/ 54 w 1811"/>
                    <a:gd name="T25" fmla="*/ 758 h 1308"/>
                    <a:gd name="T26" fmla="*/ 17 w 1811"/>
                    <a:gd name="T27" fmla="*/ 657 h 1308"/>
                    <a:gd name="T28" fmla="*/ 24 w 1811"/>
                    <a:gd name="T29" fmla="*/ 581 h 1308"/>
                    <a:gd name="T30" fmla="*/ 41 w 1811"/>
                    <a:gd name="T31" fmla="*/ 566 h 1308"/>
                    <a:gd name="T32" fmla="*/ 52 w 1811"/>
                    <a:gd name="T33" fmla="*/ 522 h 1308"/>
                    <a:gd name="T34" fmla="*/ 104 w 1811"/>
                    <a:gd name="T35" fmla="*/ 455 h 1308"/>
                    <a:gd name="T36" fmla="*/ 206 w 1811"/>
                    <a:gd name="T37" fmla="*/ 348 h 1308"/>
                    <a:gd name="T38" fmla="*/ 365 w 1811"/>
                    <a:gd name="T39" fmla="*/ 192 h 1308"/>
                    <a:gd name="T40" fmla="*/ 524 w 1811"/>
                    <a:gd name="T41" fmla="*/ 29 h 1308"/>
                    <a:gd name="T42" fmla="*/ 563 w 1811"/>
                    <a:gd name="T43" fmla="*/ 2 h 1308"/>
                    <a:gd name="T44" fmla="*/ 611 w 1811"/>
                    <a:gd name="T45" fmla="*/ 5 h 1308"/>
                    <a:gd name="T46" fmla="*/ 694 w 1811"/>
                    <a:gd name="T47" fmla="*/ 33 h 1308"/>
                    <a:gd name="T48" fmla="*/ 894 w 1811"/>
                    <a:gd name="T49" fmla="*/ 98 h 1308"/>
                    <a:gd name="T50" fmla="*/ 1158 w 1811"/>
                    <a:gd name="T51" fmla="*/ 177 h 1308"/>
                    <a:gd name="T52" fmla="*/ 1423 w 1811"/>
                    <a:gd name="T53" fmla="*/ 259 h 1308"/>
                    <a:gd name="T54" fmla="*/ 1621 w 1811"/>
                    <a:gd name="T55" fmla="*/ 324 h 1308"/>
                    <a:gd name="T56" fmla="*/ 1717 w 1811"/>
                    <a:gd name="T57" fmla="*/ 361 h 1308"/>
                    <a:gd name="T58" fmla="*/ 1715 w 1811"/>
                    <a:gd name="T59" fmla="*/ 405 h 1308"/>
                    <a:gd name="T60" fmla="*/ 1643 w 1811"/>
                    <a:gd name="T61" fmla="*/ 472 h 1308"/>
                    <a:gd name="T62" fmla="*/ 1523 w 1811"/>
                    <a:gd name="T63" fmla="*/ 588 h 1308"/>
                    <a:gd name="T64" fmla="*/ 1386 w 1811"/>
                    <a:gd name="T65" fmla="*/ 727 h 1308"/>
                    <a:gd name="T66" fmla="*/ 1260 w 1811"/>
                    <a:gd name="T67" fmla="*/ 855 h 1308"/>
                    <a:gd name="T68" fmla="*/ 1173 w 1811"/>
                    <a:gd name="T69" fmla="*/ 949 h 1308"/>
                    <a:gd name="T70" fmla="*/ 1119 w 1811"/>
                    <a:gd name="T71" fmla="*/ 1008 h 1308"/>
                    <a:gd name="T72" fmla="*/ 1081 w 1811"/>
                    <a:gd name="T73" fmla="*/ 1034 h 1308"/>
                    <a:gd name="T74" fmla="*/ 1068 w 1811"/>
                    <a:gd name="T75" fmla="*/ 1034 h 1308"/>
                    <a:gd name="T76" fmla="*/ 1082 w 1811"/>
                    <a:gd name="T77" fmla="*/ 1095 h 1308"/>
                    <a:gd name="T78" fmla="*/ 1119 w 1811"/>
                    <a:gd name="T79" fmla="*/ 1204 h 1308"/>
                    <a:gd name="T80" fmla="*/ 1156 w 1811"/>
                    <a:gd name="T81" fmla="*/ 1243 h 1308"/>
                    <a:gd name="T82" fmla="*/ 1243 w 1811"/>
                    <a:gd name="T83" fmla="*/ 1154 h 1308"/>
                    <a:gd name="T84" fmla="*/ 1393 w 1811"/>
                    <a:gd name="T85" fmla="*/ 1001 h 1308"/>
                    <a:gd name="T86" fmla="*/ 1565 w 1811"/>
                    <a:gd name="T87" fmla="*/ 827 h 1308"/>
                    <a:gd name="T88" fmla="*/ 1708 w 1811"/>
                    <a:gd name="T89" fmla="*/ 679 h 1308"/>
                    <a:gd name="T90" fmla="*/ 1778 w 1811"/>
                    <a:gd name="T91" fmla="*/ 603 h 1308"/>
                    <a:gd name="T92" fmla="*/ 1804 w 1811"/>
                    <a:gd name="T93" fmla="*/ 622 h 1308"/>
                    <a:gd name="T94" fmla="*/ 1676 w 1811"/>
                    <a:gd name="T95" fmla="*/ 757 h 1308"/>
                    <a:gd name="T96" fmla="*/ 1523 w 1811"/>
                    <a:gd name="T97" fmla="*/ 916 h 1308"/>
                    <a:gd name="T98" fmla="*/ 1391 w 1811"/>
                    <a:gd name="T99" fmla="*/ 1058 h 1308"/>
                    <a:gd name="T100" fmla="*/ 1288 w 1811"/>
                    <a:gd name="T101" fmla="*/ 1173 h 1308"/>
                    <a:gd name="T102" fmla="*/ 1217 w 1811"/>
                    <a:gd name="T103" fmla="*/ 1243 h 1308"/>
                    <a:gd name="T104" fmla="*/ 1195 w 1811"/>
                    <a:gd name="T105" fmla="*/ 1269 h 1308"/>
                    <a:gd name="T106" fmla="*/ 1177 w 1811"/>
                    <a:gd name="T107" fmla="*/ 1302 h 1308"/>
                    <a:gd name="T108" fmla="*/ 1129 w 1811"/>
                    <a:gd name="T109" fmla="*/ 1302 h 1308"/>
                    <a:gd name="T110" fmla="*/ 1081 w 1811"/>
                    <a:gd name="T111" fmla="*/ 1277 h 1308"/>
                    <a:gd name="T112" fmla="*/ 1003 w 1811"/>
                    <a:gd name="T113" fmla="*/ 1241 h 1308"/>
                    <a:gd name="T114" fmla="*/ 888 w 1811"/>
                    <a:gd name="T115" fmla="*/ 1193 h 1308"/>
                    <a:gd name="T116" fmla="*/ 753 w 1811"/>
                    <a:gd name="T117" fmla="*/ 1134 h 1308"/>
                    <a:gd name="T118" fmla="*/ 611 w 1811"/>
                    <a:gd name="T119" fmla="*/ 1077 h 1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11" h="1308">
                      <a:moveTo>
                        <a:pt x="516" y="1036"/>
                      </a:moveTo>
                      <a:lnTo>
                        <a:pt x="455" y="1008"/>
                      </a:lnTo>
                      <a:lnTo>
                        <a:pt x="409" y="977"/>
                      </a:lnTo>
                      <a:lnTo>
                        <a:pt x="378" y="943"/>
                      </a:lnTo>
                      <a:lnTo>
                        <a:pt x="354" y="908"/>
                      </a:lnTo>
                      <a:lnTo>
                        <a:pt x="337" y="873"/>
                      </a:lnTo>
                      <a:lnTo>
                        <a:pt x="324" y="840"/>
                      </a:lnTo>
                      <a:lnTo>
                        <a:pt x="313" y="807"/>
                      </a:lnTo>
                      <a:lnTo>
                        <a:pt x="298" y="773"/>
                      </a:lnTo>
                      <a:lnTo>
                        <a:pt x="283" y="731"/>
                      </a:lnTo>
                      <a:lnTo>
                        <a:pt x="289" y="705"/>
                      </a:lnTo>
                      <a:lnTo>
                        <a:pt x="307" y="697"/>
                      </a:lnTo>
                      <a:lnTo>
                        <a:pt x="331" y="705"/>
                      </a:lnTo>
                      <a:lnTo>
                        <a:pt x="167" y="636"/>
                      </a:lnTo>
                      <a:lnTo>
                        <a:pt x="141" y="625"/>
                      </a:lnTo>
                      <a:lnTo>
                        <a:pt x="124" y="636"/>
                      </a:lnTo>
                      <a:lnTo>
                        <a:pt x="119" y="662"/>
                      </a:lnTo>
                      <a:lnTo>
                        <a:pt x="133" y="705"/>
                      </a:lnTo>
                      <a:lnTo>
                        <a:pt x="146" y="738"/>
                      </a:lnTo>
                      <a:lnTo>
                        <a:pt x="157" y="770"/>
                      </a:lnTo>
                      <a:lnTo>
                        <a:pt x="172" y="807"/>
                      </a:lnTo>
                      <a:lnTo>
                        <a:pt x="189" y="840"/>
                      </a:lnTo>
                      <a:lnTo>
                        <a:pt x="211" y="877"/>
                      </a:lnTo>
                      <a:lnTo>
                        <a:pt x="244" y="908"/>
                      </a:lnTo>
                      <a:lnTo>
                        <a:pt x="289" y="943"/>
                      </a:lnTo>
                      <a:lnTo>
                        <a:pt x="348" y="971"/>
                      </a:lnTo>
                      <a:lnTo>
                        <a:pt x="329" y="964"/>
                      </a:lnTo>
                      <a:lnTo>
                        <a:pt x="313" y="958"/>
                      </a:lnTo>
                      <a:lnTo>
                        <a:pt x="296" y="953"/>
                      </a:lnTo>
                      <a:lnTo>
                        <a:pt x="281" y="943"/>
                      </a:lnTo>
                      <a:lnTo>
                        <a:pt x="268" y="938"/>
                      </a:lnTo>
                      <a:lnTo>
                        <a:pt x="255" y="932"/>
                      </a:lnTo>
                      <a:lnTo>
                        <a:pt x="244" y="931"/>
                      </a:lnTo>
                      <a:lnTo>
                        <a:pt x="233" y="925"/>
                      </a:lnTo>
                      <a:lnTo>
                        <a:pt x="172" y="894"/>
                      </a:lnTo>
                      <a:lnTo>
                        <a:pt x="126" y="862"/>
                      </a:lnTo>
                      <a:lnTo>
                        <a:pt x="93" y="829"/>
                      </a:lnTo>
                      <a:lnTo>
                        <a:pt x="70" y="797"/>
                      </a:lnTo>
                      <a:lnTo>
                        <a:pt x="54" y="758"/>
                      </a:lnTo>
                      <a:lnTo>
                        <a:pt x="41" y="727"/>
                      </a:lnTo>
                      <a:lnTo>
                        <a:pt x="30" y="692"/>
                      </a:lnTo>
                      <a:lnTo>
                        <a:pt x="17" y="657"/>
                      </a:lnTo>
                      <a:lnTo>
                        <a:pt x="0" y="616"/>
                      </a:lnTo>
                      <a:lnTo>
                        <a:pt x="6" y="588"/>
                      </a:lnTo>
                      <a:lnTo>
                        <a:pt x="24" y="581"/>
                      </a:lnTo>
                      <a:lnTo>
                        <a:pt x="50" y="592"/>
                      </a:lnTo>
                      <a:lnTo>
                        <a:pt x="45" y="581"/>
                      </a:lnTo>
                      <a:lnTo>
                        <a:pt x="41" y="566"/>
                      </a:lnTo>
                      <a:lnTo>
                        <a:pt x="41" y="555"/>
                      </a:lnTo>
                      <a:lnTo>
                        <a:pt x="45" y="538"/>
                      </a:lnTo>
                      <a:lnTo>
                        <a:pt x="52" y="522"/>
                      </a:lnTo>
                      <a:lnTo>
                        <a:pt x="63" y="501"/>
                      </a:lnTo>
                      <a:lnTo>
                        <a:pt x="80" y="479"/>
                      </a:lnTo>
                      <a:lnTo>
                        <a:pt x="104" y="455"/>
                      </a:lnTo>
                      <a:lnTo>
                        <a:pt x="130" y="425"/>
                      </a:lnTo>
                      <a:lnTo>
                        <a:pt x="163" y="390"/>
                      </a:lnTo>
                      <a:lnTo>
                        <a:pt x="206" y="348"/>
                      </a:lnTo>
                      <a:lnTo>
                        <a:pt x="250" y="301"/>
                      </a:lnTo>
                      <a:lnTo>
                        <a:pt x="304" y="250"/>
                      </a:lnTo>
                      <a:lnTo>
                        <a:pt x="365" y="192"/>
                      </a:lnTo>
                      <a:lnTo>
                        <a:pt x="431" y="122"/>
                      </a:lnTo>
                      <a:lnTo>
                        <a:pt x="507" y="46"/>
                      </a:lnTo>
                      <a:lnTo>
                        <a:pt x="524" y="29"/>
                      </a:lnTo>
                      <a:lnTo>
                        <a:pt x="539" y="15"/>
                      </a:lnTo>
                      <a:lnTo>
                        <a:pt x="553" y="5"/>
                      </a:lnTo>
                      <a:lnTo>
                        <a:pt x="563" y="2"/>
                      </a:lnTo>
                      <a:lnTo>
                        <a:pt x="577" y="0"/>
                      </a:lnTo>
                      <a:lnTo>
                        <a:pt x="592" y="2"/>
                      </a:lnTo>
                      <a:lnTo>
                        <a:pt x="611" y="5"/>
                      </a:lnTo>
                      <a:lnTo>
                        <a:pt x="635" y="13"/>
                      </a:lnTo>
                      <a:lnTo>
                        <a:pt x="657" y="20"/>
                      </a:lnTo>
                      <a:lnTo>
                        <a:pt x="694" y="33"/>
                      </a:lnTo>
                      <a:lnTo>
                        <a:pt x="748" y="52"/>
                      </a:lnTo>
                      <a:lnTo>
                        <a:pt x="816" y="70"/>
                      </a:lnTo>
                      <a:lnTo>
                        <a:pt x="894" y="98"/>
                      </a:lnTo>
                      <a:lnTo>
                        <a:pt x="979" y="122"/>
                      </a:lnTo>
                      <a:lnTo>
                        <a:pt x="1068" y="150"/>
                      </a:lnTo>
                      <a:lnTo>
                        <a:pt x="1158" y="177"/>
                      </a:lnTo>
                      <a:lnTo>
                        <a:pt x="1249" y="205"/>
                      </a:lnTo>
                      <a:lnTo>
                        <a:pt x="1340" y="233"/>
                      </a:lnTo>
                      <a:lnTo>
                        <a:pt x="1423" y="259"/>
                      </a:lnTo>
                      <a:lnTo>
                        <a:pt x="1500" y="281"/>
                      </a:lnTo>
                      <a:lnTo>
                        <a:pt x="1567" y="307"/>
                      </a:lnTo>
                      <a:lnTo>
                        <a:pt x="1621" y="324"/>
                      </a:lnTo>
                      <a:lnTo>
                        <a:pt x="1660" y="335"/>
                      </a:lnTo>
                      <a:lnTo>
                        <a:pt x="1682" y="342"/>
                      </a:lnTo>
                      <a:lnTo>
                        <a:pt x="1717" y="361"/>
                      </a:lnTo>
                      <a:lnTo>
                        <a:pt x="1732" y="375"/>
                      </a:lnTo>
                      <a:lnTo>
                        <a:pt x="1726" y="390"/>
                      </a:lnTo>
                      <a:lnTo>
                        <a:pt x="1715" y="405"/>
                      </a:lnTo>
                      <a:lnTo>
                        <a:pt x="1700" y="420"/>
                      </a:lnTo>
                      <a:lnTo>
                        <a:pt x="1673" y="444"/>
                      </a:lnTo>
                      <a:lnTo>
                        <a:pt x="1643" y="472"/>
                      </a:lnTo>
                      <a:lnTo>
                        <a:pt x="1606" y="505"/>
                      </a:lnTo>
                      <a:lnTo>
                        <a:pt x="1567" y="546"/>
                      </a:lnTo>
                      <a:lnTo>
                        <a:pt x="1523" y="588"/>
                      </a:lnTo>
                      <a:lnTo>
                        <a:pt x="1478" y="631"/>
                      </a:lnTo>
                      <a:lnTo>
                        <a:pt x="1434" y="679"/>
                      </a:lnTo>
                      <a:lnTo>
                        <a:pt x="1386" y="727"/>
                      </a:lnTo>
                      <a:lnTo>
                        <a:pt x="1341" y="768"/>
                      </a:lnTo>
                      <a:lnTo>
                        <a:pt x="1299" y="814"/>
                      </a:lnTo>
                      <a:lnTo>
                        <a:pt x="1260" y="855"/>
                      </a:lnTo>
                      <a:lnTo>
                        <a:pt x="1227" y="890"/>
                      </a:lnTo>
                      <a:lnTo>
                        <a:pt x="1199" y="925"/>
                      </a:lnTo>
                      <a:lnTo>
                        <a:pt x="1173" y="949"/>
                      </a:lnTo>
                      <a:lnTo>
                        <a:pt x="1158" y="966"/>
                      </a:lnTo>
                      <a:lnTo>
                        <a:pt x="1142" y="992"/>
                      </a:lnTo>
                      <a:lnTo>
                        <a:pt x="1119" y="1008"/>
                      </a:lnTo>
                      <a:lnTo>
                        <a:pt x="1103" y="1019"/>
                      </a:lnTo>
                      <a:lnTo>
                        <a:pt x="1092" y="1029"/>
                      </a:lnTo>
                      <a:lnTo>
                        <a:pt x="1081" y="1034"/>
                      </a:lnTo>
                      <a:lnTo>
                        <a:pt x="1071" y="1034"/>
                      </a:lnTo>
                      <a:lnTo>
                        <a:pt x="1069" y="1034"/>
                      </a:lnTo>
                      <a:lnTo>
                        <a:pt x="1068" y="1034"/>
                      </a:lnTo>
                      <a:lnTo>
                        <a:pt x="1069" y="1043"/>
                      </a:lnTo>
                      <a:lnTo>
                        <a:pt x="1077" y="1064"/>
                      </a:lnTo>
                      <a:lnTo>
                        <a:pt x="1082" y="1095"/>
                      </a:lnTo>
                      <a:lnTo>
                        <a:pt x="1092" y="1130"/>
                      </a:lnTo>
                      <a:lnTo>
                        <a:pt x="1106" y="1169"/>
                      </a:lnTo>
                      <a:lnTo>
                        <a:pt x="1119" y="1204"/>
                      </a:lnTo>
                      <a:lnTo>
                        <a:pt x="1134" y="1232"/>
                      </a:lnTo>
                      <a:lnTo>
                        <a:pt x="1151" y="1249"/>
                      </a:lnTo>
                      <a:lnTo>
                        <a:pt x="1156" y="1243"/>
                      </a:lnTo>
                      <a:lnTo>
                        <a:pt x="1177" y="1223"/>
                      </a:lnTo>
                      <a:lnTo>
                        <a:pt x="1206" y="1193"/>
                      </a:lnTo>
                      <a:lnTo>
                        <a:pt x="1243" y="1154"/>
                      </a:lnTo>
                      <a:lnTo>
                        <a:pt x="1291" y="1108"/>
                      </a:lnTo>
                      <a:lnTo>
                        <a:pt x="1341" y="1054"/>
                      </a:lnTo>
                      <a:lnTo>
                        <a:pt x="1393" y="1001"/>
                      </a:lnTo>
                      <a:lnTo>
                        <a:pt x="1452" y="943"/>
                      </a:lnTo>
                      <a:lnTo>
                        <a:pt x="1508" y="882"/>
                      </a:lnTo>
                      <a:lnTo>
                        <a:pt x="1565" y="827"/>
                      </a:lnTo>
                      <a:lnTo>
                        <a:pt x="1619" y="770"/>
                      </a:lnTo>
                      <a:lnTo>
                        <a:pt x="1665" y="723"/>
                      </a:lnTo>
                      <a:lnTo>
                        <a:pt x="1708" y="679"/>
                      </a:lnTo>
                      <a:lnTo>
                        <a:pt x="1741" y="642"/>
                      </a:lnTo>
                      <a:lnTo>
                        <a:pt x="1765" y="616"/>
                      </a:lnTo>
                      <a:lnTo>
                        <a:pt x="1778" y="603"/>
                      </a:lnTo>
                      <a:lnTo>
                        <a:pt x="1800" y="586"/>
                      </a:lnTo>
                      <a:lnTo>
                        <a:pt x="1811" y="597"/>
                      </a:lnTo>
                      <a:lnTo>
                        <a:pt x="1804" y="622"/>
                      </a:lnTo>
                      <a:lnTo>
                        <a:pt x="1789" y="651"/>
                      </a:lnTo>
                      <a:lnTo>
                        <a:pt x="1732" y="703"/>
                      </a:lnTo>
                      <a:lnTo>
                        <a:pt x="1676" y="757"/>
                      </a:lnTo>
                      <a:lnTo>
                        <a:pt x="1624" y="810"/>
                      </a:lnTo>
                      <a:lnTo>
                        <a:pt x="1571" y="862"/>
                      </a:lnTo>
                      <a:lnTo>
                        <a:pt x="1523" y="916"/>
                      </a:lnTo>
                      <a:lnTo>
                        <a:pt x="1475" y="964"/>
                      </a:lnTo>
                      <a:lnTo>
                        <a:pt x="1434" y="1012"/>
                      </a:lnTo>
                      <a:lnTo>
                        <a:pt x="1391" y="1058"/>
                      </a:lnTo>
                      <a:lnTo>
                        <a:pt x="1351" y="1099"/>
                      </a:lnTo>
                      <a:lnTo>
                        <a:pt x="1317" y="1136"/>
                      </a:lnTo>
                      <a:lnTo>
                        <a:pt x="1288" y="1173"/>
                      </a:lnTo>
                      <a:lnTo>
                        <a:pt x="1260" y="1201"/>
                      </a:lnTo>
                      <a:lnTo>
                        <a:pt x="1238" y="1227"/>
                      </a:lnTo>
                      <a:lnTo>
                        <a:pt x="1217" y="1243"/>
                      </a:lnTo>
                      <a:lnTo>
                        <a:pt x="1204" y="1254"/>
                      </a:lnTo>
                      <a:lnTo>
                        <a:pt x="1193" y="1256"/>
                      </a:lnTo>
                      <a:lnTo>
                        <a:pt x="1195" y="1269"/>
                      </a:lnTo>
                      <a:lnTo>
                        <a:pt x="1193" y="1282"/>
                      </a:lnTo>
                      <a:lnTo>
                        <a:pt x="1188" y="1293"/>
                      </a:lnTo>
                      <a:lnTo>
                        <a:pt x="1177" y="1302"/>
                      </a:lnTo>
                      <a:lnTo>
                        <a:pt x="1162" y="1308"/>
                      </a:lnTo>
                      <a:lnTo>
                        <a:pt x="1145" y="1308"/>
                      </a:lnTo>
                      <a:lnTo>
                        <a:pt x="1129" y="1302"/>
                      </a:lnTo>
                      <a:lnTo>
                        <a:pt x="1108" y="1293"/>
                      </a:lnTo>
                      <a:lnTo>
                        <a:pt x="1097" y="1288"/>
                      </a:lnTo>
                      <a:lnTo>
                        <a:pt x="1081" y="1277"/>
                      </a:lnTo>
                      <a:lnTo>
                        <a:pt x="1058" y="1264"/>
                      </a:lnTo>
                      <a:lnTo>
                        <a:pt x="1032" y="1254"/>
                      </a:lnTo>
                      <a:lnTo>
                        <a:pt x="1003" y="1241"/>
                      </a:lnTo>
                      <a:lnTo>
                        <a:pt x="970" y="1227"/>
                      </a:lnTo>
                      <a:lnTo>
                        <a:pt x="931" y="1210"/>
                      </a:lnTo>
                      <a:lnTo>
                        <a:pt x="888" y="1193"/>
                      </a:lnTo>
                      <a:lnTo>
                        <a:pt x="846" y="1175"/>
                      </a:lnTo>
                      <a:lnTo>
                        <a:pt x="801" y="1154"/>
                      </a:lnTo>
                      <a:lnTo>
                        <a:pt x="753" y="1134"/>
                      </a:lnTo>
                      <a:lnTo>
                        <a:pt x="707" y="1114"/>
                      </a:lnTo>
                      <a:lnTo>
                        <a:pt x="659" y="1095"/>
                      </a:lnTo>
                      <a:lnTo>
                        <a:pt x="611" y="1077"/>
                      </a:lnTo>
                      <a:lnTo>
                        <a:pt x="563" y="1058"/>
                      </a:lnTo>
                      <a:lnTo>
                        <a:pt x="516" y="1036"/>
                      </a:lnTo>
                      <a:close/>
                    </a:path>
                  </a:pathLst>
                </a:custGeom>
                <a:solidFill>
                  <a:srgbClr val="FFFF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10" name="Freeform 18"/>
                <p:cNvSpPr>
                  <a:spLocks/>
                </p:cNvSpPr>
                <p:nvPr/>
              </p:nvSpPr>
              <p:spPr bwMode="auto">
                <a:xfrm>
                  <a:off x="2568" y="3553"/>
                  <a:ext cx="906" cy="654"/>
                </a:xfrm>
                <a:custGeom>
                  <a:avLst/>
                  <a:gdLst>
                    <a:gd name="T0" fmla="*/ 409 w 1811"/>
                    <a:gd name="T1" fmla="*/ 977 h 1308"/>
                    <a:gd name="T2" fmla="*/ 324 w 1811"/>
                    <a:gd name="T3" fmla="*/ 840 h 1308"/>
                    <a:gd name="T4" fmla="*/ 283 w 1811"/>
                    <a:gd name="T5" fmla="*/ 731 h 1308"/>
                    <a:gd name="T6" fmla="*/ 167 w 1811"/>
                    <a:gd name="T7" fmla="*/ 636 h 1308"/>
                    <a:gd name="T8" fmla="*/ 119 w 1811"/>
                    <a:gd name="T9" fmla="*/ 662 h 1308"/>
                    <a:gd name="T10" fmla="*/ 157 w 1811"/>
                    <a:gd name="T11" fmla="*/ 770 h 1308"/>
                    <a:gd name="T12" fmla="*/ 244 w 1811"/>
                    <a:gd name="T13" fmla="*/ 908 h 1308"/>
                    <a:gd name="T14" fmla="*/ 329 w 1811"/>
                    <a:gd name="T15" fmla="*/ 964 h 1308"/>
                    <a:gd name="T16" fmla="*/ 268 w 1811"/>
                    <a:gd name="T17" fmla="*/ 938 h 1308"/>
                    <a:gd name="T18" fmla="*/ 233 w 1811"/>
                    <a:gd name="T19" fmla="*/ 925 h 1308"/>
                    <a:gd name="T20" fmla="*/ 70 w 1811"/>
                    <a:gd name="T21" fmla="*/ 797 h 1308"/>
                    <a:gd name="T22" fmla="*/ 17 w 1811"/>
                    <a:gd name="T23" fmla="*/ 657 h 1308"/>
                    <a:gd name="T24" fmla="*/ 24 w 1811"/>
                    <a:gd name="T25" fmla="*/ 581 h 1308"/>
                    <a:gd name="T26" fmla="*/ 41 w 1811"/>
                    <a:gd name="T27" fmla="*/ 566 h 1308"/>
                    <a:gd name="T28" fmla="*/ 63 w 1811"/>
                    <a:gd name="T29" fmla="*/ 501 h 1308"/>
                    <a:gd name="T30" fmla="*/ 163 w 1811"/>
                    <a:gd name="T31" fmla="*/ 390 h 1308"/>
                    <a:gd name="T32" fmla="*/ 365 w 1811"/>
                    <a:gd name="T33" fmla="*/ 192 h 1308"/>
                    <a:gd name="T34" fmla="*/ 524 w 1811"/>
                    <a:gd name="T35" fmla="*/ 29 h 1308"/>
                    <a:gd name="T36" fmla="*/ 577 w 1811"/>
                    <a:gd name="T37" fmla="*/ 0 h 1308"/>
                    <a:gd name="T38" fmla="*/ 635 w 1811"/>
                    <a:gd name="T39" fmla="*/ 13 h 1308"/>
                    <a:gd name="T40" fmla="*/ 816 w 1811"/>
                    <a:gd name="T41" fmla="*/ 70 h 1308"/>
                    <a:gd name="T42" fmla="*/ 1158 w 1811"/>
                    <a:gd name="T43" fmla="*/ 177 h 1308"/>
                    <a:gd name="T44" fmla="*/ 1500 w 1811"/>
                    <a:gd name="T45" fmla="*/ 281 h 1308"/>
                    <a:gd name="T46" fmla="*/ 1682 w 1811"/>
                    <a:gd name="T47" fmla="*/ 342 h 1308"/>
                    <a:gd name="T48" fmla="*/ 1726 w 1811"/>
                    <a:gd name="T49" fmla="*/ 390 h 1308"/>
                    <a:gd name="T50" fmla="*/ 1673 w 1811"/>
                    <a:gd name="T51" fmla="*/ 444 h 1308"/>
                    <a:gd name="T52" fmla="*/ 1523 w 1811"/>
                    <a:gd name="T53" fmla="*/ 588 h 1308"/>
                    <a:gd name="T54" fmla="*/ 1341 w 1811"/>
                    <a:gd name="T55" fmla="*/ 768 h 1308"/>
                    <a:gd name="T56" fmla="*/ 1199 w 1811"/>
                    <a:gd name="T57" fmla="*/ 925 h 1308"/>
                    <a:gd name="T58" fmla="*/ 1142 w 1811"/>
                    <a:gd name="T59" fmla="*/ 992 h 1308"/>
                    <a:gd name="T60" fmla="*/ 1081 w 1811"/>
                    <a:gd name="T61" fmla="*/ 1034 h 1308"/>
                    <a:gd name="T62" fmla="*/ 1068 w 1811"/>
                    <a:gd name="T63" fmla="*/ 1034 h 1308"/>
                    <a:gd name="T64" fmla="*/ 1092 w 1811"/>
                    <a:gd name="T65" fmla="*/ 1130 h 1308"/>
                    <a:gd name="T66" fmla="*/ 1151 w 1811"/>
                    <a:gd name="T67" fmla="*/ 1249 h 1308"/>
                    <a:gd name="T68" fmla="*/ 1206 w 1811"/>
                    <a:gd name="T69" fmla="*/ 1193 h 1308"/>
                    <a:gd name="T70" fmla="*/ 1393 w 1811"/>
                    <a:gd name="T71" fmla="*/ 1001 h 1308"/>
                    <a:gd name="T72" fmla="*/ 1619 w 1811"/>
                    <a:gd name="T73" fmla="*/ 770 h 1308"/>
                    <a:gd name="T74" fmla="*/ 1765 w 1811"/>
                    <a:gd name="T75" fmla="*/ 616 h 1308"/>
                    <a:gd name="T76" fmla="*/ 1811 w 1811"/>
                    <a:gd name="T77" fmla="*/ 597 h 1308"/>
                    <a:gd name="T78" fmla="*/ 1732 w 1811"/>
                    <a:gd name="T79" fmla="*/ 703 h 1308"/>
                    <a:gd name="T80" fmla="*/ 1523 w 1811"/>
                    <a:gd name="T81" fmla="*/ 916 h 1308"/>
                    <a:gd name="T82" fmla="*/ 1351 w 1811"/>
                    <a:gd name="T83" fmla="*/ 1099 h 1308"/>
                    <a:gd name="T84" fmla="*/ 1238 w 1811"/>
                    <a:gd name="T85" fmla="*/ 1227 h 1308"/>
                    <a:gd name="T86" fmla="*/ 1193 w 1811"/>
                    <a:gd name="T87" fmla="*/ 1256 h 1308"/>
                    <a:gd name="T88" fmla="*/ 1177 w 1811"/>
                    <a:gd name="T89" fmla="*/ 1302 h 1308"/>
                    <a:gd name="T90" fmla="*/ 1108 w 1811"/>
                    <a:gd name="T91" fmla="*/ 1293 h 1308"/>
                    <a:gd name="T92" fmla="*/ 1058 w 1811"/>
                    <a:gd name="T93" fmla="*/ 1264 h 1308"/>
                    <a:gd name="T94" fmla="*/ 931 w 1811"/>
                    <a:gd name="T95" fmla="*/ 1210 h 1308"/>
                    <a:gd name="T96" fmla="*/ 753 w 1811"/>
                    <a:gd name="T97" fmla="*/ 1134 h 1308"/>
                    <a:gd name="T98" fmla="*/ 563 w 1811"/>
                    <a:gd name="T99" fmla="*/ 1058 h 1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811" h="1308">
                      <a:moveTo>
                        <a:pt x="516" y="1036"/>
                      </a:moveTo>
                      <a:lnTo>
                        <a:pt x="516" y="1036"/>
                      </a:lnTo>
                      <a:lnTo>
                        <a:pt x="455" y="1008"/>
                      </a:lnTo>
                      <a:lnTo>
                        <a:pt x="409" y="977"/>
                      </a:lnTo>
                      <a:lnTo>
                        <a:pt x="378" y="943"/>
                      </a:lnTo>
                      <a:lnTo>
                        <a:pt x="354" y="908"/>
                      </a:lnTo>
                      <a:lnTo>
                        <a:pt x="337" y="873"/>
                      </a:lnTo>
                      <a:lnTo>
                        <a:pt x="324" y="840"/>
                      </a:lnTo>
                      <a:lnTo>
                        <a:pt x="313" y="807"/>
                      </a:lnTo>
                      <a:lnTo>
                        <a:pt x="298" y="773"/>
                      </a:lnTo>
                      <a:lnTo>
                        <a:pt x="298" y="773"/>
                      </a:lnTo>
                      <a:lnTo>
                        <a:pt x="283" y="731"/>
                      </a:lnTo>
                      <a:lnTo>
                        <a:pt x="289" y="705"/>
                      </a:lnTo>
                      <a:lnTo>
                        <a:pt x="307" y="697"/>
                      </a:lnTo>
                      <a:lnTo>
                        <a:pt x="331" y="705"/>
                      </a:lnTo>
                      <a:lnTo>
                        <a:pt x="167" y="636"/>
                      </a:lnTo>
                      <a:lnTo>
                        <a:pt x="167" y="636"/>
                      </a:lnTo>
                      <a:lnTo>
                        <a:pt x="141" y="625"/>
                      </a:lnTo>
                      <a:lnTo>
                        <a:pt x="124" y="636"/>
                      </a:lnTo>
                      <a:lnTo>
                        <a:pt x="119" y="662"/>
                      </a:lnTo>
                      <a:lnTo>
                        <a:pt x="133" y="705"/>
                      </a:lnTo>
                      <a:lnTo>
                        <a:pt x="133" y="705"/>
                      </a:lnTo>
                      <a:lnTo>
                        <a:pt x="146" y="738"/>
                      </a:lnTo>
                      <a:lnTo>
                        <a:pt x="157" y="770"/>
                      </a:lnTo>
                      <a:lnTo>
                        <a:pt x="172" y="807"/>
                      </a:lnTo>
                      <a:lnTo>
                        <a:pt x="189" y="840"/>
                      </a:lnTo>
                      <a:lnTo>
                        <a:pt x="211" y="877"/>
                      </a:lnTo>
                      <a:lnTo>
                        <a:pt x="244" y="908"/>
                      </a:lnTo>
                      <a:lnTo>
                        <a:pt x="289" y="943"/>
                      </a:lnTo>
                      <a:lnTo>
                        <a:pt x="348" y="971"/>
                      </a:lnTo>
                      <a:lnTo>
                        <a:pt x="348" y="971"/>
                      </a:lnTo>
                      <a:lnTo>
                        <a:pt x="329" y="964"/>
                      </a:lnTo>
                      <a:lnTo>
                        <a:pt x="313" y="958"/>
                      </a:lnTo>
                      <a:lnTo>
                        <a:pt x="296" y="953"/>
                      </a:lnTo>
                      <a:lnTo>
                        <a:pt x="281" y="943"/>
                      </a:lnTo>
                      <a:lnTo>
                        <a:pt x="268" y="938"/>
                      </a:lnTo>
                      <a:lnTo>
                        <a:pt x="255" y="932"/>
                      </a:lnTo>
                      <a:lnTo>
                        <a:pt x="244" y="931"/>
                      </a:lnTo>
                      <a:lnTo>
                        <a:pt x="233" y="925"/>
                      </a:lnTo>
                      <a:lnTo>
                        <a:pt x="233" y="925"/>
                      </a:lnTo>
                      <a:lnTo>
                        <a:pt x="172" y="894"/>
                      </a:lnTo>
                      <a:lnTo>
                        <a:pt x="126" y="862"/>
                      </a:lnTo>
                      <a:lnTo>
                        <a:pt x="93" y="829"/>
                      </a:lnTo>
                      <a:lnTo>
                        <a:pt x="70" y="797"/>
                      </a:lnTo>
                      <a:lnTo>
                        <a:pt x="54" y="758"/>
                      </a:lnTo>
                      <a:lnTo>
                        <a:pt x="41" y="727"/>
                      </a:lnTo>
                      <a:lnTo>
                        <a:pt x="30" y="692"/>
                      </a:lnTo>
                      <a:lnTo>
                        <a:pt x="17" y="657"/>
                      </a:lnTo>
                      <a:lnTo>
                        <a:pt x="17" y="657"/>
                      </a:lnTo>
                      <a:lnTo>
                        <a:pt x="0" y="616"/>
                      </a:lnTo>
                      <a:lnTo>
                        <a:pt x="6" y="588"/>
                      </a:lnTo>
                      <a:lnTo>
                        <a:pt x="24" y="581"/>
                      </a:lnTo>
                      <a:lnTo>
                        <a:pt x="50" y="592"/>
                      </a:lnTo>
                      <a:lnTo>
                        <a:pt x="50" y="592"/>
                      </a:lnTo>
                      <a:lnTo>
                        <a:pt x="45" y="581"/>
                      </a:lnTo>
                      <a:lnTo>
                        <a:pt x="41" y="566"/>
                      </a:lnTo>
                      <a:lnTo>
                        <a:pt x="41" y="555"/>
                      </a:lnTo>
                      <a:lnTo>
                        <a:pt x="45" y="538"/>
                      </a:lnTo>
                      <a:lnTo>
                        <a:pt x="52" y="522"/>
                      </a:lnTo>
                      <a:lnTo>
                        <a:pt x="63" y="501"/>
                      </a:lnTo>
                      <a:lnTo>
                        <a:pt x="80" y="479"/>
                      </a:lnTo>
                      <a:lnTo>
                        <a:pt x="104" y="455"/>
                      </a:lnTo>
                      <a:lnTo>
                        <a:pt x="130" y="425"/>
                      </a:lnTo>
                      <a:lnTo>
                        <a:pt x="163" y="390"/>
                      </a:lnTo>
                      <a:lnTo>
                        <a:pt x="206" y="348"/>
                      </a:lnTo>
                      <a:lnTo>
                        <a:pt x="250" y="301"/>
                      </a:lnTo>
                      <a:lnTo>
                        <a:pt x="304" y="250"/>
                      </a:lnTo>
                      <a:lnTo>
                        <a:pt x="365" y="192"/>
                      </a:lnTo>
                      <a:lnTo>
                        <a:pt x="431" y="122"/>
                      </a:lnTo>
                      <a:lnTo>
                        <a:pt x="507" y="46"/>
                      </a:lnTo>
                      <a:lnTo>
                        <a:pt x="507" y="46"/>
                      </a:lnTo>
                      <a:lnTo>
                        <a:pt x="524" y="29"/>
                      </a:lnTo>
                      <a:lnTo>
                        <a:pt x="539" y="15"/>
                      </a:lnTo>
                      <a:lnTo>
                        <a:pt x="553" y="5"/>
                      </a:lnTo>
                      <a:lnTo>
                        <a:pt x="563" y="2"/>
                      </a:lnTo>
                      <a:lnTo>
                        <a:pt x="577" y="0"/>
                      </a:lnTo>
                      <a:lnTo>
                        <a:pt x="592" y="2"/>
                      </a:lnTo>
                      <a:lnTo>
                        <a:pt x="611" y="5"/>
                      </a:lnTo>
                      <a:lnTo>
                        <a:pt x="635" y="13"/>
                      </a:lnTo>
                      <a:lnTo>
                        <a:pt x="635" y="13"/>
                      </a:lnTo>
                      <a:lnTo>
                        <a:pt x="657" y="20"/>
                      </a:lnTo>
                      <a:lnTo>
                        <a:pt x="694" y="33"/>
                      </a:lnTo>
                      <a:lnTo>
                        <a:pt x="748" y="52"/>
                      </a:lnTo>
                      <a:lnTo>
                        <a:pt x="816" y="70"/>
                      </a:lnTo>
                      <a:lnTo>
                        <a:pt x="894" y="98"/>
                      </a:lnTo>
                      <a:lnTo>
                        <a:pt x="979" y="122"/>
                      </a:lnTo>
                      <a:lnTo>
                        <a:pt x="1068" y="150"/>
                      </a:lnTo>
                      <a:lnTo>
                        <a:pt x="1158" y="177"/>
                      </a:lnTo>
                      <a:lnTo>
                        <a:pt x="1249" y="205"/>
                      </a:lnTo>
                      <a:lnTo>
                        <a:pt x="1340" y="233"/>
                      </a:lnTo>
                      <a:lnTo>
                        <a:pt x="1423" y="259"/>
                      </a:lnTo>
                      <a:lnTo>
                        <a:pt x="1500" y="281"/>
                      </a:lnTo>
                      <a:lnTo>
                        <a:pt x="1567" y="307"/>
                      </a:lnTo>
                      <a:lnTo>
                        <a:pt x="1621" y="324"/>
                      </a:lnTo>
                      <a:lnTo>
                        <a:pt x="1660" y="335"/>
                      </a:lnTo>
                      <a:lnTo>
                        <a:pt x="1682" y="342"/>
                      </a:lnTo>
                      <a:lnTo>
                        <a:pt x="1682" y="342"/>
                      </a:lnTo>
                      <a:lnTo>
                        <a:pt x="1717" y="361"/>
                      </a:lnTo>
                      <a:lnTo>
                        <a:pt x="1732" y="375"/>
                      </a:lnTo>
                      <a:lnTo>
                        <a:pt x="1726" y="390"/>
                      </a:lnTo>
                      <a:lnTo>
                        <a:pt x="1715" y="405"/>
                      </a:lnTo>
                      <a:lnTo>
                        <a:pt x="1715" y="405"/>
                      </a:lnTo>
                      <a:lnTo>
                        <a:pt x="1700" y="420"/>
                      </a:lnTo>
                      <a:lnTo>
                        <a:pt x="1673" y="444"/>
                      </a:lnTo>
                      <a:lnTo>
                        <a:pt x="1643" y="472"/>
                      </a:lnTo>
                      <a:lnTo>
                        <a:pt x="1606" y="505"/>
                      </a:lnTo>
                      <a:lnTo>
                        <a:pt x="1567" y="546"/>
                      </a:lnTo>
                      <a:lnTo>
                        <a:pt x="1523" y="588"/>
                      </a:lnTo>
                      <a:lnTo>
                        <a:pt x="1478" y="631"/>
                      </a:lnTo>
                      <a:lnTo>
                        <a:pt x="1434" y="679"/>
                      </a:lnTo>
                      <a:lnTo>
                        <a:pt x="1386" y="727"/>
                      </a:lnTo>
                      <a:lnTo>
                        <a:pt x="1341" y="768"/>
                      </a:lnTo>
                      <a:lnTo>
                        <a:pt x="1299" y="814"/>
                      </a:lnTo>
                      <a:lnTo>
                        <a:pt x="1260" y="855"/>
                      </a:lnTo>
                      <a:lnTo>
                        <a:pt x="1227" y="890"/>
                      </a:lnTo>
                      <a:lnTo>
                        <a:pt x="1199" y="925"/>
                      </a:lnTo>
                      <a:lnTo>
                        <a:pt x="1173" y="949"/>
                      </a:lnTo>
                      <a:lnTo>
                        <a:pt x="1158" y="966"/>
                      </a:lnTo>
                      <a:lnTo>
                        <a:pt x="1158" y="966"/>
                      </a:lnTo>
                      <a:lnTo>
                        <a:pt x="1142" y="992"/>
                      </a:lnTo>
                      <a:lnTo>
                        <a:pt x="1119" y="1008"/>
                      </a:lnTo>
                      <a:lnTo>
                        <a:pt x="1103" y="1019"/>
                      </a:lnTo>
                      <a:lnTo>
                        <a:pt x="1092" y="1029"/>
                      </a:lnTo>
                      <a:lnTo>
                        <a:pt x="1081" y="1034"/>
                      </a:lnTo>
                      <a:lnTo>
                        <a:pt x="1071" y="1034"/>
                      </a:lnTo>
                      <a:lnTo>
                        <a:pt x="1069" y="1034"/>
                      </a:lnTo>
                      <a:lnTo>
                        <a:pt x="1068" y="1034"/>
                      </a:lnTo>
                      <a:lnTo>
                        <a:pt x="1068" y="1034"/>
                      </a:lnTo>
                      <a:lnTo>
                        <a:pt x="1069" y="1043"/>
                      </a:lnTo>
                      <a:lnTo>
                        <a:pt x="1077" y="1064"/>
                      </a:lnTo>
                      <a:lnTo>
                        <a:pt x="1082" y="1095"/>
                      </a:lnTo>
                      <a:lnTo>
                        <a:pt x="1092" y="1130"/>
                      </a:lnTo>
                      <a:lnTo>
                        <a:pt x="1106" y="1169"/>
                      </a:lnTo>
                      <a:lnTo>
                        <a:pt x="1119" y="1204"/>
                      </a:lnTo>
                      <a:lnTo>
                        <a:pt x="1134" y="1232"/>
                      </a:lnTo>
                      <a:lnTo>
                        <a:pt x="1151" y="1249"/>
                      </a:lnTo>
                      <a:lnTo>
                        <a:pt x="1151" y="1249"/>
                      </a:lnTo>
                      <a:lnTo>
                        <a:pt x="1156" y="1243"/>
                      </a:lnTo>
                      <a:lnTo>
                        <a:pt x="1177" y="1223"/>
                      </a:lnTo>
                      <a:lnTo>
                        <a:pt x="1206" y="1193"/>
                      </a:lnTo>
                      <a:lnTo>
                        <a:pt x="1243" y="1154"/>
                      </a:lnTo>
                      <a:lnTo>
                        <a:pt x="1291" y="1108"/>
                      </a:lnTo>
                      <a:lnTo>
                        <a:pt x="1341" y="1054"/>
                      </a:lnTo>
                      <a:lnTo>
                        <a:pt x="1393" y="1001"/>
                      </a:lnTo>
                      <a:lnTo>
                        <a:pt x="1452" y="943"/>
                      </a:lnTo>
                      <a:lnTo>
                        <a:pt x="1508" y="882"/>
                      </a:lnTo>
                      <a:lnTo>
                        <a:pt x="1565" y="827"/>
                      </a:lnTo>
                      <a:lnTo>
                        <a:pt x="1619" y="770"/>
                      </a:lnTo>
                      <a:lnTo>
                        <a:pt x="1665" y="723"/>
                      </a:lnTo>
                      <a:lnTo>
                        <a:pt x="1708" y="679"/>
                      </a:lnTo>
                      <a:lnTo>
                        <a:pt x="1741" y="642"/>
                      </a:lnTo>
                      <a:lnTo>
                        <a:pt x="1765" y="616"/>
                      </a:lnTo>
                      <a:lnTo>
                        <a:pt x="1778" y="603"/>
                      </a:lnTo>
                      <a:lnTo>
                        <a:pt x="1778" y="603"/>
                      </a:lnTo>
                      <a:lnTo>
                        <a:pt x="1800" y="586"/>
                      </a:lnTo>
                      <a:lnTo>
                        <a:pt x="1811" y="597"/>
                      </a:lnTo>
                      <a:lnTo>
                        <a:pt x="1804" y="622"/>
                      </a:lnTo>
                      <a:lnTo>
                        <a:pt x="1789" y="651"/>
                      </a:lnTo>
                      <a:lnTo>
                        <a:pt x="1789" y="651"/>
                      </a:lnTo>
                      <a:lnTo>
                        <a:pt x="1732" y="703"/>
                      </a:lnTo>
                      <a:lnTo>
                        <a:pt x="1676" y="757"/>
                      </a:lnTo>
                      <a:lnTo>
                        <a:pt x="1624" y="810"/>
                      </a:lnTo>
                      <a:lnTo>
                        <a:pt x="1571" y="862"/>
                      </a:lnTo>
                      <a:lnTo>
                        <a:pt x="1523" y="916"/>
                      </a:lnTo>
                      <a:lnTo>
                        <a:pt x="1475" y="964"/>
                      </a:lnTo>
                      <a:lnTo>
                        <a:pt x="1434" y="1012"/>
                      </a:lnTo>
                      <a:lnTo>
                        <a:pt x="1391" y="1058"/>
                      </a:lnTo>
                      <a:lnTo>
                        <a:pt x="1351" y="1099"/>
                      </a:lnTo>
                      <a:lnTo>
                        <a:pt x="1317" y="1136"/>
                      </a:lnTo>
                      <a:lnTo>
                        <a:pt x="1288" y="1173"/>
                      </a:lnTo>
                      <a:lnTo>
                        <a:pt x="1260" y="1201"/>
                      </a:lnTo>
                      <a:lnTo>
                        <a:pt x="1238" y="1227"/>
                      </a:lnTo>
                      <a:lnTo>
                        <a:pt x="1217" y="1243"/>
                      </a:lnTo>
                      <a:lnTo>
                        <a:pt x="1204" y="1254"/>
                      </a:lnTo>
                      <a:lnTo>
                        <a:pt x="1193" y="1256"/>
                      </a:lnTo>
                      <a:lnTo>
                        <a:pt x="1193" y="1256"/>
                      </a:lnTo>
                      <a:lnTo>
                        <a:pt x="1195" y="1269"/>
                      </a:lnTo>
                      <a:lnTo>
                        <a:pt x="1193" y="1282"/>
                      </a:lnTo>
                      <a:lnTo>
                        <a:pt x="1188" y="1293"/>
                      </a:lnTo>
                      <a:lnTo>
                        <a:pt x="1177" y="1302"/>
                      </a:lnTo>
                      <a:lnTo>
                        <a:pt x="1162" y="1308"/>
                      </a:lnTo>
                      <a:lnTo>
                        <a:pt x="1145" y="1308"/>
                      </a:lnTo>
                      <a:lnTo>
                        <a:pt x="1129" y="1302"/>
                      </a:lnTo>
                      <a:lnTo>
                        <a:pt x="1108" y="1293"/>
                      </a:lnTo>
                      <a:lnTo>
                        <a:pt x="1108" y="1293"/>
                      </a:lnTo>
                      <a:lnTo>
                        <a:pt x="1097" y="1288"/>
                      </a:lnTo>
                      <a:lnTo>
                        <a:pt x="1081" y="1277"/>
                      </a:lnTo>
                      <a:lnTo>
                        <a:pt x="1058" y="1264"/>
                      </a:lnTo>
                      <a:lnTo>
                        <a:pt x="1032" y="1254"/>
                      </a:lnTo>
                      <a:lnTo>
                        <a:pt x="1003" y="1241"/>
                      </a:lnTo>
                      <a:lnTo>
                        <a:pt x="970" y="1227"/>
                      </a:lnTo>
                      <a:lnTo>
                        <a:pt x="931" y="1210"/>
                      </a:lnTo>
                      <a:lnTo>
                        <a:pt x="888" y="1193"/>
                      </a:lnTo>
                      <a:lnTo>
                        <a:pt x="846" y="1175"/>
                      </a:lnTo>
                      <a:lnTo>
                        <a:pt x="801" y="1154"/>
                      </a:lnTo>
                      <a:lnTo>
                        <a:pt x="753" y="1134"/>
                      </a:lnTo>
                      <a:lnTo>
                        <a:pt x="707" y="1114"/>
                      </a:lnTo>
                      <a:lnTo>
                        <a:pt x="659" y="1095"/>
                      </a:lnTo>
                      <a:lnTo>
                        <a:pt x="611" y="1077"/>
                      </a:lnTo>
                      <a:lnTo>
                        <a:pt x="563" y="1058"/>
                      </a:lnTo>
                      <a:lnTo>
                        <a:pt x="516" y="1036"/>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11" name="Line 19"/>
                <p:cNvSpPr>
                  <a:spLocks noChangeShapeType="1"/>
                </p:cNvSpPr>
                <p:nvPr/>
              </p:nvSpPr>
              <p:spPr bwMode="auto">
                <a:xfrm>
                  <a:off x="2593" y="3849"/>
                  <a:ext cx="504" cy="19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vi-VN"/>
                </a:p>
              </p:txBody>
            </p:sp>
            <p:sp>
              <p:nvSpPr>
                <p:cNvPr id="59412" name="Line 20"/>
                <p:cNvSpPr>
                  <a:spLocks noChangeShapeType="1"/>
                </p:cNvSpPr>
                <p:nvPr/>
              </p:nvSpPr>
              <p:spPr bwMode="auto">
                <a:xfrm flipH="1">
                  <a:off x="3114" y="3806"/>
                  <a:ext cx="317" cy="3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vi-VN"/>
                </a:p>
              </p:txBody>
            </p:sp>
            <p:sp>
              <p:nvSpPr>
                <p:cNvPr id="59413" name="Line 21"/>
                <p:cNvSpPr>
                  <a:spLocks noChangeShapeType="1"/>
                </p:cNvSpPr>
                <p:nvPr/>
              </p:nvSpPr>
              <p:spPr bwMode="auto">
                <a:xfrm flipV="1">
                  <a:off x="3121" y="3863"/>
                  <a:ext cx="271" cy="26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vi-VN"/>
                </a:p>
              </p:txBody>
            </p:sp>
            <p:sp>
              <p:nvSpPr>
                <p:cNvPr id="59414" name="Line 22"/>
                <p:cNvSpPr>
                  <a:spLocks noChangeShapeType="1"/>
                </p:cNvSpPr>
                <p:nvPr/>
              </p:nvSpPr>
              <p:spPr bwMode="auto">
                <a:xfrm flipV="1">
                  <a:off x="3127" y="3989"/>
                  <a:ext cx="159" cy="16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vi-VN"/>
                </a:p>
              </p:txBody>
            </p:sp>
            <p:sp>
              <p:nvSpPr>
                <p:cNvPr id="59415" name="Freeform 23"/>
                <p:cNvSpPr>
                  <a:spLocks/>
                </p:cNvSpPr>
                <p:nvPr/>
              </p:nvSpPr>
              <p:spPr bwMode="auto">
                <a:xfrm>
                  <a:off x="3238" y="3935"/>
                  <a:ext cx="191" cy="166"/>
                </a:xfrm>
                <a:custGeom>
                  <a:avLst/>
                  <a:gdLst>
                    <a:gd name="T0" fmla="*/ 122 w 382"/>
                    <a:gd name="T1" fmla="*/ 0 h 331"/>
                    <a:gd name="T2" fmla="*/ 0 w 382"/>
                    <a:gd name="T3" fmla="*/ 130 h 331"/>
                    <a:gd name="T4" fmla="*/ 20 w 382"/>
                    <a:gd name="T5" fmla="*/ 135 h 331"/>
                    <a:gd name="T6" fmla="*/ 53 w 382"/>
                    <a:gd name="T7" fmla="*/ 155 h 331"/>
                    <a:gd name="T8" fmla="*/ 94 w 382"/>
                    <a:gd name="T9" fmla="*/ 178 h 331"/>
                    <a:gd name="T10" fmla="*/ 133 w 382"/>
                    <a:gd name="T11" fmla="*/ 205 h 331"/>
                    <a:gd name="T12" fmla="*/ 172 w 382"/>
                    <a:gd name="T13" fmla="*/ 237 h 331"/>
                    <a:gd name="T14" fmla="*/ 205 w 382"/>
                    <a:gd name="T15" fmla="*/ 266 h 331"/>
                    <a:gd name="T16" fmla="*/ 231 w 382"/>
                    <a:gd name="T17" fmla="*/ 302 h 331"/>
                    <a:gd name="T18" fmla="*/ 244 w 382"/>
                    <a:gd name="T19" fmla="*/ 331 h 331"/>
                    <a:gd name="T20" fmla="*/ 253 w 382"/>
                    <a:gd name="T21" fmla="*/ 300 h 331"/>
                    <a:gd name="T22" fmla="*/ 259 w 382"/>
                    <a:gd name="T23" fmla="*/ 250 h 331"/>
                    <a:gd name="T24" fmla="*/ 255 w 382"/>
                    <a:gd name="T25" fmla="*/ 202 h 331"/>
                    <a:gd name="T26" fmla="*/ 244 w 382"/>
                    <a:gd name="T27" fmla="*/ 174 h 331"/>
                    <a:gd name="T28" fmla="*/ 260 w 382"/>
                    <a:gd name="T29" fmla="*/ 174 h 331"/>
                    <a:gd name="T30" fmla="*/ 281 w 382"/>
                    <a:gd name="T31" fmla="*/ 174 h 331"/>
                    <a:gd name="T32" fmla="*/ 301 w 382"/>
                    <a:gd name="T33" fmla="*/ 174 h 331"/>
                    <a:gd name="T34" fmla="*/ 320 w 382"/>
                    <a:gd name="T35" fmla="*/ 178 h 331"/>
                    <a:gd name="T36" fmla="*/ 338 w 382"/>
                    <a:gd name="T37" fmla="*/ 179 h 331"/>
                    <a:gd name="T38" fmla="*/ 360 w 382"/>
                    <a:gd name="T39" fmla="*/ 185 h 331"/>
                    <a:gd name="T40" fmla="*/ 373 w 382"/>
                    <a:gd name="T41" fmla="*/ 194 h 331"/>
                    <a:gd name="T42" fmla="*/ 382 w 382"/>
                    <a:gd name="T43" fmla="*/ 207 h 331"/>
                    <a:gd name="T44" fmla="*/ 373 w 382"/>
                    <a:gd name="T45" fmla="*/ 185 h 331"/>
                    <a:gd name="T46" fmla="*/ 355 w 382"/>
                    <a:gd name="T47" fmla="*/ 157 h 331"/>
                    <a:gd name="T48" fmla="*/ 325 w 382"/>
                    <a:gd name="T49" fmla="*/ 118 h 331"/>
                    <a:gd name="T50" fmla="*/ 292 w 382"/>
                    <a:gd name="T51" fmla="*/ 81 h 331"/>
                    <a:gd name="T52" fmla="*/ 253 w 382"/>
                    <a:gd name="T53" fmla="*/ 50 h 331"/>
                    <a:gd name="T54" fmla="*/ 210 w 382"/>
                    <a:gd name="T55" fmla="*/ 20 h 331"/>
                    <a:gd name="T56" fmla="*/ 166 w 382"/>
                    <a:gd name="T57" fmla="*/ 4 h 331"/>
                    <a:gd name="T58" fmla="*/ 122 w 382"/>
                    <a:gd name="T59" fmla="*/ 0 h 3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82" h="331">
                      <a:moveTo>
                        <a:pt x="122" y="0"/>
                      </a:moveTo>
                      <a:lnTo>
                        <a:pt x="0" y="130"/>
                      </a:lnTo>
                      <a:lnTo>
                        <a:pt x="20" y="135"/>
                      </a:lnTo>
                      <a:lnTo>
                        <a:pt x="53" y="155"/>
                      </a:lnTo>
                      <a:lnTo>
                        <a:pt x="94" y="178"/>
                      </a:lnTo>
                      <a:lnTo>
                        <a:pt x="133" y="205"/>
                      </a:lnTo>
                      <a:lnTo>
                        <a:pt x="172" y="237"/>
                      </a:lnTo>
                      <a:lnTo>
                        <a:pt x="205" y="266"/>
                      </a:lnTo>
                      <a:lnTo>
                        <a:pt x="231" y="302"/>
                      </a:lnTo>
                      <a:lnTo>
                        <a:pt x="244" y="331"/>
                      </a:lnTo>
                      <a:lnTo>
                        <a:pt x="253" y="300"/>
                      </a:lnTo>
                      <a:lnTo>
                        <a:pt x="259" y="250"/>
                      </a:lnTo>
                      <a:lnTo>
                        <a:pt x="255" y="202"/>
                      </a:lnTo>
                      <a:lnTo>
                        <a:pt x="244" y="174"/>
                      </a:lnTo>
                      <a:lnTo>
                        <a:pt x="260" y="174"/>
                      </a:lnTo>
                      <a:lnTo>
                        <a:pt x="281" y="174"/>
                      </a:lnTo>
                      <a:lnTo>
                        <a:pt x="301" y="174"/>
                      </a:lnTo>
                      <a:lnTo>
                        <a:pt x="320" y="178"/>
                      </a:lnTo>
                      <a:lnTo>
                        <a:pt x="338" y="179"/>
                      </a:lnTo>
                      <a:lnTo>
                        <a:pt x="360" y="185"/>
                      </a:lnTo>
                      <a:lnTo>
                        <a:pt x="373" y="194"/>
                      </a:lnTo>
                      <a:lnTo>
                        <a:pt x="382" y="207"/>
                      </a:lnTo>
                      <a:lnTo>
                        <a:pt x="373" y="185"/>
                      </a:lnTo>
                      <a:lnTo>
                        <a:pt x="355" y="157"/>
                      </a:lnTo>
                      <a:lnTo>
                        <a:pt x="325" y="118"/>
                      </a:lnTo>
                      <a:lnTo>
                        <a:pt x="292" y="81"/>
                      </a:lnTo>
                      <a:lnTo>
                        <a:pt x="253" y="50"/>
                      </a:lnTo>
                      <a:lnTo>
                        <a:pt x="210" y="20"/>
                      </a:lnTo>
                      <a:lnTo>
                        <a:pt x="166" y="4"/>
                      </a:lnTo>
                      <a:lnTo>
                        <a:pt x="12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16" name="Freeform 24"/>
                <p:cNvSpPr>
                  <a:spLocks/>
                </p:cNvSpPr>
                <p:nvPr/>
              </p:nvSpPr>
              <p:spPr bwMode="auto">
                <a:xfrm>
                  <a:off x="3238" y="3935"/>
                  <a:ext cx="191" cy="166"/>
                </a:xfrm>
                <a:custGeom>
                  <a:avLst/>
                  <a:gdLst>
                    <a:gd name="T0" fmla="*/ 122 w 382"/>
                    <a:gd name="T1" fmla="*/ 0 h 331"/>
                    <a:gd name="T2" fmla="*/ 0 w 382"/>
                    <a:gd name="T3" fmla="*/ 130 h 331"/>
                    <a:gd name="T4" fmla="*/ 20 w 382"/>
                    <a:gd name="T5" fmla="*/ 135 h 331"/>
                    <a:gd name="T6" fmla="*/ 53 w 382"/>
                    <a:gd name="T7" fmla="*/ 155 h 331"/>
                    <a:gd name="T8" fmla="*/ 94 w 382"/>
                    <a:gd name="T9" fmla="*/ 178 h 331"/>
                    <a:gd name="T10" fmla="*/ 133 w 382"/>
                    <a:gd name="T11" fmla="*/ 205 h 331"/>
                    <a:gd name="T12" fmla="*/ 172 w 382"/>
                    <a:gd name="T13" fmla="*/ 237 h 331"/>
                    <a:gd name="T14" fmla="*/ 205 w 382"/>
                    <a:gd name="T15" fmla="*/ 266 h 331"/>
                    <a:gd name="T16" fmla="*/ 231 w 382"/>
                    <a:gd name="T17" fmla="*/ 302 h 331"/>
                    <a:gd name="T18" fmla="*/ 244 w 382"/>
                    <a:gd name="T19" fmla="*/ 331 h 331"/>
                    <a:gd name="T20" fmla="*/ 253 w 382"/>
                    <a:gd name="T21" fmla="*/ 300 h 331"/>
                    <a:gd name="T22" fmla="*/ 259 w 382"/>
                    <a:gd name="T23" fmla="*/ 250 h 331"/>
                    <a:gd name="T24" fmla="*/ 255 w 382"/>
                    <a:gd name="T25" fmla="*/ 202 h 331"/>
                    <a:gd name="T26" fmla="*/ 244 w 382"/>
                    <a:gd name="T27" fmla="*/ 174 h 331"/>
                    <a:gd name="T28" fmla="*/ 260 w 382"/>
                    <a:gd name="T29" fmla="*/ 174 h 331"/>
                    <a:gd name="T30" fmla="*/ 281 w 382"/>
                    <a:gd name="T31" fmla="*/ 174 h 331"/>
                    <a:gd name="T32" fmla="*/ 301 w 382"/>
                    <a:gd name="T33" fmla="*/ 174 h 331"/>
                    <a:gd name="T34" fmla="*/ 320 w 382"/>
                    <a:gd name="T35" fmla="*/ 178 h 331"/>
                    <a:gd name="T36" fmla="*/ 338 w 382"/>
                    <a:gd name="T37" fmla="*/ 179 h 331"/>
                    <a:gd name="T38" fmla="*/ 360 w 382"/>
                    <a:gd name="T39" fmla="*/ 185 h 331"/>
                    <a:gd name="T40" fmla="*/ 373 w 382"/>
                    <a:gd name="T41" fmla="*/ 194 h 331"/>
                    <a:gd name="T42" fmla="*/ 382 w 382"/>
                    <a:gd name="T43" fmla="*/ 207 h 331"/>
                    <a:gd name="T44" fmla="*/ 373 w 382"/>
                    <a:gd name="T45" fmla="*/ 185 h 331"/>
                    <a:gd name="T46" fmla="*/ 355 w 382"/>
                    <a:gd name="T47" fmla="*/ 157 h 331"/>
                    <a:gd name="T48" fmla="*/ 325 w 382"/>
                    <a:gd name="T49" fmla="*/ 118 h 331"/>
                    <a:gd name="T50" fmla="*/ 292 w 382"/>
                    <a:gd name="T51" fmla="*/ 81 h 331"/>
                    <a:gd name="T52" fmla="*/ 253 w 382"/>
                    <a:gd name="T53" fmla="*/ 50 h 331"/>
                    <a:gd name="T54" fmla="*/ 210 w 382"/>
                    <a:gd name="T55" fmla="*/ 20 h 331"/>
                    <a:gd name="T56" fmla="*/ 166 w 382"/>
                    <a:gd name="T57" fmla="*/ 4 h 331"/>
                    <a:gd name="T58" fmla="*/ 122 w 382"/>
                    <a:gd name="T59" fmla="*/ 0 h 3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82" h="331">
                      <a:moveTo>
                        <a:pt x="122" y="0"/>
                      </a:moveTo>
                      <a:lnTo>
                        <a:pt x="0" y="130"/>
                      </a:lnTo>
                      <a:lnTo>
                        <a:pt x="20" y="135"/>
                      </a:lnTo>
                      <a:lnTo>
                        <a:pt x="53" y="155"/>
                      </a:lnTo>
                      <a:lnTo>
                        <a:pt x="94" y="178"/>
                      </a:lnTo>
                      <a:lnTo>
                        <a:pt x="133" y="205"/>
                      </a:lnTo>
                      <a:lnTo>
                        <a:pt x="172" y="237"/>
                      </a:lnTo>
                      <a:lnTo>
                        <a:pt x="205" y="266"/>
                      </a:lnTo>
                      <a:lnTo>
                        <a:pt x="231" y="302"/>
                      </a:lnTo>
                      <a:lnTo>
                        <a:pt x="244" y="331"/>
                      </a:lnTo>
                      <a:lnTo>
                        <a:pt x="253" y="300"/>
                      </a:lnTo>
                      <a:lnTo>
                        <a:pt x="259" y="250"/>
                      </a:lnTo>
                      <a:lnTo>
                        <a:pt x="255" y="202"/>
                      </a:lnTo>
                      <a:lnTo>
                        <a:pt x="244" y="174"/>
                      </a:lnTo>
                      <a:lnTo>
                        <a:pt x="260" y="174"/>
                      </a:lnTo>
                      <a:lnTo>
                        <a:pt x="281" y="174"/>
                      </a:lnTo>
                      <a:lnTo>
                        <a:pt x="301" y="174"/>
                      </a:lnTo>
                      <a:lnTo>
                        <a:pt x="320" y="178"/>
                      </a:lnTo>
                      <a:lnTo>
                        <a:pt x="338" y="179"/>
                      </a:lnTo>
                      <a:lnTo>
                        <a:pt x="360" y="185"/>
                      </a:lnTo>
                      <a:lnTo>
                        <a:pt x="373" y="194"/>
                      </a:lnTo>
                      <a:lnTo>
                        <a:pt x="382" y="207"/>
                      </a:lnTo>
                      <a:lnTo>
                        <a:pt x="373" y="185"/>
                      </a:lnTo>
                      <a:lnTo>
                        <a:pt x="355" y="157"/>
                      </a:lnTo>
                      <a:lnTo>
                        <a:pt x="325" y="118"/>
                      </a:lnTo>
                      <a:lnTo>
                        <a:pt x="292" y="81"/>
                      </a:lnTo>
                      <a:lnTo>
                        <a:pt x="253" y="50"/>
                      </a:lnTo>
                      <a:lnTo>
                        <a:pt x="210" y="20"/>
                      </a:lnTo>
                      <a:lnTo>
                        <a:pt x="166" y="4"/>
                      </a:lnTo>
                      <a:lnTo>
                        <a:pt x="122"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17" name="Freeform 25"/>
                <p:cNvSpPr>
                  <a:spLocks/>
                </p:cNvSpPr>
                <p:nvPr/>
              </p:nvSpPr>
              <p:spPr bwMode="auto">
                <a:xfrm>
                  <a:off x="3238" y="3935"/>
                  <a:ext cx="191" cy="166"/>
                </a:xfrm>
                <a:custGeom>
                  <a:avLst/>
                  <a:gdLst>
                    <a:gd name="T0" fmla="*/ 122 w 382"/>
                    <a:gd name="T1" fmla="*/ 0 h 331"/>
                    <a:gd name="T2" fmla="*/ 0 w 382"/>
                    <a:gd name="T3" fmla="*/ 130 h 331"/>
                    <a:gd name="T4" fmla="*/ 0 w 382"/>
                    <a:gd name="T5" fmla="*/ 130 h 331"/>
                    <a:gd name="T6" fmla="*/ 20 w 382"/>
                    <a:gd name="T7" fmla="*/ 135 h 331"/>
                    <a:gd name="T8" fmla="*/ 53 w 382"/>
                    <a:gd name="T9" fmla="*/ 155 h 331"/>
                    <a:gd name="T10" fmla="*/ 94 w 382"/>
                    <a:gd name="T11" fmla="*/ 178 h 331"/>
                    <a:gd name="T12" fmla="*/ 133 w 382"/>
                    <a:gd name="T13" fmla="*/ 205 h 331"/>
                    <a:gd name="T14" fmla="*/ 172 w 382"/>
                    <a:gd name="T15" fmla="*/ 237 h 331"/>
                    <a:gd name="T16" fmla="*/ 205 w 382"/>
                    <a:gd name="T17" fmla="*/ 266 h 331"/>
                    <a:gd name="T18" fmla="*/ 231 w 382"/>
                    <a:gd name="T19" fmla="*/ 302 h 331"/>
                    <a:gd name="T20" fmla="*/ 244 w 382"/>
                    <a:gd name="T21" fmla="*/ 331 h 331"/>
                    <a:gd name="T22" fmla="*/ 244 w 382"/>
                    <a:gd name="T23" fmla="*/ 331 h 331"/>
                    <a:gd name="T24" fmla="*/ 253 w 382"/>
                    <a:gd name="T25" fmla="*/ 300 h 331"/>
                    <a:gd name="T26" fmla="*/ 259 w 382"/>
                    <a:gd name="T27" fmla="*/ 250 h 331"/>
                    <a:gd name="T28" fmla="*/ 255 w 382"/>
                    <a:gd name="T29" fmla="*/ 202 h 331"/>
                    <a:gd name="T30" fmla="*/ 244 w 382"/>
                    <a:gd name="T31" fmla="*/ 174 h 331"/>
                    <a:gd name="T32" fmla="*/ 244 w 382"/>
                    <a:gd name="T33" fmla="*/ 174 h 331"/>
                    <a:gd name="T34" fmla="*/ 260 w 382"/>
                    <a:gd name="T35" fmla="*/ 174 h 331"/>
                    <a:gd name="T36" fmla="*/ 281 w 382"/>
                    <a:gd name="T37" fmla="*/ 174 h 331"/>
                    <a:gd name="T38" fmla="*/ 301 w 382"/>
                    <a:gd name="T39" fmla="*/ 174 h 331"/>
                    <a:gd name="T40" fmla="*/ 320 w 382"/>
                    <a:gd name="T41" fmla="*/ 178 h 331"/>
                    <a:gd name="T42" fmla="*/ 338 w 382"/>
                    <a:gd name="T43" fmla="*/ 179 h 331"/>
                    <a:gd name="T44" fmla="*/ 360 w 382"/>
                    <a:gd name="T45" fmla="*/ 185 h 331"/>
                    <a:gd name="T46" fmla="*/ 373 w 382"/>
                    <a:gd name="T47" fmla="*/ 194 h 331"/>
                    <a:gd name="T48" fmla="*/ 382 w 382"/>
                    <a:gd name="T49" fmla="*/ 207 h 331"/>
                    <a:gd name="T50" fmla="*/ 382 w 382"/>
                    <a:gd name="T51" fmla="*/ 207 h 331"/>
                    <a:gd name="T52" fmla="*/ 373 w 382"/>
                    <a:gd name="T53" fmla="*/ 185 h 331"/>
                    <a:gd name="T54" fmla="*/ 355 w 382"/>
                    <a:gd name="T55" fmla="*/ 157 h 331"/>
                    <a:gd name="T56" fmla="*/ 325 w 382"/>
                    <a:gd name="T57" fmla="*/ 118 h 331"/>
                    <a:gd name="T58" fmla="*/ 292 w 382"/>
                    <a:gd name="T59" fmla="*/ 81 h 331"/>
                    <a:gd name="T60" fmla="*/ 253 w 382"/>
                    <a:gd name="T61" fmla="*/ 50 h 331"/>
                    <a:gd name="T62" fmla="*/ 210 w 382"/>
                    <a:gd name="T63" fmla="*/ 20 h 331"/>
                    <a:gd name="T64" fmla="*/ 166 w 382"/>
                    <a:gd name="T65" fmla="*/ 4 h 331"/>
                    <a:gd name="T66" fmla="*/ 122 w 382"/>
                    <a:gd name="T67" fmla="*/ 0 h 3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82" h="331">
                      <a:moveTo>
                        <a:pt x="122" y="0"/>
                      </a:moveTo>
                      <a:lnTo>
                        <a:pt x="0" y="130"/>
                      </a:lnTo>
                      <a:lnTo>
                        <a:pt x="0" y="130"/>
                      </a:lnTo>
                      <a:lnTo>
                        <a:pt x="20" y="135"/>
                      </a:lnTo>
                      <a:lnTo>
                        <a:pt x="53" y="155"/>
                      </a:lnTo>
                      <a:lnTo>
                        <a:pt x="94" y="178"/>
                      </a:lnTo>
                      <a:lnTo>
                        <a:pt x="133" y="205"/>
                      </a:lnTo>
                      <a:lnTo>
                        <a:pt x="172" y="237"/>
                      </a:lnTo>
                      <a:lnTo>
                        <a:pt x="205" y="266"/>
                      </a:lnTo>
                      <a:lnTo>
                        <a:pt x="231" y="302"/>
                      </a:lnTo>
                      <a:lnTo>
                        <a:pt x="244" y="331"/>
                      </a:lnTo>
                      <a:lnTo>
                        <a:pt x="244" y="331"/>
                      </a:lnTo>
                      <a:lnTo>
                        <a:pt x="253" y="300"/>
                      </a:lnTo>
                      <a:lnTo>
                        <a:pt x="259" y="250"/>
                      </a:lnTo>
                      <a:lnTo>
                        <a:pt x="255" y="202"/>
                      </a:lnTo>
                      <a:lnTo>
                        <a:pt x="244" y="174"/>
                      </a:lnTo>
                      <a:lnTo>
                        <a:pt x="244" y="174"/>
                      </a:lnTo>
                      <a:lnTo>
                        <a:pt x="260" y="174"/>
                      </a:lnTo>
                      <a:lnTo>
                        <a:pt x="281" y="174"/>
                      </a:lnTo>
                      <a:lnTo>
                        <a:pt x="301" y="174"/>
                      </a:lnTo>
                      <a:lnTo>
                        <a:pt x="320" y="178"/>
                      </a:lnTo>
                      <a:lnTo>
                        <a:pt x="338" y="179"/>
                      </a:lnTo>
                      <a:lnTo>
                        <a:pt x="360" y="185"/>
                      </a:lnTo>
                      <a:lnTo>
                        <a:pt x="373" y="194"/>
                      </a:lnTo>
                      <a:lnTo>
                        <a:pt x="382" y="207"/>
                      </a:lnTo>
                      <a:lnTo>
                        <a:pt x="382" y="207"/>
                      </a:lnTo>
                      <a:lnTo>
                        <a:pt x="373" y="185"/>
                      </a:lnTo>
                      <a:lnTo>
                        <a:pt x="355" y="157"/>
                      </a:lnTo>
                      <a:lnTo>
                        <a:pt x="325" y="118"/>
                      </a:lnTo>
                      <a:lnTo>
                        <a:pt x="292" y="81"/>
                      </a:lnTo>
                      <a:lnTo>
                        <a:pt x="253" y="50"/>
                      </a:lnTo>
                      <a:lnTo>
                        <a:pt x="210" y="20"/>
                      </a:lnTo>
                      <a:lnTo>
                        <a:pt x="166" y="4"/>
                      </a:lnTo>
                      <a:lnTo>
                        <a:pt x="122" y="0"/>
                      </a:lnTo>
                    </a:path>
                  </a:pathLst>
                </a:custGeom>
                <a:solidFill>
                  <a:srgbClr val="FF0000"/>
                </a:solidFill>
                <a:ln w="0">
                  <a:solidFill>
                    <a:srgbClr val="000000"/>
                  </a:solidFill>
                  <a:prstDash val="solid"/>
                  <a:round/>
                  <a:headEnd/>
                  <a:tailEnd/>
                </a:ln>
              </p:spPr>
              <p:txBody>
                <a:bodyPr/>
                <a:lstStyle/>
                <a:p>
                  <a:endParaRPr lang="vi-VN"/>
                </a:p>
              </p:txBody>
            </p:sp>
            <p:sp>
              <p:nvSpPr>
                <p:cNvPr id="59418" name="Freeform 26"/>
                <p:cNvSpPr>
                  <a:spLocks/>
                </p:cNvSpPr>
                <p:nvPr/>
              </p:nvSpPr>
              <p:spPr bwMode="auto">
                <a:xfrm>
                  <a:off x="2627" y="3866"/>
                  <a:ext cx="199" cy="205"/>
                </a:xfrm>
                <a:custGeom>
                  <a:avLst/>
                  <a:gdLst>
                    <a:gd name="T0" fmla="*/ 397 w 397"/>
                    <a:gd name="T1" fmla="*/ 411 h 411"/>
                    <a:gd name="T2" fmla="*/ 336 w 397"/>
                    <a:gd name="T3" fmla="*/ 383 h 411"/>
                    <a:gd name="T4" fmla="*/ 290 w 397"/>
                    <a:gd name="T5" fmla="*/ 352 h 411"/>
                    <a:gd name="T6" fmla="*/ 259 w 397"/>
                    <a:gd name="T7" fmla="*/ 318 h 411"/>
                    <a:gd name="T8" fmla="*/ 235 w 397"/>
                    <a:gd name="T9" fmla="*/ 283 h 411"/>
                    <a:gd name="T10" fmla="*/ 218 w 397"/>
                    <a:gd name="T11" fmla="*/ 248 h 411"/>
                    <a:gd name="T12" fmla="*/ 205 w 397"/>
                    <a:gd name="T13" fmla="*/ 215 h 411"/>
                    <a:gd name="T14" fmla="*/ 194 w 397"/>
                    <a:gd name="T15" fmla="*/ 182 h 411"/>
                    <a:gd name="T16" fmla="*/ 179 w 397"/>
                    <a:gd name="T17" fmla="*/ 148 h 411"/>
                    <a:gd name="T18" fmla="*/ 164 w 397"/>
                    <a:gd name="T19" fmla="*/ 106 h 411"/>
                    <a:gd name="T20" fmla="*/ 170 w 397"/>
                    <a:gd name="T21" fmla="*/ 80 h 411"/>
                    <a:gd name="T22" fmla="*/ 188 w 397"/>
                    <a:gd name="T23" fmla="*/ 72 h 411"/>
                    <a:gd name="T24" fmla="*/ 212 w 397"/>
                    <a:gd name="T25" fmla="*/ 80 h 411"/>
                    <a:gd name="T26" fmla="*/ 48 w 397"/>
                    <a:gd name="T27" fmla="*/ 11 h 411"/>
                    <a:gd name="T28" fmla="*/ 22 w 397"/>
                    <a:gd name="T29" fmla="*/ 0 h 411"/>
                    <a:gd name="T30" fmla="*/ 5 w 397"/>
                    <a:gd name="T31" fmla="*/ 11 h 411"/>
                    <a:gd name="T32" fmla="*/ 0 w 397"/>
                    <a:gd name="T33" fmla="*/ 37 h 411"/>
                    <a:gd name="T34" fmla="*/ 14 w 397"/>
                    <a:gd name="T35" fmla="*/ 80 h 411"/>
                    <a:gd name="T36" fmla="*/ 27 w 397"/>
                    <a:gd name="T37" fmla="*/ 113 h 411"/>
                    <a:gd name="T38" fmla="*/ 38 w 397"/>
                    <a:gd name="T39" fmla="*/ 145 h 411"/>
                    <a:gd name="T40" fmla="*/ 53 w 397"/>
                    <a:gd name="T41" fmla="*/ 182 h 411"/>
                    <a:gd name="T42" fmla="*/ 70 w 397"/>
                    <a:gd name="T43" fmla="*/ 215 h 411"/>
                    <a:gd name="T44" fmla="*/ 92 w 397"/>
                    <a:gd name="T45" fmla="*/ 252 h 411"/>
                    <a:gd name="T46" fmla="*/ 125 w 397"/>
                    <a:gd name="T47" fmla="*/ 283 h 411"/>
                    <a:gd name="T48" fmla="*/ 170 w 397"/>
                    <a:gd name="T49" fmla="*/ 318 h 411"/>
                    <a:gd name="T50" fmla="*/ 229 w 397"/>
                    <a:gd name="T51" fmla="*/ 346 h 411"/>
                    <a:gd name="T52" fmla="*/ 397 w 397"/>
                    <a:gd name="T53" fmla="*/ 411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97" h="411">
                      <a:moveTo>
                        <a:pt x="397" y="411"/>
                      </a:moveTo>
                      <a:lnTo>
                        <a:pt x="336" y="383"/>
                      </a:lnTo>
                      <a:lnTo>
                        <a:pt x="290" y="352"/>
                      </a:lnTo>
                      <a:lnTo>
                        <a:pt x="259" y="318"/>
                      </a:lnTo>
                      <a:lnTo>
                        <a:pt x="235" y="283"/>
                      </a:lnTo>
                      <a:lnTo>
                        <a:pt x="218" y="248"/>
                      </a:lnTo>
                      <a:lnTo>
                        <a:pt x="205" y="215"/>
                      </a:lnTo>
                      <a:lnTo>
                        <a:pt x="194" y="182"/>
                      </a:lnTo>
                      <a:lnTo>
                        <a:pt x="179" y="148"/>
                      </a:lnTo>
                      <a:lnTo>
                        <a:pt x="164" y="106"/>
                      </a:lnTo>
                      <a:lnTo>
                        <a:pt x="170" y="80"/>
                      </a:lnTo>
                      <a:lnTo>
                        <a:pt x="188" y="72"/>
                      </a:lnTo>
                      <a:lnTo>
                        <a:pt x="212" y="80"/>
                      </a:lnTo>
                      <a:lnTo>
                        <a:pt x="48" y="11"/>
                      </a:lnTo>
                      <a:lnTo>
                        <a:pt x="22" y="0"/>
                      </a:lnTo>
                      <a:lnTo>
                        <a:pt x="5" y="11"/>
                      </a:lnTo>
                      <a:lnTo>
                        <a:pt x="0" y="37"/>
                      </a:lnTo>
                      <a:lnTo>
                        <a:pt x="14" y="80"/>
                      </a:lnTo>
                      <a:lnTo>
                        <a:pt x="27" y="113"/>
                      </a:lnTo>
                      <a:lnTo>
                        <a:pt x="38" y="145"/>
                      </a:lnTo>
                      <a:lnTo>
                        <a:pt x="53" y="182"/>
                      </a:lnTo>
                      <a:lnTo>
                        <a:pt x="70" y="215"/>
                      </a:lnTo>
                      <a:lnTo>
                        <a:pt x="92" y="252"/>
                      </a:lnTo>
                      <a:lnTo>
                        <a:pt x="125" y="283"/>
                      </a:lnTo>
                      <a:lnTo>
                        <a:pt x="170" y="318"/>
                      </a:lnTo>
                      <a:lnTo>
                        <a:pt x="229" y="346"/>
                      </a:lnTo>
                      <a:lnTo>
                        <a:pt x="397" y="4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19" name="Freeform 27"/>
                <p:cNvSpPr>
                  <a:spLocks/>
                </p:cNvSpPr>
                <p:nvPr/>
              </p:nvSpPr>
              <p:spPr bwMode="auto">
                <a:xfrm>
                  <a:off x="2627" y="3866"/>
                  <a:ext cx="199" cy="205"/>
                </a:xfrm>
                <a:custGeom>
                  <a:avLst/>
                  <a:gdLst>
                    <a:gd name="T0" fmla="*/ 397 w 397"/>
                    <a:gd name="T1" fmla="*/ 411 h 411"/>
                    <a:gd name="T2" fmla="*/ 397 w 397"/>
                    <a:gd name="T3" fmla="*/ 411 h 411"/>
                    <a:gd name="T4" fmla="*/ 336 w 397"/>
                    <a:gd name="T5" fmla="*/ 383 h 411"/>
                    <a:gd name="T6" fmla="*/ 290 w 397"/>
                    <a:gd name="T7" fmla="*/ 352 h 411"/>
                    <a:gd name="T8" fmla="*/ 259 w 397"/>
                    <a:gd name="T9" fmla="*/ 318 h 411"/>
                    <a:gd name="T10" fmla="*/ 235 w 397"/>
                    <a:gd name="T11" fmla="*/ 283 h 411"/>
                    <a:gd name="T12" fmla="*/ 218 w 397"/>
                    <a:gd name="T13" fmla="*/ 248 h 411"/>
                    <a:gd name="T14" fmla="*/ 205 w 397"/>
                    <a:gd name="T15" fmla="*/ 215 h 411"/>
                    <a:gd name="T16" fmla="*/ 194 w 397"/>
                    <a:gd name="T17" fmla="*/ 182 h 411"/>
                    <a:gd name="T18" fmla="*/ 179 w 397"/>
                    <a:gd name="T19" fmla="*/ 148 h 411"/>
                    <a:gd name="T20" fmla="*/ 179 w 397"/>
                    <a:gd name="T21" fmla="*/ 148 h 411"/>
                    <a:gd name="T22" fmla="*/ 164 w 397"/>
                    <a:gd name="T23" fmla="*/ 106 h 411"/>
                    <a:gd name="T24" fmla="*/ 170 w 397"/>
                    <a:gd name="T25" fmla="*/ 80 h 411"/>
                    <a:gd name="T26" fmla="*/ 188 w 397"/>
                    <a:gd name="T27" fmla="*/ 72 h 411"/>
                    <a:gd name="T28" fmla="*/ 212 w 397"/>
                    <a:gd name="T29" fmla="*/ 80 h 411"/>
                    <a:gd name="T30" fmla="*/ 48 w 397"/>
                    <a:gd name="T31" fmla="*/ 11 h 411"/>
                    <a:gd name="T32" fmla="*/ 48 w 397"/>
                    <a:gd name="T33" fmla="*/ 11 h 411"/>
                    <a:gd name="T34" fmla="*/ 22 w 397"/>
                    <a:gd name="T35" fmla="*/ 0 h 411"/>
                    <a:gd name="T36" fmla="*/ 5 w 397"/>
                    <a:gd name="T37" fmla="*/ 11 h 411"/>
                    <a:gd name="T38" fmla="*/ 0 w 397"/>
                    <a:gd name="T39" fmla="*/ 37 h 411"/>
                    <a:gd name="T40" fmla="*/ 14 w 397"/>
                    <a:gd name="T41" fmla="*/ 80 h 411"/>
                    <a:gd name="T42" fmla="*/ 14 w 397"/>
                    <a:gd name="T43" fmla="*/ 80 h 411"/>
                    <a:gd name="T44" fmla="*/ 27 w 397"/>
                    <a:gd name="T45" fmla="*/ 113 h 411"/>
                    <a:gd name="T46" fmla="*/ 38 w 397"/>
                    <a:gd name="T47" fmla="*/ 145 h 411"/>
                    <a:gd name="T48" fmla="*/ 53 w 397"/>
                    <a:gd name="T49" fmla="*/ 182 h 411"/>
                    <a:gd name="T50" fmla="*/ 70 w 397"/>
                    <a:gd name="T51" fmla="*/ 215 h 411"/>
                    <a:gd name="T52" fmla="*/ 92 w 397"/>
                    <a:gd name="T53" fmla="*/ 252 h 411"/>
                    <a:gd name="T54" fmla="*/ 125 w 397"/>
                    <a:gd name="T55" fmla="*/ 283 h 411"/>
                    <a:gd name="T56" fmla="*/ 170 w 397"/>
                    <a:gd name="T57" fmla="*/ 318 h 411"/>
                    <a:gd name="T58" fmla="*/ 229 w 397"/>
                    <a:gd name="T59" fmla="*/ 346 h 411"/>
                    <a:gd name="T60" fmla="*/ 397 w 397"/>
                    <a:gd name="T61" fmla="*/ 411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97" h="411">
                      <a:moveTo>
                        <a:pt x="397" y="411"/>
                      </a:moveTo>
                      <a:lnTo>
                        <a:pt x="397" y="411"/>
                      </a:lnTo>
                      <a:lnTo>
                        <a:pt x="336" y="383"/>
                      </a:lnTo>
                      <a:lnTo>
                        <a:pt x="290" y="352"/>
                      </a:lnTo>
                      <a:lnTo>
                        <a:pt x="259" y="318"/>
                      </a:lnTo>
                      <a:lnTo>
                        <a:pt x="235" y="283"/>
                      </a:lnTo>
                      <a:lnTo>
                        <a:pt x="218" y="248"/>
                      </a:lnTo>
                      <a:lnTo>
                        <a:pt x="205" y="215"/>
                      </a:lnTo>
                      <a:lnTo>
                        <a:pt x="194" y="182"/>
                      </a:lnTo>
                      <a:lnTo>
                        <a:pt x="179" y="148"/>
                      </a:lnTo>
                      <a:lnTo>
                        <a:pt x="179" y="148"/>
                      </a:lnTo>
                      <a:lnTo>
                        <a:pt x="164" y="106"/>
                      </a:lnTo>
                      <a:lnTo>
                        <a:pt x="170" y="80"/>
                      </a:lnTo>
                      <a:lnTo>
                        <a:pt x="188" y="72"/>
                      </a:lnTo>
                      <a:lnTo>
                        <a:pt x="212" y="80"/>
                      </a:lnTo>
                      <a:lnTo>
                        <a:pt x="48" y="11"/>
                      </a:lnTo>
                      <a:lnTo>
                        <a:pt x="48" y="11"/>
                      </a:lnTo>
                      <a:lnTo>
                        <a:pt x="22" y="0"/>
                      </a:lnTo>
                      <a:lnTo>
                        <a:pt x="5" y="11"/>
                      </a:lnTo>
                      <a:lnTo>
                        <a:pt x="0" y="37"/>
                      </a:lnTo>
                      <a:lnTo>
                        <a:pt x="14" y="80"/>
                      </a:lnTo>
                      <a:lnTo>
                        <a:pt x="14" y="80"/>
                      </a:lnTo>
                      <a:lnTo>
                        <a:pt x="27" y="113"/>
                      </a:lnTo>
                      <a:lnTo>
                        <a:pt x="38" y="145"/>
                      </a:lnTo>
                      <a:lnTo>
                        <a:pt x="53" y="182"/>
                      </a:lnTo>
                      <a:lnTo>
                        <a:pt x="70" y="215"/>
                      </a:lnTo>
                      <a:lnTo>
                        <a:pt x="92" y="252"/>
                      </a:lnTo>
                      <a:lnTo>
                        <a:pt x="125" y="283"/>
                      </a:lnTo>
                      <a:lnTo>
                        <a:pt x="170" y="318"/>
                      </a:lnTo>
                      <a:lnTo>
                        <a:pt x="229" y="346"/>
                      </a:lnTo>
                      <a:lnTo>
                        <a:pt x="397" y="411"/>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20" name="Freeform 28"/>
                <p:cNvSpPr>
                  <a:spLocks/>
                </p:cNvSpPr>
                <p:nvPr/>
              </p:nvSpPr>
              <p:spPr bwMode="auto">
                <a:xfrm>
                  <a:off x="2671" y="3474"/>
                  <a:ext cx="876" cy="455"/>
                </a:xfrm>
                <a:custGeom>
                  <a:avLst/>
                  <a:gdLst>
                    <a:gd name="T0" fmla="*/ 55 w 1751"/>
                    <a:gd name="T1" fmla="*/ 102 h 911"/>
                    <a:gd name="T2" fmla="*/ 20 w 1751"/>
                    <a:gd name="T3" fmla="*/ 145 h 911"/>
                    <a:gd name="T4" fmla="*/ 14 w 1751"/>
                    <a:gd name="T5" fmla="*/ 204 h 911"/>
                    <a:gd name="T6" fmla="*/ 79 w 1751"/>
                    <a:gd name="T7" fmla="*/ 422 h 911"/>
                    <a:gd name="T8" fmla="*/ 160 w 1751"/>
                    <a:gd name="T9" fmla="*/ 687 h 911"/>
                    <a:gd name="T10" fmla="*/ 223 w 1751"/>
                    <a:gd name="T11" fmla="*/ 885 h 911"/>
                    <a:gd name="T12" fmla="*/ 249 w 1751"/>
                    <a:gd name="T13" fmla="*/ 911 h 911"/>
                    <a:gd name="T14" fmla="*/ 296 w 1751"/>
                    <a:gd name="T15" fmla="*/ 907 h 911"/>
                    <a:gd name="T16" fmla="*/ 366 w 1751"/>
                    <a:gd name="T17" fmla="*/ 896 h 911"/>
                    <a:gd name="T18" fmla="*/ 445 w 1751"/>
                    <a:gd name="T19" fmla="*/ 885 h 911"/>
                    <a:gd name="T20" fmla="*/ 527 w 1751"/>
                    <a:gd name="T21" fmla="*/ 870 h 911"/>
                    <a:gd name="T22" fmla="*/ 606 w 1751"/>
                    <a:gd name="T23" fmla="*/ 852 h 911"/>
                    <a:gd name="T24" fmla="*/ 677 w 1751"/>
                    <a:gd name="T25" fmla="*/ 833 h 911"/>
                    <a:gd name="T26" fmla="*/ 730 w 1751"/>
                    <a:gd name="T27" fmla="*/ 811 h 911"/>
                    <a:gd name="T28" fmla="*/ 778 w 1751"/>
                    <a:gd name="T29" fmla="*/ 789 h 911"/>
                    <a:gd name="T30" fmla="*/ 825 w 1751"/>
                    <a:gd name="T31" fmla="*/ 778 h 911"/>
                    <a:gd name="T32" fmla="*/ 860 w 1751"/>
                    <a:gd name="T33" fmla="*/ 789 h 911"/>
                    <a:gd name="T34" fmla="*/ 871 w 1751"/>
                    <a:gd name="T35" fmla="*/ 815 h 911"/>
                    <a:gd name="T36" fmla="*/ 897 w 1751"/>
                    <a:gd name="T37" fmla="*/ 828 h 911"/>
                    <a:gd name="T38" fmla="*/ 971 w 1751"/>
                    <a:gd name="T39" fmla="*/ 820 h 911"/>
                    <a:gd name="T40" fmla="*/ 1052 w 1751"/>
                    <a:gd name="T41" fmla="*/ 815 h 911"/>
                    <a:gd name="T42" fmla="*/ 1109 w 1751"/>
                    <a:gd name="T43" fmla="*/ 811 h 911"/>
                    <a:gd name="T44" fmla="*/ 1122 w 1751"/>
                    <a:gd name="T45" fmla="*/ 798 h 911"/>
                    <a:gd name="T46" fmla="*/ 1141 w 1751"/>
                    <a:gd name="T47" fmla="*/ 774 h 911"/>
                    <a:gd name="T48" fmla="*/ 1171 w 1751"/>
                    <a:gd name="T49" fmla="*/ 759 h 911"/>
                    <a:gd name="T50" fmla="*/ 1209 w 1751"/>
                    <a:gd name="T51" fmla="*/ 761 h 911"/>
                    <a:gd name="T52" fmla="*/ 1250 w 1751"/>
                    <a:gd name="T53" fmla="*/ 774 h 911"/>
                    <a:gd name="T54" fmla="*/ 1302 w 1751"/>
                    <a:gd name="T55" fmla="*/ 783 h 911"/>
                    <a:gd name="T56" fmla="*/ 1376 w 1751"/>
                    <a:gd name="T57" fmla="*/ 785 h 911"/>
                    <a:gd name="T58" fmla="*/ 1459 w 1751"/>
                    <a:gd name="T59" fmla="*/ 785 h 911"/>
                    <a:gd name="T60" fmla="*/ 1546 w 1751"/>
                    <a:gd name="T61" fmla="*/ 783 h 911"/>
                    <a:gd name="T62" fmla="*/ 1627 w 1751"/>
                    <a:gd name="T63" fmla="*/ 780 h 911"/>
                    <a:gd name="T64" fmla="*/ 1694 w 1751"/>
                    <a:gd name="T65" fmla="*/ 774 h 911"/>
                    <a:gd name="T66" fmla="*/ 1740 w 1751"/>
                    <a:gd name="T67" fmla="*/ 772 h 911"/>
                    <a:gd name="T68" fmla="*/ 1746 w 1751"/>
                    <a:gd name="T69" fmla="*/ 759 h 911"/>
                    <a:gd name="T70" fmla="*/ 1716 w 1751"/>
                    <a:gd name="T71" fmla="*/ 693 h 911"/>
                    <a:gd name="T72" fmla="*/ 1688 w 1751"/>
                    <a:gd name="T73" fmla="*/ 620 h 911"/>
                    <a:gd name="T74" fmla="*/ 1605 w 1751"/>
                    <a:gd name="T75" fmla="*/ 437 h 911"/>
                    <a:gd name="T76" fmla="*/ 1507 w 1751"/>
                    <a:gd name="T77" fmla="*/ 223 h 911"/>
                    <a:gd name="T78" fmla="*/ 1437 w 1751"/>
                    <a:gd name="T79" fmla="*/ 67 h 911"/>
                    <a:gd name="T80" fmla="*/ 1393 w 1751"/>
                    <a:gd name="T81" fmla="*/ 52 h 911"/>
                    <a:gd name="T82" fmla="*/ 1311 w 1751"/>
                    <a:gd name="T83" fmla="*/ 56 h 911"/>
                    <a:gd name="T84" fmla="*/ 1217 w 1751"/>
                    <a:gd name="T85" fmla="*/ 45 h 911"/>
                    <a:gd name="T86" fmla="*/ 1111 w 1751"/>
                    <a:gd name="T87" fmla="*/ 25 h 911"/>
                    <a:gd name="T88" fmla="*/ 1010 w 1751"/>
                    <a:gd name="T89" fmla="*/ 8 h 911"/>
                    <a:gd name="T90" fmla="*/ 917 w 1751"/>
                    <a:gd name="T91" fmla="*/ 0 h 911"/>
                    <a:gd name="T92" fmla="*/ 841 w 1751"/>
                    <a:gd name="T93" fmla="*/ 6 h 911"/>
                    <a:gd name="T94" fmla="*/ 786 w 1751"/>
                    <a:gd name="T95" fmla="*/ 30 h 911"/>
                    <a:gd name="T96" fmla="*/ 727 w 1751"/>
                    <a:gd name="T97" fmla="*/ 34 h 911"/>
                    <a:gd name="T98" fmla="*/ 640 w 1751"/>
                    <a:gd name="T99" fmla="*/ 13 h 911"/>
                    <a:gd name="T100" fmla="*/ 556 w 1751"/>
                    <a:gd name="T101" fmla="*/ 17 h 911"/>
                    <a:gd name="T102" fmla="*/ 477 w 1751"/>
                    <a:gd name="T103" fmla="*/ 34 h 911"/>
                    <a:gd name="T104" fmla="*/ 397 w 1751"/>
                    <a:gd name="T105" fmla="*/ 58 h 911"/>
                    <a:gd name="T106" fmla="*/ 316 w 1751"/>
                    <a:gd name="T107" fmla="*/ 84 h 911"/>
                    <a:gd name="T108" fmla="*/ 225 w 1751"/>
                    <a:gd name="T109" fmla="*/ 95 h 911"/>
                    <a:gd name="T110" fmla="*/ 129 w 1751"/>
                    <a:gd name="T111" fmla="*/ 87 h 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751" h="911">
                      <a:moveTo>
                        <a:pt x="75" y="69"/>
                      </a:moveTo>
                      <a:lnTo>
                        <a:pt x="55" y="102"/>
                      </a:lnTo>
                      <a:lnTo>
                        <a:pt x="38" y="126"/>
                      </a:lnTo>
                      <a:lnTo>
                        <a:pt x="20" y="145"/>
                      </a:lnTo>
                      <a:lnTo>
                        <a:pt x="0" y="158"/>
                      </a:lnTo>
                      <a:lnTo>
                        <a:pt x="14" y="204"/>
                      </a:lnTo>
                      <a:lnTo>
                        <a:pt x="44" y="298"/>
                      </a:lnTo>
                      <a:lnTo>
                        <a:pt x="79" y="422"/>
                      </a:lnTo>
                      <a:lnTo>
                        <a:pt x="123" y="557"/>
                      </a:lnTo>
                      <a:lnTo>
                        <a:pt x="160" y="687"/>
                      </a:lnTo>
                      <a:lnTo>
                        <a:pt x="197" y="804"/>
                      </a:lnTo>
                      <a:lnTo>
                        <a:pt x="223" y="885"/>
                      </a:lnTo>
                      <a:lnTo>
                        <a:pt x="231" y="911"/>
                      </a:lnTo>
                      <a:lnTo>
                        <a:pt x="249" y="911"/>
                      </a:lnTo>
                      <a:lnTo>
                        <a:pt x="271" y="909"/>
                      </a:lnTo>
                      <a:lnTo>
                        <a:pt x="296" y="907"/>
                      </a:lnTo>
                      <a:lnTo>
                        <a:pt x="331" y="903"/>
                      </a:lnTo>
                      <a:lnTo>
                        <a:pt x="366" y="896"/>
                      </a:lnTo>
                      <a:lnTo>
                        <a:pt x="403" y="892"/>
                      </a:lnTo>
                      <a:lnTo>
                        <a:pt x="445" y="885"/>
                      </a:lnTo>
                      <a:lnTo>
                        <a:pt x="486" y="879"/>
                      </a:lnTo>
                      <a:lnTo>
                        <a:pt x="527" y="870"/>
                      </a:lnTo>
                      <a:lnTo>
                        <a:pt x="567" y="861"/>
                      </a:lnTo>
                      <a:lnTo>
                        <a:pt x="606" y="852"/>
                      </a:lnTo>
                      <a:lnTo>
                        <a:pt x="643" y="844"/>
                      </a:lnTo>
                      <a:lnTo>
                        <a:pt x="677" y="833"/>
                      </a:lnTo>
                      <a:lnTo>
                        <a:pt x="706" y="822"/>
                      </a:lnTo>
                      <a:lnTo>
                        <a:pt x="730" y="811"/>
                      </a:lnTo>
                      <a:lnTo>
                        <a:pt x="749" y="804"/>
                      </a:lnTo>
                      <a:lnTo>
                        <a:pt x="778" y="789"/>
                      </a:lnTo>
                      <a:lnTo>
                        <a:pt x="806" y="780"/>
                      </a:lnTo>
                      <a:lnTo>
                        <a:pt x="825" y="778"/>
                      </a:lnTo>
                      <a:lnTo>
                        <a:pt x="843" y="780"/>
                      </a:lnTo>
                      <a:lnTo>
                        <a:pt x="860" y="789"/>
                      </a:lnTo>
                      <a:lnTo>
                        <a:pt x="865" y="800"/>
                      </a:lnTo>
                      <a:lnTo>
                        <a:pt x="871" y="815"/>
                      </a:lnTo>
                      <a:lnTo>
                        <a:pt x="875" y="831"/>
                      </a:lnTo>
                      <a:lnTo>
                        <a:pt x="897" y="828"/>
                      </a:lnTo>
                      <a:lnTo>
                        <a:pt x="930" y="822"/>
                      </a:lnTo>
                      <a:lnTo>
                        <a:pt x="971" y="820"/>
                      </a:lnTo>
                      <a:lnTo>
                        <a:pt x="1011" y="815"/>
                      </a:lnTo>
                      <a:lnTo>
                        <a:pt x="1052" y="815"/>
                      </a:lnTo>
                      <a:lnTo>
                        <a:pt x="1087" y="815"/>
                      </a:lnTo>
                      <a:lnTo>
                        <a:pt x="1109" y="811"/>
                      </a:lnTo>
                      <a:lnTo>
                        <a:pt x="1117" y="811"/>
                      </a:lnTo>
                      <a:lnTo>
                        <a:pt x="1122" y="798"/>
                      </a:lnTo>
                      <a:lnTo>
                        <a:pt x="1130" y="785"/>
                      </a:lnTo>
                      <a:lnTo>
                        <a:pt x="1141" y="774"/>
                      </a:lnTo>
                      <a:lnTo>
                        <a:pt x="1154" y="763"/>
                      </a:lnTo>
                      <a:lnTo>
                        <a:pt x="1171" y="759"/>
                      </a:lnTo>
                      <a:lnTo>
                        <a:pt x="1187" y="759"/>
                      </a:lnTo>
                      <a:lnTo>
                        <a:pt x="1209" y="761"/>
                      </a:lnTo>
                      <a:lnTo>
                        <a:pt x="1232" y="768"/>
                      </a:lnTo>
                      <a:lnTo>
                        <a:pt x="1250" y="774"/>
                      </a:lnTo>
                      <a:lnTo>
                        <a:pt x="1272" y="780"/>
                      </a:lnTo>
                      <a:lnTo>
                        <a:pt x="1302" y="783"/>
                      </a:lnTo>
                      <a:lnTo>
                        <a:pt x="1337" y="783"/>
                      </a:lnTo>
                      <a:lnTo>
                        <a:pt x="1376" y="785"/>
                      </a:lnTo>
                      <a:lnTo>
                        <a:pt x="1415" y="785"/>
                      </a:lnTo>
                      <a:lnTo>
                        <a:pt x="1459" y="785"/>
                      </a:lnTo>
                      <a:lnTo>
                        <a:pt x="1502" y="785"/>
                      </a:lnTo>
                      <a:lnTo>
                        <a:pt x="1546" y="783"/>
                      </a:lnTo>
                      <a:lnTo>
                        <a:pt x="1587" y="780"/>
                      </a:lnTo>
                      <a:lnTo>
                        <a:pt x="1627" y="780"/>
                      </a:lnTo>
                      <a:lnTo>
                        <a:pt x="1663" y="778"/>
                      </a:lnTo>
                      <a:lnTo>
                        <a:pt x="1694" y="774"/>
                      </a:lnTo>
                      <a:lnTo>
                        <a:pt x="1722" y="772"/>
                      </a:lnTo>
                      <a:lnTo>
                        <a:pt x="1740" y="772"/>
                      </a:lnTo>
                      <a:lnTo>
                        <a:pt x="1751" y="768"/>
                      </a:lnTo>
                      <a:lnTo>
                        <a:pt x="1746" y="759"/>
                      </a:lnTo>
                      <a:lnTo>
                        <a:pt x="1733" y="730"/>
                      </a:lnTo>
                      <a:lnTo>
                        <a:pt x="1716" y="693"/>
                      </a:lnTo>
                      <a:lnTo>
                        <a:pt x="1711" y="668"/>
                      </a:lnTo>
                      <a:lnTo>
                        <a:pt x="1688" y="620"/>
                      </a:lnTo>
                      <a:lnTo>
                        <a:pt x="1651" y="539"/>
                      </a:lnTo>
                      <a:lnTo>
                        <a:pt x="1605" y="437"/>
                      </a:lnTo>
                      <a:lnTo>
                        <a:pt x="1557" y="328"/>
                      </a:lnTo>
                      <a:lnTo>
                        <a:pt x="1507" y="223"/>
                      </a:lnTo>
                      <a:lnTo>
                        <a:pt x="1465" y="132"/>
                      </a:lnTo>
                      <a:lnTo>
                        <a:pt x="1437" y="67"/>
                      </a:lnTo>
                      <a:lnTo>
                        <a:pt x="1426" y="45"/>
                      </a:lnTo>
                      <a:lnTo>
                        <a:pt x="1393" y="52"/>
                      </a:lnTo>
                      <a:lnTo>
                        <a:pt x="1354" y="56"/>
                      </a:lnTo>
                      <a:lnTo>
                        <a:pt x="1311" y="56"/>
                      </a:lnTo>
                      <a:lnTo>
                        <a:pt x="1263" y="50"/>
                      </a:lnTo>
                      <a:lnTo>
                        <a:pt x="1217" y="45"/>
                      </a:lnTo>
                      <a:lnTo>
                        <a:pt x="1163" y="36"/>
                      </a:lnTo>
                      <a:lnTo>
                        <a:pt x="1111" y="25"/>
                      </a:lnTo>
                      <a:lnTo>
                        <a:pt x="1063" y="17"/>
                      </a:lnTo>
                      <a:lnTo>
                        <a:pt x="1010" y="8"/>
                      </a:lnTo>
                      <a:lnTo>
                        <a:pt x="961" y="2"/>
                      </a:lnTo>
                      <a:lnTo>
                        <a:pt x="917" y="0"/>
                      </a:lnTo>
                      <a:lnTo>
                        <a:pt x="875" y="0"/>
                      </a:lnTo>
                      <a:lnTo>
                        <a:pt x="841" y="6"/>
                      </a:lnTo>
                      <a:lnTo>
                        <a:pt x="812" y="13"/>
                      </a:lnTo>
                      <a:lnTo>
                        <a:pt x="786" y="30"/>
                      </a:lnTo>
                      <a:lnTo>
                        <a:pt x="773" y="52"/>
                      </a:lnTo>
                      <a:lnTo>
                        <a:pt x="727" y="34"/>
                      </a:lnTo>
                      <a:lnTo>
                        <a:pt x="682" y="19"/>
                      </a:lnTo>
                      <a:lnTo>
                        <a:pt x="640" y="13"/>
                      </a:lnTo>
                      <a:lnTo>
                        <a:pt x="597" y="12"/>
                      </a:lnTo>
                      <a:lnTo>
                        <a:pt x="556" y="17"/>
                      </a:lnTo>
                      <a:lnTo>
                        <a:pt x="516" y="25"/>
                      </a:lnTo>
                      <a:lnTo>
                        <a:pt x="477" y="34"/>
                      </a:lnTo>
                      <a:lnTo>
                        <a:pt x="440" y="45"/>
                      </a:lnTo>
                      <a:lnTo>
                        <a:pt x="397" y="58"/>
                      </a:lnTo>
                      <a:lnTo>
                        <a:pt x="357" y="69"/>
                      </a:lnTo>
                      <a:lnTo>
                        <a:pt x="316" y="84"/>
                      </a:lnTo>
                      <a:lnTo>
                        <a:pt x="271" y="89"/>
                      </a:lnTo>
                      <a:lnTo>
                        <a:pt x="225" y="95"/>
                      </a:lnTo>
                      <a:lnTo>
                        <a:pt x="179" y="91"/>
                      </a:lnTo>
                      <a:lnTo>
                        <a:pt x="129" y="87"/>
                      </a:lnTo>
                      <a:lnTo>
                        <a:pt x="75"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21" name="Freeform 29"/>
                <p:cNvSpPr>
                  <a:spLocks/>
                </p:cNvSpPr>
                <p:nvPr/>
              </p:nvSpPr>
              <p:spPr bwMode="auto">
                <a:xfrm>
                  <a:off x="2709" y="3508"/>
                  <a:ext cx="817" cy="362"/>
                </a:xfrm>
                <a:custGeom>
                  <a:avLst/>
                  <a:gdLst>
                    <a:gd name="T0" fmla="*/ 1636 w 1636"/>
                    <a:gd name="T1" fmla="*/ 599 h 723"/>
                    <a:gd name="T2" fmla="*/ 1636 w 1636"/>
                    <a:gd name="T3" fmla="*/ 599 h 723"/>
                    <a:gd name="T4" fmla="*/ 1599 w 1636"/>
                    <a:gd name="T5" fmla="*/ 616 h 723"/>
                    <a:gd name="T6" fmla="*/ 1554 w 1636"/>
                    <a:gd name="T7" fmla="*/ 627 h 723"/>
                    <a:gd name="T8" fmla="*/ 1508 w 1636"/>
                    <a:gd name="T9" fmla="*/ 629 h 723"/>
                    <a:gd name="T10" fmla="*/ 1456 w 1636"/>
                    <a:gd name="T11" fmla="*/ 627 h 723"/>
                    <a:gd name="T12" fmla="*/ 1403 w 1636"/>
                    <a:gd name="T13" fmla="*/ 622 h 723"/>
                    <a:gd name="T14" fmla="*/ 1349 w 1636"/>
                    <a:gd name="T15" fmla="*/ 612 h 723"/>
                    <a:gd name="T16" fmla="*/ 1290 w 1636"/>
                    <a:gd name="T17" fmla="*/ 601 h 723"/>
                    <a:gd name="T18" fmla="*/ 1236 w 1636"/>
                    <a:gd name="T19" fmla="*/ 594 h 723"/>
                    <a:gd name="T20" fmla="*/ 1181 w 1636"/>
                    <a:gd name="T21" fmla="*/ 585 h 723"/>
                    <a:gd name="T22" fmla="*/ 1127 w 1636"/>
                    <a:gd name="T23" fmla="*/ 579 h 723"/>
                    <a:gd name="T24" fmla="*/ 1079 w 1636"/>
                    <a:gd name="T25" fmla="*/ 579 h 723"/>
                    <a:gd name="T26" fmla="*/ 1034 w 1636"/>
                    <a:gd name="T27" fmla="*/ 583 h 723"/>
                    <a:gd name="T28" fmla="*/ 997 w 1636"/>
                    <a:gd name="T29" fmla="*/ 594 h 723"/>
                    <a:gd name="T30" fmla="*/ 964 w 1636"/>
                    <a:gd name="T31" fmla="*/ 612 h 723"/>
                    <a:gd name="T32" fmla="*/ 942 w 1636"/>
                    <a:gd name="T33" fmla="*/ 644 h 723"/>
                    <a:gd name="T34" fmla="*/ 925 w 1636"/>
                    <a:gd name="T35" fmla="*/ 683 h 723"/>
                    <a:gd name="T36" fmla="*/ 925 w 1636"/>
                    <a:gd name="T37" fmla="*/ 683 h 723"/>
                    <a:gd name="T38" fmla="*/ 903 w 1636"/>
                    <a:gd name="T39" fmla="*/ 648 h 723"/>
                    <a:gd name="T40" fmla="*/ 875 w 1636"/>
                    <a:gd name="T41" fmla="*/ 622 h 723"/>
                    <a:gd name="T42" fmla="*/ 844 w 1636"/>
                    <a:gd name="T43" fmla="*/ 609 h 723"/>
                    <a:gd name="T44" fmla="*/ 809 w 1636"/>
                    <a:gd name="T45" fmla="*/ 599 h 723"/>
                    <a:gd name="T46" fmla="*/ 766 w 1636"/>
                    <a:gd name="T47" fmla="*/ 599 h 723"/>
                    <a:gd name="T48" fmla="*/ 724 w 1636"/>
                    <a:gd name="T49" fmla="*/ 609 h 723"/>
                    <a:gd name="T50" fmla="*/ 679 w 1636"/>
                    <a:gd name="T51" fmla="*/ 618 h 723"/>
                    <a:gd name="T52" fmla="*/ 631 w 1636"/>
                    <a:gd name="T53" fmla="*/ 635 h 723"/>
                    <a:gd name="T54" fmla="*/ 581 w 1636"/>
                    <a:gd name="T55" fmla="*/ 653 h 723"/>
                    <a:gd name="T56" fmla="*/ 531 w 1636"/>
                    <a:gd name="T57" fmla="*/ 670 h 723"/>
                    <a:gd name="T58" fmla="*/ 481 w 1636"/>
                    <a:gd name="T59" fmla="*/ 686 h 723"/>
                    <a:gd name="T60" fmla="*/ 433 w 1636"/>
                    <a:gd name="T61" fmla="*/ 699 h 723"/>
                    <a:gd name="T62" fmla="*/ 383 w 1636"/>
                    <a:gd name="T63" fmla="*/ 711 h 723"/>
                    <a:gd name="T64" fmla="*/ 337 w 1636"/>
                    <a:gd name="T65" fmla="*/ 720 h 723"/>
                    <a:gd name="T66" fmla="*/ 291 w 1636"/>
                    <a:gd name="T67" fmla="*/ 723 h 723"/>
                    <a:gd name="T68" fmla="*/ 246 w 1636"/>
                    <a:gd name="T69" fmla="*/ 716 h 723"/>
                    <a:gd name="T70" fmla="*/ 246 w 1636"/>
                    <a:gd name="T71" fmla="*/ 716 h 723"/>
                    <a:gd name="T72" fmla="*/ 224 w 1636"/>
                    <a:gd name="T73" fmla="*/ 655 h 723"/>
                    <a:gd name="T74" fmla="*/ 191 w 1636"/>
                    <a:gd name="T75" fmla="*/ 561 h 723"/>
                    <a:gd name="T76" fmla="*/ 150 w 1636"/>
                    <a:gd name="T77" fmla="*/ 444 h 723"/>
                    <a:gd name="T78" fmla="*/ 108 w 1636"/>
                    <a:gd name="T79" fmla="*/ 320 h 723"/>
                    <a:gd name="T80" fmla="*/ 67 w 1636"/>
                    <a:gd name="T81" fmla="*/ 200 h 723"/>
                    <a:gd name="T82" fmla="*/ 34 w 1636"/>
                    <a:gd name="T83" fmla="*/ 100 h 723"/>
                    <a:gd name="T84" fmla="*/ 8 w 1636"/>
                    <a:gd name="T85" fmla="*/ 30 h 723"/>
                    <a:gd name="T86" fmla="*/ 0 w 1636"/>
                    <a:gd name="T87" fmla="*/ 0 h 7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636" h="723">
                      <a:moveTo>
                        <a:pt x="1636" y="599"/>
                      </a:moveTo>
                      <a:lnTo>
                        <a:pt x="1636" y="599"/>
                      </a:lnTo>
                      <a:lnTo>
                        <a:pt x="1599" y="616"/>
                      </a:lnTo>
                      <a:lnTo>
                        <a:pt x="1554" y="627"/>
                      </a:lnTo>
                      <a:lnTo>
                        <a:pt x="1508" y="629"/>
                      </a:lnTo>
                      <a:lnTo>
                        <a:pt x="1456" y="627"/>
                      </a:lnTo>
                      <a:lnTo>
                        <a:pt x="1403" y="622"/>
                      </a:lnTo>
                      <a:lnTo>
                        <a:pt x="1349" y="612"/>
                      </a:lnTo>
                      <a:lnTo>
                        <a:pt x="1290" y="601"/>
                      </a:lnTo>
                      <a:lnTo>
                        <a:pt x="1236" y="594"/>
                      </a:lnTo>
                      <a:lnTo>
                        <a:pt x="1181" y="585"/>
                      </a:lnTo>
                      <a:lnTo>
                        <a:pt x="1127" y="579"/>
                      </a:lnTo>
                      <a:lnTo>
                        <a:pt x="1079" y="579"/>
                      </a:lnTo>
                      <a:lnTo>
                        <a:pt x="1034" y="583"/>
                      </a:lnTo>
                      <a:lnTo>
                        <a:pt x="997" y="594"/>
                      </a:lnTo>
                      <a:lnTo>
                        <a:pt x="964" y="612"/>
                      </a:lnTo>
                      <a:lnTo>
                        <a:pt x="942" y="644"/>
                      </a:lnTo>
                      <a:lnTo>
                        <a:pt x="925" y="683"/>
                      </a:lnTo>
                      <a:lnTo>
                        <a:pt x="925" y="683"/>
                      </a:lnTo>
                      <a:lnTo>
                        <a:pt x="903" y="648"/>
                      </a:lnTo>
                      <a:lnTo>
                        <a:pt x="875" y="622"/>
                      </a:lnTo>
                      <a:lnTo>
                        <a:pt x="844" y="609"/>
                      </a:lnTo>
                      <a:lnTo>
                        <a:pt x="809" y="599"/>
                      </a:lnTo>
                      <a:lnTo>
                        <a:pt x="766" y="599"/>
                      </a:lnTo>
                      <a:lnTo>
                        <a:pt x="724" y="609"/>
                      </a:lnTo>
                      <a:lnTo>
                        <a:pt x="679" y="618"/>
                      </a:lnTo>
                      <a:lnTo>
                        <a:pt x="631" y="635"/>
                      </a:lnTo>
                      <a:lnTo>
                        <a:pt x="581" y="653"/>
                      </a:lnTo>
                      <a:lnTo>
                        <a:pt x="531" y="670"/>
                      </a:lnTo>
                      <a:lnTo>
                        <a:pt x="481" y="686"/>
                      </a:lnTo>
                      <a:lnTo>
                        <a:pt x="433" y="699"/>
                      </a:lnTo>
                      <a:lnTo>
                        <a:pt x="383" y="711"/>
                      </a:lnTo>
                      <a:lnTo>
                        <a:pt x="337" y="720"/>
                      </a:lnTo>
                      <a:lnTo>
                        <a:pt x="291" y="723"/>
                      </a:lnTo>
                      <a:lnTo>
                        <a:pt x="246" y="716"/>
                      </a:lnTo>
                      <a:lnTo>
                        <a:pt x="246" y="716"/>
                      </a:lnTo>
                      <a:lnTo>
                        <a:pt x="224" y="655"/>
                      </a:lnTo>
                      <a:lnTo>
                        <a:pt x="191" y="561"/>
                      </a:lnTo>
                      <a:lnTo>
                        <a:pt x="150" y="444"/>
                      </a:lnTo>
                      <a:lnTo>
                        <a:pt x="108" y="320"/>
                      </a:lnTo>
                      <a:lnTo>
                        <a:pt x="67" y="200"/>
                      </a:lnTo>
                      <a:lnTo>
                        <a:pt x="34" y="100"/>
                      </a:lnTo>
                      <a:lnTo>
                        <a:pt x="8" y="30"/>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22" name="Freeform 30"/>
                <p:cNvSpPr>
                  <a:spLocks/>
                </p:cNvSpPr>
                <p:nvPr/>
              </p:nvSpPr>
              <p:spPr bwMode="auto">
                <a:xfrm>
                  <a:off x="2646" y="3529"/>
                  <a:ext cx="927" cy="438"/>
                </a:xfrm>
                <a:custGeom>
                  <a:avLst/>
                  <a:gdLst>
                    <a:gd name="T0" fmla="*/ 1541 w 1853"/>
                    <a:gd name="T1" fmla="*/ 29 h 877"/>
                    <a:gd name="T2" fmla="*/ 1618 w 1853"/>
                    <a:gd name="T3" fmla="*/ 177 h 877"/>
                    <a:gd name="T4" fmla="*/ 1840 w 1853"/>
                    <a:gd name="T5" fmla="*/ 651 h 877"/>
                    <a:gd name="T6" fmla="*/ 1842 w 1853"/>
                    <a:gd name="T7" fmla="*/ 705 h 877"/>
                    <a:gd name="T8" fmla="*/ 1777 w 1853"/>
                    <a:gd name="T9" fmla="*/ 701 h 877"/>
                    <a:gd name="T10" fmla="*/ 1668 w 1853"/>
                    <a:gd name="T11" fmla="*/ 705 h 877"/>
                    <a:gd name="T12" fmla="*/ 1526 w 1853"/>
                    <a:gd name="T13" fmla="*/ 705 h 877"/>
                    <a:gd name="T14" fmla="*/ 1383 w 1853"/>
                    <a:gd name="T15" fmla="*/ 712 h 877"/>
                    <a:gd name="T16" fmla="*/ 1267 w 1853"/>
                    <a:gd name="T17" fmla="*/ 721 h 877"/>
                    <a:gd name="T18" fmla="*/ 1224 w 1853"/>
                    <a:gd name="T19" fmla="*/ 747 h 877"/>
                    <a:gd name="T20" fmla="*/ 1161 w 1853"/>
                    <a:gd name="T21" fmla="*/ 786 h 877"/>
                    <a:gd name="T22" fmla="*/ 1045 w 1853"/>
                    <a:gd name="T23" fmla="*/ 797 h 877"/>
                    <a:gd name="T24" fmla="*/ 926 w 1853"/>
                    <a:gd name="T25" fmla="*/ 801 h 877"/>
                    <a:gd name="T26" fmla="*/ 863 w 1853"/>
                    <a:gd name="T27" fmla="*/ 793 h 877"/>
                    <a:gd name="T28" fmla="*/ 847 w 1853"/>
                    <a:gd name="T29" fmla="*/ 764 h 877"/>
                    <a:gd name="T30" fmla="*/ 804 w 1853"/>
                    <a:gd name="T31" fmla="*/ 771 h 877"/>
                    <a:gd name="T32" fmla="*/ 695 w 1853"/>
                    <a:gd name="T33" fmla="*/ 790 h 877"/>
                    <a:gd name="T34" fmla="*/ 558 w 1853"/>
                    <a:gd name="T35" fmla="*/ 818 h 877"/>
                    <a:gd name="T36" fmla="*/ 421 w 1853"/>
                    <a:gd name="T37" fmla="*/ 847 h 877"/>
                    <a:gd name="T38" fmla="*/ 318 w 1853"/>
                    <a:gd name="T39" fmla="*/ 866 h 877"/>
                    <a:gd name="T40" fmla="*/ 251 w 1853"/>
                    <a:gd name="T41" fmla="*/ 877 h 877"/>
                    <a:gd name="T42" fmla="*/ 223 w 1853"/>
                    <a:gd name="T43" fmla="*/ 851 h 877"/>
                    <a:gd name="T44" fmla="*/ 210 w 1853"/>
                    <a:gd name="T45" fmla="*/ 782 h 877"/>
                    <a:gd name="T46" fmla="*/ 146 w 1853"/>
                    <a:gd name="T47" fmla="*/ 553 h 877"/>
                    <a:gd name="T48" fmla="*/ 48 w 1853"/>
                    <a:gd name="T49" fmla="*/ 225 h 877"/>
                    <a:gd name="T50" fmla="*/ 1 w 1853"/>
                    <a:gd name="T51" fmla="*/ 61 h 877"/>
                    <a:gd name="T52" fmla="*/ 11 w 1853"/>
                    <a:gd name="T53" fmla="*/ 16 h 877"/>
                    <a:gd name="T54" fmla="*/ 70 w 1853"/>
                    <a:gd name="T55" fmla="*/ 5 h 877"/>
                    <a:gd name="T56" fmla="*/ 75 w 1853"/>
                    <a:gd name="T57" fmla="*/ 29 h 877"/>
                    <a:gd name="T58" fmla="*/ 64 w 1853"/>
                    <a:gd name="T59" fmla="*/ 94 h 877"/>
                    <a:gd name="T60" fmla="*/ 173 w 1853"/>
                    <a:gd name="T61" fmla="*/ 447 h 877"/>
                    <a:gd name="T62" fmla="*/ 273 w 1853"/>
                    <a:gd name="T63" fmla="*/ 775 h 877"/>
                    <a:gd name="T64" fmla="*/ 321 w 1853"/>
                    <a:gd name="T65" fmla="*/ 799 h 877"/>
                    <a:gd name="T66" fmla="*/ 416 w 1853"/>
                    <a:gd name="T67" fmla="*/ 786 h 877"/>
                    <a:gd name="T68" fmla="*/ 536 w 1853"/>
                    <a:gd name="T69" fmla="*/ 769 h 877"/>
                    <a:gd name="T70" fmla="*/ 656 w 1853"/>
                    <a:gd name="T71" fmla="*/ 742 h 877"/>
                    <a:gd name="T72" fmla="*/ 756 w 1853"/>
                    <a:gd name="T73" fmla="*/ 712 h 877"/>
                    <a:gd name="T74" fmla="*/ 828 w 1853"/>
                    <a:gd name="T75" fmla="*/ 679 h 877"/>
                    <a:gd name="T76" fmla="*/ 893 w 1853"/>
                    <a:gd name="T77" fmla="*/ 670 h 877"/>
                    <a:gd name="T78" fmla="*/ 921 w 1853"/>
                    <a:gd name="T79" fmla="*/ 705 h 877"/>
                    <a:gd name="T80" fmla="*/ 980 w 1853"/>
                    <a:gd name="T81" fmla="*/ 712 h 877"/>
                    <a:gd name="T82" fmla="*/ 1102 w 1853"/>
                    <a:gd name="T83" fmla="*/ 705 h 877"/>
                    <a:gd name="T84" fmla="*/ 1167 w 1853"/>
                    <a:gd name="T85" fmla="*/ 701 h 877"/>
                    <a:gd name="T86" fmla="*/ 1191 w 1853"/>
                    <a:gd name="T87" fmla="*/ 664 h 877"/>
                    <a:gd name="T88" fmla="*/ 1237 w 1853"/>
                    <a:gd name="T89" fmla="*/ 649 h 877"/>
                    <a:gd name="T90" fmla="*/ 1300 w 1853"/>
                    <a:gd name="T91" fmla="*/ 664 h 877"/>
                    <a:gd name="T92" fmla="*/ 1387 w 1853"/>
                    <a:gd name="T93" fmla="*/ 673 h 877"/>
                    <a:gd name="T94" fmla="*/ 1509 w 1853"/>
                    <a:gd name="T95" fmla="*/ 675 h 877"/>
                    <a:gd name="T96" fmla="*/ 1637 w 1853"/>
                    <a:gd name="T97" fmla="*/ 670 h 877"/>
                    <a:gd name="T98" fmla="*/ 1744 w 1853"/>
                    <a:gd name="T99" fmla="*/ 664 h 877"/>
                    <a:gd name="T100" fmla="*/ 1801 w 1853"/>
                    <a:gd name="T101" fmla="*/ 658 h 877"/>
                    <a:gd name="T102" fmla="*/ 1766 w 1853"/>
                    <a:gd name="T103" fmla="*/ 583 h 877"/>
                    <a:gd name="T104" fmla="*/ 1709 w 1853"/>
                    <a:gd name="T105" fmla="*/ 442 h 877"/>
                    <a:gd name="T106" fmla="*/ 1585 w 1853"/>
                    <a:gd name="T107" fmla="*/ 172 h 877"/>
                    <a:gd name="T108" fmla="*/ 1517 w 1853"/>
                    <a:gd name="T109" fmla="*/ 24 h 8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853" h="877">
                      <a:moveTo>
                        <a:pt x="1517" y="24"/>
                      </a:moveTo>
                      <a:lnTo>
                        <a:pt x="1528" y="22"/>
                      </a:lnTo>
                      <a:lnTo>
                        <a:pt x="1541" y="29"/>
                      </a:lnTo>
                      <a:lnTo>
                        <a:pt x="1557" y="53"/>
                      </a:lnTo>
                      <a:lnTo>
                        <a:pt x="1581" y="103"/>
                      </a:lnTo>
                      <a:lnTo>
                        <a:pt x="1618" y="177"/>
                      </a:lnTo>
                      <a:lnTo>
                        <a:pt x="1672" y="292"/>
                      </a:lnTo>
                      <a:lnTo>
                        <a:pt x="1744" y="447"/>
                      </a:lnTo>
                      <a:lnTo>
                        <a:pt x="1840" y="651"/>
                      </a:lnTo>
                      <a:lnTo>
                        <a:pt x="1849" y="675"/>
                      </a:lnTo>
                      <a:lnTo>
                        <a:pt x="1853" y="695"/>
                      </a:lnTo>
                      <a:lnTo>
                        <a:pt x="1842" y="705"/>
                      </a:lnTo>
                      <a:lnTo>
                        <a:pt x="1814" y="705"/>
                      </a:lnTo>
                      <a:lnTo>
                        <a:pt x="1800" y="701"/>
                      </a:lnTo>
                      <a:lnTo>
                        <a:pt x="1777" y="701"/>
                      </a:lnTo>
                      <a:lnTo>
                        <a:pt x="1748" y="701"/>
                      </a:lnTo>
                      <a:lnTo>
                        <a:pt x="1711" y="701"/>
                      </a:lnTo>
                      <a:lnTo>
                        <a:pt x="1668" y="705"/>
                      </a:lnTo>
                      <a:lnTo>
                        <a:pt x="1624" y="705"/>
                      </a:lnTo>
                      <a:lnTo>
                        <a:pt x="1576" y="705"/>
                      </a:lnTo>
                      <a:lnTo>
                        <a:pt x="1526" y="705"/>
                      </a:lnTo>
                      <a:lnTo>
                        <a:pt x="1480" y="710"/>
                      </a:lnTo>
                      <a:lnTo>
                        <a:pt x="1428" y="712"/>
                      </a:lnTo>
                      <a:lnTo>
                        <a:pt x="1383" y="712"/>
                      </a:lnTo>
                      <a:lnTo>
                        <a:pt x="1339" y="718"/>
                      </a:lnTo>
                      <a:lnTo>
                        <a:pt x="1300" y="721"/>
                      </a:lnTo>
                      <a:lnTo>
                        <a:pt x="1267" y="721"/>
                      </a:lnTo>
                      <a:lnTo>
                        <a:pt x="1241" y="721"/>
                      </a:lnTo>
                      <a:lnTo>
                        <a:pt x="1221" y="721"/>
                      </a:lnTo>
                      <a:lnTo>
                        <a:pt x="1224" y="747"/>
                      </a:lnTo>
                      <a:lnTo>
                        <a:pt x="1213" y="769"/>
                      </a:lnTo>
                      <a:lnTo>
                        <a:pt x="1195" y="779"/>
                      </a:lnTo>
                      <a:lnTo>
                        <a:pt x="1161" y="786"/>
                      </a:lnTo>
                      <a:lnTo>
                        <a:pt x="1130" y="793"/>
                      </a:lnTo>
                      <a:lnTo>
                        <a:pt x="1087" y="793"/>
                      </a:lnTo>
                      <a:lnTo>
                        <a:pt x="1045" y="797"/>
                      </a:lnTo>
                      <a:lnTo>
                        <a:pt x="1000" y="799"/>
                      </a:lnTo>
                      <a:lnTo>
                        <a:pt x="962" y="801"/>
                      </a:lnTo>
                      <a:lnTo>
                        <a:pt x="926" y="801"/>
                      </a:lnTo>
                      <a:lnTo>
                        <a:pt x="899" y="801"/>
                      </a:lnTo>
                      <a:lnTo>
                        <a:pt x="880" y="799"/>
                      </a:lnTo>
                      <a:lnTo>
                        <a:pt x="863" y="793"/>
                      </a:lnTo>
                      <a:lnTo>
                        <a:pt x="856" y="786"/>
                      </a:lnTo>
                      <a:lnTo>
                        <a:pt x="849" y="775"/>
                      </a:lnTo>
                      <a:lnTo>
                        <a:pt x="847" y="764"/>
                      </a:lnTo>
                      <a:lnTo>
                        <a:pt x="839" y="764"/>
                      </a:lnTo>
                      <a:lnTo>
                        <a:pt x="828" y="766"/>
                      </a:lnTo>
                      <a:lnTo>
                        <a:pt x="804" y="771"/>
                      </a:lnTo>
                      <a:lnTo>
                        <a:pt x="775" y="777"/>
                      </a:lnTo>
                      <a:lnTo>
                        <a:pt x="738" y="782"/>
                      </a:lnTo>
                      <a:lnTo>
                        <a:pt x="695" y="790"/>
                      </a:lnTo>
                      <a:lnTo>
                        <a:pt x="653" y="799"/>
                      </a:lnTo>
                      <a:lnTo>
                        <a:pt x="606" y="806"/>
                      </a:lnTo>
                      <a:lnTo>
                        <a:pt x="558" y="818"/>
                      </a:lnTo>
                      <a:lnTo>
                        <a:pt x="512" y="827"/>
                      </a:lnTo>
                      <a:lnTo>
                        <a:pt x="468" y="834"/>
                      </a:lnTo>
                      <a:lnTo>
                        <a:pt x="421" y="847"/>
                      </a:lnTo>
                      <a:lnTo>
                        <a:pt x="383" y="855"/>
                      </a:lnTo>
                      <a:lnTo>
                        <a:pt x="349" y="860"/>
                      </a:lnTo>
                      <a:lnTo>
                        <a:pt x="318" y="866"/>
                      </a:lnTo>
                      <a:lnTo>
                        <a:pt x="299" y="871"/>
                      </a:lnTo>
                      <a:lnTo>
                        <a:pt x="270" y="877"/>
                      </a:lnTo>
                      <a:lnTo>
                        <a:pt x="251" y="877"/>
                      </a:lnTo>
                      <a:lnTo>
                        <a:pt x="238" y="875"/>
                      </a:lnTo>
                      <a:lnTo>
                        <a:pt x="229" y="866"/>
                      </a:lnTo>
                      <a:lnTo>
                        <a:pt x="223" y="851"/>
                      </a:lnTo>
                      <a:lnTo>
                        <a:pt x="222" y="829"/>
                      </a:lnTo>
                      <a:lnTo>
                        <a:pt x="218" y="806"/>
                      </a:lnTo>
                      <a:lnTo>
                        <a:pt x="210" y="782"/>
                      </a:lnTo>
                      <a:lnTo>
                        <a:pt x="198" y="734"/>
                      </a:lnTo>
                      <a:lnTo>
                        <a:pt x="175" y="653"/>
                      </a:lnTo>
                      <a:lnTo>
                        <a:pt x="146" y="553"/>
                      </a:lnTo>
                      <a:lnTo>
                        <a:pt x="112" y="438"/>
                      </a:lnTo>
                      <a:lnTo>
                        <a:pt x="77" y="327"/>
                      </a:lnTo>
                      <a:lnTo>
                        <a:pt x="48" y="225"/>
                      </a:lnTo>
                      <a:lnTo>
                        <a:pt x="22" y="140"/>
                      </a:lnTo>
                      <a:lnTo>
                        <a:pt x="7" y="88"/>
                      </a:lnTo>
                      <a:lnTo>
                        <a:pt x="1" y="61"/>
                      </a:lnTo>
                      <a:lnTo>
                        <a:pt x="0" y="39"/>
                      </a:lnTo>
                      <a:lnTo>
                        <a:pt x="1" y="24"/>
                      </a:lnTo>
                      <a:lnTo>
                        <a:pt x="11" y="16"/>
                      </a:lnTo>
                      <a:lnTo>
                        <a:pt x="25" y="11"/>
                      </a:lnTo>
                      <a:lnTo>
                        <a:pt x="44" y="7"/>
                      </a:lnTo>
                      <a:lnTo>
                        <a:pt x="70" y="5"/>
                      </a:lnTo>
                      <a:lnTo>
                        <a:pt x="99" y="0"/>
                      </a:lnTo>
                      <a:lnTo>
                        <a:pt x="88" y="16"/>
                      </a:lnTo>
                      <a:lnTo>
                        <a:pt x="75" y="29"/>
                      </a:lnTo>
                      <a:lnTo>
                        <a:pt x="64" y="40"/>
                      </a:lnTo>
                      <a:lnTo>
                        <a:pt x="50" y="48"/>
                      </a:lnTo>
                      <a:lnTo>
                        <a:pt x="64" y="94"/>
                      </a:lnTo>
                      <a:lnTo>
                        <a:pt x="94" y="188"/>
                      </a:lnTo>
                      <a:lnTo>
                        <a:pt x="129" y="312"/>
                      </a:lnTo>
                      <a:lnTo>
                        <a:pt x="173" y="447"/>
                      </a:lnTo>
                      <a:lnTo>
                        <a:pt x="210" y="577"/>
                      </a:lnTo>
                      <a:lnTo>
                        <a:pt x="247" y="694"/>
                      </a:lnTo>
                      <a:lnTo>
                        <a:pt x="273" y="775"/>
                      </a:lnTo>
                      <a:lnTo>
                        <a:pt x="281" y="801"/>
                      </a:lnTo>
                      <a:lnTo>
                        <a:pt x="299" y="801"/>
                      </a:lnTo>
                      <a:lnTo>
                        <a:pt x="321" y="799"/>
                      </a:lnTo>
                      <a:lnTo>
                        <a:pt x="346" y="797"/>
                      </a:lnTo>
                      <a:lnTo>
                        <a:pt x="381" y="793"/>
                      </a:lnTo>
                      <a:lnTo>
                        <a:pt x="416" y="786"/>
                      </a:lnTo>
                      <a:lnTo>
                        <a:pt x="453" y="782"/>
                      </a:lnTo>
                      <a:lnTo>
                        <a:pt x="495" y="775"/>
                      </a:lnTo>
                      <a:lnTo>
                        <a:pt x="536" y="769"/>
                      </a:lnTo>
                      <a:lnTo>
                        <a:pt x="577" y="760"/>
                      </a:lnTo>
                      <a:lnTo>
                        <a:pt x="617" y="751"/>
                      </a:lnTo>
                      <a:lnTo>
                        <a:pt x="656" y="742"/>
                      </a:lnTo>
                      <a:lnTo>
                        <a:pt x="693" y="734"/>
                      </a:lnTo>
                      <a:lnTo>
                        <a:pt x="727" y="723"/>
                      </a:lnTo>
                      <a:lnTo>
                        <a:pt x="756" y="712"/>
                      </a:lnTo>
                      <a:lnTo>
                        <a:pt x="780" y="701"/>
                      </a:lnTo>
                      <a:lnTo>
                        <a:pt x="799" y="694"/>
                      </a:lnTo>
                      <a:lnTo>
                        <a:pt x="828" y="679"/>
                      </a:lnTo>
                      <a:lnTo>
                        <a:pt x="856" y="670"/>
                      </a:lnTo>
                      <a:lnTo>
                        <a:pt x="875" y="668"/>
                      </a:lnTo>
                      <a:lnTo>
                        <a:pt x="893" y="670"/>
                      </a:lnTo>
                      <a:lnTo>
                        <a:pt x="910" y="679"/>
                      </a:lnTo>
                      <a:lnTo>
                        <a:pt x="915" y="690"/>
                      </a:lnTo>
                      <a:lnTo>
                        <a:pt x="921" y="705"/>
                      </a:lnTo>
                      <a:lnTo>
                        <a:pt x="925" y="721"/>
                      </a:lnTo>
                      <a:lnTo>
                        <a:pt x="947" y="718"/>
                      </a:lnTo>
                      <a:lnTo>
                        <a:pt x="980" y="712"/>
                      </a:lnTo>
                      <a:lnTo>
                        <a:pt x="1021" y="710"/>
                      </a:lnTo>
                      <a:lnTo>
                        <a:pt x="1061" y="705"/>
                      </a:lnTo>
                      <a:lnTo>
                        <a:pt x="1102" y="705"/>
                      </a:lnTo>
                      <a:lnTo>
                        <a:pt x="1137" y="705"/>
                      </a:lnTo>
                      <a:lnTo>
                        <a:pt x="1159" y="701"/>
                      </a:lnTo>
                      <a:lnTo>
                        <a:pt x="1167" y="701"/>
                      </a:lnTo>
                      <a:lnTo>
                        <a:pt x="1172" y="688"/>
                      </a:lnTo>
                      <a:lnTo>
                        <a:pt x="1180" y="675"/>
                      </a:lnTo>
                      <a:lnTo>
                        <a:pt x="1191" y="664"/>
                      </a:lnTo>
                      <a:lnTo>
                        <a:pt x="1204" y="653"/>
                      </a:lnTo>
                      <a:lnTo>
                        <a:pt x="1221" y="649"/>
                      </a:lnTo>
                      <a:lnTo>
                        <a:pt x="1237" y="649"/>
                      </a:lnTo>
                      <a:lnTo>
                        <a:pt x="1259" y="651"/>
                      </a:lnTo>
                      <a:lnTo>
                        <a:pt x="1282" y="658"/>
                      </a:lnTo>
                      <a:lnTo>
                        <a:pt x="1300" y="664"/>
                      </a:lnTo>
                      <a:lnTo>
                        <a:pt x="1322" y="670"/>
                      </a:lnTo>
                      <a:lnTo>
                        <a:pt x="1352" y="673"/>
                      </a:lnTo>
                      <a:lnTo>
                        <a:pt x="1387" y="673"/>
                      </a:lnTo>
                      <a:lnTo>
                        <a:pt x="1426" y="675"/>
                      </a:lnTo>
                      <a:lnTo>
                        <a:pt x="1465" y="675"/>
                      </a:lnTo>
                      <a:lnTo>
                        <a:pt x="1509" y="675"/>
                      </a:lnTo>
                      <a:lnTo>
                        <a:pt x="1552" y="675"/>
                      </a:lnTo>
                      <a:lnTo>
                        <a:pt x="1596" y="673"/>
                      </a:lnTo>
                      <a:lnTo>
                        <a:pt x="1637" y="670"/>
                      </a:lnTo>
                      <a:lnTo>
                        <a:pt x="1677" y="670"/>
                      </a:lnTo>
                      <a:lnTo>
                        <a:pt x="1713" y="668"/>
                      </a:lnTo>
                      <a:lnTo>
                        <a:pt x="1744" y="664"/>
                      </a:lnTo>
                      <a:lnTo>
                        <a:pt x="1772" y="662"/>
                      </a:lnTo>
                      <a:lnTo>
                        <a:pt x="1790" y="662"/>
                      </a:lnTo>
                      <a:lnTo>
                        <a:pt x="1801" y="658"/>
                      </a:lnTo>
                      <a:lnTo>
                        <a:pt x="1796" y="649"/>
                      </a:lnTo>
                      <a:lnTo>
                        <a:pt x="1783" y="620"/>
                      </a:lnTo>
                      <a:lnTo>
                        <a:pt x="1766" y="583"/>
                      </a:lnTo>
                      <a:lnTo>
                        <a:pt x="1761" y="558"/>
                      </a:lnTo>
                      <a:lnTo>
                        <a:pt x="1742" y="512"/>
                      </a:lnTo>
                      <a:lnTo>
                        <a:pt x="1709" y="442"/>
                      </a:lnTo>
                      <a:lnTo>
                        <a:pt x="1668" y="357"/>
                      </a:lnTo>
                      <a:lnTo>
                        <a:pt x="1626" y="262"/>
                      </a:lnTo>
                      <a:lnTo>
                        <a:pt x="1585" y="172"/>
                      </a:lnTo>
                      <a:lnTo>
                        <a:pt x="1552" y="94"/>
                      </a:lnTo>
                      <a:lnTo>
                        <a:pt x="1526" y="44"/>
                      </a:lnTo>
                      <a:lnTo>
                        <a:pt x="1517"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vi-VN"/>
                </a:p>
              </p:txBody>
            </p:sp>
            <p:sp>
              <p:nvSpPr>
                <p:cNvPr id="59423" name="Freeform 31"/>
                <p:cNvSpPr>
                  <a:spLocks/>
                </p:cNvSpPr>
                <p:nvPr/>
              </p:nvSpPr>
              <p:spPr bwMode="auto">
                <a:xfrm>
                  <a:off x="2671" y="3474"/>
                  <a:ext cx="876" cy="455"/>
                </a:xfrm>
                <a:custGeom>
                  <a:avLst/>
                  <a:gdLst>
                    <a:gd name="T0" fmla="*/ 75 w 1751"/>
                    <a:gd name="T1" fmla="*/ 69 h 911"/>
                    <a:gd name="T2" fmla="*/ 38 w 1751"/>
                    <a:gd name="T3" fmla="*/ 126 h 911"/>
                    <a:gd name="T4" fmla="*/ 0 w 1751"/>
                    <a:gd name="T5" fmla="*/ 158 h 911"/>
                    <a:gd name="T6" fmla="*/ 14 w 1751"/>
                    <a:gd name="T7" fmla="*/ 204 h 911"/>
                    <a:gd name="T8" fmla="*/ 79 w 1751"/>
                    <a:gd name="T9" fmla="*/ 422 h 911"/>
                    <a:gd name="T10" fmla="*/ 160 w 1751"/>
                    <a:gd name="T11" fmla="*/ 687 h 911"/>
                    <a:gd name="T12" fmla="*/ 223 w 1751"/>
                    <a:gd name="T13" fmla="*/ 885 h 911"/>
                    <a:gd name="T14" fmla="*/ 231 w 1751"/>
                    <a:gd name="T15" fmla="*/ 911 h 911"/>
                    <a:gd name="T16" fmla="*/ 271 w 1751"/>
                    <a:gd name="T17" fmla="*/ 909 h 911"/>
                    <a:gd name="T18" fmla="*/ 331 w 1751"/>
                    <a:gd name="T19" fmla="*/ 903 h 911"/>
                    <a:gd name="T20" fmla="*/ 403 w 1751"/>
                    <a:gd name="T21" fmla="*/ 892 h 911"/>
                    <a:gd name="T22" fmla="*/ 486 w 1751"/>
                    <a:gd name="T23" fmla="*/ 879 h 911"/>
                    <a:gd name="T24" fmla="*/ 567 w 1751"/>
                    <a:gd name="T25" fmla="*/ 861 h 911"/>
                    <a:gd name="T26" fmla="*/ 643 w 1751"/>
                    <a:gd name="T27" fmla="*/ 844 h 911"/>
                    <a:gd name="T28" fmla="*/ 706 w 1751"/>
                    <a:gd name="T29" fmla="*/ 822 h 911"/>
                    <a:gd name="T30" fmla="*/ 749 w 1751"/>
                    <a:gd name="T31" fmla="*/ 804 h 911"/>
                    <a:gd name="T32" fmla="*/ 778 w 1751"/>
                    <a:gd name="T33" fmla="*/ 789 h 911"/>
                    <a:gd name="T34" fmla="*/ 825 w 1751"/>
                    <a:gd name="T35" fmla="*/ 778 h 911"/>
                    <a:gd name="T36" fmla="*/ 860 w 1751"/>
                    <a:gd name="T37" fmla="*/ 789 h 911"/>
                    <a:gd name="T38" fmla="*/ 871 w 1751"/>
                    <a:gd name="T39" fmla="*/ 815 h 911"/>
                    <a:gd name="T40" fmla="*/ 875 w 1751"/>
                    <a:gd name="T41" fmla="*/ 831 h 911"/>
                    <a:gd name="T42" fmla="*/ 930 w 1751"/>
                    <a:gd name="T43" fmla="*/ 822 h 911"/>
                    <a:gd name="T44" fmla="*/ 1011 w 1751"/>
                    <a:gd name="T45" fmla="*/ 815 h 911"/>
                    <a:gd name="T46" fmla="*/ 1087 w 1751"/>
                    <a:gd name="T47" fmla="*/ 815 h 911"/>
                    <a:gd name="T48" fmla="*/ 1117 w 1751"/>
                    <a:gd name="T49" fmla="*/ 811 h 911"/>
                    <a:gd name="T50" fmla="*/ 1122 w 1751"/>
                    <a:gd name="T51" fmla="*/ 798 h 911"/>
                    <a:gd name="T52" fmla="*/ 1141 w 1751"/>
                    <a:gd name="T53" fmla="*/ 774 h 911"/>
                    <a:gd name="T54" fmla="*/ 1171 w 1751"/>
                    <a:gd name="T55" fmla="*/ 759 h 911"/>
                    <a:gd name="T56" fmla="*/ 1209 w 1751"/>
                    <a:gd name="T57" fmla="*/ 761 h 911"/>
                    <a:gd name="T58" fmla="*/ 1232 w 1751"/>
                    <a:gd name="T59" fmla="*/ 768 h 911"/>
                    <a:gd name="T60" fmla="*/ 1272 w 1751"/>
                    <a:gd name="T61" fmla="*/ 780 h 911"/>
                    <a:gd name="T62" fmla="*/ 1337 w 1751"/>
                    <a:gd name="T63" fmla="*/ 783 h 911"/>
                    <a:gd name="T64" fmla="*/ 1415 w 1751"/>
                    <a:gd name="T65" fmla="*/ 785 h 911"/>
                    <a:gd name="T66" fmla="*/ 1502 w 1751"/>
                    <a:gd name="T67" fmla="*/ 785 h 911"/>
                    <a:gd name="T68" fmla="*/ 1587 w 1751"/>
                    <a:gd name="T69" fmla="*/ 780 h 911"/>
                    <a:gd name="T70" fmla="*/ 1663 w 1751"/>
                    <a:gd name="T71" fmla="*/ 778 h 911"/>
                    <a:gd name="T72" fmla="*/ 1722 w 1751"/>
                    <a:gd name="T73" fmla="*/ 772 h 911"/>
                    <a:gd name="T74" fmla="*/ 1751 w 1751"/>
                    <a:gd name="T75" fmla="*/ 768 h 911"/>
                    <a:gd name="T76" fmla="*/ 1746 w 1751"/>
                    <a:gd name="T77" fmla="*/ 759 h 911"/>
                    <a:gd name="T78" fmla="*/ 1716 w 1751"/>
                    <a:gd name="T79" fmla="*/ 693 h 911"/>
                    <a:gd name="T80" fmla="*/ 1711 w 1751"/>
                    <a:gd name="T81" fmla="*/ 668 h 911"/>
                    <a:gd name="T82" fmla="*/ 1651 w 1751"/>
                    <a:gd name="T83" fmla="*/ 539 h 911"/>
                    <a:gd name="T84" fmla="*/ 1557 w 1751"/>
                    <a:gd name="T85" fmla="*/ 328 h 911"/>
                    <a:gd name="T86" fmla="*/ 1465 w 1751"/>
                    <a:gd name="T87" fmla="*/ 132 h 911"/>
                    <a:gd name="T88" fmla="*/ 1426 w 1751"/>
                    <a:gd name="T89" fmla="*/ 45 h 911"/>
                    <a:gd name="T90" fmla="*/ 1393 w 1751"/>
                    <a:gd name="T91" fmla="*/ 52 h 911"/>
                    <a:gd name="T92" fmla="*/ 1311 w 1751"/>
                    <a:gd name="T93" fmla="*/ 56 h 911"/>
                    <a:gd name="T94" fmla="*/ 1217 w 1751"/>
                    <a:gd name="T95" fmla="*/ 45 h 911"/>
                    <a:gd name="T96" fmla="*/ 1111 w 1751"/>
                    <a:gd name="T97" fmla="*/ 25 h 911"/>
                    <a:gd name="T98" fmla="*/ 1010 w 1751"/>
                    <a:gd name="T99" fmla="*/ 8 h 911"/>
                    <a:gd name="T100" fmla="*/ 917 w 1751"/>
                    <a:gd name="T101" fmla="*/ 0 h 911"/>
                    <a:gd name="T102" fmla="*/ 841 w 1751"/>
                    <a:gd name="T103" fmla="*/ 6 h 911"/>
                    <a:gd name="T104" fmla="*/ 786 w 1751"/>
                    <a:gd name="T105" fmla="*/ 30 h 911"/>
                    <a:gd name="T106" fmla="*/ 773 w 1751"/>
                    <a:gd name="T107" fmla="*/ 52 h 911"/>
                    <a:gd name="T108" fmla="*/ 682 w 1751"/>
                    <a:gd name="T109" fmla="*/ 19 h 911"/>
                    <a:gd name="T110" fmla="*/ 597 w 1751"/>
                    <a:gd name="T111" fmla="*/ 12 h 911"/>
                    <a:gd name="T112" fmla="*/ 516 w 1751"/>
                    <a:gd name="T113" fmla="*/ 25 h 911"/>
                    <a:gd name="T114" fmla="*/ 440 w 1751"/>
                    <a:gd name="T115" fmla="*/ 45 h 911"/>
                    <a:gd name="T116" fmla="*/ 357 w 1751"/>
                    <a:gd name="T117" fmla="*/ 69 h 911"/>
                    <a:gd name="T118" fmla="*/ 271 w 1751"/>
                    <a:gd name="T119" fmla="*/ 89 h 911"/>
                    <a:gd name="T120" fmla="*/ 179 w 1751"/>
                    <a:gd name="T121" fmla="*/ 91 h 911"/>
                    <a:gd name="T122" fmla="*/ 75 w 1751"/>
                    <a:gd name="T123" fmla="*/ 69 h 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751" h="911">
                      <a:moveTo>
                        <a:pt x="75" y="69"/>
                      </a:moveTo>
                      <a:lnTo>
                        <a:pt x="75" y="69"/>
                      </a:lnTo>
                      <a:lnTo>
                        <a:pt x="55" y="102"/>
                      </a:lnTo>
                      <a:lnTo>
                        <a:pt x="38" y="126"/>
                      </a:lnTo>
                      <a:lnTo>
                        <a:pt x="20" y="145"/>
                      </a:lnTo>
                      <a:lnTo>
                        <a:pt x="0" y="158"/>
                      </a:lnTo>
                      <a:lnTo>
                        <a:pt x="0" y="158"/>
                      </a:lnTo>
                      <a:lnTo>
                        <a:pt x="14" y="204"/>
                      </a:lnTo>
                      <a:lnTo>
                        <a:pt x="44" y="298"/>
                      </a:lnTo>
                      <a:lnTo>
                        <a:pt x="79" y="422"/>
                      </a:lnTo>
                      <a:lnTo>
                        <a:pt x="123" y="557"/>
                      </a:lnTo>
                      <a:lnTo>
                        <a:pt x="160" y="687"/>
                      </a:lnTo>
                      <a:lnTo>
                        <a:pt x="197" y="804"/>
                      </a:lnTo>
                      <a:lnTo>
                        <a:pt x="223" y="885"/>
                      </a:lnTo>
                      <a:lnTo>
                        <a:pt x="231" y="911"/>
                      </a:lnTo>
                      <a:lnTo>
                        <a:pt x="231" y="911"/>
                      </a:lnTo>
                      <a:lnTo>
                        <a:pt x="249" y="911"/>
                      </a:lnTo>
                      <a:lnTo>
                        <a:pt x="271" y="909"/>
                      </a:lnTo>
                      <a:lnTo>
                        <a:pt x="296" y="907"/>
                      </a:lnTo>
                      <a:lnTo>
                        <a:pt x="331" y="903"/>
                      </a:lnTo>
                      <a:lnTo>
                        <a:pt x="366" y="896"/>
                      </a:lnTo>
                      <a:lnTo>
                        <a:pt x="403" y="892"/>
                      </a:lnTo>
                      <a:lnTo>
                        <a:pt x="445" y="885"/>
                      </a:lnTo>
                      <a:lnTo>
                        <a:pt x="486" y="879"/>
                      </a:lnTo>
                      <a:lnTo>
                        <a:pt x="527" y="870"/>
                      </a:lnTo>
                      <a:lnTo>
                        <a:pt x="567" y="861"/>
                      </a:lnTo>
                      <a:lnTo>
                        <a:pt x="606" y="852"/>
                      </a:lnTo>
                      <a:lnTo>
                        <a:pt x="643" y="844"/>
                      </a:lnTo>
                      <a:lnTo>
                        <a:pt x="677" y="833"/>
                      </a:lnTo>
                      <a:lnTo>
                        <a:pt x="706" y="822"/>
                      </a:lnTo>
                      <a:lnTo>
                        <a:pt x="730" y="811"/>
                      </a:lnTo>
                      <a:lnTo>
                        <a:pt x="749" y="804"/>
                      </a:lnTo>
                      <a:lnTo>
                        <a:pt x="749" y="804"/>
                      </a:lnTo>
                      <a:lnTo>
                        <a:pt x="778" y="789"/>
                      </a:lnTo>
                      <a:lnTo>
                        <a:pt x="806" y="780"/>
                      </a:lnTo>
                      <a:lnTo>
                        <a:pt x="825" y="778"/>
                      </a:lnTo>
                      <a:lnTo>
                        <a:pt x="843" y="780"/>
                      </a:lnTo>
                      <a:lnTo>
                        <a:pt x="860" y="789"/>
                      </a:lnTo>
                      <a:lnTo>
                        <a:pt x="865" y="800"/>
                      </a:lnTo>
                      <a:lnTo>
                        <a:pt x="871" y="815"/>
                      </a:lnTo>
                      <a:lnTo>
                        <a:pt x="875" y="831"/>
                      </a:lnTo>
                      <a:lnTo>
                        <a:pt x="875" y="831"/>
                      </a:lnTo>
                      <a:lnTo>
                        <a:pt x="897" y="828"/>
                      </a:lnTo>
                      <a:lnTo>
                        <a:pt x="930" y="822"/>
                      </a:lnTo>
                      <a:lnTo>
                        <a:pt x="971" y="820"/>
                      </a:lnTo>
                      <a:lnTo>
                        <a:pt x="1011" y="815"/>
                      </a:lnTo>
                      <a:lnTo>
                        <a:pt x="1052" y="815"/>
                      </a:lnTo>
                      <a:lnTo>
                        <a:pt x="1087" y="815"/>
                      </a:lnTo>
                      <a:lnTo>
                        <a:pt x="1109" y="811"/>
                      </a:lnTo>
                      <a:lnTo>
                        <a:pt x="1117" y="811"/>
                      </a:lnTo>
                      <a:lnTo>
                        <a:pt x="1117" y="811"/>
                      </a:lnTo>
                      <a:lnTo>
                        <a:pt x="1122" y="798"/>
                      </a:lnTo>
                      <a:lnTo>
                        <a:pt x="1130" y="785"/>
                      </a:lnTo>
                      <a:lnTo>
                        <a:pt x="1141" y="774"/>
                      </a:lnTo>
                      <a:lnTo>
                        <a:pt x="1154" y="763"/>
                      </a:lnTo>
                      <a:lnTo>
                        <a:pt x="1171" y="759"/>
                      </a:lnTo>
                      <a:lnTo>
                        <a:pt x="1187" y="759"/>
                      </a:lnTo>
                      <a:lnTo>
                        <a:pt x="1209" y="761"/>
                      </a:lnTo>
                      <a:lnTo>
                        <a:pt x="1232" y="768"/>
                      </a:lnTo>
                      <a:lnTo>
                        <a:pt x="1232" y="768"/>
                      </a:lnTo>
                      <a:lnTo>
                        <a:pt x="1250" y="774"/>
                      </a:lnTo>
                      <a:lnTo>
                        <a:pt x="1272" y="780"/>
                      </a:lnTo>
                      <a:lnTo>
                        <a:pt x="1302" y="783"/>
                      </a:lnTo>
                      <a:lnTo>
                        <a:pt x="1337" y="783"/>
                      </a:lnTo>
                      <a:lnTo>
                        <a:pt x="1376" y="785"/>
                      </a:lnTo>
                      <a:lnTo>
                        <a:pt x="1415" y="785"/>
                      </a:lnTo>
                      <a:lnTo>
                        <a:pt x="1459" y="785"/>
                      </a:lnTo>
                      <a:lnTo>
                        <a:pt x="1502" y="785"/>
                      </a:lnTo>
                      <a:lnTo>
                        <a:pt x="1546" y="783"/>
                      </a:lnTo>
                      <a:lnTo>
                        <a:pt x="1587" y="780"/>
                      </a:lnTo>
                      <a:lnTo>
                        <a:pt x="1627" y="780"/>
                      </a:lnTo>
                      <a:lnTo>
                        <a:pt x="1663" y="778"/>
                      </a:lnTo>
                      <a:lnTo>
                        <a:pt x="1694" y="774"/>
                      </a:lnTo>
                      <a:lnTo>
                        <a:pt x="1722" y="772"/>
                      </a:lnTo>
                      <a:lnTo>
                        <a:pt x="1740" y="772"/>
                      </a:lnTo>
                      <a:lnTo>
                        <a:pt x="1751" y="768"/>
                      </a:lnTo>
                      <a:lnTo>
                        <a:pt x="1751" y="768"/>
                      </a:lnTo>
                      <a:lnTo>
                        <a:pt x="1746" y="759"/>
                      </a:lnTo>
                      <a:lnTo>
                        <a:pt x="1733" y="730"/>
                      </a:lnTo>
                      <a:lnTo>
                        <a:pt x="1716" y="693"/>
                      </a:lnTo>
                      <a:lnTo>
                        <a:pt x="1711" y="668"/>
                      </a:lnTo>
                      <a:lnTo>
                        <a:pt x="1711" y="668"/>
                      </a:lnTo>
                      <a:lnTo>
                        <a:pt x="1688" y="620"/>
                      </a:lnTo>
                      <a:lnTo>
                        <a:pt x="1651" y="539"/>
                      </a:lnTo>
                      <a:lnTo>
                        <a:pt x="1605" y="437"/>
                      </a:lnTo>
                      <a:lnTo>
                        <a:pt x="1557" y="328"/>
                      </a:lnTo>
                      <a:lnTo>
                        <a:pt x="1507" y="223"/>
                      </a:lnTo>
                      <a:lnTo>
                        <a:pt x="1465" y="132"/>
                      </a:lnTo>
                      <a:lnTo>
                        <a:pt x="1437" y="67"/>
                      </a:lnTo>
                      <a:lnTo>
                        <a:pt x="1426" y="45"/>
                      </a:lnTo>
                      <a:lnTo>
                        <a:pt x="1426" y="45"/>
                      </a:lnTo>
                      <a:lnTo>
                        <a:pt x="1393" y="52"/>
                      </a:lnTo>
                      <a:lnTo>
                        <a:pt x="1354" y="56"/>
                      </a:lnTo>
                      <a:lnTo>
                        <a:pt x="1311" y="56"/>
                      </a:lnTo>
                      <a:lnTo>
                        <a:pt x="1263" y="50"/>
                      </a:lnTo>
                      <a:lnTo>
                        <a:pt x="1217" y="45"/>
                      </a:lnTo>
                      <a:lnTo>
                        <a:pt x="1163" y="36"/>
                      </a:lnTo>
                      <a:lnTo>
                        <a:pt x="1111" y="25"/>
                      </a:lnTo>
                      <a:lnTo>
                        <a:pt x="1063" y="17"/>
                      </a:lnTo>
                      <a:lnTo>
                        <a:pt x="1010" y="8"/>
                      </a:lnTo>
                      <a:lnTo>
                        <a:pt x="961" y="2"/>
                      </a:lnTo>
                      <a:lnTo>
                        <a:pt x="917" y="0"/>
                      </a:lnTo>
                      <a:lnTo>
                        <a:pt x="875" y="0"/>
                      </a:lnTo>
                      <a:lnTo>
                        <a:pt x="841" y="6"/>
                      </a:lnTo>
                      <a:lnTo>
                        <a:pt x="812" y="13"/>
                      </a:lnTo>
                      <a:lnTo>
                        <a:pt x="786" y="30"/>
                      </a:lnTo>
                      <a:lnTo>
                        <a:pt x="773" y="52"/>
                      </a:lnTo>
                      <a:lnTo>
                        <a:pt x="773" y="52"/>
                      </a:lnTo>
                      <a:lnTo>
                        <a:pt x="727" y="34"/>
                      </a:lnTo>
                      <a:lnTo>
                        <a:pt x="682" y="19"/>
                      </a:lnTo>
                      <a:lnTo>
                        <a:pt x="640" y="13"/>
                      </a:lnTo>
                      <a:lnTo>
                        <a:pt x="597" y="12"/>
                      </a:lnTo>
                      <a:lnTo>
                        <a:pt x="556" y="17"/>
                      </a:lnTo>
                      <a:lnTo>
                        <a:pt x="516" y="25"/>
                      </a:lnTo>
                      <a:lnTo>
                        <a:pt x="477" y="34"/>
                      </a:lnTo>
                      <a:lnTo>
                        <a:pt x="440" y="45"/>
                      </a:lnTo>
                      <a:lnTo>
                        <a:pt x="397" y="58"/>
                      </a:lnTo>
                      <a:lnTo>
                        <a:pt x="357" y="69"/>
                      </a:lnTo>
                      <a:lnTo>
                        <a:pt x="316" y="84"/>
                      </a:lnTo>
                      <a:lnTo>
                        <a:pt x="271" y="89"/>
                      </a:lnTo>
                      <a:lnTo>
                        <a:pt x="225" y="95"/>
                      </a:lnTo>
                      <a:lnTo>
                        <a:pt x="179" y="91"/>
                      </a:lnTo>
                      <a:lnTo>
                        <a:pt x="129" y="87"/>
                      </a:lnTo>
                      <a:lnTo>
                        <a:pt x="75" y="6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24" name="Freeform 32"/>
                <p:cNvSpPr>
                  <a:spLocks/>
                </p:cNvSpPr>
                <p:nvPr/>
              </p:nvSpPr>
              <p:spPr bwMode="auto">
                <a:xfrm>
                  <a:off x="2786" y="3867"/>
                  <a:ext cx="46" cy="62"/>
                </a:xfrm>
                <a:custGeom>
                  <a:avLst/>
                  <a:gdLst>
                    <a:gd name="T0" fmla="*/ 90 w 90"/>
                    <a:gd name="T1" fmla="*/ 0 h 126"/>
                    <a:gd name="T2" fmla="*/ 90 w 90"/>
                    <a:gd name="T3" fmla="*/ 0 h 126"/>
                    <a:gd name="T4" fmla="*/ 79 w 90"/>
                    <a:gd name="T5" fmla="*/ 19 h 126"/>
                    <a:gd name="T6" fmla="*/ 68 w 90"/>
                    <a:gd name="T7" fmla="*/ 35 h 126"/>
                    <a:gd name="T8" fmla="*/ 57 w 90"/>
                    <a:gd name="T9" fmla="*/ 57 h 126"/>
                    <a:gd name="T10" fmla="*/ 44 w 90"/>
                    <a:gd name="T11" fmla="*/ 76 h 126"/>
                    <a:gd name="T12" fmla="*/ 35 w 90"/>
                    <a:gd name="T13" fmla="*/ 94 h 126"/>
                    <a:gd name="T14" fmla="*/ 24 w 90"/>
                    <a:gd name="T15" fmla="*/ 107 h 126"/>
                    <a:gd name="T16" fmla="*/ 11 w 90"/>
                    <a:gd name="T17" fmla="*/ 118 h 126"/>
                    <a:gd name="T18" fmla="*/ 0 w 90"/>
                    <a:gd name="T19" fmla="*/ 126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0" h="126">
                      <a:moveTo>
                        <a:pt x="90" y="0"/>
                      </a:moveTo>
                      <a:lnTo>
                        <a:pt x="90" y="0"/>
                      </a:lnTo>
                      <a:lnTo>
                        <a:pt x="79" y="19"/>
                      </a:lnTo>
                      <a:lnTo>
                        <a:pt x="68" y="35"/>
                      </a:lnTo>
                      <a:lnTo>
                        <a:pt x="57" y="57"/>
                      </a:lnTo>
                      <a:lnTo>
                        <a:pt x="44" y="76"/>
                      </a:lnTo>
                      <a:lnTo>
                        <a:pt x="35" y="94"/>
                      </a:lnTo>
                      <a:lnTo>
                        <a:pt x="24" y="107"/>
                      </a:lnTo>
                      <a:lnTo>
                        <a:pt x="11" y="118"/>
                      </a:lnTo>
                      <a:lnTo>
                        <a:pt x="0" y="126"/>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25" name="Freeform 33"/>
                <p:cNvSpPr>
                  <a:spLocks/>
                </p:cNvSpPr>
                <p:nvPr/>
              </p:nvSpPr>
              <p:spPr bwMode="auto">
                <a:xfrm>
                  <a:off x="3171" y="3850"/>
                  <a:ext cx="2" cy="31"/>
                </a:xfrm>
                <a:custGeom>
                  <a:avLst/>
                  <a:gdLst>
                    <a:gd name="T0" fmla="*/ 0 w 4"/>
                    <a:gd name="T1" fmla="*/ 0 h 63"/>
                    <a:gd name="T2" fmla="*/ 0 w 4"/>
                    <a:gd name="T3" fmla="*/ 0 h 63"/>
                    <a:gd name="T4" fmla="*/ 0 w 4"/>
                    <a:gd name="T5" fmla="*/ 15 h 63"/>
                    <a:gd name="T6" fmla="*/ 4 w 4"/>
                    <a:gd name="T7" fmla="*/ 37 h 63"/>
                    <a:gd name="T8" fmla="*/ 4 w 4"/>
                    <a:gd name="T9" fmla="*/ 57 h 63"/>
                    <a:gd name="T10" fmla="*/ 4 w 4"/>
                    <a:gd name="T11" fmla="*/ 63 h 63"/>
                  </a:gdLst>
                  <a:ahLst/>
                  <a:cxnLst>
                    <a:cxn ang="0">
                      <a:pos x="T0" y="T1"/>
                    </a:cxn>
                    <a:cxn ang="0">
                      <a:pos x="T2" y="T3"/>
                    </a:cxn>
                    <a:cxn ang="0">
                      <a:pos x="T4" y="T5"/>
                    </a:cxn>
                    <a:cxn ang="0">
                      <a:pos x="T6" y="T7"/>
                    </a:cxn>
                    <a:cxn ang="0">
                      <a:pos x="T8" y="T9"/>
                    </a:cxn>
                    <a:cxn ang="0">
                      <a:pos x="T10" y="T11"/>
                    </a:cxn>
                  </a:cxnLst>
                  <a:rect l="0" t="0" r="r" b="b"/>
                  <a:pathLst>
                    <a:path w="4" h="63">
                      <a:moveTo>
                        <a:pt x="0" y="0"/>
                      </a:moveTo>
                      <a:lnTo>
                        <a:pt x="0" y="0"/>
                      </a:lnTo>
                      <a:lnTo>
                        <a:pt x="0" y="15"/>
                      </a:lnTo>
                      <a:lnTo>
                        <a:pt x="4" y="37"/>
                      </a:lnTo>
                      <a:lnTo>
                        <a:pt x="4" y="57"/>
                      </a:lnTo>
                      <a:lnTo>
                        <a:pt x="4" y="6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vi-VN"/>
                </a:p>
              </p:txBody>
            </p:sp>
            <p:sp>
              <p:nvSpPr>
                <p:cNvPr id="59426" name="Line 34"/>
                <p:cNvSpPr>
                  <a:spLocks noChangeShapeType="1"/>
                </p:cNvSpPr>
                <p:nvPr/>
              </p:nvSpPr>
              <p:spPr bwMode="auto">
                <a:xfrm>
                  <a:off x="3057" y="3500"/>
                  <a:ext cx="111" cy="34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vi-VN"/>
                </a:p>
              </p:txBody>
            </p:sp>
          </p:grpSp>
          <p:sp>
            <p:nvSpPr>
              <p:cNvPr id="59427" name="Arc 35"/>
              <p:cNvSpPr>
                <a:spLocks/>
              </p:cNvSpPr>
              <p:nvPr/>
            </p:nvSpPr>
            <p:spPr bwMode="auto">
              <a:xfrm rot="9366439" flipH="1">
                <a:off x="2928" y="768"/>
                <a:ext cx="896" cy="613"/>
              </a:xfrm>
              <a:custGeom>
                <a:avLst/>
                <a:gdLst>
                  <a:gd name="G0" fmla="+- 0 0 0"/>
                  <a:gd name="G1" fmla="+- 9311 0 0"/>
                  <a:gd name="G2" fmla="+- 21600 0 0"/>
                  <a:gd name="T0" fmla="*/ 19490 w 21600"/>
                  <a:gd name="T1" fmla="*/ 0 h 30695"/>
                  <a:gd name="T2" fmla="*/ 3049 w 21600"/>
                  <a:gd name="T3" fmla="*/ 30695 h 30695"/>
                  <a:gd name="T4" fmla="*/ 0 w 21600"/>
                  <a:gd name="T5" fmla="*/ 9311 h 30695"/>
                </a:gdLst>
                <a:ahLst/>
                <a:cxnLst>
                  <a:cxn ang="0">
                    <a:pos x="T0" y="T1"/>
                  </a:cxn>
                  <a:cxn ang="0">
                    <a:pos x="T2" y="T3"/>
                  </a:cxn>
                  <a:cxn ang="0">
                    <a:pos x="T4" y="T5"/>
                  </a:cxn>
                </a:cxnLst>
                <a:rect l="0" t="0" r="r" b="b"/>
                <a:pathLst>
                  <a:path w="21600" h="30695" fill="none" extrusionOk="0">
                    <a:moveTo>
                      <a:pt x="19490" y="-1"/>
                    </a:moveTo>
                    <a:cubicBezTo>
                      <a:pt x="20879" y="2907"/>
                      <a:pt x="21600" y="6088"/>
                      <a:pt x="21600" y="9311"/>
                    </a:cubicBezTo>
                    <a:cubicBezTo>
                      <a:pt x="21600" y="20062"/>
                      <a:pt x="13692" y="29177"/>
                      <a:pt x="3048" y="30694"/>
                    </a:cubicBezTo>
                  </a:path>
                  <a:path w="21600" h="30695" stroke="0" extrusionOk="0">
                    <a:moveTo>
                      <a:pt x="19490" y="-1"/>
                    </a:moveTo>
                    <a:cubicBezTo>
                      <a:pt x="20879" y="2907"/>
                      <a:pt x="21600" y="6088"/>
                      <a:pt x="21600" y="9311"/>
                    </a:cubicBezTo>
                    <a:cubicBezTo>
                      <a:pt x="21600" y="20062"/>
                      <a:pt x="13692" y="29177"/>
                      <a:pt x="3048" y="30694"/>
                    </a:cubicBezTo>
                    <a:lnTo>
                      <a:pt x="0" y="9311"/>
                    </a:lnTo>
                    <a:close/>
                  </a:path>
                </a:pathLst>
              </a:custGeom>
              <a:noFill/>
              <a:ln w="9525">
                <a:solidFill>
                  <a:srgbClr val="FF33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vi-VN"/>
              </a:p>
            </p:txBody>
          </p:sp>
          <p:sp>
            <p:nvSpPr>
              <p:cNvPr id="59428" name="Arc 36"/>
              <p:cNvSpPr>
                <a:spLocks/>
              </p:cNvSpPr>
              <p:nvPr/>
            </p:nvSpPr>
            <p:spPr bwMode="auto">
              <a:xfrm rot="19842823" flipH="1">
                <a:off x="2064" y="1344"/>
                <a:ext cx="1536" cy="912"/>
              </a:xfrm>
              <a:custGeom>
                <a:avLst/>
                <a:gdLst>
                  <a:gd name="G0" fmla="+- 13516 0 0"/>
                  <a:gd name="G1" fmla="+- 14441 0 0"/>
                  <a:gd name="G2" fmla="+- 21600 0 0"/>
                  <a:gd name="T0" fmla="*/ 29579 w 35116"/>
                  <a:gd name="T1" fmla="*/ 0 h 36041"/>
                  <a:gd name="T2" fmla="*/ 0 w 35116"/>
                  <a:gd name="T3" fmla="*/ 31289 h 36041"/>
                  <a:gd name="T4" fmla="*/ 13516 w 35116"/>
                  <a:gd name="T5" fmla="*/ 14441 h 36041"/>
                </a:gdLst>
                <a:ahLst/>
                <a:cxnLst>
                  <a:cxn ang="0">
                    <a:pos x="T0" y="T1"/>
                  </a:cxn>
                  <a:cxn ang="0">
                    <a:pos x="T2" y="T3"/>
                  </a:cxn>
                  <a:cxn ang="0">
                    <a:pos x="T4" y="T5"/>
                  </a:cxn>
                </a:cxnLst>
                <a:rect l="0" t="0" r="r" b="b"/>
                <a:pathLst>
                  <a:path w="35116" h="36041" fill="none" extrusionOk="0">
                    <a:moveTo>
                      <a:pt x="29578" y="0"/>
                    </a:moveTo>
                    <a:cubicBezTo>
                      <a:pt x="33143" y="3965"/>
                      <a:pt x="35116" y="9108"/>
                      <a:pt x="35116" y="14441"/>
                    </a:cubicBezTo>
                    <a:cubicBezTo>
                      <a:pt x="35116" y="26370"/>
                      <a:pt x="25445" y="36041"/>
                      <a:pt x="13516" y="36041"/>
                    </a:cubicBezTo>
                    <a:cubicBezTo>
                      <a:pt x="8601" y="36041"/>
                      <a:pt x="3833" y="34364"/>
                      <a:pt x="-1" y="31289"/>
                    </a:cubicBezTo>
                  </a:path>
                  <a:path w="35116" h="36041" stroke="0" extrusionOk="0">
                    <a:moveTo>
                      <a:pt x="29578" y="0"/>
                    </a:moveTo>
                    <a:cubicBezTo>
                      <a:pt x="33143" y="3965"/>
                      <a:pt x="35116" y="9108"/>
                      <a:pt x="35116" y="14441"/>
                    </a:cubicBezTo>
                    <a:cubicBezTo>
                      <a:pt x="35116" y="26370"/>
                      <a:pt x="25445" y="36041"/>
                      <a:pt x="13516" y="36041"/>
                    </a:cubicBezTo>
                    <a:cubicBezTo>
                      <a:pt x="8601" y="36041"/>
                      <a:pt x="3833" y="34364"/>
                      <a:pt x="-1" y="31289"/>
                    </a:cubicBezTo>
                    <a:lnTo>
                      <a:pt x="13516" y="14441"/>
                    </a:lnTo>
                    <a:close/>
                  </a:path>
                </a:pathLst>
              </a:custGeom>
              <a:noFill/>
              <a:ln w="9525">
                <a:solidFill>
                  <a:srgbClr val="FF33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vi-VN"/>
              </a:p>
            </p:txBody>
          </p:sp>
          <p:sp>
            <p:nvSpPr>
              <p:cNvPr id="59429" name="Arc 37"/>
              <p:cNvSpPr>
                <a:spLocks/>
              </p:cNvSpPr>
              <p:nvPr/>
            </p:nvSpPr>
            <p:spPr bwMode="auto">
              <a:xfrm rot="21139006" flipH="1">
                <a:off x="2160" y="1632"/>
                <a:ext cx="441" cy="663"/>
              </a:xfrm>
              <a:custGeom>
                <a:avLst/>
                <a:gdLst>
                  <a:gd name="G0" fmla="+- 0 0 0"/>
                  <a:gd name="G1" fmla="+- 12418 0 0"/>
                  <a:gd name="G2" fmla="+- 21600 0 0"/>
                  <a:gd name="T0" fmla="*/ 17674 w 21600"/>
                  <a:gd name="T1" fmla="*/ 0 h 33361"/>
                  <a:gd name="T2" fmla="*/ 5285 w 21600"/>
                  <a:gd name="T3" fmla="*/ 33361 h 33361"/>
                  <a:gd name="T4" fmla="*/ 0 w 21600"/>
                  <a:gd name="T5" fmla="*/ 12418 h 33361"/>
                </a:gdLst>
                <a:ahLst/>
                <a:cxnLst>
                  <a:cxn ang="0">
                    <a:pos x="T0" y="T1"/>
                  </a:cxn>
                  <a:cxn ang="0">
                    <a:pos x="T2" y="T3"/>
                  </a:cxn>
                  <a:cxn ang="0">
                    <a:pos x="T4" y="T5"/>
                  </a:cxn>
                </a:cxnLst>
                <a:rect l="0" t="0" r="r" b="b"/>
                <a:pathLst>
                  <a:path w="21600" h="33361" fill="none" extrusionOk="0">
                    <a:moveTo>
                      <a:pt x="17673" y="0"/>
                    </a:moveTo>
                    <a:cubicBezTo>
                      <a:pt x="20228" y="3636"/>
                      <a:pt x="21600" y="7973"/>
                      <a:pt x="21600" y="12418"/>
                    </a:cubicBezTo>
                    <a:cubicBezTo>
                      <a:pt x="21600" y="22311"/>
                      <a:pt x="14878" y="30940"/>
                      <a:pt x="5285" y="33361"/>
                    </a:cubicBezTo>
                  </a:path>
                  <a:path w="21600" h="33361" stroke="0" extrusionOk="0">
                    <a:moveTo>
                      <a:pt x="17673" y="0"/>
                    </a:moveTo>
                    <a:cubicBezTo>
                      <a:pt x="20228" y="3636"/>
                      <a:pt x="21600" y="7973"/>
                      <a:pt x="21600" y="12418"/>
                    </a:cubicBezTo>
                    <a:cubicBezTo>
                      <a:pt x="21600" y="22311"/>
                      <a:pt x="14878" y="30940"/>
                      <a:pt x="5285" y="33361"/>
                    </a:cubicBezTo>
                    <a:lnTo>
                      <a:pt x="0" y="12418"/>
                    </a:lnTo>
                    <a:close/>
                  </a:path>
                </a:pathLst>
              </a:custGeom>
              <a:noFill/>
              <a:ln w="9525">
                <a:solidFill>
                  <a:srgbClr val="00FFFF"/>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vi-VN"/>
              </a:p>
            </p:txBody>
          </p:sp>
        </p:grpSp>
      </p:grpSp>
      <p:sp>
        <p:nvSpPr>
          <p:cNvPr id="2" name="TextBox 1"/>
          <p:cNvSpPr txBox="1"/>
          <p:nvPr/>
        </p:nvSpPr>
        <p:spPr>
          <a:xfrm>
            <a:off x="1143953" y="4876800"/>
            <a:ext cx="6821547" cy="769441"/>
          </a:xfrm>
          <a:prstGeom prst="rect">
            <a:avLst/>
          </a:prstGeom>
          <a:noFill/>
        </p:spPr>
        <p:txBody>
          <a:bodyPr wrap="none" rtlCol="0">
            <a:spAutoFit/>
          </a:bodyPr>
          <a:lstStyle/>
          <a:p>
            <a:pPr algn="ctr"/>
            <a:r>
              <a:rPr lang="vi-VN" sz="2200" b="1" dirty="0" smtClean="0">
                <a:solidFill>
                  <a:srgbClr val="FF0066"/>
                </a:solidFill>
                <a:latin typeface="Times New Roman" pitchFamily="18" charset="0"/>
                <a:cs typeface="Times New Roman" pitchFamily="18" charset="0"/>
              </a:rPr>
              <a:t>Giáo viên thực hiện: Dương Vân Hà</a:t>
            </a:r>
          </a:p>
          <a:p>
            <a:pPr algn="ctr"/>
            <a:r>
              <a:rPr lang="vi-VN" sz="2200" b="1" dirty="0" smtClean="0">
                <a:solidFill>
                  <a:srgbClr val="FF0066"/>
                </a:solidFill>
                <a:latin typeface="Times New Roman" pitchFamily="18" charset="0"/>
                <a:cs typeface="Times New Roman" pitchFamily="18" charset="0"/>
              </a:rPr>
              <a:t>Trường TH - THCS Vũ Hòa – Kiến Xương – Thái Bình</a:t>
            </a:r>
            <a:endParaRPr lang="vi-VN" sz="2200" b="1" dirty="0">
              <a:solidFill>
                <a:srgbClr val="FF0066"/>
              </a:solidFill>
              <a:latin typeface="Times New Roman" pitchFamily="18" charset="0"/>
              <a:cs typeface="Times New Roman" pitchFamily="18" charset="0"/>
            </a:endParaRPr>
          </a:p>
        </p:txBody>
      </p:sp>
    </p:spTree>
    <p:extLst>
      <p:ext uri="{BB962C8B-B14F-4D97-AF65-F5344CB8AC3E}">
        <p14:creationId xmlns:p14="http://schemas.microsoft.com/office/powerpoint/2010/main" val="19656764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0" presetClass="entr" presetSubtype="0" repeatCount="indefinite" fill="hold" grpId="0" nodeType="withEffect">
                                  <p:stCondLst>
                                    <p:cond delay="1000"/>
                                  </p:stCondLst>
                                  <p:iterate type="lt">
                                    <p:tmPct val="10000"/>
                                  </p:iterate>
                                  <p:childTnLst>
                                    <p:set>
                                      <p:cBhvr>
                                        <p:cTn id="6" dur="1" fill="hold">
                                          <p:stCondLst>
                                            <p:cond delay="0"/>
                                          </p:stCondLst>
                                        </p:cTn>
                                        <p:tgtEl>
                                          <p:spTgt spid="59397"/>
                                        </p:tgtEl>
                                        <p:attrNameLst>
                                          <p:attrName>style.visibility</p:attrName>
                                        </p:attrNameLst>
                                      </p:cBhvr>
                                      <p:to>
                                        <p:strVal val="visible"/>
                                      </p:to>
                                    </p:set>
                                    <p:animEffect transition="in" filter="fade">
                                      <p:cBhvr>
                                        <p:cTn id="7" dur="1000"/>
                                        <p:tgtEl>
                                          <p:spTgt spid="59397"/>
                                        </p:tgtEl>
                                      </p:cBhvr>
                                    </p:animEffect>
                                    <p:anim calcmode="lin" valueType="num">
                                      <p:cBhvr>
                                        <p:cTn id="8" dur="1000" fill="hold"/>
                                        <p:tgtEl>
                                          <p:spTgt spid="59397"/>
                                        </p:tgtEl>
                                        <p:attrNameLst>
                                          <p:attrName>ppt_x</p:attrName>
                                        </p:attrNameLst>
                                      </p:cBhvr>
                                      <p:tavLst>
                                        <p:tav tm="0">
                                          <p:val>
                                            <p:strVal val="#ppt_x-.1"/>
                                          </p:val>
                                        </p:tav>
                                        <p:tav tm="100000">
                                          <p:val>
                                            <p:strVal val="#ppt_x"/>
                                          </p:val>
                                        </p:tav>
                                      </p:tavLst>
                                    </p:anim>
                                    <p:anim calcmode="lin" valueType="num">
                                      <p:cBhvr>
                                        <p:cTn id="9" dur="1000" fill="hold"/>
                                        <p:tgtEl>
                                          <p:spTgt spid="5939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MyPC\Desktop\hinh-nen-Powerpoint-2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0201"/>
            <a:ext cx="9144000" cy="6527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09600" y="330201"/>
            <a:ext cx="7924800" cy="5478423"/>
          </a:xfrm>
          <a:prstGeom prst="rect">
            <a:avLst/>
          </a:prstGeom>
          <a:noFill/>
        </p:spPr>
        <p:txBody>
          <a:bodyPr wrap="square" rtlCol="0">
            <a:spAutoFit/>
          </a:bodyPr>
          <a:lstStyle/>
          <a:p>
            <a:pPr algn="ctr"/>
            <a:r>
              <a:rPr lang="vi-VN" sz="2000" b="1" dirty="0" smtClean="0">
                <a:latin typeface="+mj-lt"/>
              </a:rPr>
              <a:t>YÊU CẦU CẦN ĐẠT</a:t>
            </a:r>
            <a:endParaRPr lang="vi-VN" sz="2000" b="1" dirty="0">
              <a:latin typeface="+mj-lt"/>
            </a:endParaRPr>
          </a:p>
          <a:p>
            <a:pPr lvl="0"/>
            <a:r>
              <a:rPr lang="vi-VN" sz="2400" dirty="0">
                <a:latin typeface="+mj-lt"/>
              </a:rPr>
              <a:t>Nêu được nguyền nhân bùng nổ chiến tranh thế giới thứ nhất.</a:t>
            </a:r>
          </a:p>
          <a:p>
            <a:pPr lvl="0"/>
            <a:r>
              <a:rPr lang="vi-VN" sz="2400" dirty="0">
                <a:latin typeface="+mj-lt"/>
              </a:rPr>
              <a:t>Phân tích, đánh giá được hậu quả và tác động của chiến tranh thế giới thứ nhất (1914 - 1918) đối với lịch sử nhân loại.</a:t>
            </a:r>
          </a:p>
          <a:p>
            <a:pPr lvl="0"/>
            <a:r>
              <a:rPr lang="vi-VN" sz="2400" dirty="0">
                <a:latin typeface="+mj-lt"/>
              </a:rPr>
              <a:t>Nêu được một số nét chính (nguyền nhân, diễn biến, tác động và ý nghĩa lịch sử) của Cách mạng tháng Mười Nga năm 1917.</a:t>
            </a:r>
          </a:p>
          <a:p>
            <a:pPr lvl="0"/>
            <a:r>
              <a:rPr lang="vi-VN" sz="2400" dirty="0" smtClean="0">
                <a:latin typeface="+mj-lt"/>
              </a:rPr>
              <a:t>Khai </a:t>
            </a:r>
            <a:r>
              <a:rPr lang="vi-VN" sz="2400" dirty="0">
                <a:latin typeface="+mj-lt"/>
              </a:rPr>
              <a:t>thác và sử dụng được thông tin của một số tư liệu lịch sử trong bài học theo sự hướng dẫn của GV.</a:t>
            </a:r>
          </a:p>
          <a:p>
            <a:pPr lvl="0"/>
            <a:r>
              <a:rPr lang="vi-VN" sz="2400" dirty="0" smtClean="0">
                <a:latin typeface="+mj-lt"/>
              </a:rPr>
              <a:t>Lập </a:t>
            </a:r>
            <a:r>
              <a:rPr lang="vi-VN" sz="2400" dirty="0">
                <a:latin typeface="+mj-lt"/>
              </a:rPr>
              <a:t>được bảng hệ thống và tìm kiếm tư liệu </a:t>
            </a:r>
            <a:r>
              <a:rPr lang="vi-VN" sz="2400" dirty="0" smtClean="0">
                <a:latin typeface="+mj-lt"/>
              </a:rPr>
              <a:t>Giáo </a:t>
            </a:r>
            <a:r>
              <a:rPr lang="vi-VN" sz="2400" dirty="0">
                <a:latin typeface="+mj-lt"/>
              </a:rPr>
              <a:t>dục tinh thần đấu tranh chổng chiến tranh đế quốc, bảo vệ hoà bình, ủng hộ cuộc đấu tranh của nhân dân các nước vì độc lập dân tộc và chủ nghĩa xã hội.</a:t>
            </a:r>
          </a:p>
          <a:p>
            <a:pPr lvl="0"/>
            <a:r>
              <a:rPr lang="vi-VN" sz="2400" dirty="0">
                <a:latin typeface="+mj-lt"/>
              </a:rPr>
              <a:t>Bồi dưỡng nhận thức đúng đắn và tình cảm cách mạng đối với cuộc cách mạng xã hội chủ nghĩa đầu tiên trên thế giới.</a:t>
            </a:r>
          </a:p>
          <a:p>
            <a:endParaRPr lang="vi-VN" dirty="0"/>
          </a:p>
        </p:txBody>
      </p:sp>
    </p:spTree>
    <p:extLst>
      <p:ext uri="{BB962C8B-B14F-4D97-AF65-F5344CB8AC3E}">
        <p14:creationId xmlns:p14="http://schemas.microsoft.com/office/powerpoint/2010/main" val="23045323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MyPC\Desktop\hinh-nen-Powerpoint-2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0201"/>
            <a:ext cx="9144000" cy="6527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638300" y="914400"/>
            <a:ext cx="4800600" cy="584775"/>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lgn="just"/>
            <a:r>
              <a:rPr lang="vi-VN" sz="3200" b="1" dirty="0" smtClean="0">
                <a:latin typeface="+mj-lt"/>
              </a:rPr>
              <a:t>HOẠT ĐỘNG : MỞ ĐẦU</a:t>
            </a:r>
            <a:endParaRPr lang="vi-VN" sz="3200" b="1" dirty="0">
              <a:latin typeface="+mj-lt"/>
            </a:endParaRPr>
          </a:p>
        </p:txBody>
      </p:sp>
      <p:sp>
        <p:nvSpPr>
          <p:cNvPr id="3" name="TextBox 2"/>
          <p:cNvSpPr txBox="1"/>
          <p:nvPr/>
        </p:nvSpPr>
        <p:spPr>
          <a:xfrm>
            <a:off x="990600" y="2057400"/>
            <a:ext cx="7467600" cy="2677656"/>
          </a:xfrm>
          <a:prstGeom prst="rect">
            <a:avLst/>
          </a:prstGeom>
          <a:noFill/>
        </p:spPr>
        <p:txBody>
          <a:bodyPr wrap="square" rtlCol="0">
            <a:spAutoFit/>
          </a:bodyPr>
          <a:lstStyle/>
          <a:p>
            <a:r>
              <a:rPr lang="vi-VN" sz="2800" b="1" dirty="0" smtClean="0">
                <a:solidFill>
                  <a:schemeClr val="tx1">
                    <a:lumMod val="95000"/>
                    <a:lumOff val="5000"/>
                  </a:schemeClr>
                </a:solidFill>
                <a:latin typeface="+mj-lt"/>
              </a:rPr>
              <a:t>Quan sát đoạn phim sau và cho biết </a:t>
            </a:r>
            <a:r>
              <a:rPr lang="vi-VN" sz="2800" b="1" i="1" dirty="0">
                <a:solidFill>
                  <a:schemeClr val="tx1">
                    <a:lumMod val="95000"/>
                    <a:lumOff val="5000"/>
                  </a:schemeClr>
                </a:solidFill>
                <a:latin typeface="+mj-lt"/>
              </a:rPr>
              <a:t>Từ năm 1914 đến năm 1918, lịch sử xã hội loài người đã chứng kiến hai sự kiện lớn làm rung chuyển thế giới. Đó là những sự kiện lịch sử nào? Em biết gì vê những sự kiện đó?</a:t>
            </a:r>
            <a:r>
              <a:rPr lang="vi-VN" sz="2800" b="1" dirty="0">
                <a:solidFill>
                  <a:schemeClr val="tx1">
                    <a:lumMod val="95000"/>
                    <a:lumOff val="5000"/>
                  </a:schemeClr>
                </a:solidFill>
                <a:latin typeface="+mj-lt"/>
              </a:rPr>
              <a:t> </a:t>
            </a:r>
            <a:endParaRPr lang="vi-VN" sz="2800" b="1" dirty="0" smtClean="0">
              <a:solidFill>
                <a:schemeClr val="tx1">
                  <a:lumMod val="95000"/>
                  <a:lumOff val="5000"/>
                </a:schemeClr>
              </a:solidFill>
              <a:latin typeface="+mj-lt"/>
            </a:endParaRPr>
          </a:p>
          <a:p>
            <a:endParaRPr lang="vi-VN" sz="2800" b="1" dirty="0">
              <a:solidFill>
                <a:schemeClr val="tx1">
                  <a:lumMod val="95000"/>
                  <a:lumOff val="5000"/>
                </a:schemeClr>
              </a:solidFill>
              <a:latin typeface="+mj-lt"/>
            </a:endParaRPr>
          </a:p>
        </p:txBody>
      </p:sp>
      <p:sp>
        <p:nvSpPr>
          <p:cNvPr id="5" name="TextBox 4"/>
          <p:cNvSpPr txBox="1"/>
          <p:nvPr/>
        </p:nvSpPr>
        <p:spPr>
          <a:xfrm>
            <a:off x="1143000" y="5181600"/>
            <a:ext cx="5410200" cy="523220"/>
          </a:xfrm>
          <a:prstGeom prst="rect">
            <a:avLst/>
          </a:prstGeom>
          <a:noFill/>
        </p:spPr>
        <p:txBody>
          <a:bodyPr wrap="square" rtlCol="0">
            <a:spAutoFit/>
          </a:bodyPr>
          <a:lstStyle/>
          <a:p>
            <a:r>
              <a:rPr lang="vi-VN" sz="2800" i="1" dirty="0">
                <a:latin typeface="+mj-lt"/>
              </a:rPr>
              <a:t>https://youtu.be/M1zIOPrVuoM</a:t>
            </a:r>
          </a:p>
        </p:txBody>
      </p:sp>
    </p:spTree>
    <p:extLst>
      <p:ext uri="{BB962C8B-B14F-4D97-AF65-F5344CB8AC3E}">
        <p14:creationId xmlns:p14="http://schemas.microsoft.com/office/powerpoint/2010/main" val="2780156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vi-VN"/>
          </a:p>
        </p:txBody>
      </p:sp>
      <p:sp>
        <p:nvSpPr>
          <p:cNvPr id="4" name="Horizontal Scroll 3"/>
          <p:cNvSpPr/>
          <p:nvPr/>
        </p:nvSpPr>
        <p:spPr>
          <a:xfrm>
            <a:off x="152400" y="-77331"/>
            <a:ext cx="8839200" cy="7086600"/>
          </a:xfrm>
          <a:prstGeom prst="horizontalScroll">
            <a:avLst/>
          </a:prstGeom>
          <a:ln/>
        </p:spPr>
        <p:style>
          <a:lnRef idx="2">
            <a:schemeClr val="accent2"/>
          </a:lnRef>
          <a:fillRef idx="1">
            <a:schemeClr val="lt1"/>
          </a:fillRef>
          <a:effectRef idx="0">
            <a:schemeClr val="accent2"/>
          </a:effectRef>
          <a:fontRef idx="minor">
            <a:schemeClr val="dk1"/>
          </a:fontRef>
        </p:style>
        <p:txBody>
          <a:bodyPr anchor="ctr"/>
          <a:lstStyle/>
          <a:p>
            <a:pPr lvl="0" algn="ctr">
              <a:spcBef>
                <a:spcPct val="20000"/>
              </a:spcBef>
            </a:pPr>
            <a:endParaRPr lang="vi-VN" sz="2400" b="1" dirty="0">
              <a:solidFill>
                <a:schemeClr val="tx1"/>
              </a:solidFill>
              <a:latin typeface="Times New Roman" pitchFamily="18" charset="0"/>
              <a:cs typeface="Times New Roman" pitchFamily="18" charset="0"/>
            </a:endParaRPr>
          </a:p>
        </p:txBody>
      </p:sp>
      <p:sp>
        <p:nvSpPr>
          <p:cNvPr id="2" name="TextBox 1"/>
          <p:cNvSpPr txBox="1"/>
          <p:nvPr/>
        </p:nvSpPr>
        <p:spPr>
          <a:xfrm>
            <a:off x="1619250" y="3200400"/>
            <a:ext cx="6705600" cy="1815882"/>
          </a:xfrm>
          <a:prstGeom prst="rect">
            <a:avLst/>
          </a:prstGeom>
          <a:noFill/>
        </p:spPr>
        <p:txBody>
          <a:bodyPr wrap="square" rtlCol="0">
            <a:spAutoFit/>
          </a:bodyPr>
          <a:lstStyle/>
          <a:p>
            <a:pPr algn="ctr"/>
            <a:r>
              <a:rPr lang="vi-VN" sz="2800" b="1" dirty="0" smtClean="0">
                <a:latin typeface="+mj-lt"/>
              </a:rPr>
              <a:t>Thời gian thực hiện: 02 tiết</a:t>
            </a:r>
          </a:p>
          <a:p>
            <a:r>
              <a:rPr lang="vi-VN" sz="2800" b="1" dirty="0" smtClean="0">
                <a:latin typeface="+mj-lt"/>
              </a:rPr>
              <a:t>Tiết 01: Chiến </a:t>
            </a:r>
            <a:r>
              <a:rPr lang="vi-VN" sz="2800" b="1" dirty="0">
                <a:latin typeface="+mj-lt"/>
              </a:rPr>
              <a:t>tranh thế giới thứ nhất (1914- 1918</a:t>
            </a:r>
            <a:r>
              <a:rPr lang="vi-VN" sz="2800" b="1" dirty="0" smtClean="0">
                <a:latin typeface="+mj-lt"/>
              </a:rPr>
              <a:t>)</a:t>
            </a:r>
          </a:p>
          <a:p>
            <a:r>
              <a:rPr lang="vi-VN" sz="2800" b="1" dirty="0" smtClean="0">
                <a:latin typeface="+mj-lt"/>
              </a:rPr>
              <a:t>Tiết  02: Cách mạng tháng Mười Nga</a:t>
            </a:r>
            <a:endParaRPr lang="vi-VN" sz="2800" b="1" dirty="0">
              <a:latin typeface="+mj-lt"/>
            </a:endParaRPr>
          </a:p>
        </p:txBody>
      </p:sp>
      <p:sp>
        <p:nvSpPr>
          <p:cNvPr id="8" name="TextBox 7"/>
          <p:cNvSpPr txBox="1"/>
          <p:nvPr/>
        </p:nvSpPr>
        <p:spPr>
          <a:xfrm>
            <a:off x="1066800" y="1219200"/>
            <a:ext cx="7924800" cy="2246769"/>
          </a:xfrm>
          <a:prstGeom prst="rect">
            <a:avLst/>
          </a:prstGeom>
          <a:noFill/>
        </p:spPr>
        <p:txBody>
          <a:bodyPr wrap="square" rtlCol="0">
            <a:spAutoFit/>
          </a:bodyPr>
          <a:lstStyle/>
          <a:p>
            <a:pPr algn="ctr"/>
            <a:r>
              <a:rPr lang="vi-VN" sz="2800" b="1" dirty="0" smtClean="0">
                <a:latin typeface="+mj-lt"/>
              </a:rPr>
              <a:t>BÀI :  CHIẾN </a:t>
            </a:r>
            <a:r>
              <a:rPr lang="vi-VN" sz="2800" b="1" dirty="0">
                <a:latin typeface="+mj-lt"/>
              </a:rPr>
              <a:t>TRANH THỂ GIỚI THỨ NHẤT (1914-1918)</a:t>
            </a:r>
            <a:endParaRPr lang="vi-VN" sz="2800" dirty="0">
              <a:latin typeface="+mj-lt"/>
            </a:endParaRPr>
          </a:p>
          <a:p>
            <a:pPr algn="ctr"/>
            <a:r>
              <a:rPr lang="vi-VN" sz="2800" b="1" dirty="0">
                <a:latin typeface="+mj-lt"/>
              </a:rPr>
              <a:t>VÀ CÁCH MẠNG THÁNG MƯỜI NGA </a:t>
            </a:r>
            <a:endParaRPr lang="vi-VN" sz="2800" b="1" dirty="0" smtClean="0">
              <a:latin typeface="+mj-lt"/>
            </a:endParaRPr>
          </a:p>
          <a:p>
            <a:pPr algn="ctr"/>
            <a:r>
              <a:rPr lang="vi-VN" sz="2800" b="1" dirty="0" smtClean="0">
                <a:latin typeface="+mj-lt"/>
              </a:rPr>
              <a:t>NĂM </a:t>
            </a:r>
            <a:r>
              <a:rPr lang="vi-VN" sz="2800" b="1" dirty="0">
                <a:latin typeface="+mj-lt"/>
              </a:rPr>
              <a:t>1917</a:t>
            </a:r>
            <a:endParaRPr lang="vi-VN" sz="2800" dirty="0">
              <a:latin typeface="+mj-lt"/>
            </a:endParaRPr>
          </a:p>
          <a:p>
            <a:endParaRPr lang="vi-VN" sz="2800" dirty="0">
              <a:latin typeface="+mj-lt"/>
            </a:endParaRPr>
          </a:p>
        </p:txBody>
      </p:sp>
    </p:spTree>
    <p:extLst>
      <p:ext uri="{BB962C8B-B14F-4D97-AF65-F5344CB8AC3E}">
        <p14:creationId xmlns:p14="http://schemas.microsoft.com/office/powerpoint/2010/main" val="15608214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19137" y="334029"/>
            <a:ext cx="7772400" cy="461665"/>
          </a:xfrm>
          <a:prstGeom prst="rect">
            <a:avLst/>
          </a:prstGeom>
          <a:noFill/>
        </p:spPr>
        <p:txBody>
          <a:bodyPr wrap="square" rtlCol="0">
            <a:spAutoFit/>
          </a:bodyPr>
          <a:lstStyle/>
          <a:p>
            <a:r>
              <a:rPr lang="vi-VN" sz="2400" b="1" dirty="0" smtClean="0">
                <a:latin typeface="+mj-lt"/>
              </a:rPr>
              <a:t>I. CHIẾN </a:t>
            </a:r>
            <a:r>
              <a:rPr lang="vi-VN" sz="2400" b="1" dirty="0">
                <a:latin typeface="+mj-lt"/>
              </a:rPr>
              <a:t>TRANH THỂ GIỚI THỨ NHẤT (1914-1918</a:t>
            </a:r>
            <a:r>
              <a:rPr lang="vi-VN" sz="2400" b="1" dirty="0" smtClean="0">
                <a:latin typeface="+mj-lt"/>
              </a:rPr>
              <a:t>)</a:t>
            </a:r>
            <a:endParaRPr lang="vi-VN" sz="2400" dirty="0">
              <a:latin typeface="+mj-lt"/>
            </a:endParaRPr>
          </a:p>
        </p:txBody>
      </p:sp>
      <p:sp>
        <p:nvSpPr>
          <p:cNvPr id="9" name="AutoShape 6" descr="Nhà thơ Xuân Quỳnh: Cuộc đời, sự nghiệp và các tác phẩm tiêu biểu -  Hoinhavanvietnam.v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vi-VN"/>
          </a:p>
        </p:txBody>
      </p:sp>
      <p:sp>
        <p:nvSpPr>
          <p:cNvPr id="10" name="AutoShape 8" descr="Nhà thơ Xuân Quỳnh: Cuộc đời, sự nghiệp và các tác phẩm tiêu biểu -  Hoinhavanvietnam.v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vi-VN"/>
          </a:p>
        </p:txBody>
      </p:sp>
      <p:sp>
        <p:nvSpPr>
          <p:cNvPr id="2" name="TextBox 1"/>
          <p:cNvSpPr txBox="1"/>
          <p:nvPr/>
        </p:nvSpPr>
        <p:spPr>
          <a:xfrm>
            <a:off x="933450" y="3041571"/>
            <a:ext cx="7642225" cy="3816429"/>
          </a:xfrm>
          <a:prstGeom prst="rect">
            <a:avLst/>
          </a:prstGeom>
          <a:noFill/>
        </p:spPr>
        <p:txBody>
          <a:bodyPr wrap="square" rtlCol="0">
            <a:spAutoFit/>
          </a:bodyPr>
          <a:lstStyle/>
          <a:p>
            <a:pPr algn="ctr"/>
            <a:r>
              <a:rPr lang="vi-VN" sz="2800" b="1" dirty="0" smtClean="0">
                <a:latin typeface="+mj-lt"/>
              </a:rPr>
              <a:t>Phiếu học tập I</a:t>
            </a:r>
          </a:p>
          <a:p>
            <a:r>
              <a:rPr lang="vi-VN" sz="2800" b="1" dirty="0" smtClean="0">
                <a:latin typeface="+mj-lt"/>
              </a:rPr>
              <a:t>+ Hãy </a:t>
            </a:r>
            <a:r>
              <a:rPr lang="vi-VN" sz="2800" b="1" dirty="0">
                <a:latin typeface="+mj-lt"/>
              </a:rPr>
              <a:t>quan sát SGK trang 52 H 12.3 và cho mô tả lại bức tranh? Từ đó em hình dung như thế nào về nguyên nhân dẫn đến chiến tranh thế giới thứ nhất?</a:t>
            </a:r>
          </a:p>
          <a:p>
            <a:r>
              <a:rPr lang="vi-VN" sz="2800" b="1" dirty="0">
                <a:latin typeface="+mj-lt"/>
              </a:rPr>
              <a:t>+ Hãy quan sát SGK trang 53 H 12.4 và cho biết chiến tranh thế giới thứ nhất có mấy giai đoạn? Có sự kiện nào tiêu biểu?</a:t>
            </a:r>
          </a:p>
          <a:p>
            <a:endParaRPr lang="vi-VN"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6737" y="898446"/>
            <a:ext cx="3333750"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363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651" y="1447800"/>
            <a:ext cx="7524750" cy="1295400"/>
          </a:xfrm>
        </p:spPr>
        <p:txBody>
          <a:bodyPr>
            <a:noAutofit/>
          </a:bodyPr>
          <a:lstStyle/>
          <a:p>
            <a:pPr marL="0" indent="0" algn="ctr">
              <a:buNone/>
            </a:pPr>
            <a:r>
              <a:rPr lang="vi-VN" sz="2400" b="1" dirty="0" smtClean="0">
                <a:latin typeface="+mj-lt"/>
              </a:rPr>
              <a:t>THỎA LUẬN NHÓM</a:t>
            </a:r>
          </a:p>
          <a:p>
            <a:pPr marL="0" indent="0">
              <a:buNone/>
            </a:pPr>
            <a:r>
              <a:rPr lang="vi-VN" sz="2800" dirty="0" smtClean="0">
                <a:latin typeface="+mj-lt"/>
              </a:rPr>
              <a:t>Nhóm một và ba</a:t>
            </a:r>
          </a:p>
          <a:p>
            <a:pPr marL="0" indent="0">
              <a:buNone/>
            </a:pPr>
            <a:r>
              <a:rPr lang="vi-VN" sz="2800" dirty="0">
                <a:latin typeface="+mj-lt"/>
              </a:rPr>
              <a:t>Hãy quan sát SGK trang 52 H 12.3 và cho mô tả lại bức tranh? Từ đó em hình dung như thế nào về nguyên nhân dẫn đến chiến tranh thế giới thứ nhất?</a:t>
            </a:r>
          </a:p>
          <a:p>
            <a:pPr marL="0" indent="0">
              <a:buNone/>
            </a:pPr>
            <a:r>
              <a:rPr lang="vi-VN" sz="1900" b="1" dirty="0" smtClean="0">
                <a:latin typeface="+mj-lt"/>
              </a:rPr>
              <a:t> </a:t>
            </a:r>
            <a:endParaRPr lang="en-US" sz="1900" b="1" dirty="0">
              <a:latin typeface="+mj-lt"/>
            </a:endParaRPr>
          </a:p>
          <a:p>
            <a:endParaRPr lang="en-US" sz="1800" dirty="0">
              <a:latin typeface="+mj-lt"/>
            </a:endParaRPr>
          </a:p>
        </p:txBody>
      </p:sp>
      <p:sp>
        <p:nvSpPr>
          <p:cNvPr id="6" name="TextBox 5"/>
          <p:cNvSpPr txBox="1"/>
          <p:nvPr/>
        </p:nvSpPr>
        <p:spPr>
          <a:xfrm>
            <a:off x="1028700" y="3810000"/>
            <a:ext cx="7391400" cy="1954381"/>
          </a:xfrm>
          <a:prstGeom prst="rect">
            <a:avLst/>
          </a:prstGeom>
          <a:noFill/>
        </p:spPr>
        <p:txBody>
          <a:bodyPr wrap="square" rtlCol="0">
            <a:spAutoFit/>
          </a:bodyPr>
          <a:lstStyle/>
          <a:p>
            <a:r>
              <a:rPr lang="vi-VN" sz="2800" dirty="0" smtClean="0">
                <a:latin typeface="+mj-lt"/>
              </a:rPr>
              <a:t>Nhóm hai và bốn: </a:t>
            </a:r>
            <a:r>
              <a:rPr lang="vi-VN" sz="2800" dirty="0">
                <a:latin typeface="+mj-lt"/>
              </a:rPr>
              <a:t>Hãy quan sát SGK trang 53 H 12.4 và cho biết chiến tranh thế giới thứ nhất có mấy giai đoạn? Có sự kiện nào tiêu biểu?</a:t>
            </a:r>
          </a:p>
          <a:p>
            <a:pPr lvl="0"/>
            <a:r>
              <a:rPr lang="vi-VN" sz="2000" dirty="0" smtClean="0">
                <a:latin typeface="+mj-lt"/>
              </a:rPr>
              <a:t>  </a:t>
            </a:r>
            <a:endParaRPr lang="en-US" sz="2000" dirty="0">
              <a:latin typeface="+mj-lt"/>
            </a:endParaRPr>
          </a:p>
          <a:p>
            <a:endParaRPr lang="en-US" dirty="0"/>
          </a:p>
        </p:txBody>
      </p:sp>
    </p:spTree>
    <p:extLst>
      <p:ext uri="{BB962C8B-B14F-4D97-AF65-F5344CB8AC3E}">
        <p14:creationId xmlns:p14="http://schemas.microsoft.com/office/powerpoint/2010/main" val="5993248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685800"/>
            <a:ext cx="7315200" cy="4832092"/>
          </a:xfrm>
          <a:prstGeom prst="rect">
            <a:avLst/>
          </a:prstGeom>
          <a:noFill/>
        </p:spPr>
        <p:txBody>
          <a:bodyPr wrap="square" rtlCol="0">
            <a:spAutoFit/>
          </a:bodyPr>
          <a:lstStyle/>
          <a:p>
            <a:r>
              <a:rPr lang="vi-VN" sz="2800" b="1" dirty="0">
                <a:latin typeface="+mj-lt"/>
              </a:rPr>
              <a:t>a, Nguyên nhân:</a:t>
            </a:r>
            <a:endParaRPr lang="vi-VN" sz="2800" dirty="0">
              <a:latin typeface="+mj-lt"/>
            </a:endParaRPr>
          </a:p>
          <a:p>
            <a:r>
              <a:rPr lang="vi-VN" sz="2800" u="sng" dirty="0">
                <a:latin typeface="+mj-lt"/>
              </a:rPr>
              <a:t>Nguyên nhân sâu xa</a:t>
            </a:r>
            <a:r>
              <a:rPr lang="vi-VN" sz="2800" dirty="0">
                <a:latin typeface="+mj-lt"/>
              </a:rPr>
              <a:t> : đó là sự phát triển không đều của các nước đế quốc, giữa các nước đế quốc tổn tại mâu thuẫn không thể điều hoà được về vấn để thuộc địa. Nó quy định tính tất yếu của chiến tranh. Còn duyên cớ chỉ có tác dụng làm chiến tranh nổ ra sớm hay muộn mà thôi.</a:t>
            </a:r>
          </a:p>
          <a:p>
            <a:r>
              <a:rPr lang="vi-VN" sz="2800" u="sng" dirty="0">
                <a:latin typeface="+mj-lt"/>
              </a:rPr>
              <a:t>Nguyên nhân trực tiếp:</a:t>
            </a:r>
            <a:endParaRPr lang="vi-VN" sz="2800" dirty="0">
              <a:latin typeface="+mj-lt"/>
            </a:endParaRPr>
          </a:p>
          <a:p>
            <a:r>
              <a:rPr lang="vi-VN" sz="2800" dirty="0">
                <a:latin typeface="+mj-lt"/>
              </a:rPr>
              <a:t>+ Ngày 28 - 6 - 1914, Thái tử kế vị Áo - Hung bị ám sát ở Xéc-bi đã châm ngòi cho cuộc chiến tranh bùng nổ</a:t>
            </a:r>
            <a:endParaRPr lang="vi-VN" sz="2800" b="1" dirty="0">
              <a:latin typeface="+mj-lt"/>
            </a:endParaRPr>
          </a:p>
        </p:txBody>
      </p:sp>
      <p:cxnSp>
        <p:nvCxnSpPr>
          <p:cNvPr id="7" name="Straight Arrow Connector 6"/>
          <p:cNvCxnSpPr/>
          <p:nvPr/>
        </p:nvCxnSpPr>
        <p:spPr>
          <a:xfrm>
            <a:off x="2209800" y="2229111"/>
            <a:ext cx="0" cy="228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3339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Horizontal Scroll 5"/>
          <p:cNvSpPr/>
          <p:nvPr/>
        </p:nvSpPr>
        <p:spPr>
          <a:xfrm>
            <a:off x="296069" y="914400"/>
            <a:ext cx="8839200" cy="5568952"/>
          </a:xfrm>
          <a:prstGeom prst="horizontalScroll">
            <a:avLst/>
          </a:prstGeom>
          <a:ln/>
        </p:spPr>
        <p:style>
          <a:lnRef idx="2">
            <a:schemeClr val="accent6"/>
          </a:lnRef>
          <a:fillRef idx="1">
            <a:schemeClr val="lt1"/>
          </a:fillRef>
          <a:effectRef idx="0">
            <a:schemeClr val="accent6"/>
          </a:effectRef>
          <a:fontRef idx="minor">
            <a:schemeClr val="dk1"/>
          </a:fontRef>
        </p:style>
        <p:txBody>
          <a:bodyPr anchor="ctr"/>
          <a:lstStyle/>
          <a:p>
            <a:pPr>
              <a:lnSpc>
                <a:spcPct val="150000"/>
              </a:lnSpc>
            </a:pPr>
            <a:r>
              <a:rPr lang="en-US" sz="2600" b="1" dirty="0">
                <a:solidFill>
                  <a:schemeClr val="tx1"/>
                </a:solidFill>
                <a:latin typeface="Times New Roman" pitchFamily="18" charset="0"/>
                <a:cs typeface="Times New Roman" pitchFamily="18" charset="0"/>
              </a:rPr>
              <a:t> </a:t>
            </a:r>
            <a:r>
              <a:rPr lang="en-US" sz="2600" b="1" i="1" dirty="0" smtClean="0">
                <a:solidFill>
                  <a:srgbClr val="0000FF"/>
                </a:solidFill>
                <a:latin typeface="Times New Roman" pitchFamily="18" charset="0"/>
                <a:cs typeface="Times New Roman" pitchFamily="18" charset="0"/>
              </a:rPr>
              <a:t>PHIẾU HỌC TẬP SỐ 2</a:t>
            </a:r>
            <a:endParaRPr lang="en-US" sz="2600" b="1" i="1" dirty="0">
              <a:solidFill>
                <a:srgbClr val="0000FF"/>
              </a:solidFill>
              <a:latin typeface="Times New Roman" pitchFamily="18" charset="0"/>
              <a:cs typeface="Times New Roman" pitchFamily="18" charset="0"/>
            </a:endParaRPr>
          </a:p>
          <a:p>
            <a:r>
              <a:rPr lang="vi-VN" sz="2800" dirty="0">
                <a:solidFill>
                  <a:schemeClr val="tx1">
                    <a:lumMod val="95000"/>
                    <a:lumOff val="5000"/>
                  </a:schemeClr>
                </a:solidFill>
                <a:latin typeface="+mj-lt"/>
              </a:rPr>
              <a:t>Hãy quan sát SGK trang 53 bảng số liệu tổn thất về người và của trong chiến tranh thế giới thứ </a:t>
            </a:r>
            <a:r>
              <a:rPr lang="vi-VN" sz="2800" dirty="0" smtClean="0">
                <a:solidFill>
                  <a:schemeClr val="tx1">
                    <a:lumMod val="95000"/>
                    <a:lumOff val="5000"/>
                  </a:schemeClr>
                </a:solidFill>
                <a:latin typeface="+mj-lt"/>
              </a:rPr>
              <a:t>nhất sau </a:t>
            </a:r>
            <a:r>
              <a:rPr lang="vi-VN" sz="2800" dirty="0">
                <a:solidFill>
                  <a:schemeClr val="tx1">
                    <a:lumMod val="95000"/>
                    <a:lumOff val="5000"/>
                  </a:schemeClr>
                </a:solidFill>
                <a:latin typeface="+mj-lt"/>
              </a:rPr>
              <a:t>và </a:t>
            </a:r>
            <a:r>
              <a:rPr lang="vi-VN" sz="2800" dirty="0" smtClean="0">
                <a:solidFill>
                  <a:schemeClr val="tx1">
                    <a:lumMod val="95000"/>
                    <a:lumOff val="5000"/>
                  </a:schemeClr>
                </a:solidFill>
                <a:latin typeface="+mj-lt"/>
              </a:rPr>
              <a:t>phân tích hậu </a:t>
            </a:r>
            <a:r>
              <a:rPr lang="vi-VN" sz="2800" dirty="0">
                <a:solidFill>
                  <a:schemeClr val="tx1">
                    <a:lumMod val="95000"/>
                    <a:lumOff val="5000"/>
                  </a:schemeClr>
                </a:solidFill>
                <a:latin typeface="+mj-lt"/>
              </a:rPr>
              <a:t>quả và tác động của nó đối với lịch sử nhân loại?</a:t>
            </a:r>
            <a:endParaRPr lang="vi-VN" sz="2800" b="1" dirty="0">
              <a:solidFill>
                <a:schemeClr val="tx1">
                  <a:lumMod val="95000"/>
                  <a:lumOff val="5000"/>
                </a:schemeClr>
              </a:solidFill>
              <a:latin typeface="+mj-lt"/>
            </a:endParaRPr>
          </a:p>
          <a:p>
            <a:endParaRPr lang="vi-VN" sz="2800" b="1" dirty="0">
              <a:latin typeface="Times New Roman" pitchFamily="18" charset="0"/>
              <a:cs typeface="Times New Roman" pitchFamily="18" charset="0"/>
            </a:endParaRPr>
          </a:p>
          <a:p>
            <a:pPr>
              <a:lnSpc>
                <a:spcPct val="150000"/>
              </a:lnSpc>
            </a:pPr>
            <a:endParaRPr lang="vi-VN" sz="2600" b="1" dirty="0">
              <a:latin typeface="Times New Roman" pitchFamily="18" charset="0"/>
              <a:cs typeface="Times New Roman" pitchFamily="18" charset="0"/>
            </a:endParaRPr>
          </a:p>
          <a:p>
            <a:pPr>
              <a:defRPr/>
            </a:pPr>
            <a:endParaRPr lang="vi-VN" sz="2600" b="1" dirty="0">
              <a:solidFill>
                <a:schemeClr val="tx1"/>
              </a:solidFill>
              <a:latin typeface="Times New Roman" pitchFamily="18" charset="0"/>
              <a:cs typeface="Times New Roman" pitchFamily="18" charset="0"/>
            </a:endParaRPr>
          </a:p>
        </p:txBody>
      </p:sp>
      <p:sp>
        <p:nvSpPr>
          <p:cNvPr id="16387" name="Rectangle 6"/>
          <p:cNvSpPr>
            <a:spLocks noChangeArrowheads="1"/>
          </p:cNvSpPr>
          <p:nvPr/>
        </p:nvSpPr>
        <p:spPr bwMode="auto">
          <a:xfrm>
            <a:off x="1219200" y="1219200"/>
            <a:ext cx="32766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vi-VN" sz="2000">
              <a:solidFill>
                <a:srgbClr val="0000FF"/>
              </a:solidFill>
              <a:latin typeface="Times New Roman" pitchFamily="18" charset="0"/>
              <a:cs typeface="Times New Roman" pitchFamily="18" charset="0"/>
            </a:endParaRPr>
          </a:p>
        </p:txBody>
      </p:sp>
      <p:sp>
        <p:nvSpPr>
          <p:cNvPr id="9" name="Rectangle 8"/>
          <p:cNvSpPr/>
          <p:nvPr/>
        </p:nvSpPr>
        <p:spPr>
          <a:xfrm>
            <a:off x="2555875" y="617539"/>
            <a:ext cx="4319588" cy="830997"/>
          </a:xfrm>
          <a:prstGeom prst="rect">
            <a:avLst/>
          </a:prstGeom>
        </p:spPr>
        <p:style>
          <a:lnRef idx="1">
            <a:schemeClr val="accent5"/>
          </a:lnRef>
          <a:fillRef idx="2">
            <a:schemeClr val="accent5"/>
          </a:fillRef>
          <a:effectRef idx="1">
            <a:schemeClr val="accent5"/>
          </a:effectRef>
          <a:fontRef idx="minor">
            <a:schemeClr val="dk1"/>
          </a:fontRef>
        </p:style>
        <p:txBody>
          <a:bodyPr>
            <a:spAutoFit/>
          </a:bodyPr>
          <a:lstStyle/>
          <a:p>
            <a:pPr algn="ctr">
              <a:defRPr/>
            </a:pPr>
            <a:r>
              <a:rPr lang="nl-NL" sz="2400" b="1" dirty="0">
                <a:solidFill>
                  <a:srgbClr val="C00000"/>
                </a:solidFill>
                <a:latin typeface="Times New Roman" pitchFamily="18" charset="0"/>
                <a:cs typeface="Times New Roman" pitchFamily="18" charset="0"/>
              </a:rPr>
              <a:t>THẢO LUẬN CẶP ĐÔI</a:t>
            </a:r>
          </a:p>
          <a:p>
            <a:pPr algn="ctr">
              <a:defRPr/>
            </a:pPr>
            <a:r>
              <a:rPr lang="nl-NL" sz="2400" b="1" dirty="0">
                <a:solidFill>
                  <a:srgbClr val="C00000"/>
                </a:solidFill>
                <a:latin typeface="Times New Roman" pitchFamily="18" charset="0"/>
                <a:cs typeface="Times New Roman" pitchFamily="18" charset="0"/>
              </a:rPr>
              <a:t>Thời gian: 3 phút</a:t>
            </a:r>
            <a:endParaRPr lang="vi-VN" sz="2400" b="1" dirty="0">
              <a:solidFill>
                <a:srgbClr val="C00000"/>
              </a:solidFill>
              <a:latin typeface="Times New Roman" pitchFamily="18" charset="0"/>
              <a:cs typeface="Times New Roman"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1737562141"/>
              </p:ext>
            </p:extLst>
          </p:nvPr>
        </p:nvGraphicFramePr>
        <p:xfrm>
          <a:off x="1219200" y="4572000"/>
          <a:ext cx="7391400" cy="1295400"/>
        </p:xfrm>
        <a:graphic>
          <a:graphicData uri="http://schemas.openxmlformats.org/drawingml/2006/table">
            <a:tbl>
              <a:tblPr firstRow="1" bandRow="1">
                <a:tableStyleId>{5C22544A-7EE6-4342-B048-85BDC9FD1C3A}</a:tableStyleId>
              </a:tblPr>
              <a:tblGrid>
                <a:gridCol w="1847850"/>
                <a:gridCol w="1847850"/>
                <a:gridCol w="1847850"/>
                <a:gridCol w="1847850"/>
              </a:tblGrid>
              <a:tr h="820203">
                <a:tc>
                  <a:txBody>
                    <a:bodyPr/>
                    <a:lstStyle/>
                    <a:p>
                      <a:pPr algn="ctr"/>
                      <a:r>
                        <a:rPr lang="vi-VN" dirty="0" smtClean="0">
                          <a:latin typeface="+mj-lt"/>
                        </a:rPr>
                        <a:t>Số</a:t>
                      </a:r>
                      <a:r>
                        <a:rPr lang="vi-VN" baseline="0" dirty="0" smtClean="0">
                          <a:latin typeface="+mj-lt"/>
                        </a:rPr>
                        <a:t> nước tham gia</a:t>
                      </a:r>
                      <a:endParaRPr lang="vi-VN" dirty="0">
                        <a:latin typeface="+mj-lt"/>
                      </a:endParaRPr>
                    </a:p>
                  </a:txBody>
                  <a:tcPr/>
                </a:tc>
                <a:tc>
                  <a:txBody>
                    <a:bodyPr/>
                    <a:lstStyle/>
                    <a:p>
                      <a:pPr algn="ctr"/>
                      <a:r>
                        <a:rPr lang="vi-VN" dirty="0" smtClean="0">
                          <a:latin typeface="+mj-lt"/>
                        </a:rPr>
                        <a:t>Số</a:t>
                      </a:r>
                      <a:r>
                        <a:rPr lang="vi-VN" baseline="0" dirty="0" smtClean="0">
                          <a:latin typeface="+mj-lt"/>
                        </a:rPr>
                        <a:t> người chết</a:t>
                      </a:r>
                      <a:endParaRPr lang="vi-VN" dirty="0">
                        <a:latin typeface="+mj-lt"/>
                      </a:endParaRPr>
                    </a:p>
                  </a:txBody>
                  <a:tcPr/>
                </a:tc>
                <a:tc>
                  <a:txBody>
                    <a:bodyPr/>
                    <a:lstStyle/>
                    <a:p>
                      <a:pPr algn="ctr"/>
                      <a:r>
                        <a:rPr lang="vi-VN" dirty="0" smtClean="0">
                          <a:latin typeface="+mj-lt"/>
                        </a:rPr>
                        <a:t>Số</a:t>
                      </a:r>
                      <a:r>
                        <a:rPr lang="vi-VN" baseline="0" dirty="0" smtClean="0">
                          <a:latin typeface="+mj-lt"/>
                        </a:rPr>
                        <a:t> người bị thương</a:t>
                      </a:r>
                      <a:endParaRPr lang="vi-VN" dirty="0">
                        <a:latin typeface="+mj-lt"/>
                      </a:endParaRPr>
                    </a:p>
                  </a:txBody>
                  <a:tcPr/>
                </a:tc>
                <a:tc>
                  <a:txBody>
                    <a:bodyPr/>
                    <a:lstStyle/>
                    <a:p>
                      <a:pPr algn="ctr"/>
                      <a:r>
                        <a:rPr lang="vi-VN" dirty="0" smtClean="0">
                          <a:latin typeface="+mj-lt"/>
                        </a:rPr>
                        <a:t>Tổn</a:t>
                      </a:r>
                      <a:r>
                        <a:rPr lang="vi-VN" baseline="0" dirty="0" smtClean="0">
                          <a:latin typeface="+mj-lt"/>
                        </a:rPr>
                        <a:t> thất về kinh tế</a:t>
                      </a:r>
                      <a:endParaRPr lang="vi-VN" dirty="0">
                        <a:latin typeface="+mj-lt"/>
                      </a:endParaRPr>
                    </a:p>
                  </a:txBody>
                  <a:tcPr/>
                </a:tc>
              </a:tr>
              <a:tr h="475197">
                <a:tc>
                  <a:txBody>
                    <a:bodyPr/>
                    <a:lstStyle/>
                    <a:p>
                      <a:pPr algn="ctr"/>
                      <a:r>
                        <a:rPr lang="vi-VN" dirty="0" smtClean="0">
                          <a:latin typeface="+mj-lt"/>
                        </a:rPr>
                        <a:t>38</a:t>
                      </a:r>
                      <a:endParaRPr lang="vi-VN" dirty="0">
                        <a:latin typeface="+mj-lt"/>
                      </a:endParaRPr>
                    </a:p>
                  </a:txBody>
                  <a:tcPr/>
                </a:tc>
                <a:tc>
                  <a:txBody>
                    <a:bodyPr/>
                    <a:lstStyle/>
                    <a:p>
                      <a:pPr algn="ctr"/>
                      <a:r>
                        <a:rPr lang="vi-VN" dirty="0" smtClean="0">
                          <a:latin typeface="+mj-lt"/>
                        </a:rPr>
                        <a:t>10 triệu</a:t>
                      </a:r>
                      <a:endParaRPr lang="vi-VN" dirty="0">
                        <a:latin typeface="+mj-lt"/>
                      </a:endParaRPr>
                    </a:p>
                  </a:txBody>
                  <a:tcPr/>
                </a:tc>
                <a:tc>
                  <a:txBody>
                    <a:bodyPr/>
                    <a:lstStyle/>
                    <a:p>
                      <a:pPr algn="ctr"/>
                      <a:r>
                        <a:rPr lang="vi-VN" dirty="0" smtClean="0">
                          <a:latin typeface="+mj-lt"/>
                        </a:rPr>
                        <a:t>20 triệu</a:t>
                      </a:r>
                      <a:endParaRPr lang="vi-VN" dirty="0">
                        <a:latin typeface="+mj-lt"/>
                      </a:endParaRPr>
                    </a:p>
                  </a:txBody>
                  <a:tcPr/>
                </a:tc>
                <a:tc>
                  <a:txBody>
                    <a:bodyPr/>
                    <a:lstStyle/>
                    <a:p>
                      <a:pPr algn="ctr"/>
                      <a:r>
                        <a:rPr lang="vi-VN" dirty="0" smtClean="0">
                          <a:latin typeface="+mj-lt"/>
                        </a:rPr>
                        <a:t>85</a:t>
                      </a:r>
                      <a:r>
                        <a:rPr lang="vi-VN" baseline="0" dirty="0" smtClean="0">
                          <a:latin typeface="+mj-lt"/>
                        </a:rPr>
                        <a:t> tỉ đô la</a:t>
                      </a:r>
                      <a:endParaRPr lang="vi-VN" dirty="0">
                        <a:latin typeface="+mj-lt"/>
                      </a:endParaRPr>
                    </a:p>
                  </a:txBody>
                  <a:tcPr/>
                </a:tc>
              </a:tr>
            </a:tbl>
          </a:graphicData>
        </a:graphic>
      </p:graphicFrame>
    </p:spTree>
    <p:custDataLst>
      <p:tags r:id="rId1"/>
    </p:custDataLst>
    <p:extLst>
      <p:ext uri="{BB962C8B-B14F-4D97-AF65-F5344CB8AC3E}">
        <p14:creationId xmlns:p14="http://schemas.microsoft.com/office/powerpoint/2010/main" val="413139285"/>
      </p:ext>
    </p:extLst>
  </p:cSld>
  <p:clrMapOvr>
    <a:masterClrMapping/>
  </p:clrMapOvr>
  <p:transition advClick="0" advTm="58295"/>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Nhà thơ Xuân Quỳnh: Cuộc đời, sự nghiệp và các tác phẩm tiêu biểu -  Hoinhavanvietnam.v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vi-VN"/>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674" y="7937"/>
            <a:ext cx="4664075" cy="330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750" y="160338"/>
            <a:ext cx="4191000" cy="3214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5" y="3505200"/>
            <a:ext cx="8893175" cy="3367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27281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endParaRPr lang="vi-VN" smtClean="0"/>
          </a:p>
        </p:txBody>
      </p:sp>
      <p:pic>
        <p:nvPicPr>
          <p:cNvPr id="15363" name="Picture 2" descr="C:\Users\MyPC\Desktop\anh-nen-power-point-1-2.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03845" y="838200"/>
            <a:ext cx="7446875" cy="3970318"/>
          </a:xfrm>
          <a:prstGeom prst="rect">
            <a:avLst/>
          </a:prstGeom>
          <a:noFill/>
        </p:spPr>
        <p:txBody>
          <a:bodyPr wrap="square" rtlCol="0">
            <a:spAutoFit/>
          </a:bodyPr>
          <a:lstStyle/>
          <a:p>
            <a:r>
              <a:rPr lang="vi-VN" sz="2800" b="1" dirty="0">
                <a:latin typeface="+mj-lt"/>
              </a:rPr>
              <a:t>b, Hậu quả và tác động:</a:t>
            </a:r>
            <a:endParaRPr lang="vi-VN" sz="2800" dirty="0">
              <a:latin typeface="+mj-lt"/>
            </a:endParaRPr>
          </a:p>
          <a:p>
            <a:r>
              <a:rPr lang="vi-VN" sz="2800" dirty="0">
                <a:latin typeface="+mj-lt"/>
              </a:rPr>
              <a:t>+ Là cuộc chiến tranh đế quốc phi nghĩa đối với cả hai bên tham chiến, chiến tranh kết thúc với thắng lợi của khối Hiệp ước, song đã gây ra những thảm hoạ hết sức nặng nề đối với nhân loại.</a:t>
            </a:r>
          </a:p>
          <a:p>
            <a:r>
              <a:rPr lang="vi-VN" sz="2800" dirty="0">
                <a:latin typeface="+mj-lt"/>
              </a:rPr>
              <a:t>+ Trong quá trình chiến tranh, Cách mạng tháng Mười Nga và việc thành lập nhà nước Xô viết đánh dấu bước chuyển lớn trong cục diện chính trị thế giới</a:t>
            </a:r>
            <a:r>
              <a:rPr lang="vi-VN" sz="2400" dirty="0"/>
              <a:t>.</a:t>
            </a:r>
            <a:endParaRPr lang="en-US" sz="2400" dirty="0"/>
          </a:p>
        </p:txBody>
      </p:sp>
    </p:spTree>
    <p:extLst>
      <p:ext uri="{BB962C8B-B14F-4D97-AF65-F5344CB8AC3E}">
        <p14:creationId xmlns:p14="http://schemas.microsoft.com/office/powerpoint/2010/main" val="189587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l="43164" t="38281" r="25893" b="52580"/>
          <a:stretch>
            <a:fillRect/>
          </a:stretch>
        </p:blipFill>
        <p:spPr bwMode="auto">
          <a:xfrm>
            <a:off x="1" y="5751491"/>
            <a:ext cx="9144000" cy="1157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47701" y="457200"/>
            <a:ext cx="7848600" cy="4893647"/>
          </a:xfrm>
          <a:prstGeom prst="rect">
            <a:avLst/>
          </a:prstGeom>
          <a:noFill/>
        </p:spPr>
        <p:txBody>
          <a:bodyPr wrap="square" rtlCol="0">
            <a:spAutoFit/>
          </a:bodyPr>
          <a:lstStyle/>
          <a:p>
            <a:r>
              <a:rPr lang="vi-VN" sz="2400" dirty="0" smtClean="0">
                <a:latin typeface="+mj-lt"/>
              </a:rPr>
              <a:t>Nhận xét:</a:t>
            </a:r>
          </a:p>
          <a:p>
            <a:r>
              <a:rPr lang="vi-VN" sz="2400" dirty="0" smtClean="0">
                <a:latin typeface="+mj-lt"/>
              </a:rPr>
              <a:t>+ </a:t>
            </a:r>
            <a:r>
              <a:rPr lang="vi-VN" sz="2400" b="1" dirty="0">
                <a:latin typeface="+mj-lt"/>
              </a:rPr>
              <a:t>Về quy  mô của chiến </a:t>
            </a:r>
            <a:r>
              <a:rPr lang="vi-VN" sz="2400" b="1" dirty="0" smtClean="0">
                <a:latin typeface="+mj-lt"/>
              </a:rPr>
              <a:t>tranh</a:t>
            </a:r>
            <a:r>
              <a:rPr lang="vi-VN" sz="2400" dirty="0" smtClean="0">
                <a:latin typeface="+mj-lt"/>
              </a:rPr>
              <a:t>: Cuộc </a:t>
            </a:r>
            <a:r>
              <a:rPr lang="vi-VN" sz="2400" dirty="0">
                <a:latin typeface="+mj-lt"/>
              </a:rPr>
              <a:t>chiến tranh này được gọi là Đại chiến thế giới không chỉ vì nó lôi kéo tới gần 40 nước tham chiến, mà còn làm ảnh hưởng ở mức độ khác nhau đến tất cả các nước trên thế giới, kể cả các nước trung lập.</a:t>
            </a:r>
          </a:p>
          <a:p>
            <a:r>
              <a:rPr lang="vi-VN" sz="2400" dirty="0">
                <a:latin typeface="+mj-lt"/>
              </a:rPr>
              <a:t>+ Cuộc chiến tranh do các nước đế quốc chuẩn bị và tiến hành nhằm giành giật thuộc địa của nhau là cuộc chiến tranh đế quốc chủ nghĩa mang </a:t>
            </a:r>
            <a:r>
              <a:rPr lang="vi-VN" sz="2400" b="1" dirty="0">
                <a:latin typeface="+mj-lt"/>
              </a:rPr>
              <a:t>tính chất </a:t>
            </a:r>
            <a:r>
              <a:rPr lang="vi-VN" sz="2400" dirty="0">
                <a:latin typeface="+mj-lt"/>
              </a:rPr>
              <a:t>phi nghĩa, phản động. Nó là sự kế tục chính sách cướp bóc, nô dịch bằng thủ đoạn bạo lực đối với nhân dân các nước khác. Như vậy, chiến tranh thế giới thứ nhất đứng về cả hai phe tham chiến thì đều là chiến tranh đế quốc, chiến tranh ăn cướp, hậu quả của sự phát triển kinh tế, chính trị trên nển tảng chù nghĩa tư bản độc quyển</a:t>
            </a:r>
            <a:endParaRPr lang="vi-VN" sz="2400" dirty="0">
              <a:latin typeface="+mj-lt"/>
            </a:endParaRPr>
          </a:p>
        </p:txBody>
      </p:sp>
    </p:spTree>
    <p:extLst>
      <p:ext uri="{BB962C8B-B14F-4D97-AF65-F5344CB8AC3E}">
        <p14:creationId xmlns:p14="http://schemas.microsoft.com/office/powerpoint/2010/main" val="33879284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2515" y="457200"/>
            <a:ext cx="7758535" cy="533400"/>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vi-VN" sz="2800" b="1" dirty="0" smtClean="0">
                <a:latin typeface="+mj-lt"/>
              </a:rPr>
              <a:t>II. Cách </a:t>
            </a:r>
            <a:r>
              <a:rPr lang="vi-VN" sz="2800" b="1" dirty="0">
                <a:latin typeface="+mj-lt"/>
              </a:rPr>
              <a:t>mạng tháng Mười Nga năm 1917</a:t>
            </a:r>
            <a:endParaRPr lang="en-US" sz="2800" b="1" dirty="0">
              <a:latin typeface="+mj-lt"/>
            </a:endParaRPr>
          </a:p>
        </p:txBody>
      </p:sp>
      <p:sp>
        <p:nvSpPr>
          <p:cNvPr id="2" name="TextBox 1"/>
          <p:cNvSpPr txBox="1"/>
          <p:nvPr/>
        </p:nvSpPr>
        <p:spPr>
          <a:xfrm>
            <a:off x="609600" y="1371599"/>
            <a:ext cx="7848600" cy="3908762"/>
          </a:xfrm>
          <a:prstGeom prst="rect">
            <a:avLst/>
          </a:prstGeom>
          <a:noFill/>
        </p:spPr>
        <p:txBody>
          <a:bodyPr wrap="square" rtlCol="0">
            <a:spAutoFit/>
          </a:bodyPr>
          <a:lstStyle/>
          <a:p>
            <a:pPr algn="ctr"/>
            <a:r>
              <a:rPr lang="vi-VN" sz="2400" b="1" dirty="0" smtClean="0">
                <a:latin typeface="+mj-lt"/>
              </a:rPr>
              <a:t>PHIẾU HỌC TẬP SỐ 3</a:t>
            </a:r>
          </a:p>
          <a:p>
            <a:r>
              <a:rPr lang="vi-VN" sz="2800" dirty="0">
                <a:latin typeface="+mj-lt"/>
              </a:rPr>
              <a:t>+ Nhóm 1: </a:t>
            </a:r>
            <a:r>
              <a:rPr lang="vi-VN" sz="2800" i="1" dirty="0">
                <a:latin typeface="+mj-lt"/>
              </a:rPr>
              <a:t>Trình bày nguyên nhân dẫn tới sự bùng nổ Cách mạng tháng Mười Nga năm 1917.</a:t>
            </a:r>
          </a:p>
          <a:p>
            <a:r>
              <a:rPr lang="vi-VN" sz="2800" dirty="0">
                <a:latin typeface="+mj-lt"/>
              </a:rPr>
              <a:t>+ Nhóm </a:t>
            </a:r>
            <a:r>
              <a:rPr lang="vi-VN" sz="2800" i="1" dirty="0">
                <a:latin typeface="+mj-lt"/>
              </a:rPr>
              <a:t>2: Nêu diễn biến chính của Cách mạng tháng Mười Nga năm 1917.Em có biết câu chuyện nào xoay quanh sự kiện này có thể chia sẻ với các bạn.</a:t>
            </a:r>
          </a:p>
          <a:p>
            <a:r>
              <a:rPr lang="vi-VN" sz="2800" dirty="0">
                <a:latin typeface="+mj-lt"/>
              </a:rPr>
              <a:t>+ Nhóm 3,4 </a:t>
            </a:r>
            <a:r>
              <a:rPr lang="vi-VN" sz="2800" i="1" dirty="0">
                <a:latin typeface="+mj-lt"/>
              </a:rPr>
              <a:t>Ý nghĩa và tác động của Cách mạng tháng Mười Nga đối với lịch sử nhân loại</a:t>
            </a:r>
            <a:endParaRPr lang="vi-VN" sz="2000" dirty="0">
              <a:latin typeface="+mj-l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371599"/>
            <a:ext cx="7696200" cy="4600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286000" y="6134100"/>
            <a:ext cx="5105400" cy="381000"/>
          </a:xfrm>
          <a:prstGeom prst="rect">
            <a:avLst/>
          </a:prstGeom>
          <a:noFill/>
        </p:spPr>
        <p:txBody>
          <a:bodyPr wrap="square" rtlCol="0">
            <a:spAutoFit/>
          </a:bodyPr>
          <a:lstStyle/>
          <a:p>
            <a:r>
              <a:rPr lang="vi-VN" dirty="0" smtClean="0"/>
              <a:t>Cách mạng tháng Hai</a:t>
            </a:r>
            <a:endParaRPr lang="vi-VN" dirty="0"/>
          </a:p>
        </p:txBody>
      </p:sp>
    </p:spTree>
    <p:extLst>
      <p:ext uri="{BB962C8B-B14F-4D97-AF65-F5344CB8AC3E}">
        <p14:creationId xmlns:p14="http://schemas.microsoft.com/office/powerpoint/2010/main" val="143405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xit" presetSubtype="32" fill="hold" nodeType="clickEffect">
                                  <p:stCondLst>
                                    <p:cond delay="0"/>
                                  </p:stCondLst>
                                  <p:childTnLst>
                                    <p:animEffect transition="out" filter="diamond(out)">
                                      <p:cBhvr>
                                        <p:cTn id="6" dur="2000"/>
                                        <p:tgtEl>
                                          <p:spTgt spid="4098"/>
                                        </p:tgtEl>
                                      </p:cBhvr>
                                    </p:animEffect>
                                    <p:set>
                                      <p:cBhvr>
                                        <p:cTn id="7" dur="1" fill="hold">
                                          <p:stCondLst>
                                            <p:cond delay="1999"/>
                                          </p:stCondLst>
                                        </p:cTn>
                                        <p:tgtEl>
                                          <p:spTgt spid="4098"/>
                                        </p:tgtEl>
                                        <p:attrNameLst>
                                          <p:attrName>style.visibility</p:attrName>
                                        </p:attrNameLst>
                                      </p:cBhvr>
                                      <p:to>
                                        <p:strVal val="hidden"/>
                                      </p:to>
                                    </p:set>
                                  </p:childTnLst>
                                </p:cTn>
                              </p:par>
                              <p:par>
                                <p:cTn id="8" presetID="42" presetClass="entr" presetSubtype="0" fill="hold" grpId="0" nodeType="withEffect">
                                  <p:stCondLst>
                                    <p:cond delay="0"/>
                                  </p:stCondLst>
                                  <p:childTnLst>
                                    <p:set>
                                      <p:cBhvr>
                                        <p:cTn id="9" dur="1" fill="hold">
                                          <p:stCondLst>
                                            <p:cond delay="0"/>
                                          </p:stCondLst>
                                        </p:cTn>
                                        <p:tgtEl>
                                          <p:spTgt spid="3">
                                            <p:bg/>
                                          </p:spTgt>
                                        </p:tgtEl>
                                        <p:attrNameLst>
                                          <p:attrName>style.visibility</p:attrName>
                                        </p:attrNameLst>
                                      </p:cBhvr>
                                      <p:to>
                                        <p:strVal val="visible"/>
                                      </p:to>
                                    </p:set>
                                    <p:animEffect transition="in" filter="fade">
                                      <p:cBhvr>
                                        <p:cTn id="10" dur="1000"/>
                                        <p:tgtEl>
                                          <p:spTgt spid="3">
                                            <p:bg/>
                                          </p:spTgt>
                                        </p:tgtEl>
                                      </p:cBhvr>
                                    </p:animEffect>
                                    <p:anim calcmode="lin" valueType="num">
                                      <p:cBhvr>
                                        <p:cTn id="11" dur="1000" fill="hold"/>
                                        <p:tgtEl>
                                          <p:spTgt spid="3">
                                            <p:bg/>
                                          </p:spTgt>
                                        </p:tgtEl>
                                        <p:attrNameLst>
                                          <p:attrName>ppt_x</p:attrName>
                                        </p:attrNameLst>
                                      </p:cBhvr>
                                      <p:tavLst>
                                        <p:tav tm="0">
                                          <p:val>
                                            <p:strVal val="#ppt_x"/>
                                          </p:val>
                                        </p:tav>
                                        <p:tav tm="100000">
                                          <p:val>
                                            <p:strVal val="#ppt_x"/>
                                          </p:val>
                                        </p:tav>
                                      </p:tavLst>
                                    </p:anim>
                                    <p:anim calcmode="lin" valueType="num">
                                      <p:cBhvr>
                                        <p:cTn id="12" dur="1000" fill="hold"/>
                                        <p:tgtEl>
                                          <p:spTgt spid="3">
                                            <p:bg/>
                                          </p:spTgt>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1000" fill="hold"/>
                                        <p:tgtEl>
                                          <p:spTgt spid="4"/>
                                        </p:tgtEl>
                                        <p:attrNameLst>
                                          <p:attrName>ppt_y</p:attrName>
                                        </p:attrNameLst>
                                      </p:cBhvr>
                                      <p:tavLst>
                                        <p:tav tm="0">
                                          <p:val>
                                            <p:strVal val="#ppt_y+.1"/>
                                          </p:val>
                                        </p:tav>
                                        <p:tav tm="100000">
                                          <p:val>
                                            <p:strVal val="#ppt_y"/>
                                          </p:val>
                                        </p:tav>
                                      </p:tavLst>
                                    </p:anim>
                                  </p:childTnLst>
                                </p:cTn>
                              </p:par>
                              <p:par>
                                <p:cTn id="23" presetID="42" presetClass="exit" presetSubtype="0" fill="hold" nodeType="withEffect">
                                  <p:stCondLst>
                                    <p:cond delay="0"/>
                                  </p:stCondLst>
                                  <p:childTnLst>
                                    <p:animEffect transition="out" filter="fade">
                                      <p:cBhvr>
                                        <p:cTn id="24" dur="1000"/>
                                        <p:tgtEl>
                                          <p:spTgt spid="4">
                                            <p:txEl>
                                              <p:pRg st="0" end="0"/>
                                            </p:txEl>
                                          </p:spTgt>
                                        </p:tgtEl>
                                      </p:cBhvr>
                                    </p:animEffect>
                                    <p:anim calcmode="lin" valueType="num">
                                      <p:cBhvr>
                                        <p:cTn id="25" dur="1000"/>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p:tgtEl>
                                          <p:spTgt spid="4">
                                            <p:txEl>
                                              <p:pRg st="0" end="0"/>
                                            </p:txEl>
                                          </p:spTgt>
                                        </p:tgtEl>
                                        <p:attrNameLst>
                                          <p:attrName>ppt_y</p:attrName>
                                        </p:attrNameLst>
                                      </p:cBhvr>
                                      <p:tavLst>
                                        <p:tav tm="0">
                                          <p:val>
                                            <p:strVal val="ppt_y"/>
                                          </p:val>
                                        </p:tav>
                                        <p:tav tm="100000">
                                          <p:val>
                                            <p:strVal val="ppt_y+.1"/>
                                          </p:val>
                                        </p:tav>
                                      </p:tavLst>
                                    </p:anim>
                                    <p:set>
                                      <p:cBhvr>
                                        <p:cTn id="27" dur="1" fill="hold">
                                          <p:stCondLst>
                                            <p:cond delay="999"/>
                                          </p:stCondLst>
                                        </p:cTn>
                                        <p:tgtEl>
                                          <p:spTgt spid="4">
                                            <p:txEl>
                                              <p:pRg st="0" end="0"/>
                                            </p:txEl>
                                          </p:spTgt>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wipe(down)">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endParaRPr lang="vi-VN" smtClean="0"/>
          </a:p>
        </p:txBody>
      </p:sp>
      <p:pic>
        <p:nvPicPr>
          <p:cNvPr id="15363" name="Picture 2" descr="C:\Users\MyPC\Desktop\anh-nen-power-point-1-2.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 y="914400"/>
            <a:ext cx="7620000" cy="541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447800" y="304800"/>
            <a:ext cx="6781800" cy="523220"/>
          </a:xfrm>
          <a:prstGeom prst="rect">
            <a:avLst/>
          </a:prstGeom>
          <a:noFill/>
        </p:spPr>
        <p:txBody>
          <a:bodyPr wrap="square" rtlCol="0">
            <a:spAutoFit/>
          </a:bodyPr>
          <a:lstStyle/>
          <a:p>
            <a:r>
              <a:rPr lang="vi-VN" sz="2800" dirty="0" smtClean="0">
                <a:latin typeface="+mj-lt"/>
              </a:rPr>
              <a:t>Cuộc  tấn công cung điện mùa đông .</a:t>
            </a:r>
            <a:endParaRPr lang="vi-VN" sz="2800" dirty="0">
              <a:latin typeface="+mj-lt"/>
            </a:endParaRPr>
          </a:p>
        </p:txBody>
      </p:sp>
    </p:spTree>
    <p:extLst>
      <p:ext uri="{BB962C8B-B14F-4D97-AF65-F5344CB8AC3E}">
        <p14:creationId xmlns:p14="http://schemas.microsoft.com/office/powerpoint/2010/main" val="24386782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orizontal Scroll 3"/>
          <p:cNvSpPr/>
          <p:nvPr/>
        </p:nvSpPr>
        <p:spPr>
          <a:xfrm>
            <a:off x="395288" y="-228600"/>
            <a:ext cx="8520112" cy="6483354"/>
          </a:xfrm>
          <a:prstGeom prst="horizontalScroll">
            <a:avLst/>
          </a:prstGeom>
          <a:solidFill>
            <a:schemeClr val="accent6">
              <a:lumMod val="20000"/>
              <a:lumOff val="80000"/>
            </a:schemeClr>
          </a:solidFill>
          <a:ln/>
        </p:spPr>
        <p:style>
          <a:lnRef idx="2">
            <a:schemeClr val="accent6"/>
          </a:lnRef>
          <a:fillRef idx="1">
            <a:schemeClr val="lt1"/>
          </a:fillRef>
          <a:effectRef idx="0">
            <a:schemeClr val="accent6"/>
          </a:effectRef>
          <a:fontRef idx="minor">
            <a:schemeClr val="dk1"/>
          </a:fontRef>
        </p:style>
        <p:txBody>
          <a:bodyPr anchor="ctr"/>
          <a:lstStyle/>
          <a:p>
            <a:pPr algn="ctr">
              <a:spcBef>
                <a:spcPts val="600"/>
              </a:spcBef>
              <a:spcAft>
                <a:spcPts val="600"/>
              </a:spcAft>
              <a:defRPr/>
            </a:pPr>
            <a:endParaRPr lang="nl-NL" sz="2600" b="1" i="1" dirty="0" smtClean="0">
              <a:solidFill>
                <a:srgbClr val="C00000"/>
              </a:solidFill>
              <a:latin typeface="Times New Roman" pitchFamily="18" charset="0"/>
              <a:cs typeface="Times New Roman" pitchFamily="18" charset="0"/>
            </a:endParaRPr>
          </a:p>
          <a:p>
            <a:pPr algn="ctr">
              <a:spcBef>
                <a:spcPts val="600"/>
              </a:spcBef>
              <a:spcAft>
                <a:spcPts val="600"/>
              </a:spcAft>
              <a:defRPr/>
            </a:pPr>
            <a:endParaRPr lang="nl-NL" sz="2600" b="1" i="1" dirty="0" smtClean="0">
              <a:solidFill>
                <a:srgbClr val="C00000"/>
              </a:solidFill>
              <a:latin typeface="Times New Roman" pitchFamily="18" charset="0"/>
              <a:cs typeface="Times New Roman" pitchFamily="18" charset="0"/>
            </a:endParaRPr>
          </a:p>
        </p:txBody>
      </p:sp>
      <p:sp>
        <p:nvSpPr>
          <p:cNvPr id="5" name="TextBox 4"/>
          <p:cNvSpPr txBox="1"/>
          <p:nvPr/>
        </p:nvSpPr>
        <p:spPr>
          <a:xfrm>
            <a:off x="1035844" y="685800"/>
            <a:ext cx="7238999" cy="6001643"/>
          </a:xfrm>
          <a:prstGeom prst="rect">
            <a:avLst/>
          </a:prstGeom>
          <a:noFill/>
        </p:spPr>
        <p:txBody>
          <a:bodyPr wrap="square" rtlCol="0">
            <a:spAutoFit/>
          </a:bodyPr>
          <a:lstStyle/>
          <a:p>
            <a:r>
              <a:rPr lang="vi-VN" sz="2400" b="1" dirty="0" smtClean="0">
                <a:latin typeface="+mj-lt"/>
              </a:rPr>
              <a:t>1. Nguyên </a:t>
            </a:r>
            <a:r>
              <a:rPr lang="vi-VN" sz="2400" b="1" dirty="0">
                <a:latin typeface="+mj-lt"/>
              </a:rPr>
              <a:t>nhân và diễn biến chính:</a:t>
            </a:r>
            <a:endParaRPr lang="vi-VN" sz="2400" dirty="0">
              <a:latin typeface="+mj-lt"/>
            </a:endParaRPr>
          </a:p>
          <a:p>
            <a:r>
              <a:rPr lang="vi-VN" sz="2400" b="1" i="1" dirty="0">
                <a:latin typeface="+mj-lt"/>
              </a:rPr>
              <a:t>* Nguyên nhân:</a:t>
            </a:r>
            <a:endParaRPr lang="vi-VN" sz="2400" dirty="0">
              <a:latin typeface="+mj-lt"/>
            </a:endParaRPr>
          </a:p>
          <a:p>
            <a:r>
              <a:rPr lang="vi-VN" sz="2400" dirty="0">
                <a:latin typeface="+mj-lt"/>
              </a:rPr>
              <a:t>+ Sau Cách mạng tháng Hai năm 1917, chế độ quân chủ chuyên chế Nga hoàng đã bị lật đổ, các tầng lớp nhân dân cực khổ, đặc biệt là nông dân, công nhân. Tình trạng hai chính quyền song song tổn tại: chính phủ tư sản lâm thời và các Xô viết đại biểu công nhân, binh lính.</a:t>
            </a:r>
          </a:p>
          <a:p>
            <a:r>
              <a:rPr lang="vi-VN" sz="2400" dirty="0">
                <a:latin typeface="+mj-lt"/>
              </a:rPr>
              <a:t>-&gt; Hai chính quyển này đại diện cho các giai cấp có lợi ích đối lập nhau nên không thể cùng tồn tại</a:t>
            </a:r>
          </a:p>
          <a:p>
            <a:r>
              <a:rPr lang="vi-VN" sz="2400" dirty="0">
                <a:latin typeface="+mj-lt"/>
              </a:rPr>
              <a:t>+ Trước tình hình đó, V. I. Lê-nin và Đảng Bôn-sê-vích Nga đã chuẩn bị kế hoạch tiếp tục làm cách mạng, lật đổ chính phủ tư sản lầm thời.</a:t>
            </a:r>
          </a:p>
          <a:p>
            <a:r>
              <a:rPr lang="vi-VN" sz="2400" dirty="0">
                <a:latin typeface="+mj-lt"/>
              </a:rPr>
              <a:t>+ Tháng 7 - 1917, Đảng Bôn-sê-vích đã lãnh đạo giai cấp công nhân, nông dân, binh lính chuẩn bị đấu tranh vũ trang giành chính quyển.</a:t>
            </a:r>
          </a:p>
          <a:p>
            <a:r>
              <a:rPr lang="vi-VN" sz="2400" b="1" i="1" dirty="0" smtClean="0">
                <a:latin typeface="+mj-lt"/>
              </a:rPr>
              <a:t>* </a:t>
            </a:r>
            <a:r>
              <a:rPr lang="vi-VN" sz="2400" b="1" i="1" dirty="0">
                <a:latin typeface="+mj-lt"/>
              </a:rPr>
              <a:t>Diễn biến chính:</a:t>
            </a:r>
            <a:endParaRPr lang="vi-VN" sz="2400" dirty="0">
              <a:latin typeface="+mj-lt"/>
            </a:endParaRPr>
          </a:p>
        </p:txBody>
      </p:sp>
    </p:spTree>
    <p:extLst>
      <p:ext uri="{BB962C8B-B14F-4D97-AF65-F5344CB8AC3E}">
        <p14:creationId xmlns:p14="http://schemas.microsoft.com/office/powerpoint/2010/main" val="13814585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9"/>
          <p:cNvSpPr>
            <a:spLocks noChangeArrowheads="1"/>
          </p:cNvSpPr>
          <p:nvPr/>
        </p:nvSpPr>
        <p:spPr bwMode="gray">
          <a:xfrm>
            <a:off x="2133600" y="1159806"/>
            <a:ext cx="6705600" cy="1260475"/>
          </a:xfrm>
          <a:prstGeom prst="roundRect">
            <a:avLst>
              <a:gd name="adj" fmla="val 9144"/>
            </a:avLst>
          </a:prstGeom>
          <a:ln>
            <a:headEnd/>
            <a:tailEnd/>
          </a:ln>
        </p:spPr>
        <p:style>
          <a:lnRef idx="2">
            <a:schemeClr val="accent2"/>
          </a:lnRef>
          <a:fillRef idx="1">
            <a:schemeClr val="lt1"/>
          </a:fillRef>
          <a:effectRef idx="0">
            <a:schemeClr val="accent2"/>
          </a:effectRef>
          <a:fontRef idx="minor">
            <a:schemeClr val="dk1"/>
          </a:fontRef>
        </p:style>
        <p:txBody>
          <a:bodyPr wrap="none" lIns="365760" anchor="ctr"/>
          <a:lstStyle/>
          <a:p>
            <a:pPr>
              <a:lnSpc>
                <a:spcPct val="110000"/>
              </a:lnSpc>
              <a:spcBef>
                <a:spcPct val="50000"/>
              </a:spcBef>
              <a:defRPr/>
            </a:pPr>
            <a:endParaRPr lang="en-US" sz="1600"/>
          </a:p>
        </p:txBody>
      </p:sp>
      <p:sp>
        <p:nvSpPr>
          <p:cNvPr id="6" name="AutoShape 11"/>
          <p:cNvSpPr>
            <a:spLocks noChangeArrowheads="1"/>
          </p:cNvSpPr>
          <p:nvPr/>
        </p:nvSpPr>
        <p:spPr bwMode="gray">
          <a:xfrm>
            <a:off x="2209800" y="2895600"/>
            <a:ext cx="6629400" cy="1295400"/>
          </a:xfrm>
          <a:prstGeom prst="roundRect">
            <a:avLst>
              <a:gd name="adj" fmla="val 9144"/>
            </a:avLst>
          </a:prstGeom>
          <a:ln>
            <a:headEnd/>
            <a:tailEnd/>
          </a:ln>
        </p:spPr>
        <p:style>
          <a:lnRef idx="2">
            <a:schemeClr val="accent2"/>
          </a:lnRef>
          <a:fillRef idx="1">
            <a:schemeClr val="lt1"/>
          </a:fillRef>
          <a:effectRef idx="0">
            <a:schemeClr val="accent2"/>
          </a:effectRef>
          <a:fontRef idx="minor">
            <a:schemeClr val="dk1"/>
          </a:fontRef>
        </p:style>
        <p:txBody>
          <a:bodyPr wrap="none" lIns="365760" anchor="ctr"/>
          <a:lstStyle/>
          <a:p>
            <a:pPr>
              <a:lnSpc>
                <a:spcPct val="110000"/>
              </a:lnSpc>
              <a:spcBef>
                <a:spcPct val="50000"/>
              </a:spcBef>
              <a:defRPr/>
            </a:pPr>
            <a:endParaRPr lang="en-US" sz="1600"/>
          </a:p>
        </p:txBody>
      </p:sp>
      <p:sp>
        <p:nvSpPr>
          <p:cNvPr id="13316" name="Rectangle 7"/>
          <p:cNvSpPr>
            <a:spLocks noChangeArrowheads="1"/>
          </p:cNvSpPr>
          <p:nvPr/>
        </p:nvSpPr>
        <p:spPr bwMode="auto">
          <a:xfrm>
            <a:off x="457204" y="228601"/>
            <a:ext cx="1935145" cy="600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3300" b="1" dirty="0" err="1" smtClean="0">
                <a:solidFill>
                  <a:srgbClr val="0000FF"/>
                </a:solidFill>
                <a:latin typeface="Times New Roman" pitchFamily="18" charset="0"/>
                <a:cs typeface="Times New Roman" pitchFamily="18" charset="0"/>
              </a:rPr>
              <a:t>Thời</a:t>
            </a:r>
            <a:r>
              <a:rPr lang="en-US" sz="3300" b="1" dirty="0" smtClean="0">
                <a:solidFill>
                  <a:srgbClr val="0000FF"/>
                </a:solidFill>
                <a:latin typeface="Times New Roman" pitchFamily="18" charset="0"/>
                <a:cs typeface="Times New Roman" pitchFamily="18" charset="0"/>
              </a:rPr>
              <a:t> </a:t>
            </a:r>
            <a:r>
              <a:rPr lang="en-US" sz="3300" b="1" dirty="0" err="1" smtClean="0">
                <a:solidFill>
                  <a:srgbClr val="0000FF"/>
                </a:solidFill>
                <a:latin typeface="Times New Roman" pitchFamily="18" charset="0"/>
                <a:cs typeface="Times New Roman" pitchFamily="18" charset="0"/>
              </a:rPr>
              <a:t>gian</a:t>
            </a:r>
            <a:endParaRPr lang="en-US" sz="3300" dirty="0">
              <a:solidFill>
                <a:srgbClr val="0000FF"/>
              </a:solidFill>
              <a:latin typeface="Times New Roman" pitchFamily="18" charset="0"/>
              <a:cs typeface="Times New Roman" pitchFamily="18" charset="0"/>
            </a:endParaRPr>
          </a:p>
        </p:txBody>
      </p:sp>
      <p:sp>
        <p:nvSpPr>
          <p:cNvPr id="13317" name="Rectangle 9"/>
          <p:cNvSpPr>
            <a:spLocks noChangeArrowheads="1"/>
          </p:cNvSpPr>
          <p:nvPr/>
        </p:nvSpPr>
        <p:spPr bwMode="auto">
          <a:xfrm>
            <a:off x="2133600" y="1219203"/>
            <a:ext cx="6705600"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vi-VN" sz="2600" b="1" dirty="0" smtClean="0">
                <a:solidFill>
                  <a:srgbClr val="0000FF"/>
                </a:solidFill>
                <a:latin typeface="Times New Roman" pitchFamily="18" charset="0"/>
                <a:cs typeface="Times New Roman" pitchFamily="18" charset="0"/>
              </a:rPr>
              <a:t>Quân khởi nghĩa chiếm Pê tơ rô grat, bao vây cung điện Mùa Đông</a:t>
            </a:r>
            <a:endParaRPr lang="en-US" sz="2800" b="1" dirty="0">
              <a:latin typeface="Times New Roman" pitchFamily="18" charset="0"/>
              <a:cs typeface="Times New Roman" pitchFamily="18" charset="0"/>
            </a:endParaRPr>
          </a:p>
          <a:p>
            <a:pPr algn="ctr"/>
            <a:endParaRPr lang="en-US" sz="2600" b="1" dirty="0" smtClean="0">
              <a:solidFill>
                <a:srgbClr val="0033CC"/>
              </a:solidFill>
              <a:latin typeface="Times New Roman" pitchFamily="18" charset="0"/>
              <a:cs typeface="Times New Roman" pitchFamily="18" charset="0"/>
            </a:endParaRPr>
          </a:p>
        </p:txBody>
      </p:sp>
      <p:sp>
        <p:nvSpPr>
          <p:cNvPr id="13318" name="Rectangle 10"/>
          <p:cNvSpPr>
            <a:spLocks noChangeArrowheads="1"/>
          </p:cNvSpPr>
          <p:nvPr/>
        </p:nvSpPr>
        <p:spPr bwMode="auto">
          <a:xfrm>
            <a:off x="2209800" y="3048000"/>
            <a:ext cx="6019800" cy="892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defRPr/>
            </a:pPr>
            <a:r>
              <a:rPr lang="vi-VN" sz="2600" b="1" dirty="0" smtClean="0">
                <a:solidFill>
                  <a:srgbClr val="0000FF"/>
                </a:solidFill>
                <a:latin typeface="Times New Roman" pitchFamily="18" charset="0"/>
                <a:cs typeface="Times New Roman" pitchFamily="18" charset="0"/>
              </a:rPr>
              <a:t>Cung điện Mùa Đông bị chiếm, Chính phủ Tư sản lâm thời sụp đổ</a:t>
            </a:r>
            <a:endParaRPr lang="en-US" sz="2800" b="1" dirty="0">
              <a:latin typeface="Times New Roman" charset="0"/>
            </a:endParaRPr>
          </a:p>
        </p:txBody>
      </p:sp>
      <p:sp>
        <p:nvSpPr>
          <p:cNvPr id="13" name="AutoShape 11"/>
          <p:cNvSpPr>
            <a:spLocks noChangeArrowheads="1"/>
          </p:cNvSpPr>
          <p:nvPr/>
        </p:nvSpPr>
        <p:spPr bwMode="gray">
          <a:xfrm>
            <a:off x="2225679" y="4729165"/>
            <a:ext cx="6613525" cy="1214437"/>
          </a:xfrm>
          <a:prstGeom prst="roundRect">
            <a:avLst>
              <a:gd name="adj" fmla="val 9144"/>
            </a:avLst>
          </a:prstGeom>
          <a:ln>
            <a:headEnd/>
            <a:tailEnd/>
          </a:ln>
        </p:spPr>
        <p:style>
          <a:lnRef idx="2">
            <a:schemeClr val="accent2"/>
          </a:lnRef>
          <a:fillRef idx="1">
            <a:schemeClr val="lt1"/>
          </a:fillRef>
          <a:effectRef idx="0">
            <a:schemeClr val="accent2"/>
          </a:effectRef>
          <a:fontRef idx="minor">
            <a:schemeClr val="dk1"/>
          </a:fontRef>
        </p:style>
        <p:txBody>
          <a:bodyPr wrap="none" lIns="365760" anchor="ctr"/>
          <a:lstStyle/>
          <a:p>
            <a:pPr>
              <a:lnSpc>
                <a:spcPct val="110000"/>
              </a:lnSpc>
              <a:spcBef>
                <a:spcPct val="50000"/>
              </a:spcBef>
              <a:defRPr/>
            </a:pPr>
            <a:endParaRPr lang="en-US" sz="1600"/>
          </a:p>
        </p:txBody>
      </p:sp>
      <p:sp>
        <p:nvSpPr>
          <p:cNvPr id="13320" name="TextBox 13"/>
          <p:cNvSpPr txBox="1">
            <a:spLocks noChangeArrowheads="1"/>
          </p:cNvSpPr>
          <p:nvPr/>
        </p:nvSpPr>
        <p:spPr bwMode="auto">
          <a:xfrm>
            <a:off x="2362200" y="4868863"/>
            <a:ext cx="6019800"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vi-VN" sz="2600" b="1" dirty="0" smtClean="0">
                <a:solidFill>
                  <a:srgbClr val="0033CC"/>
                </a:solidFill>
                <a:latin typeface="Times New Roman" pitchFamily="18" charset="0"/>
                <a:cs typeface="Times New Roman" pitchFamily="18" charset="0"/>
              </a:rPr>
              <a:t>CM thắng lợi</a:t>
            </a:r>
            <a:endParaRPr lang="en-US" sz="2800" b="1" dirty="0">
              <a:latin typeface="Times New Roman" pitchFamily="18" charset="0"/>
              <a:cs typeface="Times New Roman" pitchFamily="18" charset="0"/>
            </a:endParaRPr>
          </a:p>
        </p:txBody>
      </p:sp>
      <p:grpSp>
        <p:nvGrpSpPr>
          <p:cNvPr id="13321" name="Group 7"/>
          <p:cNvGrpSpPr>
            <a:grpSpLocks/>
          </p:cNvGrpSpPr>
          <p:nvPr/>
        </p:nvGrpSpPr>
        <p:grpSpPr bwMode="auto">
          <a:xfrm>
            <a:off x="403225" y="1244602"/>
            <a:ext cx="5305425" cy="4576763"/>
            <a:chOff x="-317" y="1162"/>
            <a:chExt cx="3413" cy="3327"/>
          </a:xfrm>
        </p:grpSpPr>
        <p:sp>
          <p:nvSpPr>
            <p:cNvPr id="13325" name="Rectangle 8"/>
            <p:cNvSpPr>
              <a:spLocks noChangeArrowheads="1"/>
            </p:cNvSpPr>
            <p:nvPr/>
          </p:nvSpPr>
          <p:spPr bwMode="gray">
            <a:xfrm rot="3419336">
              <a:off x="-250" y="2400"/>
              <a:ext cx="772" cy="787"/>
            </a:xfrm>
            <a:prstGeom prst="rect">
              <a:avLst/>
            </a:prstGeom>
            <a:solidFill>
              <a:srgbClr val="FFC000"/>
            </a:solidFill>
            <a:ln w="9525">
              <a:miter lim="800000"/>
              <a:headEnd/>
              <a:tailEnd/>
            </a:ln>
            <a:effectLst/>
            <a:scene3d>
              <a:camera prst="legacyPerspectiveFront">
                <a:rot lat="0" lon="1500000" rev="0"/>
              </a:camera>
              <a:lightRig rig="legacyFlat4" dir="b"/>
            </a:scene3d>
            <a:sp3d extrusionH="887400" prstMaterial="legacyMatte">
              <a:bevelT w="13500" h="13500" prst="angle"/>
              <a:bevelB w="13500" h="13500" prst="angle"/>
              <a:extrusionClr>
                <a:schemeClr val="hlink"/>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vi-VN">
                <a:solidFill>
                  <a:srgbClr val="1D4940"/>
                </a:solidFill>
              </a:endParaRPr>
            </a:p>
          </p:txBody>
        </p:sp>
        <p:sp>
          <p:nvSpPr>
            <p:cNvPr id="17" name="Rectangle 14"/>
            <p:cNvSpPr>
              <a:spLocks noChangeArrowheads="1"/>
            </p:cNvSpPr>
            <p:nvPr/>
          </p:nvSpPr>
          <p:spPr bwMode="gray">
            <a:xfrm rot="3419336">
              <a:off x="-263" y="3705"/>
              <a:ext cx="809" cy="767"/>
            </a:xfrm>
            <a:prstGeom prst="rect">
              <a:avLst/>
            </a:prstGeom>
            <a:solidFill>
              <a:schemeClr val="tx1">
                <a:lumMod val="60000"/>
                <a:lumOff val="40000"/>
              </a:schemeClr>
            </a:solidFill>
            <a:ln w="9525">
              <a:miter lim="800000"/>
              <a:headEnd/>
              <a:tailEnd/>
            </a:ln>
            <a:effectLst/>
            <a:scene3d>
              <a:camera prst="legacyPerspectiveFront">
                <a:rot lat="0" lon="1500000" rev="0"/>
              </a:camera>
              <a:lightRig rig="legacyFlat4" dir="b"/>
            </a:scene3d>
            <a:sp3d extrusionH="887400" prstMaterial="legacyMatte">
              <a:bevelT w="13500" h="13500" prst="angle"/>
              <a:bevelB w="13500" h="13500" prst="angle"/>
              <a:extrusionClr>
                <a:schemeClr val="accent2"/>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defRPr/>
              </a:pPr>
              <a:endParaRPr lang="en-US">
                <a:solidFill>
                  <a:srgbClr val="1D4940"/>
                </a:solidFill>
              </a:endParaRPr>
            </a:p>
          </p:txBody>
        </p:sp>
        <p:sp>
          <p:nvSpPr>
            <p:cNvPr id="22" name="Oval 19"/>
            <p:cNvSpPr>
              <a:spLocks noChangeArrowheads="1"/>
            </p:cNvSpPr>
            <p:nvPr/>
          </p:nvSpPr>
          <p:spPr bwMode="gray">
            <a:xfrm>
              <a:off x="3069" y="1319"/>
              <a:ext cx="27" cy="27"/>
            </a:xfrm>
            <a:prstGeom prst="ellipse">
              <a:avLst/>
            </a:prstGeom>
            <a:gradFill rotWithShape="0">
              <a:gsLst>
                <a:gs pos="0">
                  <a:schemeClr val="bg1">
                    <a:gamma/>
                    <a:shade val="46275"/>
                    <a:invGamma/>
                  </a:schemeClr>
                </a:gs>
                <a:gs pos="50000">
                  <a:schemeClr val="bg1"/>
                </a:gs>
                <a:gs pos="100000">
                  <a:schemeClr val="bg1">
                    <a:gamma/>
                    <a:shade val="46275"/>
                    <a:invGamma/>
                  </a:schemeClr>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1D4940"/>
                </a:solidFill>
              </a:endParaRPr>
            </a:p>
          </p:txBody>
        </p:sp>
        <p:sp>
          <p:nvSpPr>
            <p:cNvPr id="13328" name="Rectangle 20"/>
            <p:cNvSpPr>
              <a:spLocks noChangeArrowheads="1"/>
            </p:cNvSpPr>
            <p:nvPr/>
          </p:nvSpPr>
          <p:spPr bwMode="gray">
            <a:xfrm rot="3419336">
              <a:off x="-312" y="1157"/>
              <a:ext cx="793" cy="803"/>
            </a:xfrm>
            <a:prstGeom prst="rect">
              <a:avLst/>
            </a:prstGeom>
            <a:solidFill>
              <a:srgbClr val="FFFF00"/>
            </a:solidFill>
            <a:ln w="9525">
              <a:miter lim="800000"/>
              <a:headEnd/>
              <a:tailEnd/>
            </a:ln>
            <a:effectLst/>
            <a:scene3d>
              <a:camera prst="legacyPerspectiveFront">
                <a:rot lat="0" lon="1500000" rev="0"/>
              </a:camera>
              <a:lightRig rig="legacyFlat4" dir="b"/>
            </a:scene3d>
            <a:sp3d extrusionH="887400" prstMaterial="legacyMatte">
              <a:bevelT w="13500" h="13500" prst="angle"/>
              <a:bevelB w="13500" h="13500" prst="angle"/>
              <a:extrusionClr>
                <a:schemeClr val="hlink"/>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vi-VN">
                <a:solidFill>
                  <a:srgbClr val="1D4940"/>
                </a:solidFill>
              </a:endParaRPr>
            </a:p>
          </p:txBody>
        </p:sp>
      </p:grpSp>
      <p:sp>
        <p:nvSpPr>
          <p:cNvPr id="13322" name="TextBox 25"/>
          <p:cNvSpPr txBox="1">
            <a:spLocks noChangeArrowheads="1"/>
          </p:cNvSpPr>
          <p:nvPr/>
        </p:nvSpPr>
        <p:spPr bwMode="auto">
          <a:xfrm>
            <a:off x="481269" y="1516770"/>
            <a:ext cx="114486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sz="3000" b="1" dirty="0" smtClean="0">
                <a:solidFill>
                  <a:srgbClr val="0000FF"/>
                </a:solidFill>
              </a:rPr>
              <a:t>24/10</a:t>
            </a:r>
            <a:endParaRPr lang="vi-VN" sz="3000" b="1" dirty="0">
              <a:solidFill>
                <a:srgbClr val="0000FF"/>
              </a:solidFill>
            </a:endParaRPr>
          </a:p>
        </p:txBody>
      </p:sp>
      <p:sp>
        <p:nvSpPr>
          <p:cNvPr id="13323" name="TextBox 26"/>
          <p:cNvSpPr txBox="1">
            <a:spLocks noChangeArrowheads="1"/>
          </p:cNvSpPr>
          <p:nvPr/>
        </p:nvSpPr>
        <p:spPr bwMode="auto">
          <a:xfrm>
            <a:off x="737174" y="3211964"/>
            <a:ext cx="104028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sz="3000" b="1" dirty="0" smtClean="0">
                <a:solidFill>
                  <a:srgbClr val="FF0000"/>
                </a:solidFill>
                <a:latin typeface="Times New Roman" pitchFamily="18" charset="0"/>
                <a:cs typeface="Times New Roman" pitchFamily="18" charset="0"/>
              </a:rPr>
              <a:t>25/11</a:t>
            </a:r>
            <a:endParaRPr lang="vi-VN" sz="3000" b="1" dirty="0">
              <a:solidFill>
                <a:srgbClr val="FF0000"/>
              </a:solidFill>
              <a:latin typeface="Times New Roman" pitchFamily="18" charset="0"/>
              <a:cs typeface="Times New Roman" pitchFamily="18" charset="0"/>
            </a:endParaRPr>
          </a:p>
        </p:txBody>
      </p:sp>
      <p:sp>
        <p:nvSpPr>
          <p:cNvPr id="13324" name="TextBox 27"/>
          <p:cNvSpPr txBox="1">
            <a:spLocks noChangeArrowheads="1"/>
          </p:cNvSpPr>
          <p:nvPr/>
        </p:nvSpPr>
        <p:spPr bwMode="auto">
          <a:xfrm>
            <a:off x="394616" y="5059384"/>
            <a:ext cx="143418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vi-VN" sz="2000" b="1" dirty="0" smtClean="0">
                <a:solidFill>
                  <a:schemeClr val="bg1"/>
                </a:solidFill>
              </a:rPr>
              <a:t>Đầu năm 1918</a:t>
            </a:r>
            <a:endParaRPr lang="vi-VN" sz="2000" b="1" dirty="0">
              <a:solidFill>
                <a:schemeClr val="bg1"/>
              </a:solidFill>
            </a:endParaRPr>
          </a:p>
        </p:txBody>
      </p:sp>
      <p:sp>
        <p:nvSpPr>
          <p:cNvPr id="2" name="TextBox 1"/>
          <p:cNvSpPr txBox="1"/>
          <p:nvPr/>
        </p:nvSpPr>
        <p:spPr>
          <a:xfrm>
            <a:off x="4038600" y="228601"/>
            <a:ext cx="3733800" cy="584775"/>
          </a:xfrm>
          <a:prstGeom prst="rect">
            <a:avLst/>
          </a:prstGeom>
          <a:noFill/>
        </p:spPr>
        <p:txBody>
          <a:bodyPr wrap="square" rtlCol="0">
            <a:spAutoFit/>
          </a:bodyPr>
          <a:lstStyle/>
          <a:p>
            <a:r>
              <a:rPr lang="en-US" sz="3200" b="1" dirty="0" err="1" smtClean="0">
                <a:latin typeface="Times New Roman" panose="02020603050405020304" pitchFamily="18" charset="0"/>
                <a:cs typeface="Times New Roman" panose="02020603050405020304" pitchFamily="18" charset="0"/>
              </a:rPr>
              <a:t>Sự</a:t>
            </a:r>
            <a:r>
              <a:rPr lang="en-US" sz="3200" b="1" dirty="0" smtClean="0">
                <a:latin typeface="Times New Roman" panose="02020603050405020304" pitchFamily="18" charset="0"/>
                <a:cs typeface="Times New Roman" panose="02020603050405020304" pitchFamily="18" charset="0"/>
              </a:rPr>
              <a:t> </a:t>
            </a:r>
            <a:r>
              <a:rPr lang="en-US" sz="3200" b="1" dirty="0" err="1" smtClean="0">
                <a:latin typeface="Times New Roman" panose="02020603050405020304" pitchFamily="18" charset="0"/>
                <a:cs typeface="Times New Roman" panose="02020603050405020304" pitchFamily="18" charset="0"/>
              </a:rPr>
              <a:t>kiện</a:t>
            </a:r>
            <a:endParaRPr lang="vi-VN" sz="3200" b="1"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749860076"/>
      </p:ext>
    </p:extLst>
  </p:cSld>
  <p:clrMapOvr>
    <a:masterClrMapping/>
  </p:clrMapOvr>
  <p:transition advClick="0" advTm="20000">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Horizontal Scroll 5"/>
          <p:cNvSpPr/>
          <p:nvPr/>
        </p:nvSpPr>
        <p:spPr>
          <a:xfrm>
            <a:off x="235744" y="0"/>
            <a:ext cx="8520112" cy="6483352"/>
          </a:xfrm>
          <a:prstGeom prst="horizontalScroll">
            <a:avLst/>
          </a:prstGeom>
          <a:ln/>
        </p:spPr>
        <p:style>
          <a:lnRef idx="2">
            <a:schemeClr val="accent4"/>
          </a:lnRef>
          <a:fillRef idx="1">
            <a:schemeClr val="lt1"/>
          </a:fillRef>
          <a:effectRef idx="0">
            <a:schemeClr val="accent4"/>
          </a:effectRef>
          <a:fontRef idx="minor">
            <a:schemeClr val="dk1"/>
          </a:fontRef>
        </p:style>
        <p:txBody>
          <a:bodyPr anchor="ctr"/>
          <a:lstStyle/>
          <a:p>
            <a:pPr algn="ctr">
              <a:spcBef>
                <a:spcPts val="600"/>
              </a:spcBef>
              <a:spcAft>
                <a:spcPts val="600"/>
              </a:spcAft>
              <a:defRPr/>
            </a:pPr>
            <a:endParaRPr lang="nl-NL" sz="2600" b="1" i="1" dirty="0" smtClean="0">
              <a:solidFill>
                <a:srgbClr val="C00000"/>
              </a:solidFill>
              <a:latin typeface="Times New Roman" pitchFamily="18" charset="0"/>
              <a:cs typeface="Times New Roman" pitchFamily="18" charset="0"/>
            </a:endParaRPr>
          </a:p>
          <a:p>
            <a:r>
              <a:rPr lang="vi-VN" sz="2800" b="1" dirty="0" smtClean="0">
                <a:latin typeface="+mj-lt"/>
              </a:rPr>
              <a:t>2, </a:t>
            </a:r>
            <a:r>
              <a:rPr lang="vi-VN" sz="2800" b="1" dirty="0">
                <a:latin typeface="+mj-lt"/>
              </a:rPr>
              <a:t>Ý nghĩa lịch sử và tác động:</a:t>
            </a:r>
            <a:endParaRPr lang="vi-VN" sz="2800" dirty="0">
              <a:latin typeface="+mj-lt"/>
            </a:endParaRPr>
          </a:p>
          <a:p>
            <a:r>
              <a:rPr lang="vi-VN" sz="2800" dirty="0">
                <a:latin typeface="+mj-lt"/>
              </a:rPr>
              <a:t>+ Đập tan bộ máy nhà nước cũ của giai cấp tư sản và địa chủ, thành lập bộ máy nhà nước mới của giai cấp công nhân và nông dân Nga.</a:t>
            </a:r>
          </a:p>
          <a:p>
            <a:r>
              <a:rPr lang="vi-VN" sz="2800" dirty="0">
                <a:latin typeface="+mj-lt"/>
              </a:rPr>
              <a:t>+ Cổ vũ mạnh mẽ phong trào cách mạng của giai cấp công nhân quốc tế, chỉ ra cho họ con đường đi tới thắng lợi trong cuộc đấu tranh chống chủ nghĩa tư bản, đồng thời mở ra con đường giải phóng cho các dân tộc bị áp bức trên toàn thế giới.</a:t>
            </a:r>
          </a:p>
          <a:p>
            <a:r>
              <a:rPr lang="vi-VN" sz="2800" dirty="0">
                <a:latin typeface="+mj-lt"/>
              </a:rPr>
              <a:t>+ Tác động sâu sắc đến tiến trình lịch sử và cục diện thế giới, đã chặt đứt một khâu yếu nhất trong hệ thống đế quốc chủ nghĩa, tạo ra chế độ xã hội đối lập với xã hội tư bản chủ nghĩa.</a:t>
            </a:r>
            <a:endParaRPr lang="nl-NL" sz="2600" b="1" i="1" dirty="0" smtClean="0">
              <a:solidFill>
                <a:srgbClr val="C00000"/>
              </a:solidFill>
              <a:latin typeface="+mj-lt"/>
              <a:cs typeface="Times New Roman" pitchFamily="18" charset="0"/>
            </a:endParaRPr>
          </a:p>
        </p:txBody>
      </p:sp>
      <p:sp>
        <p:nvSpPr>
          <p:cNvPr id="18435" name="Rectangle 6"/>
          <p:cNvSpPr>
            <a:spLocks noChangeArrowheads="1"/>
          </p:cNvSpPr>
          <p:nvPr/>
        </p:nvSpPr>
        <p:spPr bwMode="auto">
          <a:xfrm>
            <a:off x="1219200" y="1219200"/>
            <a:ext cx="32766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vi-VN" sz="2000">
              <a:solidFill>
                <a:srgbClr val="0000FF"/>
              </a:solidFill>
              <a:latin typeface="Times New Roman" pitchFamily="18" charset="0"/>
              <a:cs typeface="Times New Roman" pitchFamily="18" charset="0"/>
            </a:endParaRPr>
          </a:p>
        </p:txBody>
      </p:sp>
    </p:spTree>
    <p:custDataLst>
      <p:tags r:id="rId1"/>
    </p:custDataLst>
    <p:extLst>
      <p:ext uri="{BB962C8B-B14F-4D97-AF65-F5344CB8AC3E}">
        <p14:creationId xmlns:p14="http://schemas.microsoft.com/office/powerpoint/2010/main" val="487105440"/>
      </p:ext>
    </p:extLst>
  </p:cSld>
  <p:clrMapOvr>
    <a:masterClrMapping/>
  </p:clrMapOvr>
  <p:transition advClick="0" advTm="58295"/>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1000" y="76200"/>
            <a:ext cx="8763000" cy="7663636"/>
          </a:xfrm>
          <a:prstGeom prst="rect">
            <a:avLst/>
          </a:prstGeom>
          <a:noFill/>
        </p:spPr>
        <p:txBody>
          <a:bodyPr wrap="square" rtlCol="0">
            <a:spAutoFit/>
          </a:bodyPr>
          <a:lstStyle/>
          <a:p>
            <a:r>
              <a:rPr lang="vi-VN" sz="2400" u="sng" dirty="0">
                <a:latin typeface="+mj-lt"/>
                <a:hlinkClick r:id="rId2" tooltip="Nguyên nhân sâu xa dẫn đến cuộc Chiến tranh thế giới thứ nhất (1914 - 1918)"/>
              </a:rPr>
              <a:t>Câu 1. </a:t>
            </a:r>
            <a:r>
              <a:rPr lang="vi-VN" sz="2400" b="1" u="sng" dirty="0">
                <a:latin typeface="+mj-lt"/>
                <a:hlinkClick r:id="rId2" tooltip="Nguyên nhân sâu xa dẫn đến cuộc Chiến tranh thế giới thứ nhất (1914 - 1918)"/>
              </a:rPr>
              <a:t>Nguyên nhân sâu xa dẫn đến cuộc Chiến tranh thế giới thứ nhất (1914 - 1918) là gì</a:t>
            </a:r>
            <a:r>
              <a:rPr lang="vi-VN" sz="2400" b="1" u="sng" dirty="0" smtClean="0">
                <a:latin typeface="+mj-lt"/>
                <a:hlinkClick r:id="rId2" tooltip="Nguyên nhân sâu xa dẫn đến cuộc Chiến tranh thế giới thứ nhất (1914 - 1918)"/>
              </a:rPr>
              <a:t>?</a:t>
            </a:r>
            <a:endParaRPr lang="vi-VN" sz="2400" b="1" u="sng" dirty="0" smtClean="0">
              <a:latin typeface="+mj-lt"/>
            </a:endParaRPr>
          </a:p>
          <a:p>
            <a:r>
              <a:rPr lang="vi-VN" sz="2400" dirty="0" smtClean="0">
                <a:latin typeface="+mj-lt"/>
              </a:rPr>
              <a:t>A</a:t>
            </a:r>
            <a:r>
              <a:rPr lang="vi-VN" sz="2400" dirty="0">
                <a:latin typeface="+mj-lt"/>
              </a:rPr>
              <a:t>. Mâu thuẫn giữa chủ nghĩa tư bản với chủ nghĩa xã hội</a:t>
            </a:r>
          </a:p>
          <a:p>
            <a:r>
              <a:rPr lang="vi-VN" sz="2400" dirty="0">
                <a:latin typeface="+mj-lt"/>
              </a:rPr>
              <a:t>B. Mâu thuẫn giữa các nước đế quốc về vấn đề thuộc địa</a:t>
            </a:r>
          </a:p>
          <a:p>
            <a:r>
              <a:rPr lang="vi-VN" sz="2400" dirty="0">
                <a:latin typeface="+mj-lt"/>
              </a:rPr>
              <a:t>C. Mâu thuẫn giữa giai cấp tư sản với giai cấp công nhân</a:t>
            </a:r>
          </a:p>
          <a:p>
            <a:r>
              <a:rPr lang="vi-VN" sz="2400" dirty="0">
                <a:latin typeface="+mj-lt"/>
              </a:rPr>
              <a:t>D. Thái tử Áo - Hung bị một người yêu nước Xécbi ám </a:t>
            </a:r>
            <a:r>
              <a:rPr lang="vi-VN" sz="2400" dirty="0" smtClean="0">
                <a:latin typeface="+mj-lt"/>
              </a:rPr>
              <a:t>sát</a:t>
            </a:r>
          </a:p>
          <a:p>
            <a:r>
              <a:rPr lang="vi-VN" sz="2400" dirty="0">
                <a:latin typeface="+mj-lt"/>
                <a:hlinkClick r:id="rId3" tooltip="Hai bên tham chiến đưa những phương tiện chiến tranh mới vào thời điểm nào trong giai đoạn đầu cuộc Chiến tranh thế giới thứ nhất"/>
              </a:rPr>
              <a:t>Câu </a:t>
            </a:r>
            <a:r>
              <a:rPr lang="vi-VN" sz="2400" dirty="0">
                <a:latin typeface="+mj-lt"/>
                <a:hlinkClick r:id="rId3" tooltip="Hai bên tham chiến đưa những phương tiện chiến tranh mới vào thời điểm nào trong giai đoạn đầu cuộc Chiến tranh thế giới thứ nhất"/>
              </a:rPr>
              <a:t>2</a:t>
            </a:r>
            <a:r>
              <a:rPr lang="vi-VN" sz="2400" dirty="0" smtClean="0">
                <a:latin typeface="+mj-lt"/>
                <a:hlinkClick r:id="rId3" tooltip="Hai bên tham chiến đưa những phương tiện chiến tranh mới vào thời điểm nào trong giai đoạn đầu cuộc Chiến tranh thế giới thứ nhất"/>
              </a:rPr>
              <a:t>.</a:t>
            </a:r>
            <a:r>
              <a:rPr lang="vi-VN" sz="2400" dirty="0">
                <a:latin typeface="+mj-lt"/>
                <a:hlinkClick r:id="rId3" tooltip="Hai bên tham chiến đưa những phương tiện chiến tranh mới vào thời điểm nào trong giai đoạn đầu cuộc Chiến tranh thế giới thứ nhất"/>
              </a:rPr>
              <a:t> </a:t>
            </a:r>
            <a:r>
              <a:rPr lang="vi-VN" sz="2400" b="1" dirty="0">
                <a:latin typeface="+mj-lt"/>
                <a:hlinkClick r:id="rId3" tooltip="Hai bên tham chiến đưa những phương tiện chiến tranh mới vào thời điểm nào trong giai đoạn đầu cuộc Chiến tranh thế giới thứ nhất"/>
              </a:rPr>
              <a:t>Hai bên tham chiến đưa những phương tiện chiến tranh mới (xe tăng, máy bay trinh sát và ném bom, hơi độc,...) vào thời điểm nào trong giai đoạn đầu cuộc Chiến tranh thế giới thứ nhất</a:t>
            </a:r>
            <a:r>
              <a:rPr lang="vi-VN" sz="2400" b="1" dirty="0" smtClean="0">
                <a:latin typeface="+mj-lt"/>
                <a:hlinkClick r:id="rId3" tooltip="Hai bên tham chiến đưa những phương tiện chiến tranh mới vào thời điểm nào trong giai đoạn đầu cuộc Chiến tranh thế giới thứ nhất"/>
              </a:rPr>
              <a:t>?</a:t>
            </a:r>
            <a:endParaRPr lang="vi-VN" sz="2400" b="1" dirty="0" smtClean="0">
              <a:latin typeface="+mj-lt"/>
            </a:endParaRPr>
          </a:p>
          <a:p>
            <a:r>
              <a:rPr lang="vi-VN" sz="2400" dirty="0" smtClean="0">
                <a:latin typeface="+mj-lt"/>
              </a:rPr>
              <a:t>A</a:t>
            </a:r>
            <a:r>
              <a:rPr lang="vi-VN" sz="2400" dirty="0">
                <a:latin typeface="+mj-lt"/>
              </a:rPr>
              <a:t>. Năm </a:t>
            </a:r>
            <a:r>
              <a:rPr lang="vi-VN" sz="2400" dirty="0" smtClean="0">
                <a:latin typeface="+mj-lt"/>
              </a:rPr>
              <a:t>1914                           B</a:t>
            </a:r>
            <a:r>
              <a:rPr lang="vi-VN" sz="2400" dirty="0">
                <a:latin typeface="+mj-lt"/>
              </a:rPr>
              <a:t>. Năm 1915</a:t>
            </a:r>
          </a:p>
          <a:p>
            <a:r>
              <a:rPr lang="vi-VN" sz="2400" dirty="0">
                <a:latin typeface="+mj-lt"/>
              </a:rPr>
              <a:t>C. Năm </a:t>
            </a:r>
            <a:r>
              <a:rPr lang="vi-VN" sz="2400" dirty="0" smtClean="0">
                <a:latin typeface="+mj-lt"/>
              </a:rPr>
              <a:t>1916                           D</a:t>
            </a:r>
            <a:r>
              <a:rPr lang="vi-VN" sz="2400" dirty="0">
                <a:latin typeface="+mj-lt"/>
              </a:rPr>
              <a:t>. Năm </a:t>
            </a:r>
            <a:r>
              <a:rPr lang="vi-VN" sz="2400" dirty="0" smtClean="0">
                <a:latin typeface="+mj-lt"/>
              </a:rPr>
              <a:t>1917</a:t>
            </a:r>
          </a:p>
          <a:p>
            <a:r>
              <a:rPr lang="vi-VN" sz="2400" dirty="0" smtClean="0">
                <a:latin typeface="+mj-lt"/>
                <a:hlinkClick r:id="rId4" tooltip="Yếu tố đã tác động mạnh đến tình hình xã hội Việt Nam trong những năm Chiến tranh thế giới thứ nhất"/>
              </a:rPr>
              <a:t>Câu 3.</a:t>
            </a:r>
            <a:r>
              <a:rPr lang="vi-VN" sz="2400" dirty="0">
                <a:latin typeface="+mj-lt"/>
                <a:hlinkClick r:id="rId4" tooltip="Yếu tố đã tác động mạnh đến tình hình xã hội Việt Nam trong những năm Chiến tranh thế giới thứ nhất"/>
              </a:rPr>
              <a:t> </a:t>
            </a:r>
            <a:r>
              <a:rPr lang="vi-VN" sz="2400" b="1" dirty="0">
                <a:latin typeface="+mj-lt"/>
                <a:hlinkClick r:id="rId4" tooltip="Yếu tố đã tác động mạnh đến tình hình xã hội Việt Nam trong những năm Chiến tranh thế giới thứ nhất"/>
              </a:rPr>
              <a:t>Yếu tố đã tác động mạnh đến tình hình xã hội Việt Nam trong những năm Chiến tranh thế giới thứ nhất là</a:t>
            </a:r>
            <a:r>
              <a:rPr lang="vi-VN" sz="2400" b="1" dirty="0" smtClean="0">
                <a:latin typeface="+mj-lt"/>
                <a:hlinkClick r:id="rId4" tooltip="Yếu tố đã tác động mạnh đến tình hình xã hội Việt Nam trong những năm Chiến tranh thế giới thứ nhất"/>
              </a:rPr>
              <a:t>:</a:t>
            </a:r>
            <a:endParaRPr lang="vi-VN" sz="2400" b="1" dirty="0" smtClean="0">
              <a:latin typeface="+mj-lt"/>
            </a:endParaRPr>
          </a:p>
          <a:p>
            <a:r>
              <a:rPr lang="vi-VN" sz="2400" dirty="0" smtClean="0">
                <a:latin typeface="+mj-lt"/>
              </a:rPr>
              <a:t>A</a:t>
            </a:r>
            <a:r>
              <a:rPr lang="vi-VN" sz="2400" dirty="0">
                <a:latin typeface="+mj-lt"/>
              </a:rPr>
              <a:t>. những biến động về kinh tế ở Việt Nam</a:t>
            </a:r>
          </a:p>
          <a:p>
            <a:r>
              <a:rPr lang="vi-VN" sz="2400" dirty="0">
                <a:latin typeface="+mj-lt"/>
              </a:rPr>
              <a:t>B. chính sách về kinh tế, văn hóa, xã hội của Pháp ở Việt Nam</a:t>
            </a:r>
          </a:p>
          <a:p>
            <a:r>
              <a:rPr lang="vi-VN" sz="2400" dirty="0">
                <a:latin typeface="+mj-lt"/>
              </a:rPr>
              <a:t>C. Pháp là một bên tham chiến trong cuộc Chiến tranh thế giới thứ nhất</a:t>
            </a:r>
          </a:p>
          <a:p>
            <a:r>
              <a:rPr lang="vi-VN" sz="2400" dirty="0">
                <a:latin typeface="+mj-lt"/>
              </a:rPr>
              <a:t>D. chính sách của Pháp và những biến động về kinh tế ở Việt Nam</a:t>
            </a:r>
          </a:p>
          <a:p>
            <a:endParaRPr lang="vi-VN" sz="2400" dirty="0">
              <a:latin typeface="+mj-lt"/>
            </a:endParaRPr>
          </a:p>
          <a:p>
            <a:endParaRPr lang="vi-VN" dirty="0">
              <a:latin typeface="+mj-lt"/>
            </a:endParaRPr>
          </a:p>
          <a:p>
            <a:endParaRPr lang="vi-VN" dirty="0"/>
          </a:p>
        </p:txBody>
      </p:sp>
    </p:spTree>
    <p:extLst>
      <p:ext uri="{BB962C8B-B14F-4D97-AF65-F5344CB8AC3E}">
        <p14:creationId xmlns:p14="http://schemas.microsoft.com/office/powerpoint/2010/main" val="8735152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914400" y="533400"/>
            <a:ext cx="8001000" cy="5909310"/>
          </a:xfrm>
          <a:prstGeom prst="rect">
            <a:avLst/>
          </a:prstGeom>
          <a:noFill/>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r>
              <a:rPr lang="vi-VN" sz="5400" b="1" dirty="0" smtClean="0">
                <a:latin typeface="+mj-lt"/>
              </a:rPr>
              <a:t>1. Vì </a:t>
            </a:r>
            <a:r>
              <a:rPr lang="vi-VN" sz="5400" b="1" dirty="0">
                <a:latin typeface="+mj-lt"/>
              </a:rPr>
              <a:t>sao nói Chiến tranh thế giới thứ nhất là chiến tranh đế quốc phi nghĩa</a:t>
            </a:r>
            <a:r>
              <a:rPr lang="vi-VN" sz="5400" b="1" dirty="0" smtClean="0">
                <a:latin typeface="+mj-lt"/>
              </a:rPr>
              <a:t>?</a:t>
            </a:r>
          </a:p>
          <a:p>
            <a:r>
              <a:rPr lang="vi-VN" sz="5400" b="1" dirty="0" smtClean="0">
                <a:latin typeface="+mj-lt"/>
              </a:rPr>
              <a:t>2. Hãy đánh </a:t>
            </a:r>
            <a:r>
              <a:rPr lang="vi-VN" sz="5400" b="1" dirty="0">
                <a:latin typeface="+mj-lt"/>
              </a:rPr>
              <a:t>giá </a:t>
            </a:r>
            <a:r>
              <a:rPr lang="vi-VN" sz="5400" b="1" dirty="0" smtClean="0">
                <a:latin typeface="+mj-lt"/>
              </a:rPr>
              <a:t>về </a:t>
            </a:r>
            <a:r>
              <a:rPr lang="vi-VN" sz="5400" b="1" dirty="0">
                <a:latin typeface="+mj-lt"/>
              </a:rPr>
              <a:t>vai trò của Cách mạng tháng Mười </a:t>
            </a:r>
            <a:r>
              <a:rPr lang="vi-VN" sz="5400" b="1" dirty="0" smtClean="0">
                <a:latin typeface="+mj-lt"/>
              </a:rPr>
              <a:t>Nga.</a:t>
            </a:r>
            <a:endParaRPr lang="vi-VN" sz="5400" b="1" i="1" dirty="0">
              <a:latin typeface="+mj-lt"/>
            </a:endParaRPr>
          </a:p>
          <a:p>
            <a:pPr algn="ctr"/>
            <a:endParaRPr lang="en-US"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mj-lt"/>
            </a:endParaRPr>
          </a:p>
        </p:txBody>
      </p:sp>
    </p:spTree>
    <p:extLst>
      <p:ext uri="{BB962C8B-B14F-4D97-AF65-F5344CB8AC3E}">
        <p14:creationId xmlns:p14="http://schemas.microsoft.com/office/powerpoint/2010/main" val="2052198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2">
                                            <p:txEl>
                                              <p:pRg st="1" end="1"/>
                                            </p:txEl>
                                          </p:spTgt>
                                        </p:tgtEl>
                                        <p:attrNameLst>
                                          <p:attrName>style.visibility</p:attrName>
                                        </p:attrNameLst>
                                      </p:cBhvr>
                                      <p:to>
                                        <p:strVal val="visible"/>
                                      </p:to>
                                    </p:set>
                                    <p:animEffect transition="in" filter="fade">
                                      <p:cBhvr>
                                        <p:cTn id="13" dur="1000"/>
                                        <p:tgtEl>
                                          <p:spTgt spid="12">
                                            <p:txEl>
                                              <p:pRg st="1" end="1"/>
                                            </p:txEl>
                                          </p:spTgt>
                                        </p:tgtEl>
                                      </p:cBhvr>
                                    </p:animEffect>
                                    <p:anim calcmode="lin" valueType="num">
                                      <p:cBhvr>
                                        <p:cTn id="14"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endParaRPr lang="vi-VN" smtClean="0"/>
          </a:p>
        </p:txBody>
      </p:sp>
      <p:sp>
        <p:nvSpPr>
          <p:cNvPr id="24579" name="Content Placeholder 2"/>
          <p:cNvSpPr>
            <a:spLocks noGrp="1"/>
          </p:cNvSpPr>
          <p:nvPr>
            <p:ph idx="1"/>
          </p:nvPr>
        </p:nvSpPr>
        <p:spPr/>
        <p:txBody>
          <a:bodyPr/>
          <a:lstStyle/>
          <a:p>
            <a:endParaRPr lang="vi-VN" smtClean="0"/>
          </a:p>
        </p:txBody>
      </p:sp>
      <p:pic>
        <p:nvPicPr>
          <p:cNvPr id="24580" name="Picture 2" descr="C:\Users\MyPC\Desktop\cute-powerpoint-wallpaper_02321628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67800" cy="693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
          <p:cNvSpPr txBox="1">
            <a:spLocks noChangeArrowheads="1"/>
          </p:cNvSpPr>
          <p:nvPr/>
        </p:nvSpPr>
        <p:spPr bwMode="auto">
          <a:xfrm>
            <a:off x="2438400" y="685800"/>
            <a:ext cx="4724400" cy="523220"/>
          </a:xfrm>
          <a:prstGeom prst="rect">
            <a:avLst/>
          </a:prstGeom>
          <a:ln/>
        </p:spPr>
        <p:style>
          <a:lnRef idx="2">
            <a:schemeClr val="accent1"/>
          </a:lnRef>
          <a:fillRef idx="1">
            <a:schemeClr val="lt1"/>
          </a:fillRef>
          <a:effectRef idx="0">
            <a:schemeClr val="accent1"/>
          </a:effectRef>
          <a:fontRef idx="minor">
            <a:schemeClr val="dk1"/>
          </a:fontRef>
        </p:style>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defRPr/>
            </a:pPr>
            <a:r>
              <a:rPr lang="en-US" sz="2800" b="1" dirty="0" smtClean="0">
                <a:solidFill>
                  <a:srgbClr val="FF3300"/>
                </a:solidFill>
                <a:latin typeface="Times New Roman" pitchFamily="18" charset="0"/>
                <a:cs typeface="Times New Roman" pitchFamily="18" charset="0"/>
              </a:rPr>
              <a:t>HƯỚNG DẪN HỌC Ở NHÀ</a:t>
            </a:r>
          </a:p>
        </p:txBody>
      </p:sp>
      <p:sp>
        <p:nvSpPr>
          <p:cNvPr id="6" name="Text Box 3"/>
          <p:cNvSpPr txBox="1">
            <a:spLocks noChangeArrowheads="1"/>
          </p:cNvSpPr>
          <p:nvPr/>
        </p:nvSpPr>
        <p:spPr bwMode="auto">
          <a:xfrm>
            <a:off x="1066800" y="2203449"/>
            <a:ext cx="7010400" cy="3362459"/>
          </a:xfrm>
          <a:prstGeom prst="rect">
            <a:avLst/>
          </a:prstGeom>
          <a:ln/>
        </p:spPr>
        <p:style>
          <a:lnRef idx="2">
            <a:schemeClr val="accent1"/>
          </a:lnRef>
          <a:fillRef idx="1">
            <a:schemeClr val="lt1"/>
          </a:fillRef>
          <a:effectRef idx="0">
            <a:schemeClr val="accent1"/>
          </a:effectRef>
          <a:fontRef idx="minor">
            <a:schemeClr val="dk1"/>
          </a:fontRef>
        </p:style>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eaLnBrk="1" hangingPunct="1">
              <a:spcBef>
                <a:spcPct val="50000"/>
              </a:spcBef>
              <a:defRPr/>
            </a:pPr>
            <a:r>
              <a:rPr lang="en-US" sz="2500" b="1" dirty="0" smtClean="0">
                <a:latin typeface="Times New Roman" pitchFamily="18" charset="0"/>
                <a:cs typeface="Times New Roman" pitchFamily="18" charset="0"/>
              </a:rPr>
              <a:t> 1. </a:t>
            </a:r>
            <a:r>
              <a:rPr lang="en-US" sz="2500" b="1" dirty="0" err="1" smtClean="0">
                <a:latin typeface="Times New Roman" pitchFamily="18" charset="0"/>
                <a:cs typeface="Times New Roman" pitchFamily="18" charset="0"/>
              </a:rPr>
              <a:t>Học</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bài</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và</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hoàn</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thành</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vở</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bài</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tập</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lịch</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sử</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và</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địa</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lí</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bài</a:t>
            </a:r>
            <a:r>
              <a:rPr lang="en-US" sz="2500" b="1" dirty="0" smtClean="0">
                <a:latin typeface="Times New Roman" pitchFamily="18" charset="0"/>
                <a:cs typeface="Times New Roman" pitchFamily="18" charset="0"/>
              </a:rPr>
              <a:t> 12 </a:t>
            </a:r>
            <a:endParaRPr lang="en-US" sz="2500" b="1" dirty="0" smtClean="0">
              <a:latin typeface="Times New Roman" pitchFamily="18" charset="0"/>
              <a:cs typeface="Times New Roman" pitchFamily="18" charset="0"/>
            </a:endParaRPr>
          </a:p>
          <a:p>
            <a:pPr algn="just" eaLnBrk="1" hangingPunct="1">
              <a:spcBef>
                <a:spcPct val="50000"/>
              </a:spcBef>
              <a:defRPr/>
            </a:pPr>
            <a:r>
              <a:rPr lang="en-US" sz="2500" b="1" dirty="0" smtClean="0">
                <a:latin typeface="Times New Roman" pitchFamily="18" charset="0"/>
                <a:cs typeface="Times New Roman" pitchFamily="18" charset="0"/>
              </a:rPr>
              <a:t> 2. Viết một đoạn văn trình bày cảm nhận của em </a:t>
            </a:r>
            <a:r>
              <a:rPr lang="en-US" sz="2500" b="1" dirty="0" err="1" smtClean="0">
                <a:latin typeface="Times New Roman" pitchFamily="18" charset="0"/>
                <a:cs typeface="Times New Roman" pitchFamily="18" charset="0"/>
              </a:rPr>
              <a:t>về</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cuộc</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chiến</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tranh</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thế</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giới</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thứ</a:t>
            </a:r>
            <a:r>
              <a:rPr lang="en-US" sz="2500" b="1" dirty="0" smtClean="0">
                <a:latin typeface="Times New Roman" pitchFamily="18" charset="0"/>
                <a:cs typeface="Times New Roman" pitchFamily="18" charset="0"/>
              </a:rPr>
              <a:t> 1</a:t>
            </a:r>
            <a:endParaRPr lang="en-US" sz="2500" b="1" i="1" dirty="0" smtClean="0">
              <a:latin typeface="Times New Roman" pitchFamily="18" charset="0"/>
              <a:cs typeface="Times New Roman" pitchFamily="18" charset="0"/>
            </a:endParaRPr>
          </a:p>
          <a:p>
            <a:pPr algn="just" eaLnBrk="1" hangingPunct="1">
              <a:spcBef>
                <a:spcPct val="50000"/>
              </a:spcBef>
              <a:defRPr/>
            </a:pPr>
            <a:r>
              <a:rPr lang="en-US" sz="2500" b="1" dirty="0" smtClean="0">
                <a:latin typeface="Times New Roman" pitchFamily="18" charset="0"/>
                <a:cs typeface="Times New Roman" pitchFamily="18" charset="0"/>
              </a:rPr>
              <a:t> 3. Sưu tầm </a:t>
            </a:r>
            <a:r>
              <a:rPr lang="en-US" sz="2500" b="1" dirty="0" err="1" smtClean="0">
                <a:latin typeface="Times New Roman" pitchFamily="18" charset="0"/>
                <a:cs typeface="Times New Roman" pitchFamily="18" charset="0"/>
              </a:rPr>
              <a:t>những</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mẩu</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chuyện</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và</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tranh</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ảnh</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về</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cuộc</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cách</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mạng</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tháng</a:t>
            </a:r>
            <a:r>
              <a:rPr lang="en-US" sz="2500" b="1" dirty="0" smtClean="0">
                <a:latin typeface="Times New Roman" pitchFamily="18" charset="0"/>
                <a:cs typeface="Times New Roman" pitchFamily="18" charset="0"/>
              </a:rPr>
              <a:t> 10 Nga </a:t>
            </a:r>
            <a:r>
              <a:rPr lang="en-US" sz="2500" b="1" dirty="0" err="1" smtClean="0">
                <a:latin typeface="Times New Roman" pitchFamily="18" charset="0"/>
                <a:cs typeface="Times New Roman" pitchFamily="18" charset="0"/>
              </a:rPr>
              <a:t>vĩ</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đại</a:t>
            </a:r>
            <a:endParaRPr lang="en-US" sz="2500" b="1" dirty="0" smtClean="0">
              <a:latin typeface="Times New Roman" pitchFamily="18" charset="0"/>
              <a:cs typeface="Times New Roman" pitchFamily="18" charset="0"/>
            </a:endParaRPr>
          </a:p>
          <a:p>
            <a:pPr algn="just" eaLnBrk="1" hangingPunct="1">
              <a:spcBef>
                <a:spcPct val="50000"/>
              </a:spcBef>
              <a:defRPr/>
            </a:pPr>
            <a:r>
              <a:rPr lang="en-US" sz="2500" b="1" dirty="0" smtClean="0">
                <a:latin typeface="Times New Roman" pitchFamily="18" charset="0"/>
                <a:cs typeface="Times New Roman" pitchFamily="18" charset="0"/>
              </a:rPr>
              <a:t>4. Chuẩn </a:t>
            </a:r>
            <a:r>
              <a:rPr lang="en-US" sz="2500" b="1" dirty="0" err="1" smtClean="0">
                <a:latin typeface="Times New Roman" pitchFamily="18" charset="0"/>
                <a:cs typeface="Times New Roman" pitchFamily="18" charset="0"/>
              </a:rPr>
              <a:t>bị</a:t>
            </a:r>
            <a:r>
              <a:rPr lang="en-US" sz="2500" b="1" dirty="0" smtClean="0">
                <a:latin typeface="Times New Roman" pitchFamily="18" charset="0"/>
                <a:cs typeface="Times New Roman" pitchFamily="18" charset="0"/>
              </a:rPr>
              <a:t> </a:t>
            </a:r>
            <a:r>
              <a:rPr lang="en-US" sz="2500" b="1" dirty="0" err="1" smtClean="0">
                <a:latin typeface="Times New Roman" pitchFamily="18" charset="0"/>
                <a:cs typeface="Times New Roman" pitchFamily="18" charset="0"/>
              </a:rPr>
              <a:t>bài</a:t>
            </a:r>
            <a:r>
              <a:rPr lang="en-US" sz="2500" b="1" dirty="0" smtClean="0">
                <a:latin typeface="Times New Roman" pitchFamily="18" charset="0"/>
                <a:cs typeface="Times New Roman" pitchFamily="18" charset="0"/>
              </a:rPr>
              <a:t> 13</a:t>
            </a:r>
            <a:endParaRPr lang="en-US" sz="2500" b="1" i="1"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10394661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CUSTOM_TIMING_USED" val="1"/>
  <p:tag name="GENSWF_SLIDE_TITLE" val="Bài thơ Hoa sớm"/>
  <p:tag name="ISPRING_SLIDE_INDENT_LEVEL" val="0"/>
  <p:tag name="GENSWF_ADVANCE_TIME" val="58.295"/>
  <p:tag name="ISPRING_SLIDE_ID_2" val="{2671F8DB-0874-4568-A02B-DF52693FA386}"/>
</p:tagLst>
</file>

<file path=ppt/tags/tag2.xml><?xml version="1.0" encoding="utf-8"?>
<p:tagLst xmlns:a="http://schemas.openxmlformats.org/drawingml/2006/main" xmlns:r="http://schemas.openxmlformats.org/officeDocument/2006/relationships" xmlns:p="http://schemas.openxmlformats.org/presentationml/2006/main">
  <p:tag name="ISPRING_CUSTOM_TIMING_USED" val="1"/>
  <p:tag name="GENSWF_SLIDE_TITLE" val="Thái độ"/>
  <p:tag name="ISPRING_SLIDE_INDENT_LEVEL" val="0"/>
  <p:tag name="ISPRING_PLAYER_LAYOUT_TYPE" val="Video"/>
  <p:tag name="GENSWF_ADVANCE_TIME" val="20.000"/>
  <p:tag name="ISPRING_SLIDE_ID_2" val="{DEBF7823-4ACE-45F6-AADF-EA1DFF47C0C8}"/>
</p:tagLst>
</file>

<file path=ppt/tags/tag3.xml><?xml version="1.0" encoding="utf-8"?>
<p:tagLst xmlns:a="http://schemas.openxmlformats.org/drawingml/2006/main" xmlns:r="http://schemas.openxmlformats.org/officeDocument/2006/relationships" xmlns:p="http://schemas.openxmlformats.org/presentationml/2006/main">
  <p:tag name="ISPRING_CUSTOM_TIMING_USED" val="1"/>
  <p:tag name="GENSWF_SLIDE_TITLE" val="Bài thơ Hoa sớm"/>
  <p:tag name="ISPRING_SLIDE_INDENT_LEVEL" val="0"/>
  <p:tag name="GENSWF_ADVANCE_TIME" val="58.295"/>
  <p:tag name="ISPRING_SLIDE_ID_2" val="{2671F8DB-0874-4568-A02B-DF52693FA38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2433</TotalTime>
  <Words>1521</Words>
  <Application>Microsoft Office PowerPoint</Application>
  <PresentationFormat>On-screen Show (4:3)</PresentationFormat>
  <Paragraphs>110</Paragraphs>
  <Slides>19</Slides>
  <Notes>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THCS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Cat Moc</cp:lastModifiedBy>
  <cp:revision>199</cp:revision>
  <dcterms:created xsi:type="dcterms:W3CDTF">2017-11-07T09:30:58Z</dcterms:created>
  <dcterms:modified xsi:type="dcterms:W3CDTF">2023-08-06T13:42:10Z</dcterms:modified>
</cp:coreProperties>
</file>