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6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2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23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0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2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55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698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9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1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6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3281A-E3F2-4D92-B4C8-7E4BEBB0A2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3FFB8-40DA-4DEC-8ECD-F8F3E0AB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AUvdM2sK_8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44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09916" y="1773377"/>
            <a:ext cx="295946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685800" y="2326734"/>
          <a:ext cx="10833100" cy="4109085"/>
        </p:xfrm>
        <a:graphic>
          <a:graphicData uri="http://schemas.openxmlformats.org/drawingml/2006/table">
            <a:tbl>
              <a:tblPr firstRow="1" firstCol="1" bandRow="1"/>
              <a:tblGrid>
                <a:gridCol w="3684186">
                  <a:extLst>
                    <a:ext uri="{9D8B030D-6E8A-4147-A177-3AD203B41FA5}">
                      <a16:colId xmlns:a16="http://schemas.microsoft.com/office/drawing/2014/main" xmlns="" val="3313413386"/>
                    </a:ext>
                  </a:extLst>
                </a:gridCol>
                <a:gridCol w="2740151">
                  <a:extLst>
                    <a:ext uri="{9D8B030D-6E8A-4147-A177-3AD203B41FA5}">
                      <a16:colId xmlns:a16="http://schemas.microsoft.com/office/drawing/2014/main" xmlns="" val="3263210811"/>
                    </a:ext>
                  </a:extLst>
                </a:gridCol>
                <a:gridCol w="4408763">
                  <a:extLst>
                    <a:ext uri="{9D8B030D-6E8A-4147-A177-3AD203B41FA5}">
                      <a16:colId xmlns:a16="http://schemas.microsoft.com/office/drawing/2014/main" xmlns="" val="27349551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 thơ đã hình dung 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rái 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ấ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Xưng hô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 động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1190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 Đất chẳng là</a:t>
                      </a: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</a:t>
                      </a: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6148612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=&gt; Thái độ của nhà thơ với Trái Đất: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........................................................................................................................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........................................................................................................................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207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50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745840"/>
            <a:ext cx="10833100" cy="37156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 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 →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75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803055"/>
            <a:ext cx="10833100" cy="410458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1200"/>
              </a:spcAft>
              <a:buSzPts val="1400"/>
            </a:pP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Xưng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!”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xưng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tôn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thoại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chia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"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"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26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2271252" y="1842811"/>
            <a:ext cx="7993625" cy="347643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thậm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máu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“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ngụ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máu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0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276735" y="4351998"/>
            <a:ext cx="1779639" cy="193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1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775876"/>
            <a:ext cx="103257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Aft>
                <a:spcPts val="0"/>
              </a:spcAft>
              <a:buSzPts val="1400"/>
              <a:tabLst>
                <a:tab pos="445135" algn="l"/>
              </a:tabLst>
            </a:pPr>
            <a:r>
              <a:rPr lang="en-US" sz="2800" b="1" dirty="0" smtClean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- </a:t>
            </a:r>
            <a:r>
              <a:rPr lang="en-US" sz="2800" b="1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Nhìn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nghĩ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về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Trái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Đất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nhà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thơ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nghĩ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đến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“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nước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mắt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”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và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“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máu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”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2326" y="2320194"/>
            <a:ext cx="109965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0" algn="just">
              <a:lnSpc>
                <a:spcPct val="150000"/>
              </a:lnSpc>
              <a:spcAft>
                <a:spcPts val="0"/>
              </a:spcAft>
              <a:tabLst>
                <a:tab pos="445135" algn="l"/>
              </a:tabLst>
            </a:pP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+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Hình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ảnh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ẩn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dụ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để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nói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đến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trước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tình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trạng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Trái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Đất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bị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hủy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hoại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giành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giật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khai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thác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…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quá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mức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khiến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Trái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Đất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bị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tổn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thương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nghiêm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trọng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9850" algn="just">
              <a:lnSpc>
                <a:spcPct val="150000"/>
              </a:lnSpc>
              <a:spcAft>
                <a:spcPts val="0"/>
              </a:spcAft>
              <a:tabLst>
                <a:tab pos="445135" algn="l"/>
              </a:tabLst>
            </a:pP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=&gt;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đau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xót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lo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lắng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ưu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tư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tổn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thương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đau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đớn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đang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gánh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chịu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74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270" y="1720652"/>
            <a:ext cx="8652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9850" algn="just">
              <a:spcAft>
                <a:spcPts val="0"/>
              </a:spcAft>
              <a:tabLst>
                <a:tab pos="44513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cư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xử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673099" y="2306159"/>
          <a:ext cx="10833100" cy="4088003"/>
        </p:xfrm>
        <a:graphic>
          <a:graphicData uri="http://schemas.openxmlformats.org/drawingml/2006/table">
            <a:tbl>
              <a:tblPr firstRow="1" firstCol="1" bandRow="1"/>
              <a:tblGrid>
                <a:gridCol w="4828049">
                  <a:extLst>
                    <a:ext uri="{9D8B030D-6E8A-4147-A177-3AD203B41FA5}">
                      <a16:colId xmlns:a16="http://schemas.microsoft.com/office/drawing/2014/main" xmlns="" val="3926273350"/>
                    </a:ext>
                  </a:extLst>
                </a:gridCol>
                <a:gridCol w="6005051">
                  <a:extLst>
                    <a:ext uri="{9D8B030D-6E8A-4147-A177-3AD203B41FA5}">
                      <a16:colId xmlns:a16="http://schemas.microsoft.com/office/drawing/2014/main" xmlns="" val="2414161230"/>
                    </a:ext>
                  </a:extLst>
                </a:gridCol>
              </a:tblGrid>
              <a:tr h="101124">
                <a:tc>
                  <a:txBody>
                    <a:bodyPr/>
                    <a:lstStyle/>
                    <a:p>
                      <a:pPr marR="4318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4318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7368437"/>
                  </a:ext>
                </a:extLst>
              </a:tr>
              <a:tr h="388450">
                <a:tc>
                  <a:txBody>
                    <a:bodyPr/>
                    <a:lstStyle/>
                    <a:p>
                      <a:pPr marL="0" marR="30480" lvl="0" indent="0" algn="just">
                        <a:spcAft>
                          <a:spcPts val="12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nhìn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nhận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như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sở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hữu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một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vô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tri,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vô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giá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30480" lvl="0" indent="0" algn="just">
                        <a:spcAft>
                          <a:spcPts val="12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</a:t>
                      </a: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miếng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ăn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miếng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mồ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0480" lvl="0" indent="0" algn="just">
                        <a:spcAft>
                          <a:spcPts val="12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hình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dung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như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một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con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người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cảm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xúc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vừa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phân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đau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khổ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30480" lvl="0" indent="0" algn="just">
                        <a:spcAft>
                          <a:spcPts val="12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đối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tượng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cần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chia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sẻ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yêu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thương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1101456"/>
                  </a:ext>
                </a:extLst>
              </a:tr>
              <a:tr h="294012">
                <a:tc>
                  <a:txBody>
                    <a:bodyPr/>
                    <a:lstStyle/>
                    <a:p>
                      <a:pPr marL="69850" marR="30480" algn="just">
                        <a:spcAft>
                          <a:spcPts val="120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=&gt;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Trái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đang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bị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đối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xử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thô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bạo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thiếu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hiểu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biết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=&gt;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3816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52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400" y="1199556"/>
            <a:ext cx="256089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Tổng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950485" y="1718505"/>
            <a:ext cx="8303730" cy="4119864"/>
            <a:chOff x="2036204" y="1938038"/>
            <a:chExt cx="8303730" cy="4119864"/>
          </a:xfrm>
        </p:grpSpPr>
        <p:sp>
          <p:nvSpPr>
            <p:cNvPr id="19" name="Freeform 18"/>
            <p:cNvSpPr/>
            <p:nvPr/>
          </p:nvSpPr>
          <p:spPr>
            <a:xfrm>
              <a:off x="6096000" y="2846441"/>
              <a:ext cx="3182949" cy="368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84137"/>
                  </a:lnTo>
                  <a:lnTo>
                    <a:pt x="3182949" y="184137"/>
                  </a:lnTo>
                  <a:lnTo>
                    <a:pt x="3182949" y="36827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6096000" y="2846441"/>
              <a:ext cx="1060983" cy="368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84137"/>
                  </a:lnTo>
                  <a:lnTo>
                    <a:pt x="1060983" y="184137"/>
                  </a:lnTo>
                  <a:lnTo>
                    <a:pt x="1060983" y="36827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5035016" y="2846441"/>
              <a:ext cx="1060983" cy="368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60983" y="0"/>
                  </a:moveTo>
                  <a:lnTo>
                    <a:pt x="1060983" y="184137"/>
                  </a:lnTo>
                  <a:lnTo>
                    <a:pt x="0" y="184137"/>
                  </a:lnTo>
                  <a:lnTo>
                    <a:pt x="0" y="36827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2913050" y="2846441"/>
              <a:ext cx="3182949" cy="368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182949" y="0"/>
                  </a:moveTo>
                  <a:lnTo>
                    <a:pt x="3182949" y="184137"/>
                  </a:lnTo>
                  <a:lnTo>
                    <a:pt x="0" y="184137"/>
                  </a:lnTo>
                  <a:lnTo>
                    <a:pt x="0" y="36827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4758810" y="1938038"/>
              <a:ext cx="2674379" cy="908403"/>
            </a:xfrm>
            <a:custGeom>
              <a:avLst/>
              <a:gdLst>
                <a:gd name="connsiteX0" fmla="*/ 0 w 2674379"/>
                <a:gd name="connsiteY0" fmla="*/ 0 h 908403"/>
                <a:gd name="connsiteX1" fmla="*/ 2674379 w 2674379"/>
                <a:gd name="connsiteY1" fmla="*/ 0 h 908403"/>
                <a:gd name="connsiteX2" fmla="*/ 2674379 w 2674379"/>
                <a:gd name="connsiteY2" fmla="*/ 908403 h 908403"/>
                <a:gd name="connsiteX3" fmla="*/ 0 w 2674379"/>
                <a:gd name="connsiteY3" fmla="*/ 908403 h 908403"/>
                <a:gd name="connsiteX4" fmla="*/ 0 w 2674379"/>
                <a:gd name="connsiteY4" fmla="*/ 0 h 90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4379" h="908403">
                  <a:moveTo>
                    <a:pt x="0" y="0"/>
                  </a:moveTo>
                  <a:lnTo>
                    <a:pt x="2674379" y="0"/>
                  </a:lnTo>
                  <a:lnTo>
                    <a:pt x="2674379" y="908403"/>
                  </a:lnTo>
                  <a:lnTo>
                    <a:pt x="0" y="908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Nghệ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thuật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036204" y="3138518"/>
              <a:ext cx="1937830" cy="2919384"/>
            </a:xfrm>
            <a:custGeom>
              <a:avLst/>
              <a:gdLst>
                <a:gd name="connsiteX0" fmla="*/ 0 w 1753691"/>
                <a:gd name="connsiteY0" fmla="*/ 0 h 2486225"/>
                <a:gd name="connsiteX1" fmla="*/ 1753691 w 1753691"/>
                <a:gd name="connsiteY1" fmla="*/ 0 h 2486225"/>
                <a:gd name="connsiteX2" fmla="*/ 1753691 w 1753691"/>
                <a:gd name="connsiteY2" fmla="*/ 2486225 h 2486225"/>
                <a:gd name="connsiteX3" fmla="*/ 0 w 1753691"/>
                <a:gd name="connsiteY3" fmla="*/ 2486225 h 2486225"/>
                <a:gd name="connsiteX4" fmla="*/ 0 w 1753691"/>
                <a:gd name="connsiteY4" fmla="*/ 0 h 24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3691" h="2486225">
                  <a:moveTo>
                    <a:pt x="0" y="0"/>
                  </a:moveTo>
                  <a:lnTo>
                    <a:pt x="1753691" y="0"/>
                  </a:lnTo>
                  <a:lnTo>
                    <a:pt x="1753691" y="2486225"/>
                  </a:lnTo>
                  <a:lnTo>
                    <a:pt x="0" y="24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dễ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dàng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bộc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bạch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xúc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158170" y="3138518"/>
              <a:ext cx="1937830" cy="2919384"/>
            </a:xfrm>
            <a:custGeom>
              <a:avLst/>
              <a:gdLst>
                <a:gd name="connsiteX0" fmla="*/ 0 w 1753691"/>
                <a:gd name="connsiteY0" fmla="*/ 0 h 2486225"/>
                <a:gd name="connsiteX1" fmla="*/ 1753691 w 1753691"/>
                <a:gd name="connsiteY1" fmla="*/ 0 h 2486225"/>
                <a:gd name="connsiteX2" fmla="*/ 1753691 w 1753691"/>
                <a:gd name="connsiteY2" fmla="*/ 2486225 h 2486225"/>
                <a:gd name="connsiteX3" fmla="*/ 0 w 1753691"/>
                <a:gd name="connsiteY3" fmla="*/ 2486225 h 2486225"/>
                <a:gd name="connsiteX4" fmla="*/ 0 w 1753691"/>
                <a:gd name="connsiteY4" fmla="*/ 0 h 24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3691" h="2486225">
                  <a:moveTo>
                    <a:pt x="0" y="0"/>
                  </a:moveTo>
                  <a:lnTo>
                    <a:pt x="1753691" y="0"/>
                  </a:lnTo>
                  <a:lnTo>
                    <a:pt x="1753691" y="2486225"/>
                  </a:lnTo>
                  <a:lnTo>
                    <a:pt x="0" y="24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sánh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miêu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cụ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6280137" y="3138518"/>
              <a:ext cx="1937830" cy="2919384"/>
            </a:xfrm>
            <a:custGeom>
              <a:avLst/>
              <a:gdLst>
                <a:gd name="connsiteX0" fmla="*/ 0 w 1753691"/>
                <a:gd name="connsiteY0" fmla="*/ 0 h 2486225"/>
                <a:gd name="connsiteX1" fmla="*/ 1753691 w 1753691"/>
                <a:gd name="connsiteY1" fmla="*/ 0 h 2486225"/>
                <a:gd name="connsiteX2" fmla="*/ 1753691 w 1753691"/>
                <a:gd name="connsiteY2" fmla="*/ 2486225 h 2486225"/>
                <a:gd name="connsiteX3" fmla="*/ 0 w 1753691"/>
                <a:gd name="connsiteY3" fmla="*/ 2486225 h 2486225"/>
                <a:gd name="connsiteX4" fmla="*/ 0 w 1753691"/>
                <a:gd name="connsiteY4" fmla="*/ 0 h 24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3691" h="2486225">
                  <a:moveTo>
                    <a:pt x="0" y="0"/>
                  </a:moveTo>
                  <a:lnTo>
                    <a:pt x="1753691" y="0"/>
                  </a:lnTo>
                  <a:lnTo>
                    <a:pt x="1753691" y="2486225"/>
                  </a:lnTo>
                  <a:lnTo>
                    <a:pt x="0" y="24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sức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gợi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lay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mạnh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mẽ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mắt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”, “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rửa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sạch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máu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”.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8402104" y="3138518"/>
              <a:ext cx="1937830" cy="2919384"/>
            </a:xfrm>
            <a:custGeom>
              <a:avLst/>
              <a:gdLst>
                <a:gd name="connsiteX0" fmla="*/ 0 w 1753691"/>
                <a:gd name="connsiteY0" fmla="*/ 0 h 2486225"/>
                <a:gd name="connsiteX1" fmla="*/ 1753691 w 1753691"/>
                <a:gd name="connsiteY1" fmla="*/ 0 h 2486225"/>
                <a:gd name="connsiteX2" fmla="*/ 1753691 w 1753691"/>
                <a:gd name="connsiteY2" fmla="*/ 2486225 h 2486225"/>
                <a:gd name="connsiteX3" fmla="*/ 0 w 1753691"/>
                <a:gd name="connsiteY3" fmla="*/ 2486225 h 2486225"/>
                <a:gd name="connsiteX4" fmla="*/ 0 w 1753691"/>
                <a:gd name="connsiteY4" fmla="*/ 0 h 24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3691" h="2486225">
                  <a:moveTo>
                    <a:pt x="0" y="0"/>
                  </a:moveTo>
                  <a:lnTo>
                    <a:pt x="1753691" y="0"/>
                  </a:lnTo>
                  <a:lnTo>
                    <a:pt x="1753691" y="2486225"/>
                  </a:lnTo>
                  <a:lnTo>
                    <a:pt x="0" y="24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Giọng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trò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thoại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giàu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xúc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193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400" y="1199556"/>
            <a:ext cx="256089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Tổng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940847" y="1579442"/>
            <a:ext cx="8576481" cy="4563652"/>
            <a:chOff x="2033959" y="1161149"/>
            <a:chExt cx="8124080" cy="4563652"/>
          </a:xfrm>
        </p:grpSpPr>
        <p:sp>
          <p:nvSpPr>
            <p:cNvPr id="16" name="Freeform 15"/>
            <p:cNvSpPr/>
            <p:nvPr/>
          </p:nvSpPr>
          <p:spPr>
            <a:xfrm>
              <a:off x="6096000" y="1998205"/>
              <a:ext cx="2224013" cy="771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85985"/>
                  </a:lnTo>
                  <a:lnTo>
                    <a:pt x="2224013" y="385985"/>
                  </a:lnTo>
                  <a:lnTo>
                    <a:pt x="2224013" y="771971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3871986" y="1998205"/>
              <a:ext cx="2224013" cy="771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224013" y="0"/>
                  </a:moveTo>
                  <a:lnTo>
                    <a:pt x="2224013" y="385985"/>
                  </a:lnTo>
                  <a:lnTo>
                    <a:pt x="0" y="385985"/>
                  </a:lnTo>
                  <a:lnTo>
                    <a:pt x="0" y="771971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4257972" y="1161149"/>
              <a:ext cx="3676054" cy="837056"/>
            </a:xfrm>
            <a:custGeom>
              <a:avLst/>
              <a:gdLst>
                <a:gd name="connsiteX0" fmla="*/ 0 w 3676054"/>
                <a:gd name="connsiteY0" fmla="*/ 0 h 837056"/>
                <a:gd name="connsiteX1" fmla="*/ 3676054 w 3676054"/>
                <a:gd name="connsiteY1" fmla="*/ 0 h 837056"/>
                <a:gd name="connsiteX2" fmla="*/ 3676054 w 3676054"/>
                <a:gd name="connsiteY2" fmla="*/ 837056 h 837056"/>
                <a:gd name="connsiteX3" fmla="*/ 0 w 3676054"/>
                <a:gd name="connsiteY3" fmla="*/ 837056 h 837056"/>
                <a:gd name="connsiteX4" fmla="*/ 0 w 3676054"/>
                <a:gd name="connsiteY4" fmla="*/ 0 h 83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054" h="837056">
                  <a:moveTo>
                    <a:pt x="0" y="0"/>
                  </a:moveTo>
                  <a:lnTo>
                    <a:pt x="3676054" y="0"/>
                  </a:lnTo>
                  <a:lnTo>
                    <a:pt x="3676054" y="837056"/>
                  </a:lnTo>
                  <a:lnTo>
                    <a:pt x="0" y="837056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dung, ý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2033959" y="2770176"/>
              <a:ext cx="3676054" cy="2954625"/>
            </a:xfrm>
            <a:custGeom>
              <a:avLst/>
              <a:gdLst>
                <a:gd name="connsiteX0" fmla="*/ 0 w 3676054"/>
                <a:gd name="connsiteY0" fmla="*/ 0 h 2838189"/>
                <a:gd name="connsiteX1" fmla="*/ 3676054 w 3676054"/>
                <a:gd name="connsiteY1" fmla="*/ 0 h 2838189"/>
                <a:gd name="connsiteX2" fmla="*/ 3676054 w 3676054"/>
                <a:gd name="connsiteY2" fmla="*/ 2838189 h 2838189"/>
                <a:gd name="connsiteX3" fmla="*/ 0 w 3676054"/>
                <a:gd name="connsiteY3" fmla="*/ 2838189 h 2838189"/>
                <a:gd name="connsiteX4" fmla="*/ 0 w 3676054"/>
                <a:gd name="connsiteY4" fmla="*/ 0 h 2838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054" h="2838189">
                  <a:moveTo>
                    <a:pt x="0" y="0"/>
                  </a:moveTo>
                  <a:lnTo>
                    <a:pt x="3676054" y="0"/>
                  </a:lnTo>
                  <a:lnTo>
                    <a:pt x="3676054" y="2838189"/>
                  </a:lnTo>
                  <a:lnTo>
                    <a:pt x="0" y="28381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trạng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đang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xâu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xé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chiếm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hủy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gây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thương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nghiêm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trọng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6481985" y="2770176"/>
              <a:ext cx="3676054" cy="2926672"/>
            </a:xfrm>
            <a:custGeom>
              <a:avLst/>
              <a:gdLst>
                <a:gd name="connsiteX0" fmla="*/ 0 w 3676054"/>
                <a:gd name="connsiteY0" fmla="*/ 0 h 2926672"/>
                <a:gd name="connsiteX1" fmla="*/ 3676054 w 3676054"/>
                <a:gd name="connsiteY1" fmla="*/ 0 h 2926672"/>
                <a:gd name="connsiteX2" fmla="*/ 3676054 w 3676054"/>
                <a:gd name="connsiteY2" fmla="*/ 2926672 h 2926672"/>
                <a:gd name="connsiteX3" fmla="*/ 0 w 3676054"/>
                <a:gd name="connsiteY3" fmla="*/ 2926672 h 2926672"/>
                <a:gd name="connsiteX4" fmla="*/ 0 w 3676054"/>
                <a:gd name="connsiteY4" fmla="*/ 0 h 29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054" h="2926672">
                  <a:moveTo>
                    <a:pt x="0" y="0"/>
                  </a:moveTo>
                  <a:lnTo>
                    <a:pt x="3676054" y="0"/>
                  </a:lnTo>
                  <a:lnTo>
                    <a:pt x="3676054" y="2926672"/>
                  </a:lnTo>
                  <a:lnTo>
                    <a:pt x="0" y="29266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khao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nâng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niu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gìn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vẻ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đẹp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bình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yên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ngôi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chung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loài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857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130300"/>
            <a:ext cx="2284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IV.</a:t>
            </a:r>
            <a:r>
              <a:rPr lang="pt-BR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Luyện tập</a:t>
            </a:r>
            <a:endParaRPr lang="en-US" sz="2800" dirty="0"/>
          </a:p>
        </p:txBody>
      </p:sp>
      <p:sp>
        <p:nvSpPr>
          <p:cNvPr id="18" name="Rectangle 17"/>
          <p:cNvSpPr/>
          <p:nvPr/>
        </p:nvSpPr>
        <p:spPr>
          <a:xfrm>
            <a:off x="660400" y="1636042"/>
            <a:ext cx="1097877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1: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Tìm ra điểm giống nhau về ý nghĩa được đặt ra qua 3 VB đã dọc trong bài 9.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5800" y="2572000"/>
            <a:ext cx="10833100" cy="36586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 ý:</a:t>
            </a:r>
            <a:endParaRPr lang="en-US" sz="2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pt-BR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Dù khác nhau về thể loại nhưng cả 3 VB đều hướng tới chủ đề </a:t>
            </a:r>
            <a:r>
              <a:rPr lang="en-US" sz="2500" dirty="0" err="1">
                <a:solidFill>
                  <a:srgbClr val="4A4A4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đều</a:t>
            </a:r>
            <a:r>
              <a:rPr lang="en-US" sz="2500" dirty="0">
                <a:solidFill>
                  <a:srgbClr val="4A4A4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trạng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đang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hủy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vấn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nhức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nhối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bách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đựng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dấy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chuông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tỉnh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trách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ta. 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59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130300"/>
            <a:ext cx="2284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IV.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Luyện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400" y="1609128"/>
            <a:ext cx="130356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685799" y="2110337"/>
          <a:ext cx="10833100" cy="3652520"/>
        </p:xfrm>
        <a:graphic>
          <a:graphicData uri="http://schemas.openxmlformats.org/drawingml/2006/table">
            <a:tbl>
              <a:tblPr firstRow="1" firstCol="1" bandRow="1"/>
              <a:tblGrid>
                <a:gridCol w="5415493">
                  <a:extLst>
                    <a:ext uri="{9D8B030D-6E8A-4147-A177-3AD203B41FA5}">
                      <a16:colId xmlns:a16="http://schemas.microsoft.com/office/drawing/2014/main" xmlns="" val="2643826280"/>
                    </a:ext>
                  </a:extLst>
                </a:gridCol>
                <a:gridCol w="5417607">
                  <a:extLst>
                    <a:ext uri="{9D8B030D-6E8A-4147-A177-3AD203B41FA5}">
                      <a16:colId xmlns:a16="http://schemas.microsoft.com/office/drawing/2014/main" xmlns="" val="3912241626"/>
                    </a:ext>
                  </a:extLst>
                </a:gridCol>
              </a:tblGrid>
              <a:tr h="1595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thông tin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trữ tình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99671321"/>
                  </a:ext>
                </a:extLst>
              </a:tr>
              <a:tr h="7977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 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Hình tượng độc đáo, tình cảm sâu sắc, liên tưởng, so sánh bất ngờ thú vị.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Giọng thơ trò chuyện, đối thoại tâm tình với Trái Đất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Ý nghĩa triết lí thâm trầm, sâu sắc.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7957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685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265"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32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>
              <a:spcAft>
                <a:spcPts val="0"/>
              </a:spcAft>
            </a:pPr>
            <a:r>
              <a:rPr lang="en-US" sz="2800" b="1" dirty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en-US" sz="2800" b="1" i="1" dirty="0">
                <a:solidFill>
                  <a:srgbClr val="1F4E79"/>
                </a:solidFill>
                <a:latin typeface="Times New Roman" panose="02020603050405020304" pitchFamily="18" charset="0"/>
                <a:ea typeface="Brush Script MT" panose="03060802040406070304" pitchFamily="66" charset="0"/>
              </a:rPr>
              <a:t>RA- XUN GAM – DA- TỐP</a:t>
            </a:r>
            <a:r>
              <a:rPr lang="en-US" sz="2800" b="1" dirty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96493" y="772197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</a:t>
            </a:r>
            <a:endParaRPr lang="en-US" sz="28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/>
          <a:srcRect l="10648" r="11593"/>
          <a:stretch/>
        </p:blipFill>
        <p:spPr>
          <a:xfrm>
            <a:off x="801477" y="1500648"/>
            <a:ext cx="6651523" cy="478778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453000" y="2355894"/>
            <a:ext cx="4257219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dAUvdM2sK_8"/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1007184" y="1764187"/>
            <a:ext cx="6176246" cy="373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9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50005" y="712947"/>
            <a:ext cx="1904689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0400" y="1371456"/>
            <a:ext cx="108331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Câu 3: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Theo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mắt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rửa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sạch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5800" y="2271620"/>
            <a:ext cx="7027606" cy="3627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3406" y="2400322"/>
            <a:ext cx="3830894" cy="26772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50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96493" y="743212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</a:t>
            </a:r>
            <a:endParaRPr lang="en-US" sz="2800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4126630" y="1524526"/>
            <a:ext cx="6017342" cy="2620832"/>
          </a:xfrm>
          <a:prstGeom prst="wedgeRoundRectCallout">
            <a:avLst>
              <a:gd name="adj1" fmla="val -45769"/>
              <a:gd name="adj2" fmla="val 7558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Nhớ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lại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cuộc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họp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hay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cuộc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thảo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luận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vụ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việc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mà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em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đã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từng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tham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gia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chứng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kiến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Em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hãy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chia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sẻ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đôi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nét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kiện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đó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0728" y="384472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2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thành kiến thức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403270" y="1331220"/>
            <a:ext cx="970855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fr-FR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 BIÊN BẢN MỘT CUỘC HỌP, CUỘC THẢO LUẬN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71508" y="2466492"/>
            <a:ext cx="55150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HOẠT ĐỘNG CẶP ĐÔI CHIA SẺ</a:t>
            </a:r>
            <a:endParaRPr lang="en-US" sz="2800" dirty="0"/>
          </a:p>
        </p:txBody>
      </p:sp>
      <p:sp>
        <p:nvSpPr>
          <p:cNvPr id="17" name="Can 16"/>
          <p:cNvSpPr/>
          <p:nvPr/>
        </p:nvSpPr>
        <p:spPr>
          <a:xfrm>
            <a:off x="1941715" y="3082413"/>
            <a:ext cx="1755058" cy="3013587"/>
          </a:xfrm>
          <a:prstGeom prst="can">
            <a:avLst>
              <a:gd name="adj" fmla="val 863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i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 bản là gì?</a:t>
            </a:r>
            <a:endParaRPr lang="en-US" sz="320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Can 23"/>
          <p:cNvSpPr/>
          <p:nvPr/>
        </p:nvSpPr>
        <p:spPr>
          <a:xfrm>
            <a:off x="4527704" y="3082413"/>
            <a:ext cx="2551469" cy="3013587"/>
          </a:xfrm>
          <a:prstGeom prst="can">
            <a:avLst>
              <a:gd name="adj" fmla="val 863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an 24"/>
          <p:cNvSpPr/>
          <p:nvPr/>
        </p:nvSpPr>
        <p:spPr>
          <a:xfrm>
            <a:off x="7910103" y="3082413"/>
            <a:ext cx="2352882" cy="3013587"/>
          </a:xfrm>
          <a:prstGeom prst="can">
            <a:avLst>
              <a:gd name="adj" fmla="val 863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3937819" y="4054241"/>
            <a:ext cx="280220" cy="115194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7388327" y="4066235"/>
            <a:ext cx="280220" cy="115194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17618" y="2148173"/>
            <a:ext cx="282801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9457" y="1685531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78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5" grpId="0" animBg="1"/>
      <p:bldP spid="18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270" y="1331220"/>
            <a:ext cx="970855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 BIÊN BẢN MỘT CUỘC HỌP, CUỘC THẢO LUẬN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270" y="2138380"/>
            <a:ext cx="282801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710126" y="2519263"/>
            <a:ext cx="6784449" cy="3325687"/>
            <a:chOff x="2993731" y="2576726"/>
            <a:chExt cx="6784449" cy="3325687"/>
          </a:xfrm>
        </p:grpSpPr>
        <p:sp>
          <p:nvSpPr>
            <p:cNvPr id="19" name="Freeform 18"/>
            <p:cNvSpPr/>
            <p:nvPr/>
          </p:nvSpPr>
          <p:spPr>
            <a:xfrm>
              <a:off x="4859734" y="3126658"/>
              <a:ext cx="4918446" cy="2775755"/>
            </a:xfrm>
            <a:custGeom>
              <a:avLst/>
              <a:gdLst>
                <a:gd name="connsiteX0" fmla="*/ 0 w 5298281"/>
                <a:gd name="connsiteY0" fmla="*/ 0 h 3533953"/>
                <a:gd name="connsiteX1" fmla="*/ 5298281 w 5298281"/>
                <a:gd name="connsiteY1" fmla="*/ 0 h 3533953"/>
                <a:gd name="connsiteX2" fmla="*/ 5298281 w 5298281"/>
                <a:gd name="connsiteY2" fmla="*/ 3533953 h 3533953"/>
                <a:gd name="connsiteX3" fmla="*/ 0 w 5298281"/>
                <a:gd name="connsiteY3" fmla="*/ 3533953 h 3533953"/>
                <a:gd name="connsiteX4" fmla="*/ 0 w 5298281"/>
                <a:gd name="connsiteY4" fmla="*/ 0 h 353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8281" h="3533953">
                  <a:moveTo>
                    <a:pt x="0" y="0"/>
                  </a:moveTo>
                  <a:lnTo>
                    <a:pt x="5298281" y="0"/>
                  </a:lnTo>
                  <a:lnTo>
                    <a:pt x="5298281" y="3533953"/>
                  </a:lnTo>
                  <a:lnTo>
                    <a:pt x="0" y="3533953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47725" tIns="227584" rIns="227584" bIns="227584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kế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hoạch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chức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hưởng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 (SGK /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89)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993731" y="2576726"/>
              <a:ext cx="2704984" cy="1263435"/>
            </a:xfrm>
            <a:custGeom>
              <a:avLst/>
              <a:gdLst>
                <a:gd name="connsiteX0" fmla="*/ 0 w 3532187"/>
                <a:gd name="connsiteY0" fmla="*/ 1766094 h 3532187"/>
                <a:gd name="connsiteX1" fmla="*/ 1766094 w 3532187"/>
                <a:gd name="connsiteY1" fmla="*/ 0 h 3532187"/>
                <a:gd name="connsiteX2" fmla="*/ 3532188 w 3532187"/>
                <a:gd name="connsiteY2" fmla="*/ 1766094 h 3532187"/>
                <a:gd name="connsiteX3" fmla="*/ 1766094 w 3532187"/>
                <a:gd name="connsiteY3" fmla="*/ 3532188 h 3532187"/>
                <a:gd name="connsiteX4" fmla="*/ 0 w 3532187"/>
                <a:gd name="connsiteY4" fmla="*/ 1766094 h 353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2187" h="3532187">
                  <a:moveTo>
                    <a:pt x="0" y="1766094"/>
                  </a:moveTo>
                  <a:cubicBezTo>
                    <a:pt x="0" y="790707"/>
                    <a:pt x="790707" y="0"/>
                    <a:pt x="1766094" y="0"/>
                  </a:cubicBezTo>
                  <a:cubicBezTo>
                    <a:pt x="2741481" y="0"/>
                    <a:pt x="3532188" y="790707"/>
                    <a:pt x="3532188" y="1766094"/>
                  </a:cubicBezTo>
                  <a:cubicBezTo>
                    <a:pt x="3532188" y="2741481"/>
                    <a:pt x="2741481" y="3532188"/>
                    <a:pt x="1766094" y="3532188"/>
                  </a:cubicBezTo>
                  <a:cubicBezTo>
                    <a:pt x="790707" y="3532188"/>
                    <a:pt x="0" y="2741481"/>
                    <a:pt x="0" y="1766094"/>
                  </a:cubicBez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7277" tIns="517277" rIns="517277" bIns="517277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Ví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439457" y="1685531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66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270" y="1331220"/>
            <a:ext cx="970855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 BIÊN BẢN MỘT CUỘC HỌP, CUỘC THẢO LUẬN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270" y="2138380"/>
            <a:ext cx="282801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39457" y="1685531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702741" y="2138380"/>
            <a:ext cx="8799219" cy="4147987"/>
            <a:chOff x="1360235" y="870152"/>
            <a:chExt cx="8799219" cy="4147987"/>
          </a:xfrm>
        </p:grpSpPr>
        <p:sp>
          <p:nvSpPr>
            <p:cNvPr id="17" name="Freeform 16"/>
            <p:cNvSpPr/>
            <p:nvPr/>
          </p:nvSpPr>
          <p:spPr>
            <a:xfrm>
              <a:off x="6096000" y="1704966"/>
              <a:ext cx="2875309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49510"/>
                  </a:lnTo>
                  <a:lnTo>
                    <a:pt x="2875309" y="249510"/>
                  </a:lnTo>
                  <a:lnTo>
                    <a:pt x="2875309" y="499020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6050280" y="1704966"/>
              <a:ext cx="91440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99020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3220690" y="1704966"/>
              <a:ext cx="2875309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875309" y="0"/>
                  </a:moveTo>
                  <a:lnTo>
                    <a:pt x="2875309" y="249510"/>
                  </a:lnTo>
                  <a:lnTo>
                    <a:pt x="0" y="249510"/>
                  </a:lnTo>
                  <a:lnTo>
                    <a:pt x="0" y="499020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4907855" y="870152"/>
              <a:ext cx="2528716" cy="834814"/>
            </a:xfrm>
            <a:custGeom>
              <a:avLst/>
              <a:gdLst>
                <a:gd name="connsiteX0" fmla="*/ 0 w 2376289"/>
                <a:gd name="connsiteY0" fmla="*/ 0 h 834814"/>
                <a:gd name="connsiteX1" fmla="*/ 2376289 w 2376289"/>
                <a:gd name="connsiteY1" fmla="*/ 0 h 834814"/>
                <a:gd name="connsiteX2" fmla="*/ 2376289 w 2376289"/>
                <a:gd name="connsiteY2" fmla="*/ 834814 h 834814"/>
                <a:gd name="connsiteX3" fmla="*/ 0 w 2376289"/>
                <a:gd name="connsiteY3" fmla="*/ 834814 h 834814"/>
                <a:gd name="connsiteX4" fmla="*/ 0 w 2376289"/>
                <a:gd name="connsiteY4" fmla="*/ 0 h 834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834814">
                  <a:moveTo>
                    <a:pt x="0" y="0"/>
                  </a:moveTo>
                  <a:lnTo>
                    <a:pt x="2376289" y="0"/>
                  </a:lnTo>
                  <a:lnTo>
                    <a:pt x="2376289" y="834814"/>
                  </a:lnTo>
                  <a:lnTo>
                    <a:pt x="0" y="83481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US" sz="24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1360235" y="2203986"/>
              <a:ext cx="3501900" cy="2814153"/>
            </a:xfrm>
            <a:custGeom>
              <a:avLst/>
              <a:gdLst>
                <a:gd name="connsiteX0" fmla="*/ 0 w 2376289"/>
                <a:gd name="connsiteY0" fmla="*/ 0 h 3783860"/>
                <a:gd name="connsiteX1" fmla="*/ 2376289 w 2376289"/>
                <a:gd name="connsiteY1" fmla="*/ 0 h 3783860"/>
                <a:gd name="connsiteX2" fmla="*/ 2376289 w 2376289"/>
                <a:gd name="connsiteY2" fmla="*/ 3783860 h 3783860"/>
                <a:gd name="connsiteX3" fmla="*/ 0 w 2376289"/>
                <a:gd name="connsiteY3" fmla="*/ 3783860 h 3783860"/>
                <a:gd name="connsiteX4" fmla="*/ 0 w 2376289"/>
                <a:gd name="connsiteY4" fmla="*/ 0 h 378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3783860">
                  <a:moveTo>
                    <a:pt x="0" y="0"/>
                  </a:moveTo>
                  <a:lnTo>
                    <a:pt x="2376289" y="0"/>
                  </a:lnTo>
                  <a:lnTo>
                    <a:pt x="2376289" y="3783860"/>
                  </a:lnTo>
                  <a:lnTo>
                    <a:pt x="0" y="378386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chép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họp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hay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vụ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nắm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đầy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đủ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ra.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960615" y="2203986"/>
              <a:ext cx="2724071" cy="2814153"/>
            </a:xfrm>
            <a:custGeom>
              <a:avLst/>
              <a:gdLst>
                <a:gd name="connsiteX0" fmla="*/ 0 w 2376289"/>
                <a:gd name="connsiteY0" fmla="*/ 0 h 3783860"/>
                <a:gd name="connsiteX1" fmla="*/ 2376289 w 2376289"/>
                <a:gd name="connsiteY1" fmla="*/ 0 h 3783860"/>
                <a:gd name="connsiteX2" fmla="*/ 2376289 w 2376289"/>
                <a:gd name="connsiteY2" fmla="*/ 3783860 h 3783860"/>
                <a:gd name="connsiteX3" fmla="*/ 0 w 2376289"/>
                <a:gd name="connsiteY3" fmla="*/ 3783860 h 3783860"/>
                <a:gd name="connsiteX4" fmla="*/ 0 w 2376289"/>
                <a:gd name="connsiteY4" fmla="*/ 0 h 378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3783860">
                  <a:moveTo>
                    <a:pt x="0" y="0"/>
                  </a:moveTo>
                  <a:lnTo>
                    <a:pt x="2376289" y="0"/>
                  </a:lnTo>
                  <a:lnTo>
                    <a:pt x="2376289" y="3783860"/>
                  </a:lnTo>
                  <a:lnTo>
                    <a:pt x="0" y="378386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Nó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lưu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sơ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lúc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đưa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chứng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vụ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vệc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7783165" y="2203986"/>
              <a:ext cx="2376289" cy="2814153"/>
            </a:xfrm>
            <a:custGeom>
              <a:avLst/>
              <a:gdLst>
                <a:gd name="connsiteX0" fmla="*/ 0 w 2376289"/>
                <a:gd name="connsiteY0" fmla="*/ 0 h 3783860"/>
                <a:gd name="connsiteX1" fmla="*/ 2376289 w 2376289"/>
                <a:gd name="connsiteY1" fmla="*/ 0 h 3783860"/>
                <a:gd name="connsiteX2" fmla="*/ 2376289 w 2376289"/>
                <a:gd name="connsiteY2" fmla="*/ 3783860 h 3783860"/>
                <a:gd name="connsiteX3" fmla="*/ 0 w 2376289"/>
                <a:gd name="connsiteY3" fmla="*/ 3783860 h 3783860"/>
                <a:gd name="connsiteX4" fmla="*/ 0 w 2376289"/>
                <a:gd name="connsiteY4" fmla="*/ 0 h 378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3783860">
                  <a:moveTo>
                    <a:pt x="0" y="0"/>
                  </a:moveTo>
                  <a:lnTo>
                    <a:pt x="2376289" y="0"/>
                  </a:lnTo>
                  <a:lnTo>
                    <a:pt x="2376289" y="3783860"/>
                  </a:lnTo>
                  <a:lnTo>
                    <a:pt x="0" y="378386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đòi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quy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riêng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495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7934" y="1247847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7934" y="1829805"/>
            <a:ext cx="613975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thường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2363171"/>
            <a:ext cx="108331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,....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66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7934" y="1247847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7934" y="1829805"/>
            <a:ext cx="613975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thường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271" y="2307720"/>
            <a:ext cx="1144490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tùy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222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370569"/>
            <a:ext cx="647645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Kĩ thuật &quot;Khăn trải bàn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74" y="3144619"/>
            <a:ext cx="3743849" cy="304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Wave 13"/>
          <p:cNvSpPr/>
          <p:nvPr/>
        </p:nvSpPr>
        <p:spPr>
          <a:xfrm>
            <a:off x="685800" y="2002256"/>
            <a:ext cx="3672349" cy="902740"/>
          </a:xfrm>
          <a:prstGeom prst="wav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51871" y="1749408"/>
            <a:ext cx="304923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b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hiếu</a:t>
            </a:r>
            <a:r>
              <a:rPr lang="en-US" sz="2800" b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học</a:t>
            </a:r>
            <a:r>
              <a:rPr lang="en-US" sz="2800" b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sz="2800" b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</a:t>
            </a:r>
            <a:r>
              <a:rPr lang="en-US" sz="2800" b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1.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4617012" y="2337878"/>
          <a:ext cx="6972301" cy="3913506"/>
        </p:xfrm>
        <a:graphic>
          <a:graphicData uri="http://schemas.openxmlformats.org/drawingml/2006/table">
            <a:tbl>
              <a:tblPr firstRow="1" firstCol="1" bandRow="1"/>
              <a:tblGrid>
                <a:gridCol w="1076633">
                  <a:extLst>
                    <a:ext uri="{9D8B030D-6E8A-4147-A177-3AD203B41FA5}">
                      <a16:colId xmlns:a16="http://schemas.microsoft.com/office/drawing/2014/main" xmlns="" val="1541242630"/>
                    </a:ext>
                  </a:extLst>
                </a:gridCol>
                <a:gridCol w="3421626">
                  <a:extLst>
                    <a:ext uri="{9D8B030D-6E8A-4147-A177-3AD203B41FA5}">
                      <a16:colId xmlns:a16="http://schemas.microsoft.com/office/drawing/2014/main" xmlns="" val="2691468163"/>
                    </a:ext>
                  </a:extLst>
                </a:gridCol>
                <a:gridCol w="2474042">
                  <a:extLst>
                    <a:ext uri="{9D8B030D-6E8A-4147-A177-3AD203B41FA5}">
                      <a16:colId xmlns:a16="http://schemas.microsoft.com/office/drawing/2014/main" xmlns="" val="9101732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3,4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1349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2.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3. 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400" dirty="0" smtClean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4. 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b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dễ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5909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507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266432"/>
            <a:ext cx="647645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767998"/>
            <a:ext cx="108331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(SGK /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89)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2681663"/>
            <a:ext cx="10833100" cy="32893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 algn="just">
              <a:spcAft>
                <a:spcPts val="0"/>
              </a:spcAft>
            </a:pPr>
            <a:r>
              <a:rPr lang="es-MX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s-MX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s-MX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s-MX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8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0162" y="1356741"/>
            <a:ext cx="73629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6407" y="1976013"/>
            <a:ext cx="10833100" cy="11462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(SGK /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89)</a:t>
            </a:r>
          </a:p>
        </p:txBody>
      </p:sp>
    </p:spTree>
    <p:extLst>
      <p:ext uri="{BB962C8B-B14F-4D97-AF65-F5344CB8AC3E}">
        <p14:creationId xmlns:p14="http://schemas.microsoft.com/office/powerpoint/2010/main" val="364298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6626" y="1148680"/>
            <a:ext cx="6096000" cy="1168269"/>
          </a:xfrm>
          <a:prstGeom prst="rect">
            <a:avLst/>
          </a:prstGeom>
        </p:spPr>
        <p:txBody>
          <a:bodyPr>
            <a:spAutoFit/>
          </a:bodyPr>
          <a:lstStyle/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</a:t>
            </a:r>
            <a:r>
              <a:rPr lang="de-D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Đọc văn bản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376" y="2288391"/>
            <a:ext cx="3431217" cy="339012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96485" y="5590811"/>
            <a:ext cx="3382657" cy="9832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Ra-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Gam-da-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1923 - 2003)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4724117" y="2043882"/>
            <a:ext cx="6332257" cy="1022554"/>
          </a:xfrm>
          <a:custGeom>
            <a:avLst/>
            <a:gdLst>
              <a:gd name="connsiteX0" fmla="*/ 0 w 4019918"/>
              <a:gd name="connsiteY0" fmla="*/ 102255 h 1022554"/>
              <a:gd name="connsiteX1" fmla="*/ 102255 w 4019918"/>
              <a:gd name="connsiteY1" fmla="*/ 0 h 1022554"/>
              <a:gd name="connsiteX2" fmla="*/ 3917663 w 4019918"/>
              <a:gd name="connsiteY2" fmla="*/ 0 h 1022554"/>
              <a:gd name="connsiteX3" fmla="*/ 4019918 w 4019918"/>
              <a:gd name="connsiteY3" fmla="*/ 102255 h 1022554"/>
              <a:gd name="connsiteX4" fmla="*/ 4019918 w 4019918"/>
              <a:gd name="connsiteY4" fmla="*/ 920299 h 1022554"/>
              <a:gd name="connsiteX5" fmla="*/ 3917663 w 4019918"/>
              <a:gd name="connsiteY5" fmla="*/ 1022554 h 1022554"/>
              <a:gd name="connsiteX6" fmla="*/ 102255 w 4019918"/>
              <a:gd name="connsiteY6" fmla="*/ 1022554 h 1022554"/>
              <a:gd name="connsiteX7" fmla="*/ 0 w 4019918"/>
              <a:gd name="connsiteY7" fmla="*/ 920299 h 1022554"/>
              <a:gd name="connsiteX8" fmla="*/ 0 w 4019918"/>
              <a:gd name="connsiteY8" fmla="*/ 102255 h 1022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19918" h="1022554">
                <a:moveTo>
                  <a:pt x="0" y="102255"/>
                </a:moveTo>
                <a:cubicBezTo>
                  <a:pt x="0" y="45781"/>
                  <a:pt x="45781" y="0"/>
                  <a:pt x="102255" y="0"/>
                </a:cubicBezTo>
                <a:lnTo>
                  <a:pt x="3917663" y="0"/>
                </a:lnTo>
                <a:cubicBezTo>
                  <a:pt x="3974137" y="0"/>
                  <a:pt x="4019918" y="45781"/>
                  <a:pt x="4019918" y="102255"/>
                </a:cubicBezTo>
                <a:lnTo>
                  <a:pt x="4019918" y="920299"/>
                </a:lnTo>
                <a:cubicBezTo>
                  <a:pt x="4019918" y="976773"/>
                  <a:pt x="3974137" y="1022554"/>
                  <a:pt x="3917663" y="1022554"/>
                </a:cubicBezTo>
                <a:lnTo>
                  <a:pt x="102255" y="1022554"/>
                </a:lnTo>
                <a:cubicBezTo>
                  <a:pt x="45781" y="1022554"/>
                  <a:pt x="0" y="976773"/>
                  <a:pt x="0" y="920299"/>
                </a:cubicBezTo>
                <a:lnTo>
                  <a:pt x="0" y="102255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530" tIns="98530" rIns="98530" bIns="985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Avar,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Đa-ghe-xtan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Bang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7441016" y="3130345"/>
            <a:ext cx="724838" cy="286365"/>
          </a:xfrm>
          <a:custGeom>
            <a:avLst/>
            <a:gdLst>
              <a:gd name="connsiteX0" fmla="*/ 0 w 383458"/>
              <a:gd name="connsiteY0" fmla="*/ 92030 h 460149"/>
              <a:gd name="connsiteX1" fmla="*/ 191729 w 383458"/>
              <a:gd name="connsiteY1" fmla="*/ 92030 h 460149"/>
              <a:gd name="connsiteX2" fmla="*/ 191729 w 383458"/>
              <a:gd name="connsiteY2" fmla="*/ 0 h 460149"/>
              <a:gd name="connsiteX3" fmla="*/ 383458 w 383458"/>
              <a:gd name="connsiteY3" fmla="*/ 230075 h 460149"/>
              <a:gd name="connsiteX4" fmla="*/ 191729 w 383458"/>
              <a:gd name="connsiteY4" fmla="*/ 460149 h 460149"/>
              <a:gd name="connsiteX5" fmla="*/ 191729 w 383458"/>
              <a:gd name="connsiteY5" fmla="*/ 368119 h 460149"/>
              <a:gd name="connsiteX6" fmla="*/ 0 w 383458"/>
              <a:gd name="connsiteY6" fmla="*/ 368119 h 460149"/>
              <a:gd name="connsiteX7" fmla="*/ 0 w 383458"/>
              <a:gd name="connsiteY7" fmla="*/ 92030 h 460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3458" h="460149">
                <a:moveTo>
                  <a:pt x="306766" y="1"/>
                </a:moveTo>
                <a:lnTo>
                  <a:pt x="306766" y="230075"/>
                </a:lnTo>
                <a:lnTo>
                  <a:pt x="383458" y="230074"/>
                </a:lnTo>
                <a:lnTo>
                  <a:pt x="191729" y="460148"/>
                </a:lnTo>
                <a:lnTo>
                  <a:pt x="0" y="230075"/>
                </a:lnTo>
                <a:lnTo>
                  <a:pt x="76692" y="230075"/>
                </a:lnTo>
                <a:lnTo>
                  <a:pt x="76692" y="1"/>
                </a:lnTo>
                <a:lnTo>
                  <a:pt x="306766" y="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031" tIns="1" rIns="92030" bIns="115037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400" kern="1200"/>
          </a:p>
        </p:txBody>
      </p:sp>
      <p:sp>
        <p:nvSpPr>
          <p:cNvPr id="20" name="Freeform 19"/>
          <p:cNvSpPr/>
          <p:nvPr/>
        </p:nvSpPr>
        <p:spPr>
          <a:xfrm>
            <a:off x="4724117" y="3480619"/>
            <a:ext cx="6332257" cy="1119649"/>
          </a:xfrm>
          <a:custGeom>
            <a:avLst/>
            <a:gdLst>
              <a:gd name="connsiteX0" fmla="*/ 0 w 4019918"/>
              <a:gd name="connsiteY0" fmla="*/ 102255 h 1022554"/>
              <a:gd name="connsiteX1" fmla="*/ 102255 w 4019918"/>
              <a:gd name="connsiteY1" fmla="*/ 0 h 1022554"/>
              <a:gd name="connsiteX2" fmla="*/ 3917663 w 4019918"/>
              <a:gd name="connsiteY2" fmla="*/ 0 h 1022554"/>
              <a:gd name="connsiteX3" fmla="*/ 4019918 w 4019918"/>
              <a:gd name="connsiteY3" fmla="*/ 102255 h 1022554"/>
              <a:gd name="connsiteX4" fmla="*/ 4019918 w 4019918"/>
              <a:gd name="connsiteY4" fmla="*/ 920299 h 1022554"/>
              <a:gd name="connsiteX5" fmla="*/ 3917663 w 4019918"/>
              <a:gd name="connsiteY5" fmla="*/ 1022554 h 1022554"/>
              <a:gd name="connsiteX6" fmla="*/ 102255 w 4019918"/>
              <a:gd name="connsiteY6" fmla="*/ 1022554 h 1022554"/>
              <a:gd name="connsiteX7" fmla="*/ 0 w 4019918"/>
              <a:gd name="connsiteY7" fmla="*/ 920299 h 1022554"/>
              <a:gd name="connsiteX8" fmla="*/ 0 w 4019918"/>
              <a:gd name="connsiteY8" fmla="*/ 102255 h 1022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19918" h="1022554">
                <a:moveTo>
                  <a:pt x="0" y="102255"/>
                </a:moveTo>
                <a:cubicBezTo>
                  <a:pt x="0" y="45781"/>
                  <a:pt x="45781" y="0"/>
                  <a:pt x="102255" y="0"/>
                </a:cubicBezTo>
                <a:lnTo>
                  <a:pt x="3917663" y="0"/>
                </a:lnTo>
                <a:cubicBezTo>
                  <a:pt x="3974137" y="0"/>
                  <a:pt x="4019918" y="45781"/>
                  <a:pt x="4019918" y="102255"/>
                </a:cubicBezTo>
                <a:lnTo>
                  <a:pt x="4019918" y="920299"/>
                </a:lnTo>
                <a:cubicBezTo>
                  <a:pt x="4019918" y="976773"/>
                  <a:pt x="3974137" y="1022554"/>
                  <a:pt x="3917663" y="1022554"/>
                </a:cubicBezTo>
                <a:lnTo>
                  <a:pt x="102255" y="1022554"/>
                </a:lnTo>
                <a:cubicBezTo>
                  <a:pt x="45781" y="1022554"/>
                  <a:pt x="0" y="976773"/>
                  <a:pt x="0" y="920299"/>
                </a:cubicBezTo>
                <a:lnTo>
                  <a:pt x="0" y="102255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530" tIns="98530" rIns="98530" bIns="985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đắp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7527827" y="4664177"/>
            <a:ext cx="724838" cy="286365"/>
          </a:xfrm>
          <a:custGeom>
            <a:avLst/>
            <a:gdLst>
              <a:gd name="connsiteX0" fmla="*/ 0 w 383458"/>
              <a:gd name="connsiteY0" fmla="*/ 92030 h 460149"/>
              <a:gd name="connsiteX1" fmla="*/ 191729 w 383458"/>
              <a:gd name="connsiteY1" fmla="*/ 92030 h 460149"/>
              <a:gd name="connsiteX2" fmla="*/ 191729 w 383458"/>
              <a:gd name="connsiteY2" fmla="*/ 0 h 460149"/>
              <a:gd name="connsiteX3" fmla="*/ 383458 w 383458"/>
              <a:gd name="connsiteY3" fmla="*/ 230075 h 460149"/>
              <a:gd name="connsiteX4" fmla="*/ 191729 w 383458"/>
              <a:gd name="connsiteY4" fmla="*/ 460149 h 460149"/>
              <a:gd name="connsiteX5" fmla="*/ 191729 w 383458"/>
              <a:gd name="connsiteY5" fmla="*/ 368119 h 460149"/>
              <a:gd name="connsiteX6" fmla="*/ 0 w 383458"/>
              <a:gd name="connsiteY6" fmla="*/ 368119 h 460149"/>
              <a:gd name="connsiteX7" fmla="*/ 0 w 383458"/>
              <a:gd name="connsiteY7" fmla="*/ 92030 h 460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3458" h="460149">
                <a:moveTo>
                  <a:pt x="306766" y="1"/>
                </a:moveTo>
                <a:lnTo>
                  <a:pt x="306766" y="230075"/>
                </a:lnTo>
                <a:lnTo>
                  <a:pt x="383458" y="230074"/>
                </a:lnTo>
                <a:lnTo>
                  <a:pt x="191729" y="460148"/>
                </a:lnTo>
                <a:lnTo>
                  <a:pt x="0" y="230075"/>
                </a:lnTo>
                <a:lnTo>
                  <a:pt x="76692" y="230075"/>
                </a:lnTo>
                <a:lnTo>
                  <a:pt x="76692" y="1"/>
                </a:lnTo>
                <a:lnTo>
                  <a:pt x="306766" y="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031" tIns="1" rIns="92030" bIns="115037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400" kern="1200"/>
          </a:p>
        </p:txBody>
      </p:sp>
      <p:sp>
        <p:nvSpPr>
          <p:cNvPr id="24" name="Freeform 23"/>
          <p:cNvSpPr/>
          <p:nvPr/>
        </p:nvSpPr>
        <p:spPr>
          <a:xfrm>
            <a:off x="4724117" y="5005849"/>
            <a:ext cx="6332257" cy="1183558"/>
          </a:xfrm>
          <a:custGeom>
            <a:avLst/>
            <a:gdLst>
              <a:gd name="connsiteX0" fmla="*/ 0 w 4019918"/>
              <a:gd name="connsiteY0" fmla="*/ 102255 h 1022554"/>
              <a:gd name="connsiteX1" fmla="*/ 102255 w 4019918"/>
              <a:gd name="connsiteY1" fmla="*/ 0 h 1022554"/>
              <a:gd name="connsiteX2" fmla="*/ 3917663 w 4019918"/>
              <a:gd name="connsiteY2" fmla="*/ 0 h 1022554"/>
              <a:gd name="connsiteX3" fmla="*/ 4019918 w 4019918"/>
              <a:gd name="connsiteY3" fmla="*/ 102255 h 1022554"/>
              <a:gd name="connsiteX4" fmla="*/ 4019918 w 4019918"/>
              <a:gd name="connsiteY4" fmla="*/ 920299 h 1022554"/>
              <a:gd name="connsiteX5" fmla="*/ 3917663 w 4019918"/>
              <a:gd name="connsiteY5" fmla="*/ 1022554 h 1022554"/>
              <a:gd name="connsiteX6" fmla="*/ 102255 w 4019918"/>
              <a:gd name="connsiteY6" fmla="*/ 1022554 h 1022554"/>
              <a:gd name="connsiteX7" fmla="*/ 0 w 4019918"/>
              <a:gd name="connsiteY7" fmla="*/ 920299 h 1022554"/>
              <a:gd name="connsiteX8" fmla="*/ 0 w 4019918"/>
              <a:gd name="connsiteY8" fmla="*/ 102255 h 1022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19918" h="1022554">
                <a:moveTo>
                  <a:pt x="0" y="102255"/>
                </a:moveTo>
                <a:cubicBezTo>
                  <a:pt x="0" y="45781"/>
                  <a:pt x="45781" y="0"/>
                  <a:pt x="102255" y="0"/>
                </a:cubicBezTo>
                <a:lnTo>
                  <a:pt x="3917663" y="0"/>
                </a:lnTo>
                <a:cubicBezTo>
                  <a:pt x="3974137" y="0"/>
                  <a:pt x="4019918" y="45781"/>
                  <a:pt x="4019918" y="102255"/>
                </a:cubicBezTo>
                <a:lnTo>
                  <a:pt x="4019918" y="920299"/>
                </a:lnTo>
                <a:cubicBezTo>
                  <a:pt x="4019918" y="976773"/>
                  <a:pt x="3974137" y="1022554"/>
                  <a:pt x="3917663" y="1022554"/>
                </a:cubicBezTo>
                <a:lnTo>
                  <a:pt x="102255" y="1022554"/>
                </a:lnTo>
                <a:cubicBezTo>
                  <a:pt x="45781" y="1022554"/>
                  <a:pt x="0" y="976773"/>
                  <a:pt x="0" y="920299"/>
                </a:cubicBezTo>
                <a:lnTo>
                  <a:pt x="0" y="102255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530" tIns="98530" rIns="98530" bIns="985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F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fr-F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fr-F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fr-F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Ða-ghe-xtan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Ða-ghe-xtan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02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0400" y="1192854"/>
            <a:ext cx="6096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4621" y="3429803"/>
            <a:ext cx="3597992" cy="2158795"/>
          </a:xfrm>
          <a:prstGeom prst="rect">
            <a:avLst/>
          </a:prstGeom>
        </p:spPr>
      </p:pic>
      <p:sp>
        <p:nvSpPr>
          <p:cNvPr id="26" name="Flowchart: Display 25"/>
          <p:cNvSpPr/>
          <p:nvPr/>
        </p:nvSpPr>
        <p:spPr>
          <a:xfrm>
            <a:off x="4763014" y="1718754"/>
            <a:ext cx="5887065" cy="2455040"/>
          </a:xfrm>
          <a:prstGeom prst="flowChartDispla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 rõ ràng, rành mạch,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giọng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phẫn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xót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716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0400" y="1192854"/>
            <a:ext cx="6096000" cy="11462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400" y="2245041"/>
            <a:ext cx="108331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1967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Avar.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Minh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dựa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Na-um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Grep-nhi-ốp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660400" y="3801544"/>
            <a:ext cx="10833100" cy="27270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Thể loại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thơ trữ tình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PTBĐ chính: Biểu cảm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Nhân vật trữ tình:  “tôi”- tác giả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Chủ đề: 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 yêu với Trái Đất và khẳng định sự cần thiết chung tay bảo vệ Trái Đất ngôi- nhà chung của chúng ta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32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2373" y="1524526"/>
            <a:ext cx="7999882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bản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209776" y="2560690"/>
            <a:ext cx="9785148" cy="2462980"/>
            <a:chOff x="2039753" y="2501914"/>
            <a:chExt cx="8807304" cy="1854169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9" name="Freeform 18"/>
            <p:cNvSpPr/>
            <p:nvPr/>
          </p:nvSpPr>
          <p:spPr>
            <a:xfrm>
              <a:off x="2039753" y="2501914"/>
              <a:ext cx="4635423" cy="1854169"/>
            </a:xfrm>
            <a:custGeom>
              <a:avLst/>
              <a:gdLst>
                <a:gd name="connsiteX0" fmla="*/ 0 w 4635423"/>
                <a:gd name="connsiteY0" fmla="*/ 0 h 1854169"/>
                <a:gd name="connsiteX1" fmla="*/ 3708339 w 4635423"/>
                <a:gd name="connsiteY1" fmla="*/ 0 h 1854169"/>
                <a:gd name="connsiteX2" fmla="*/ 4635423 w 4635423"/>
                <a:gd name="connsiteY2" fmla="*/ 927085 h 1854169"/>
                <a:gd name="connsiteX3" fmla="*/ 3708339 w 4635423"/>
                <a:gd name="connsiteY3" fmla="*/ 1854169 h 1854169"/>
                <a:gd name="connsiteX4" fmla="*/ 0 w 4635423"/>
                <a:gd name="connsiteY4" fmla="*/ 1854169 h 1854169"/>
                <a:gd name="connsiteX5" fmla="*/ 927085 w 4635423"/>
                <a:gd name="connsiteY5" fmla="*/ 927085 h 1854169"/>
                <a:gd name="connsiteX6" fmla="*/ 0 w 4635423"/>
                <a:gd name="connsiteY6" fmla="*/ 0 h 185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5423" h="1854169">
                  <a:moveTo>
                    <a:pt x="0" y="0"/>
                  </a:moveTo>
                  <a:lnTo>
                    <a:pt x="3708339" y="0"/>
                  </a:lnTo>
                  <a:lnTo>
                    <a:pt x="4635423" y="927085"/>
                  </a:lnTo>
                  <a:lnTo>
                    <a:pt x="3708339" y="1854169"/>
                  </a:lnTo>
                  <a:lnTo>
                    <a:pt x="0" y="1854169"/>
                  </a:lnTo>
                  <a:lnTo>
                    <a:pt x="927085" y="92708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55101" tIns="42672" rIns="969756" bIns="42672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u="sng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3200" u="sng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r>
                <a:rPr lang="vi-VN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vi-VN" sz="3200" u="sng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Bốn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kẻ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đang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hủy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211634" y="2501914"/>
              <a:ext cx="4635423" cy="1854169"/>
            </a:xfrm>
            <a:custGeom>
              <a:avLst/>
              <a:gdLst>
                <a:gd name="connsiteX0" fmla="*/ 0 w 4635423"/>
                <a:gd name="connsiteY0" fmla="*/ 0 h 1854169"/>
                <a:gd name="connsiteX1" fmla="*/ 3708339 w 4635423"/>
                <a:gd name="connsiteY1" fmla="*/ 0 h 1854169"/>
                <a:gd name="connsiteX2" fmla="*/ 4635423 w 4635423"/>
                <a:gd name="connsiteY2" fmla="*/ 927085 h 1854169"/>
                <a:gd name="connsiteX3" fmla="*/ 3708339 w 4635423"/>
                <a:gd name="connsiteY3" fmla="*/ 1854169 h 1854169"/>
                <a:gd name="connsiteX4" fmla="*/ 0 w 4635423"/>
                <a:gd name="connsiteY4" fmla="*/ 1854169 h 1854169"/>
                <a:gd name="connsiteX5" fmla="*/ 927085 w 4635423"/>
                <a:gd name="connsiteY5" fmla="*/ 927085 h 1854169"/>
                <a:gd name="connsiteX6" fmla="*/ 0 w 4635423"/>
                <a:gd name="connsiteY6" fmla="*/ 0 h 185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5423" h="1854169">
                  <a:moveTo>
                    <a:pt x="0" y="0"/>
                  </a:moveTo>
                  <a:lnTo>
                    <a:pt x="3708339" y="0"/>
                  </a:lnTo>
                  <a:lnTo>
                    <a:pt x="4635423" y="927085"/>
                  </a:lnTo>
                  <a:lnTo>
                    <a:pt x="3708339" y="1854169"/>
                  </a:lnTo>
                  <a:lnTo>
                    <a:pt x="0" y="1854169"/>
                  </a:lnTo>
                  <a:lnTo>
                    <a:pt x="927085" y="92708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55101" tIns="42672" rIns="969756" bIns="42672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u="sng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3200" u="sng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r>
                <a:rPr lang="vi-VN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Bốn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11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281500"/>
            <a:ext cx="456721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KHÁM PHÁ VĂN BẢN: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37105" y="2000516"/>
            <a:ext cx="30796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1: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660400" y="2627470"/>
          <a:ext cx="10833100" cy="3652520"/>
        </p:xfrm>
        <a:graphic>
          <a:graphicData uri="http://schemas.openxmlformats.org/drawingml/2006/table">
            <a:tbl>
              <a:tblPr firstRow="1" firstCol="1" bandRow="1"/>
              <a:tblGrid>
                <a:gridCol w="3773624">
                  <a:extLst>
                    <a:ext uri="{9D8B030D-6E8A-4147-A177-3AD203B41FA5}">
                      <a16:colId xmlns:a16="http://schemas.microsoft.com/office/drawing/2014/main" xmlns="" val="1780620597"/>
                    </a:ext>
                  </a:extLst>
                </a:gridCol>
                <a:gridCol w="3202955">
                  <a:extLst>
                    <a:ext uri="{9D8B030D-6E8A-4147-A177-3AD203B41FA5}">
                      <a16:colId xmlns:a16="http://schemas.microsoft.com/office/drawing/2014/main" xmlns="" val="3444170708"/>
                    </a:ext>
                  </a:extLst>
                </a:gridCol>
                <a:gridCol w="3856521">
                  <a:extLst>
                    <a:ext uri="{9D8B030D-6E8A-4147-A177-3AD203B41FA5}">
                      <a16:colId xmlns:a16="http://schemas.microsoft.com/office/drawing/2014/main" xmlns="" val="27995697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 cách hành xử của con người đối với Trái Đất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Thái độ của tác giả đối với chúng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5760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Char char="-"/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xưng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hô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9850"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Char char="-"/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9850"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69850"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………………………….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7765322"/>
                  </a:ext>
                </a:extLst>
              </a:tr>
              <a:tr h="38608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8054766"/>
                  </a:ext>
                </a:extLst>
              </a:tr>
            </a:tbl>
          </a:graphicData>
        </a:graphic>
      </p:graphicFrame>
      <p:sp>
        <p:nvSpPr>
          <p:cNvPr id="17" name="Flowchart: Display 16"/>
          <p:cNvSpPr/>
          <p:nvPr/>
        </p:nvSpPr>
        <p:spPr>
          <a:xfrm>
            <a:off x="494918" y="1817009"/>
            <a:ext cx="3206927" cy="650747"/>
          </a:xfrm>
          <a:prstGeom prst="flowChartDisplay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4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5128" y="1199016"/>
            <a:ext cx="10454001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KHÁM PHÁ VĂN BẢN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3490" y="2571017"/>
            <a:ext cx="8676675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xử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5128" y="3012191"/>
            <a:ext cx="11353049" cy="372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hủy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mồi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bọn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xấu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8526" y="2500435"/>
            <a:ext cx="2400981" cy="232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9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281500"/>
            <a:ext cx="456721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KHÁM PHÁ VĂN BẢN: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477" y="2185131"/>
            <a:ext cx="6651863" cy="2507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➩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phẫn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bỉ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6131" y="2001010"/>
            <a:ext cx="3223299" cy="311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0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2505</Words>
  <Application>Microsoft Office PowerPoint</Application>
  <PresentationFormat>Widescreen</PresentationFormat>
  <Paragraphs>258</Paragraphs>
  <Slides>29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MS Mincho</vt:lpstr>
      <vt:lpstr>SimSun</vt:lpstr>
      <vt:lpstr>Arial</vt:lpstr>
      <vt:lpstr>Brush Script MT</vt:lpstr>
      <vt:lpstr>Calibri</vt:lpstr>
      <vt:lpstr>Calibri Light</vt:lpstr>
      <vt:lpstr>Segoe UI 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</cp:revision>
  <dcterms:created xsi:type="dcterms:W3CDTF">2023-04-11T03:12:53Z</dcterms:created>
  <dcterms:modified xsi:type="dcterms:W3CDTF">2023-04-11T03:13:12Z</dcterms:modified>
</cp:coreProperties>
</file>