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1.bin" ContentType="application/vnd.ms-office.activeX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1" r:id="rId2"/>
    <p:sldId id="358" r:id="rId3"/>
    <p:sldId id="313" r:id="rId4"/>
    <p:sldId id="314" r:id="rId5"/>
    <p:sldId id="330" r:id="rId6"/>
    <p:sldId id="331" r:id="rId7"/>
    <p:sldId id="315" r:id="rId8"/>
    <p:sldId id="304" r:id="rId9"/>
    <p:sldId id="261" r:id="rId10"/>
    <p:sldId id="332" r:id="rId11"/>
    <p:sldId id="334" r:id="rId12"/>
    <p:sldId id="335" r:id="rId13"/>
    <p:sldId id="336" r:id="rId14"/>
    <p:sldId id="359" r:id="rId15"/>
    <p:sldId id="337" r:id="rId16"/>
    <p:sldId id="338" r:id="rId17"/>
    <p:sldId id="339" r:id="rId18"/>
    <p:sldId id="341" r:id="rId19"/>
    <p:sldId id="352" r:id="rId20"/>
    <p:sldId id="356" r:id="rId21"/>
    <p:sldId id="357" r:id="rId22"/>
    <p:sldId id="344" r:id="rId23"/>
    <p:sldId id="35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4" autoAdjust="0"/>
    <p:restoredTop sz="94660"/>
  </p:normalViewPr>
  <p:slideViewPr>
    <p:cSldViewPr>
      <p:cViewPr varScale="1">
        <p:scale>
          <a:sx n="61" d="100"/>
          <a:sy n="61" d="100"/>
        </p:scale>
        <p:origin x="-90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80D32-7BBD-48DF-9225-CD1976F5AD47}" type="datetimeFigureOut">
              <a:rPr lang="vi-VN" smtClean="0"/>
              <a:pPr/>
              <a:t>08/03/2014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E5615-190C-4906-91C8-2DD07F5C6755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>
              <a:defRPr/>
            </a:pPr>
            <a:fld id="{6D1AF76E-BE69-46F5-9761-011C88E65D5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fld id="{A2AFF39D-71D7-40C3-B354-0D97973A113A}" type="slidenum">
              <a:rPr lang="en-US" sz="1200" u="none">
                <a:latin typeface="Arial" charset="0"/>
              </a:rPr>
              <a:pPr algn="r"/>
              <a:t>1</a:t>
            </a:fld>
            <a:endParaRPr lang="en-US" sz="1200" u="none"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vi-V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312C485-0670-469C-BBF1-478BE0F4E44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1D6EF77-46A8-466E-9E6B-252DEA6590C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_TIET%2013_LOP9\mp3\bai%20ca%20nguoi%20giao%20vien%20nhan%20dan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chuyen%20dong%20nem%20ngang%20quay%20cham.mp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chuyen%20dong%20nem%20ngang%20quay%20cham.mp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File%20Quick%20time.mov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Date Placeholder 3"/>
          <p:cNvSpPr txBox="1">
            <a:spLocks noGrp="1"/>
          </p:cNvSpPr>
          <p:nvPr/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fld id="{79A86C63-BA1A-4735-9563-C8D032C753F2}" type="datetime1">
              <a:rPr lang="en-US" sz="1200" u="none">
                <a:latin typeface="+mn-lt"/>
              </a:rPr>
              <a:pPr>
                <a:defRPr/>
              </a:pPr>
              <a:t>3/8/2014</a:t>
            </a:fld>
            <a:endParaRPr lang="en-US" sz="1200" u="none">
              <a:latin typeface="+mn-lt"/>
            </a:endParaRPr>
          </a:p>
        </p:txBody>
      </p:sp>
      <p:sp>
        <p:nvSpPr>
          <p:cNvPr id="44062" name="WordArt 49"/>
          <p:cNvSpPr>
            <a:spLocks noChangeArrowheads="1" noChangeShapeType="1" noTextEdit="1"/>
          </p:cNvSpPr>
          <p:nvPr/>
        </p:nvSpPr>
        <p:spPr bwMode="auto">
          <a:xfrm>
            <a:off x="2105025" y="76200"/>
            <a:ext cx="3990975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vi-VN" sz="1600" b="1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66"/>
              </a:solidFill>
              <a:latin typeface="Times New Roman"/>
              <a:cs typeface="Times New Roman"/>
            </a:endParaRPr>
          </a:p>
        </p:txBody>
      </p:sp>
      <p:sp>
        <p:nvSpPr>
          <p:cNvPr id="44063" name="WordArt 50"/>
          <p:cNvSpPr>
            <a:spLocks noChangeArrowheads="1" noChangeShapeType="1" noTextEdit="1"/>
          </p:cNvSpPr>
          <p:nvPr/>
        </p:nvSpPr>
        <p:spPr bwMode="auto">
          <a:xfrm>
            <a:off x="2159000" y="304800"/>
            <a:ext cx="3733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vi-VN" b="1" kern="10">
              <a:ln w="9525">
                <a:solidFill>
                  <a:srgbClr val="FFFF66"/>
                </a:solidFill>
                <a:round/>
                <a:headEnd/>
                <a:tailEnd/>
              </a:ln>
              <a:solidFill>
                <a:srgbClr val="FFFF66"/>
              </a:solidFill>
              <a:latin typeface="Times New Roman"/>
              <a:cs typeface="Times New Roman"/>
            </a:endParaRPr>
          </a:p>
        </p:txBody>
      </p:sp>
      <p:sp>
        <p:nvSpPr>
          <p:cNvPr id="44064" name="WordArt 51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noFill/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vi-VN" sz="3200" b="1" kern="1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NHIỆT LIỆT </a:t>
            </a:r>
            <a:r>
              <a:rPr lang="vi-VN" sz="3200" b="1" kern="1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CHÀO </a:t>
            </a:r>
            <a:r>
              <a:rPr lang="vi-VN" sz="3200" b="1" kern="1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MỪNG</a:t>
            </a:r>
            <a:endParaRPr lang="vi-VN" sz="3200" b="1" kern="1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4065" name="WordArt 52"/>
          <p:cNvSpPr>
            <a:spLocks noChangeArrowheads="1" noChangeShapeType="1" noTextEdit="1"/>
          </p:cNvSpPr>
          <p:nvPr/>
        </p:nvSpPr>
        <p:spPr bwMode="auto">
          <a:xfrm>
            <a:off x="990600" y="914400"/>
            <a:ext cx="70866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32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CÁC THẦY, CÔ GIÁO VỀ DỰ GIỜ</a:t>
            </a:r>
          </a:p>
        </p:txBody>
      </p:sp>
      <p:sp>
        <p:nvSpPr>
          <p:cNvPr id="44066" name="WordArt 53"/>
          <p:cNvSpPr>
            <a:spLocks noChangeArrowheads="1" noChangeShapeType="1" noTextEdit="1"/>
          </p:cNvSpPr>
          <p:nvPr/>
        </p:nvSpPr>
        <p:spPr bwMode="auto">
          <a:xfrm>
            <a:off x="1752600" y="1524000"/>
            <a:ext cx="5991225" cy="1295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28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vi-VN" sz="3600" b="1" kern="1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cs typeface="Times New Roman"/>
              </a:rPr>
              <a:t>MÔN VẬT LÝ  </a:t>
            </a:r>
            <a:endParaRPr lang="vi-VN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/>
              <a:cs typeface="Times New Roman"/>
            </a:endParaRPr>
          </a:p>
        </p:txBody>
      </p:sp>
      <p:sp>
        <p:nvSpPr>
          <p:cNvPr id="44070" name="WordArt 57"/>
          <p:cNvSpPr>
            <a:spLocks noChangeArrowheads="1" noChangeShapeType="1" noTextEdit="1"/>
          </p:cNvSpPr>
          <p:nvPr/>
        </p:nvSpPr>
        <p:spPr bwMode="auto">
          <a:xfrm>
            <a:off x="533400" y="4495800"/>
            <a:ext cx="8153400" cy="20478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112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800" b="1" i="1" kern="1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BÀI 15 TIẾT 24: BÀI TOÁN</a:t>
            </a:r>
          </a:p>
          <a:p>
            <a:pPr algn="ctr"/>
            <a:r>
              <a:rPr lang="vi-VN" sz="1100" b="1" i="1" kern="1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CHUYỂN ĐỘNG NÉM NGANG</a:t>
            </a:r>
            <a:endParaRPr lang="vi-VN" sz="1100" b="1" i="1" kern="10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4076" name="bai ca nguoi giao vien nhan da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0" y="914400"/>
            <a:ext cx="304800" cy="304800"/>
          </a:xfrm>
          <a:prstGeom prst="rect">
            <a:avLst/>
          </a:prstGeom>
          <a:noFill/>
        </p:spPr>
      </p:pic>
      <p:sp>
        <p:nvSpPr>
          <p:cNvPr id="43" name="WordArt 54"/>
          <p:cNvSpPr>
            <a:spLocks noChangeArrowheads="1" noChangeShapeType="1" noTextEdit="1"/>
          </p:cNvSpPr>
          <p:nvPr/>
        </p:nvSpPr>
        <p:spPr bwMode="auto">
          <a:xfrm>
            <a:off x="2971800" y="2819400"/>
            <a:ext cx="3276600" cy="83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226"/>
              </a:avLst>
            </a:prstTxWarp>
          </a:bodyPr>
          <a:lstStyle/>
          <a:p>
            <a:pPr algn="ctr"/>
            <a:r>
              <a:rPr lang="vi-VN" sz="1050" b="1" kern="1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cs typeface="Times New Roman"/>
              </a:rPr>
              <a:t>LỚP </a:t>
            </a:r>
            <a:r>
              <a:rPr lang="vi-VN" sz="1050" b="1" kern="1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cs typeface="Times New Roman"/>
              </a:rPr>
              <a:t>10</a:t>
            </a:r>
            <a:r>
              <a:rPr lang="en-US" sz="1050" b="1" kern="1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cs typeface="Times New Roman"/>
              </a:rPr>
              <a:t>B7</a:t>
            </a:r>
            <a:endParaRPr lang="vi-VN" sz="1050" b="1" kern="1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52800" y="388620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b="1" kern="1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NĂM HỌC 2013 - 2014</a:t>
            </a:r>
            <a:endParaRPr lang="vi-VN" b="1" kern="1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7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3"/>
          <p:cNvGrpSpPr/>
          <p:nvPr/>
        </p:nvGrpSpPr>
        <p:grpSpPr>
          <a:xfrm>
            <a:off x="1424821" y="2469964"/>
            <a:ext cx="7390190" cy="3700004"/>
            <a:chOff x="381000" y="762000"/>
            <a:chExt cx="7162800" cy="4191000"/>
          </a:xfrm>
        </p:grpSpPr>
        <p:pic>
          <p:nvPicPr>
            <p:cNvPr id="39938" name="Picture 2" descr="C:\Users\HaQuynh\Pictures\LifeFrame\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14400" y="762000"/>
              <a:ext cx="6629400" cy="4114800"/>
            </a:xfrm>
            <a:prstGeom prst="rect">
              <a:avLst/>
            </a:prstGeom>
            <a:noFill/>
          </p:spPr>
        </p:pic>
        <p:grpSp>
          <p:nvGrpSpPr>
            <p:cNvPr id="3" name="Group 22"/>
            <p:cNvGrpSpPr/>
            <p:nvPr/>
          </p:nvGrpSpPr>
          <p:grpSpPr>
            <a:xfrm>
              <a:off x="381000" y="4703202"/>
              <a:ext cx="6019800" cy="246744"/>
              <a:chOff x="381000" y="4328886"/>
              <a:chExt cx="6019800" cy="246744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381000" y="4328886"/>
                <a:ext cx="6019800" cy="0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25908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>
                <a:off x="28194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>
                <a:off x="35052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H="1">
                <a:off x="5943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H="1">
                <a:off x="2133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>
                <a:off x="19050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H="1">
                <a:off x="2362200" y="434703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H="1">
                <a:off x="4800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H="1">
                <a:off x="51054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53340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H="1">
                <a:off x="56388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4038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43434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45720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3276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37338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30480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50"/>
            <p:cNvGrpSpPr/>
            <p:nvPr/>
          </p:nvGrpSpPr>
          <p:grpSpPr>
            <a:xfrm>
              <a:off x="457200" y="4724400"/>
              <a:ext cx="1295400" cy="228600"/>
              <a:chOff x="533400" y="4749800"/>
              <a:chExt cx="1295400" cy="2286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H="1">
                <a:off x="12954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9906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>
                <a:off x="7620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H="1">
                <a:off x="5334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16002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7" name="Straight Arrow Connector 46"/>
          <p:cNvCxnSpPr/>
          <p:nvPr/>
        </p:nvCxnSpPr>
        <p:spPr>
          <a:xfrm>
            <a:off x="1623775" y="2686884"/>
            <a:ext cx="66040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368248" y="2298348"/>
            <a:ext cx="20859" cy="403636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7714343" y="2200873"/>
            <a:ext cx="550333" cy="403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5" name="Rectangle 54"/>
          <p:cNvSpPr/>
          <p:nvPr/>
        </p:nvSpPr>
        <p:spPr>
          <a:xfrm>
            <a:off x="1739295" y="2198125"/>
            <a:ext cx="550333" cy="403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6" name="Rectangle 55"/>
          <p:cNvSpPr/>
          <p:nvPr/>
        </p:nvSpPr>
        <p:spPr>
          <a:xfrm>
            <a:off x="5984724" y="2215974"/>
            <a:ext cx="550333" cy="403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9" name="Rectangle 58"/>
          <p:cNvSpPr/>
          <p:nvPr/>
        </p:nvSpPr>
        <p:spPr>
          <a:xfrm>
            <a:off x="1346200" y="5766332"/>
            <a:ext cx="1022048" cy="403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0" name="TextBox 59"/>
          <p:cNvSpPr txBox="1"/>
          <p:nvPr/>
        </p:nvSpPr>
        <p:spPr>
          <a:xfrm>
            <a:off x="1971942" y="2253045"/>
            <a:ext cx="1886857" cy="51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latin typeface="+mj-lt"/>
              </a:rPr>
              <a:t>0</a:t>
            </a:r>
            <a:endParaRPr lang="vi-VN" sz="3200" b="1" dirty="0">
              <a:latin typeface="+mj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827486" y="2133600"/>
            <a:ext cx="1886857" cy="51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latin typeface="+mj-lt"/>
              </a:rPr>
              <a:t>M</a:t>
            </a:r>
            <a:r>
              <a:rPr lang="vi-VN" sz="3200" b="1" baseline="-25000" dirty="0" smtClean="0">
                <a:latin typeface="+mj-lt"/>
              </a:rPr>
              <a:t>x</a:t>
            </a:r>
            <a:endParaRPr lang="vi-VN" sz="3200" b="1" dirty="0">
              <a:latin typeface="+mj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660676" y="5497240"/>
            <a:ext cx="1886857" cy="51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latin typeface="+mj-lt"/>
              </a:rPr>
              <a:t>M</a:t>
            </a:r>
            <a:r>
              <a:rPr lang="vi-VN" sz="3200" b="1" baseline="-25000" dirty="0" smtClean="0">
                <a:latin typeface="+mj-lt"/>
              </a:rPr>
              <a:t>y</a:t>
            </a:r>
            <a:endParaRPr lang="vi-VN" sz="3200" b="1" dirty="0">
              <a:latin typeface="+mj-lt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660676" y="6211107"/>
            <a:ext cx="1886857" cy="51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latin typeface="+mj-lt"/>
              </a:rPr>
              <a:t>y(m)</a:t>
            </a:r>
            <a:endParaRPr lang="vi-VN" sz="3200" b="1" dirty="0">
              <a:latin typeface="+mj-lt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714343" y="2200873"/>
            <a:ext cx="1886857" cy="51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latin typeface="+mj-lt"/>
              </a:rPr>
              <a:t>x(m)</a:t>
            </a:r>
            <a:endParaRPr lang="vi-VN" sz="3200" b="1" dirty="0">
              <a:latin typeface="+mj-lt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362200" y="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THẢO LUẬN NHÓM</a:t>
            </a:r>
            <a:endParaRPr lang="vi-VN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ular Callout 50"/>
          <p:cNvSpPr/>
          <p:nvPr/>
        </p:nvSpPr>
        <p:spPr>
          <a:xfrm>
            <a:off x="7010400" y="4114800"/>
            <a:ext cx="2133600" cy="1371600"/>
          </a:xfrm>
          <a:prstGeom prst="wedgeRectCallout">
            <a:avLst>
              <a:gd name="adj1" fmla="val -72608"/>
              <a:gd name="adj2" fmla="val -15223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schemeClr val="tx1"/>
                </a:solidFill>
                <a:latin typeface="+mj-lt"/>
              </a:rPr>
              <a:t>Chuyển động thẳng đều</a:t>
            </a:r>
            <a:endParaRPr lang="vi-VN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2" name="Rectangular Callout 51"/>
          <p:cNvSpPr/>
          <p:nvPr/>
        </p:nvSpPr>
        <p:spPr>
          <a:xfrm>
            <a:off x="0" y="4056744"/>
            <a:ext cx="1981200" cy="1524000"/>
          </a:xfrm>
          <a:prstGeom prst="wedgeRectCallout">
            <a:avLst>
              <a:gd name="adj1" fmla="val 61124"/>
              <a:gd name="adj2" fmla="val 5035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schemeClr val="tx1"/>
                </a:solidFill>
                <a:latin typeface="+mj-lt"/>
              </a:rPr>
              <a:t>Chuyển động rơi tự do</a:t>
            </a:r>
            <a:endParaRPr lang="vi-VN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09600" y="990600"/>
            <a:ext cx="853440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Xác định </a:t>
            </a:r>
            <a:r>
              <a:rPr lang="en-US" sz="24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</a:t>
            </a:r>
            <a:r>
              <a:rPr lang="en-US" sz="2400" b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của hai chuyển động thành phần?</a:t>
            </a:r>
            <a:endParaRPr lang="en-US" sz="24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85800" y="685800"/>
            <a:ext cx="8153400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tọa</a:t>
            </a:r>
            <a:r>
              <a:rPr lang="en-US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8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do?</a:t>
            </a:r>
            <a:endParaRPr lang="vi-VN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590800" y="0"/>
            <a:ext cx="4572000" cy="22467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vi-VN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Dạng quỹ đạo?</a:t>
            </a:r>
          </a:p>
          <a:p>
            <a:r>
              <a:rPr lang="vi-VN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Thời gian rơi chạm đất?</a:t>
            </a:r>
          </a:p>
          <a:p>
            <a:r>
              <a:rPr lang="vi-VN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Tầm bay xa?</a:t>
            </a:r>
          </a:p>
          <a:p>
            <a:r>
              <a:rPr lang="vi-VN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Vận tốc?</a:t>
            </a:r>
          </a:p>
          <a:p>
            <a:r>
              <a:rPr lang="vi-VN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0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5" grpId="1"/>
      <p:bldP spid="51" grpId="0" animBg="1"/>
      <p:bldP spid="52" grpId="0" animBg="1"/>
      <p:bldP spid="54" grpId="0"/>
      <p:bldP spid="54" grpId="1"/>
      <p:bldP spid="63" grpId="0"/>
      <p:bldP spid="63" grpId="1"/>
      <p:bldP spid="48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8" name="Rectangle 72"/>
          <p:cNvSpPr>
            <a:spLocks noChangeArrowheads="1"/>
          </p:cNvSpPr>
          <p:nvPr/>
        </p:nvSpPr>
        <p:spPr bwMode="auto">
          <a:xfrm>
            <a:off x="228600" y="1219200"/>
            <a:ext cx="5181600" cy="1524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42900" indent="-342900"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600" dirty="0">
                <a:solidFill>
                  <a:schemeClr val="tx1"/>
                </a:solidFill>
                <a:latin typeface=".VnArial Narrow" pitchFamily="34" charset="0"/>
              </a:rPr>
              <a:t> 	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x?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889000" y="0"/>
            <a:ext cx="7543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lnSpc>
                <a:spcPct val="150000"/>
              </a:lnSpc>
              <a:buSzPct val="75000"/>
            </a:pP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quỹ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152400" y="4724400"/>
            <a:ext cx="6019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 eaLnBrk="1" hangingPunct="1">
              <a:lnSpc>
                <a:spcPct val="150000"/>
              </a:lnSpc>
              <a:buSzPct val="75000"/>
            </a:pPr>
            <a:r>
              <a:rPr lang="en-US" sz="36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Quü</a:t>
            </a:r>
            <a:r>
              <a:rPr lang="en-US" sz="36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 ®¹o lµ </a:t>
            </a:r>
            <a:r>
              <a:rPr lang="en-US" sz="36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mét</a:t>
            </a:r>
            <a:r>
              <a:rPr lang="en-US" sz="36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 </a:t>
            </a:r>
            <a:r>
              <a:rPr lang="en-US" sz="36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nöa</a:t>
            </a:r>
            <a:r>
              <a:rPr lang="en-US" sz="36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parabol</a:t>
            </a:r>
            <a:endParaRPr lang="en-US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 Narrow" pitchFamily="34" charset="0"/>
            </a:endParaRPr>
          </a:p>
        </p:txBody>
      </p:sp>
      <p:sp>
        <p:nvSpPr>
          <p:cNvPr id="14359" name="Text Box 23"/>
          <p:cNvSpPr txBox="1">
            <a:spLocks noChangeArrowheads="1"/>
          </p:cNvSpPr>
          <p:nvPr/>
        </p:nvSpPr>
        <p:spPr bwMode="auto">
          <a:xfrm>
            <a:off x="6156325" y="1143000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5943600" y="14478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7467600" y="2422525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/>
              <a:t>. 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7772400" y="2870200"/>
            <a:ext cx="121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x,y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65" name="Line 29"/>
          <p:cNvSpPr>
            <a:spLocks noChangeShapeType="1"/>
          </p:cNvSpPr>
          <p:nvPr/>
        </p:nvSpPr>
        <p:spPr bwMode="auto">
          <a:xfrm>
            <a:off x="6400800" y="1893661"/>
            <a:ext cx="2590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66" name="Line 30"/>
          <p:cNvSpPr>
            <a:spLocks noChangeShapeType="1"/>
          </p:cNvSpPr>
          <p:nvPr/>
        </p:nvSpPr>
        <p:spPr bwMode="auto">
          <a:xfrm>
            <a:off x="6386513" y="1889125"/>
            <a:ext cx="14287" cy="3368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67" name="Rectangle 31"/>
          <p:cNvSpPr>
            <a:spLocks noChangeArrowheads="1"/>
          </p:cNvSpPr>
          <p:nvPr/>
        </p:nvSpPr>
        <p:spPr bwMode="auto">
          <a:xfrm>
            <a:off x="7239000" y="2422525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8" name="Text Box 32"/>
          <p:cNvSpPr txBox="1">
            <a:spLocks noChangeArrowheads="1"/>
          </p:cNvSpPr>
          <p:nvPr/>
        </p:nvSpPr>
        <p:spPr bwMode="auto">
          <a:xfrm>
            <a:off x="6019800" y="5195888"/>
            <a:ext cx="53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14403" name="Text Box 67"/>
          <p:cNvSpPr txBox="1">
            <a:spLocks noChangeArrowheads="1"/>
          </p:cNvSpPr>
          <p:nvPr/>
        </p:nvSpPr>
        <p:spPr bwMode="auto">
          <a:xfrm>
            <a:off x="8610600" y="1309688"/>
            <a:ext cx="53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4404" name="Line 68"/>
          <p:cNvSpPr>
            <a:spLocks noChangeShapeType="1"/>
          </p:cNvSpPr>
          <p:nvPr/>
        </p:nvSpPr>
        <p:spPr bwMode="auto">
          <a:xfrm>
            <a:off x="6400800" y="3184525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405" name="Line 69"/>
          <p:cNvSpPr>
            <a:spLocks noChangeShapeType="1"/>
          </p:cNvSpPr>
          <p:nvPr/>
        </p:nvSpPr>
        <p:spPr bwMode="auto">
          <a:xfrm>
            <a:off x="7696200" y="1889125"/>
            <a:ext cx="0" cy="12954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406" name="Text Box 70"/>
          <p:cNvSpPr txBox="1">
            <a:spLocks noChangeArrowheads="1"/>
          </p:cNvSpPr>
          <p:nvPr/>
        </p:nvSpPr>
        <p:spPr bwMode="auto">
          <a:xfrm>
            <a:off x="7467600" y="1370013"/>
            <a:ext cx="914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aseline="-25000" dirty="0" err="1">
                <a:latin typeface="Times New Roman" pitchFamily="18" charset="0"/>
                <a:cs typeface="Times New Roman" pitchFamily="18" charset="0"/>
              </a:rPr>
              <a:t>x</a:t>
            </a:r>
            <a:endParaRPr lang="en-US" sz="32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07" name="Text Box 71"/>
          <p:cNvSpPr txBox="1">
            <a:spLocks noChangeArrowheads="1"/>
          </p:cNvSpPr>
          <p:nvPr/>
        </p:nvSpPr>
        <p:spPr bwMode="auto">
          <a:xfrm>
            <a:off x="5790747" y="2898775"/>
            <a:ext cx="91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14410" name="Line 74"/>
          <p:cNvSpPr>
            <a:spLocks noChangeShapeType="1"/>
          </p:cNvSpPr>
          <p:nvPr/>
        </p:nvSpPr>
        <p:spPr bwMode="auto">
          <a:xfrm>
            <a:off x="5257800" y="5233988"/>
            <a:ext cx="3657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5295900" y="5246688"/>
            <a:ext cx="450850" cy="165100"/>
            <a:chOff x="2736" y="3360"/>
            <a:chExt cx="284" cy="104"/>
          </a:xfrm>
        </p:grpSpPr>
        <p:sp>
          <p:nvSpPr>
            <p:cNvPr id="14412" name="Line 76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13" name="Line 77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14" name="Line 78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79"/>
          <p:cNvGrpSpPr>
            <a:grpSpLocks/>
          </p:cNvGrpSpPr>
          <p:nvPr/>
        </p:nvGrpSpPr>
        <p:grpSpPr bwMode="auto">
          <a:xfrm>
            <a:off x="5746750" y="5243513"/>
            <a:ext cx="450850" cy="165100"/>
            <a:chOff x="2736" y="3360"/>
            <a:chExt cx="284" cy="104"/>
          </a:xfrm>
        </p:grpSpPr>
        <p:sp>
          <p:nvSpPr>
            <p:cNvPr id="14416" name="Line 80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17" name="Line 81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18" name="Line 82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83"/>
          <p:cNvGrpSpPr>
            <a:grpSpLocks/>
          </p:cNvGrpSpPr>
          <p:nvPr/>
        </p:nvGrpSpPr>
        <p:grpSpPr bwMode="auto">
          <a:xfrm>
            <a:off x="6197600" y="5240338"/>
            <a:ext cx="450850" cy="165100"/>
            <a:chOff x="2736" y="3360"/>
            <a:chExt cx="284" cy="104"/>
          </a:xfrm>
        </p:grpSpPr>
        <p:sp>
          <p:nvSpPr>
            <p:cNvPr id="14420" name="Line 84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21" name="Line 85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22" name="Line 86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651625" y="5249863"/>
            <a:ext cx="450850" cy="165100"/>
            <a:chOff x="2736" y="3360"/>
            <a:chExt cx="284" cy="104"/>
          </a:xfrm>
        </p:grpSpPr>
        <p:sp>
          <p:nvSpPr>
            <p:cNvPr id="14424" name="Line 88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25" name="Line 89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26" name="Line 90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91"/>
          <p:cNvGrpSpPr>
            <a:grpSpLocks/>
          </p:cNvGrpSpPr>
          <p:nvPr/>
        </p:nvGrpSpPr>
        <p:grpSpPr bwMode="auto">
          <a:xfrm>
            <a:off x="7137400" y="5243513"/>
            <a:ext cx="450850" cy="165100"/>
            <a:chOff x="2736" y="3360"/>
            <a:chExt cx="284" cy="104"/>
          </a:xfrm>
        </p:grpSpPr>
        <p:sp>
          <p:nvSpPr>
            <p:cNvPr id="14428" name="Line 92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29" name="Line 93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30" name="Line 94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95"/>
          <p:cNvGrpSpPr>
            <a:grpSpLocks/>
          </p:cNvGrpSpPr>
          <p:nvPr/>
        </p:nvGrpSpPr>
        <p:grpSpPr bwMode="auto">
          <a:xfrm>
            <a:off x="7585075" y="5243513"/>
            <a:ext cx="450850" cy="165100"/>
            <a:chOff x="2736" y="3360"/>
            <a:chExt cx="284" cy="104"/>
          </a:xfrm>
        </p:grpSpPr>
        <p:sp>
          <p:nvSpPr>
            <p:cNvPr id="14432" name="Line 96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33" name="Line 97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34" name="Line 98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9"/>
          <p:cNvGrpSpPr>
            <a:grpSpLocks/>
          </p:cNvGrpSpPr>
          <p:nvPr/>
        </p:nvGrpSpPr>
        <p:grpSpPr bwMode="auto">
          <a:xfrm>
            <a:off x="8045450" y="5233988"/>
            <a:ext cx="450850" cy="165100"/>
            <a:chOff x="2736" y="3360"/>
            <a:chExt cx="284" cy="104"/>
          </a:xfrm>
        </p:grpSpPr>
        <p:sp>
          <p:nvSpPr>
            <p:cNvPr id="14436" name="Line 100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37" name="Line 101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38" name="Line 102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3"/>
          <p:cNvGrpSpPr>
            <a:grpSpLocks/>
          </p:cNvGrpSpPr>
          <p:nvPr/>
        </p:nvGrpSpPr>
        <p:grpSpPr bwMode="auto">
          <a:xfrm>
            <a:off x="8499475" y="5243513"/>
            <a:ext cx="450850" cy="165100"/>
            <a:chOff x="2736" y="3360"/>
            <a:chExt cx="284" cy="104"/>
          </a:xfrm>
        </p:grpSpPr>
        <p:sp>
          <p:nvSpPr>
            <p:cNvPr id="14440" name="Line 104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41" name="Line 105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42" name="Line 106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graphicFrame>
        <p:nvGraphicFramePr>
          <p:cNvPr id="89091" name="Object 3"/>
          <p:cNvGraphicFramePr>
            <a:graphicFrameLocks noChangeAspect="1"/>
          </p:cNvGraphicFramePr>
          <p:nvPr/>
        </p:nvGraphicFramePr>
        <p:xfrm>
          <a:off x="1438275" y="2971800"/>
          <a:ext cx="2349500" cy="1495425"/>
        </p:xfrm>
        <a:graphic>
          <a:graphicData uri="http://schemas.openxmlformats.org/presentationml/2006/ole">
            <p:oleObj spid="_x0000_s89091" name="Equation" r:id="rId3" imgW="672840" imgH="431640" progId="Equation.3">
              <p:embed/>
            </p:oleObj>
          </a:graphicData>
        </a:graphic>
      </p:graphicFrame>
      <p:sp>
        <p:nvSpPr>
          <p:cNvPr id="54" name="Line 7"/>
          <p:cNvSpPr>
            <a:spLocks noChangeShapeType="1"/>
          </p:cNvSpPr>
          <p:nvPr/>
        </p:nvSpPr>
        <p:spPr bwMode="auto">
          <a:xfrm>
            <a:off x="6477000" y="1883664"/>
            <a:ext cx="9144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sm" len="med"/>
          </a:ln>
          <a:effectLst/>
        </p:spPr>
        <p:txBody>
          <a:bodyPr/>
          <a:lstStyle/>
          <a:p>
            <a:endParaRPr lang="vi-VN"/>
          </a:p>
        </p:txBody>
      </p:sp>
      <p:grpSp>
        <p:nvGrpSpPr>
          <p:cNvPr id="55" name="Group 18"/>
          <p:cNvGrpSpPr/>
          <p:nvPr/>
        </p:nvGrpSpPr>
        <p:grpSpPr>
          <a:xfrm>
            <a:off x="6925214" y="969264"/>
            <a:ext cx="1208308" cy="956040"/>
            <a:chOff x="3429000" y="4572000"/>
            <a:chExt cx="1208308" cy="956040"/>
          </a:xfrm>
        </p:grpSpPr>
        <p:sp>
          <p:nvSpPr>
            <p:cNvPr id="56" name="TextBox 55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ln>
                    <a:solidFill>
                      <a:srgbClr val="002060"/>
                    </a:solidFill>
                  </a:ln>
                  <a:solidFill>
                    <a:srgbClr val="002060"/>
                  </a:solidFill>
                </a:rPr>
                <a:t>→</a:t>
              </a:r>
              <a:endParaRPr lang="vi-VN" sz="4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494308" y="4758599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2060"/>
                  </a:solidFill>
                  <a:latin typeface="+mj-lt"/>
                </a:rPr>
                <a:t>v</a:t>
              </a:r>
              <a:r>
                <a:rPr lang="vi-VN" sz="4400" baseline="-25000" dirty="0" smtClean="0">
                  <a:solidFill>
                    <a:srgbClr val="002060"/>
                  </a:solidFill>
                  <a:latin typeface="+mj-lt"/>
                </a:rPr>
                <a:t>0</a:t>
              </a:r>
              <a:endParaRPr lang="vi-VN" sz="44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58" name="Oval 57"/>
          <p:cNvSpPr/>
          <p:nvPr/>
        </p:nvSpPr>
        <p:spPr>
          <a:xfrm>
            <a:off x="6235784" y="1731264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6231634" y="1725029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4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08" grpId="0" animBg="1"/>
      <p:bldP spid="14408" grpId="1" animBg="1"/>
      <p:bldP spid="143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-29904" y="958413"/>
            <a:ext cx="1122362" cy="871537"/>
            <a:chOff x="151" y="953"/>
            <a:chExt cx="707" cy="549"/>
          </a:xfrm>
        </p:grpSpPr>
        <p:sp>
          <p:nvSpPr>
            <p:cNvPr id="86067" name="Text Box 51"/>
            <p:cNvSpPr txBox="1">
              <a:spLocks noChangeArrowheads="1"/>
            </p:cNvSpPr>
            <p:nvPr/>
          </p:nvSpPr>
          <p:spPr bwMode="auto">
            <a:xfrm>
              <a:off x="151" y="953"/>
              <a:ext cx="377" cy="4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4400"/>
                <a:t>t</a:t>
              </a:r>
            </a:p>
          </p:txBody>
        </p:sp>
        <p:sp>
          <p:nvSpPr>
            <p:cNvPr id="86068" name="Text Box 52"/>
            <p:cNvSpPr txBox="1">
              <a:spLocks noChangeArrowheads="1"/>
            </p:cNvSpPr>
            <p:nvPr/>
          </p:nvSpPr>
          <p:spPr bwMode="auto">
            <a:xfrm>
              <a:off x="298" y="1271"/>
              <a:ext cx="26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O</a:t>
              </a:r>
            </a:p>
          </p:txBody>
        </p:sp>
        <p:sp>
          <p:nvSpPr>
            <p:cNvPr id="86069" name="Line 53"/>
            <p:cNvSpPr>
              <a:spLocks noChangeShapeType="1"/>
            </p:cNvSpPr>
            <p:nvPr/>
          </p:nvSpPr>
          <p:spPr bwMode="auto">
            <a:xfrm>
              <a:off x="528" y="139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070" name="Text Box 54"/>
            <p:cNvSpPr txBox="1">
              <a:spLocks noChangeArrowheads="1"/>
            </p:cNvSpPr>
            <p:nvPr/>
          </p:nvSpPr>
          <p:spPr bwMode="auto">
            <a:xfrm>
              <a:off x="582" y="1271"/>
              <a:ext cx="27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M</a:t>
              </a:r>
            </a:p>
          </p:txBody>
        </p:sp>
      </p:grp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2351346" y="986988"/>
            <a:ext cx="1211262" cy="871537"/>
            <a:chOff x="151" y="953"/>
            <a:chExt cx="763" cy="549"/>
          </a:xfrm>
        </p:grpSpPr>
        <p:sp>
          <p:nvSpPr>
            <p:cNvPr id="86072" name="Text Box 56"/>
            <p:cNvSpPr txBox="1">
              <a:spLocks noChangeArrowheads="1"/>
            </p:cNvSpPr>
            <p:nvPr/>
          </p:nvSpPr>
          <p:spPr bwMode="auto">
            <a:xfrm>
              <a:off x="151" y="953"/>
              <a:ext cx="377" cy="4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4400"/>
                <a:t>t</a:t>
              </a:r>
            </a:p>
          </p:txBody>
        </p:sp>
        <p:sp>
          <p:nvSpPr>
            <p:cNvPr id="86073" name="Text Box 57"/>
            <p:cNvSpPr txBox="1">
              <a:spLocks noChangeArrowheads="1"/>
            </p:cNvSpPr>
            <p:nvPr/>
          </p:nvSpPr>
          <p:spPr bwMode="auto">
            <a:xfrm>
              <a:off x="298" y="1271"/>
              <a:ext cx="26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O</a:t>
              </a:r>
            </a:p>
          </p:txBody>
        </p:sp>
        <p:sp>
          <p:nvSpPr>
            <p:cNvPr id="86074" name="Line 58"/>
            <p:cNvSpPr>
              <a:spLocks noChangeShapeType="1"/>
            </p:cNvSpPr>
            <p:nvPr/>
          </p:nvSpPr>
          <p:spPr bwMode="auto">
            <a:xfrm>
              <a:off x="528" y="139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075" name="Text Box 59"/>
            <p:cNvSpPr txBox="1">
              <a:spLocks noChangeArrowheads="1"/>
            </p:cNvSpPr>
            <p:nvPr/>
          </p:nvSpPr>
          <p:spPr bwMode="auto">
            <a:xfrm>
              <a:off x="526" y="1271"/>
              <a:ext cx="3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 M</a:t>
              </a:r>
              <a:r>
                <a:rPr lang="en-US">
                  <a:latin typeface=".VnTime" pitchFamily="34" charset="0"/>
                </a:rPr>
                <a:t>y</a:t>
              </a:r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4875471" y="977463"/>
            <a:ext cx="1276350" cy="871537"/>
            <a:chOff x="151" y="953"/>
            <a:chExt cx="804" cy="549"/>
          </a:xfrm>
        </p:grpSpPr>
        <p:sp>
          <p:nvSpPr>
            <p:cNvPr id="86077" name="Text Box 61"/>
            <p:cNvSpPr txBox="1">
              <a:spLocks noChangeArrowheads="1"/>
            </p:cNvSpPr>
            <p:nvPr/>
          </p:nvSpPr>
          <p:spPr bwMode="auto">
            <a:xfrm>
              <a:off x="151" y="953"/>
              <a:ext cx="377" cy="4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4400"/>
                <a:t>t</a:t>
              </a:r>
            </a:p>
          </p:txBody>
        </p:sp>
        <p:sp>
          <p:nvSpPr>
            <p:cNvPr id="86078" name="Text Box 62"/>
            <p:cNvSpPr txBox="1">
              <a:spLocks noChangeArrowheads="1"/>
            </p:cNvSpPr>
            <p:nvPr/>
          </p:nvSpPr>
          <p:spPr bwMode="auto">
            <a:xfrm>
              <a:off x="298" y="1271"/>
              <a:ext cx="26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O</a:t>
              </a:r>
            </a:p>
          </p:txBody>
        </p:sp>
        <p:sp>
          <p:nvSpPr>
            <p:cNvPr id="86079" name="Line 63"/>
            <p:cNvSpPr>
              <a:spLocks noChangeShapeType="1"/>
            </p:cNvSpPr>
            <p:nvPr/>
          </p:nvSpPr>
          <p:spPr bwMode="auto">
            <a:xfrm>
              <a:off x="528" y="139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080" name="Text Box 64"/>
            <p:cNvSpPr txBox="1">
              <a:spLocks noChangeArrowheads="1"/>
            </p:cNvSpPr>
            <p:nvPr/>
          </p:nvSpPr>
          <p:spPr bwMode="auto">
            <a:xfrm>
              <a:off x="486" y="1271"/>
              <a:ext cx="469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   M</a:t>
              </a:r>
              <a:r>
                <a:rPr lang="en-US">
                  <a:latin typeface=".VnTime" pitchFamily="34" charset="0"/>
                </a:rPr>
                <a:t>x</a:t>
              </a:r>
            </a:p>
          </p:txBody>
        </p:sp>
      </p:grpSp>
      <p:sp>
        <p:nvSpPr>
          <p:cNvPr id="86081" name="Rectangle 65"/>
          <p:cNvSpPr>
            <a:spLocks noChangeArrowheads="1"/>
          </p:cNvSpPr>
          <p:nvPr/>
        </p:nvSpPr>
        <p:spPr bwMode="auto">
          <a:xfrm>
            <a:off x="1265496" y="1110813"/>
            <a:ext cx="10668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86082" name="Rectangle 66"/>
          <p:cNvSpPr>
            <a:spLocks noChangeArrowheads="1"/>
          </p:cNvSpPr>
          <p:nvPr/>
        </p:nvSpPr>
        <p:spPr bwMode="auto">
          <a:xfrm>
            <a:off x="3703896" y="1110813"/>
            <a:ext cx="10668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86083" name="Text Box 67"/>
          <p:cNvSpPr txBox="1">
            <a:spLocks noChangeArrowheads="1"/>
          </p:cNvSpPr>
          <p:nvPr/>
        </p:nvSpPr>
        <p:spPr bwMode="auto">
          <a:xfrm>
            <a:off x="869605" y="2358588"/>
            <a:ext cx="4523995" cy="150810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H·y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dïng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dÊu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thÝch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hîp</a:t>
            </a:r>
            <a:r>
              <a:rPr lang="en-US" sz="3200" b="1" dirty="0">
                <a:solidFill>
                  <a:srgbClr val="FFFF00"/>
                </a:solidFill>
                <a:latin typeface=".VnTime" pitchFamily="34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( =;  &gt;; &lt;; ≤; ≥ )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200" b="1" dirty="0" smtClean="0">
                <a:latin typeface=".VnTime" pitchFamily="34" charset="0"/>
              </a:rPr>
              <a:t>®</a:t>
            </a:r>
            <a:r>
              <a:rPr lang="en-US" sz="3200" b="1" dirty="0" err="1">
                <a:latin typeface=".VnTime" pitchFamily="34" charset="0"/>
              </a:rPr>
              <a:t>iÒn</a:t>
            </a:r>
            <a:r>
              <a:rPr lang="en-US" sz="3200" b="1" dirty="0">
                <a:latin typeface=".VnTime" pitchFamily="34" charset="0"/>
              </a:rPr>
              <a:t> </a:t>
            </a:r>
            <a:r>
              <a:rPr lang="en-US" sz="3200" b="1" dirty="0" err="1">
                <a:latin typeface=".VnTime" pitchFamily="34" charset="0"/>
              </a:rPr>
              <a:t>vµo</a:t>
            </a:r>
            <a:r>
              <a:rPr lang="en-US" sz="3200" b="1" dirty="0">
                <a:latin typeface=".VnTime" pitchFamily="34" charset="0"/>
              </a:rPr>
              <a:t> « </a:t>
            </a:r>
            <a:r>
              <a:rPr lang="en-US" sz="3200" b="1" dirty="0" err="1" smtClean="0">
                <a:latin typeface=".VnTime" pitchFamily="34" charset="0"/>
              </a:rPr>
              <a:t>trèng</a:t>
            </a:r>
            <a:r>
              <a:rPr lang="en-US" sz="3200" b="1" dirty="0" smtClean="0">
                <a:latin typeface=".VnTime" pitchFamily="34" charset="0"/>
              </a:rPr>
              <a:t>?</a:t>
            </a:r>
            <a:endParaRPr lang="en-US" sz="3200" b="1" dirty="0">
              <a:latin typeface=".VnTime" pitchFamily="34" charset="0"/>
            </a:endParaRPr>
          </a:p>
        </p:txBody>
      </p:sp>
      <p:sp>
        <p:nvSpPr>
          <p:cNvPr id="61" name="5-Point Star 60">
            <a:hlinkClick r:id="rId2" action="ppaction://hlinkfile"/>
          </p:cNvPr>
          <p:cNvSpPr/>
          <p:nvPr/>
        </p:nvSpPr>
        <p:spPr>
          <a:xfrm>
            <a:off x="4038600" y="6400800"/>
            <a:ext cx="609600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362200" y="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THẢO LUẬN NHÓM</a:t>
            </a:r>
            <a:endParaRPr lang="vi-VN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Arc 17"/>
          <p:cNvSpPr>
            <a:spLocks/>
          </p:cNvSpPr>
          <p:nvPr/>
        </p:nvSpPr>
        <p:spPr bwMode="auto">
          <a:xfrm>
            <a:off x="6324600" y="2585797"/>
            <a:ext cx="1676400" cy="33289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3018"/>
              <a:gd name="T2" fmla="*/ 21553 w 21600"/>
              <a:gd name="T3" fmla="*/ 23018 h 23018"/>
              <a:gd name="T4" fmla="*/ 0 w 21600"/>
              <a:gd name="T5" fmla="*/ 21600 h 23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01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</a:path>
              <a:path w="21600" h="2301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5834742" y="2585797"/>
            <a:ext cx="0" cy="33528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6156325" y="1839672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6019800" y="2160347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7467600" y="3119197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/>
              <a:t>. 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7772400" y="3566872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5791200" y="4201872"/>
            <a:ext cx="533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>
            <a:off x="6400800" y="2590333"/>
            <a:ext cx="2590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>
            <a:off x="6386513" y="2585797"/>
            <a:ext cx="14287" cy="3368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Rectangle 31"/>
          <p:cNvSpPr>
            <a:spLocks noChangeArrowheads="1"/>
          </p:cNvSpPr>
          <p:nvPr/>
        </p:nvSpPr>
        <p:spPr bwMode="auto">
          <a:xfrm>
            <a:off x="7239000" y="3119197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6019800" y="5892560"/>
            <a:ext cx="53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3" name="Text Box 67"/>
          <p:cNvSpPr txBox="1">
            <a:spLocks noChangeArrowheads="1"/>
          </p:cNvSpPr>
          <p:nvPr/>
        </p:nvSpPr>
        <p:spPr bwMode="auto">
          <a:xfrm>
            <a:off x="8610600" y="2006360"/>
            <a:ext cx="53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34" name="Line 68"/>
          <p:cNvSpPr>
            <a:spLocks noChangeShapeType="1"/>
          </p:cNvSpPr>
          <p:nvPr/>
        </p:nvSpPr>
        <p:spPr bwMode="auto">
          <a:xfrm>
            <a:off x="6400800" y="3881197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" name="Line 69"/>
          <p:cNvSpPr>
            <a:spLocks noChangeShapeType="1"/>
          </p:cNvSpPr>
          <p:nvPr/>
        </p:nvSpPr>
        <p:spPr bwMode="auto">
          <a:xfrm>
            <a:off x="7696200" y="2585797"/>
            <a:ext cx="0" cy="12954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" name="Text Box 70"/>
          <p:cNvSpPr txBox="1">
            <a:spLocks noChangeArrowheads="1"/>
          </p:cNvSpPr>
          <p:nvPr/>
        </p:nvSpPr>
        <p:spPr bwMode="auto">
          <a:xfrm>
            <a:off x="7467600" y="2066685"/>
            <a:ext cx="914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aseline="-25000" dirty="0" err="1">
                <a:latin typeface="Times New Roman" pitchFamily="18" charset="0"/>
                <a:cs typeface="Times New Roman" pitchFamily="18" charset="0"/>
              </a:rPr>
              <a:t>x</a:t>
            </a:r>
            <a:endParaRPr lang="en-US" sz="32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71"/>
          <p:cNvSpPr txBox="1">
            <a:spLocks noChangeArrowheads="1"/>
          </p:cNvSpPr>
          <p:nvPr/>
        </p:nvSpPr>
        <p:spPr bwMode="auto">
          <a:xfrm>
            <a:off x="5790747" y="3595447"/>
            <a:ext cx="91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8" name="Line 74"/>
          <p:cNvSpPr>
            <a:spLocks noChangeShapeType="1"/>
          </p:cNvSpPr>
          <p:nvPr/>
        </p:nvSpPr>
        <p:spPr bwMode="auto">
          <a:xfrm>
            <a:off x="5257800" y="5930660"/>
            <a:ext cx="3657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9" name="Group 75"/>
          <p:cNvGrpSpPr>
            <a:grpSpLocks/>
          </p:cNvGrpSpPr>
          <p:nvPr/>
        </p:nvGrpSpPr>
        <p:grpSpPr bwMode="auto">
          <a:xfrm>
            <a:off x="5295900" y="5943360"/>
            <a:ext cx="450850" cy="165100"/>
            <a:chOff x="2736" y="3360"/>
            <a:chExt cx="284" cy="104"/>
          </a:xfrm>
        </p:grpSpPr>
        <p:sp>
          <p:nvSpPr>
            <p:cNvPr id="40" name="Line 76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77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78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" name="Group 79"/>
          <p:cNvGrpSpPr>
            <a:grpSpLocks/>
          </p:cNvGrpSpPr>
          <p:nvPr/>
        </p:nvGrpSpPr>
        <p:grpSpPr bwMode="auto">
          <a:xfrm>
            <a:off x="5746750" y="5940185"/>
            <a:ext cx="450850" cy="165100"/>
            <a:chOff x="2736" y="3360"/>
            <a:chExt cx="284" cy="104"/>
          </a:xfrm>
        </p:grpSpPr>
        <p:sp>
          <p:nvSpPr>
            <p:cNvPr id="44" name="Line 80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81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82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" name="Group 83"/>
          <p:cNvGrpSpPr>
            <a:grpSpLocks/>
          </p:cNvGrpSpPr>
          <p:nvPr/>
        </p:nvGrpSpPr>
        <p:grpSpPr bwMode="auto">
          <a:xfrm>
            <a:off x="6197600" y="5937010"/>
            <a:ext cx="450850" cy="165100"/>
            <a:chOff x="2736" y="3360"/>
            <a:chExt cx="284" cy="104"/>
          </a:xfrm>
        </p:grpSpPr>
        <p:sp>
          <p:nvSpPr>
            <p:cNvPr id="48" name="Line 84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85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86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" name="Group 87"/>
          <p:cNvGrpSpPr>
            <a:grpSpLocks/>
          </p:cNvGrpSpPr>
          <p:nvPr/>
        </p:nvGrpSpPr>
        <p:grpSpPr bwMode="auto">
          <a:xfrm>
            <a:off x="6651625" y="5946535"/>
            <a:ext cx="450850" cy="165100"/>
            <a:chOff x="2736" y="3360"/>
            <a:chExt cx="284" cy="104"/>
          </a:xfrm>
        </p:grpSpPr>
        <p:sp>
          <p:nvSpPr>
            <p:cNvPr id="52" name="Line 88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89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90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5" name="Group 91"/>
          <p:cNvGrpSpPr>
            <a:grpSpLocks/>
          </p:cNvGrpSpPr>
          <p:nvPr/>
        </p:nvGrpSpPr>
        <p:grpSpPr bwMode="auto">
          <a:xfrm>
            <a:off x="7137400" y="5940185"/>
            <a:ext cx="450850" cy="165100"/>
            <a:chOff x="2736" y="3360"/>
            <a:chExt cx="284" cy="104"/>
          </a:xfrm>
        </p:grpSpPr>
        <p:sp>
          <p:nvSpPr>
            <p:cNvPr id="56" name="Line 92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93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94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9" name="Group 95"/>
          <p:cNvGrpSpPr>
            <a:grpSpLocks/>
          </p:cNvGrpSpPr>
          <p:nvPr/>
        </p:nvGrpSpPr>
        <p:grpSpPr bwMode="auto">
          <a:xfrm>
            <a:off x="7585075" y="5940185"/>
            <a:ext cx="450850" cy="165100"/>
            <a:chOff x="2736" y="3360"/>
            <a:chExt cx="284" cy="104"/>
          </a:xfrm>
        </p:grpSpPr>
        <p:sp>
          <p:nvSpPr>
            <p:cNvPr id="60" name="Line 96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97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5" name="Group 99"/>
          <p:cNvGrpSpPr>
            <a:grpSpLocks/>
          </p:cNvGrpSpPr>
          <p:nvPr/>
        </p:nvGrpSpPr>
        <p:grpSpPr bwMode="auto">
          <a:xfrm>
            <a:off x="8045450" y="5930660"/>
            <a:ext cx="450850" cy="165100"/>
            <a:chOff x="2736" y="3360"/>
            <a:chExt cx="284" cy="104"/>
          </a:xfrm>
        </p:grpSpPr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101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102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9" name="Group 103"/>
          <p:cNvGrpSpPr>
            <a:grpSpLocks/>
          </p:cNvGrpSpPr>
          <p:nvPr/>
        </p:nvGrpSpPr>
        <p:grpSpPr bwMode="auto">
          <a:xfrm>
            <a:off x="8499475" y="5940185"/>
            <a:ext cx="450850" cy="165100"/>
            <a:chOff x="2736" y="3360"/>
            <a:chExt cx="284" cy="104"/>
          </a:xfrm>
        </p:grpSpPr>
        <p:sp>
          <p:nvSpPr>
            <p:cNvPr id="70" name="Line 104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105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106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6248400" y="1828800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4" name="Line 7"/>
          <p:cNvSpPr>
            <a:spLocks noChangeShapeType="1"/>
          </p:cNvSpPr>
          <p:nvPr/>
        </p:nvSpPr>
        <p:spPr bwMode="auto">
          <a:xfrm>
            <a:off x="6569075" y="2569464"/>
            <a:ext cx="9144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sm" len="med"/>
          </a:ln>
          <a:effectLst/>
        </p:spPr>
        <p:txBody>
          <a:bodyPr/>
          <a:lstStyle/>
          <a:p>
            <a:endParaRPr lang="vi-VN"/>
          </a:p>
        </p:txBody>
      </p:sp>
      <p:sp>
        <p:nvSpPr>
          <p:cNvPr id="75" name="Oval 74"/>
          <p:cNvSpPr/>
          <p:nvPr/>
        </p:nvSpPr>
        <p:spPr>
          <a:xfrm>
            <a:off x="6327859" y="2417064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>
            <a:off x="6323709" y="2410829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grpSp>
        <p:nvGrpSpPr>
          <p:cNvPr id="78" name="Group 18"/>
          <p:cNvGrpSpPr/>
          <p:nvPr/>
        </p:nvGrpSpPr>
        <p:grpSpPr>
          <a:xfrm>
            <a:off x="6705600" y="1566672"/>
            <a:ext cx="1208308" cy="956040"/>
            <a:chOff x="3429000" y="4572000"/>
            <a:chExt cx="1208308" cy="956040"/>
          </a:xfrm>
        </p:grpSpPr>
        <p:sp>
          <p:nvSpPr>
            <p:cNvPr id="79" name="TextBox 78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ln>
                    <a:solidFill>
                      <a:srgbClr val="002060"/>
                    </a:solidFill>
                  </a:ln>
                  <a:solidFill>
                    <a:srgbClr val="002060"/>
                  </a:solidFill>
                </a:rPr>
                <a:t>→</a:t>
              </a:r>
              <a:endParaRPr lang="vi-VN" sz="4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494308" y="4758599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2060"/>
                  </a:solidFill>
                  <a:latin typeface="+mj-lt"/>
                </a:rPr>
                <a:t>v</a:t>
              </a:r>
              <a:r>
                <a:rPr lang="vi-VN" sz="4400" baseline="-25000" dirty="0" smtClean="0">
                  <a:solidFill>
                    <a:srgbClr val="002060"/>
                  </a:solidFill>
                  <a:latin typeface="+mj-lt"/>
                </a:rPr>
                <a:t>0</a:t>
              </a:r>
              <a:endParaRPr lang="vi-VN" sz="4400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8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8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81" grpId="0" animBg="1"/>
      <p:bldP spid="86082" grpId="0" animBg="1"/>
      <p:bldP spid="86083" grpId="0" animBg="1"/>
      <p:bldP spid="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4572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 NGHIỆM KIỂM CHỨNG</a:t>
            </a:r>
            <a:endParaRPr lang="vi-VN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6017" name="Picture 1" descr="C:\Users\HaQuynh\Desktop\chuyen dong nem ngang quay cham.mp4_snapshot_00.03_[2013.11.13_06.12.58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-29904" y="958413"/>
            <a:ext cx="1122362" cy="871537"/>
            <a:chOff x="151" y="953"/>
            <a:chExt cx="707" cy="549"/>
          </a:xfrm>
        </p:grpSpPr>
        <p:sp>
          <p:nvSpPr>
            <p:cNvPr id="86067" name="Text Box 51"/>
            <p:cNvSpPr txBox="1">
              <a:spLocks noChangeArrowheads="1"/>
            </p:cNvSpPr>
            <p:nvPr/>
          </p:nvSpPr>
          <p:spPr bwMode="auto">
            <a:xfrm>
              <a:off x="151" y="953"/>
              <a:ext cx="377" cy="4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4400"/>
                <a:t>t</a:t>
              </a:r>
            </a:p>
          </p:txBody>
        </p:sp>
        <p:sp>
          <p:nvSpPr>
            <p:cNvPr id="86068" name="Text Box 52"/>
            <p:cNvSpPr txBox="1">
              <a:spLocks noChangeArrowheads="1"/>
            </p:cNvSpPr>
            <p:nvPr/>
          </p:nvSpPr>
          <p:spPr bwMode="auto">
            <a:xfrm>
              <a:off x="298" y="1271"/>
              <a:ext cx="26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O</a:t>
              </a:r>
            </a:p>
          </p:txBody>
        </p:sp>
        <p:sp>
          <p:nvSpPr>
            <p:cNvPr id="86069" name="Line 53"/>
            <p:cNvSpPr>
              <a:spLocks noChangeShapeType="1"/>
            </p:cNvSpPr>
            <p:nvPr/>
          </p:nvSpPr>
          <p:spPr bwMode="auto">
            <a:xfrm>
              <a:off x="528" y="139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070" name="Text Box 54"/>
            <p:cNvSpPr txBox="1">
              <a:spLocks noChangeArrowheads="1"/>
            </p:cNvSpPr>
            <p:nvPr/>
          </p:nvSpPr>
          <p:spPr bwMode="auto">
            <a:xfrm>
              <a:off x="582" y="1271"/>
              <a:ext cx="27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M</a:t>
              </a:r>
            </a:p>
          </p:txBody>
        </p:sp>
      </p:grp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2351346" y="986988"/>
            <a:ext cx="1211262" cy="871537"/>
            <a:chOff x="151" y="953"/>
            <a:chExt cx="763" cy="549"/>
          </a:xfrm>
        </p:grpSpPr>
        <p:sp>
          <p:nvSpPr>
            <p:cNvPr id="86072" name="Text Box 56"/>
            <p:cNvSpPr txBox="1">
              <a:spLocks noChangeArrowheads="1"/>
            </p:cNvSpPr>
            <p:nvPr/>
          </p:nvSpPr>
          <p:spPr bwMode="auto">
            <a:xfrm>
              <a:off x="151" y="953"/>
              <a:ext cx="377" cy="4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4400"/>
                <a:t>t</a:t>
              </a:r>
            </a:p>
          </p:txBody>
        </p:sp>
        <p:sp>
          <p:nvSpPr>
            <p:cNvPr id="86073" name="Text Box 57"/>
            <p:cNvSpPr txBox="1">
              <a:spLocks noChangeArrowheads="1"/>
            </p:cNvSpPr>
            <p:nvPr/>
          </p:nvSpPr>
          <p:spPr bwMode="auto">
            <a:xfrm>
              <a:off x="298" y="1271"/>
              <a:ext cx="26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O</a:t>
              </a:r>
            </a:p>
          </p:txBody>
        </p:sp>
        <p:sp>
          <p:nvSpPr>
            <p:cNvPr id="86074" name="Line 58"/>
            <p:cNvSpPr>
              <a:spLocks noChangeShapeType="1"/>
            </p:cNvSpPr>
            <p:nvPr/>
          </p:nvSpPr>
          <p:spPr bwMode="auto">
            <a:xfrm>
              <a:off x="528" y="139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075" name="Text Box 59"/>
            <p:cNvSpPr txBox="1">
              <a:spLocks noChangeArrowheads="1"/>
            </p:cNvSpPr>
            <p:nvPr/>
          </p:nvSpPr>
          <p:spPr bwMode="auto">
            <a:xfrm>
              <a:off x="526" y="1271"/>
              <a:ext cx="3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 M</a:t>
              </a:r>
              <a:r>
                <a:rPr lang="en-US">
                  <a:latin typeface=".VnTime" pitchFamily="34" charset="0"/>
                </a:rPr>
                <a:t>y</a:t>
              </a:r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4875471" y="977463"/>
            <a:ext cx="1276350" cy="871537"/>
            <a:chOff x="151" y="953"/>
            <a:chExt cx="804" cy="549"/>
          </a:xfrm>
        </p:grpSpPr>
        <p:sp>
          <p:nvSpPr>
            <p:cNvPr id="86077" name="Text Box 61"/>
            <p:cNvSpPr txBox="1">
              <a:spLocks noChangeArrowheads="1"/>
            </p:cNvSpPr>
            <p:nvPr/>
          </p:nvSpPr>
          <p:spPr bwMode="auto">
            <a:xfrm>
              <a:off x="151" y="953"/>
              <a:ext cx="377" cy="4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4400"/>
                <a:t>t</a:t>
              </a:r>
            </a:p>
          </p:txBody>
        </p:sp>
        <p:sp>
          <p:nvSpPr>
            <p:cNvPr id="86078" name="Text Box 62"/>
            <p:cNvSpPr txBox="1">
              <a:spLocks noChangeArrowheads="1"/>
            </p:cNvSpPr>
            <p:nvPr/>
          </p:nvSpPr>
          <p:spPr bwMode="auto">
            <a:xfrm>
              <a:off x="298" y="1271"/>
              <a:ext cx="26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O</a:t>
              </a:r>
            </a:p>
          </p:txBody>
        </p:sp>
        <p:sp>
          <p:nvSpPr>
            <p:cNvPr id="86079" name="Line 63"/>
            <p:cNvSpPr>
              <a:spLocks noChangeShapeType="1"/>
            </p:cNvSpPr>
            <p:nvPr/>
          </p:nvSpPr>
          <p:spPr bwMode="auto">
            <a:xfrm>
              <a:off x="528" y="139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080" name="Text Box 64"/>
            <p:cNvSpPr txBox="1">
              <a:spLocks noChangeArrowheads="1"/>
            </p:cNvSpPr>
            <p:nvPr/>
          </p:nvSpPr>
          <p:spPr bwMode="auto">
            <a:xfrm>
              <a:off x="486" y="1271"/>
              <a:ext cx="469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    M</a:t>
              </a:r>
              <a:r>
                <a:rPr lang="en-US">
                  <a:latin typeface=".VnTime" pitchFamily="34" charset="0"/>
                </a:rPr>
                <a:t>x</a:t>
              </a:r>
            </a:p>
          </p:txBody>
        </p:sp>
      </p:grpSp>
      <p:sp>
        <p:nvSpPr>
          <p:cNvPr id="86081" name="Rectangle 65"/>
          <p:cNvSpPr>
            <a:spLocks noChangeArrowheads="1"/>
          </p:cNvSpPr>
          <p:nvPr/>
        </p:nvSpPr>
        <p:spPr bwMode="auto">
          <a:xfrm>
            <a:off x="1265496" y="1110813"/>
            <a:ext cx="10668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9600" dirty="0" smtClean="0">
                <a:solidFill>
                  <a:srgbClr val="FF0000"/>
                </a:solidFill>
              </a:rPr>
              <a:t>=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86082" name="Rectangle 66"/>
          <p:cNvSpPr>
            <a:spLocks noChangeArrowheads="1"/>
          </p:cNvSpPr>
          <p:nvPr/>
        </p:nvSpPr>
        <p:spPr bwMode="auto">
          <a:xfrm>
            <a:off x="3703896" y="1110813"/>
            <a:ext cx="10668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9600" dirty="0" smtClean="0">
                <a:solidFill>
                  <a:srgbClr val="FF0000"/>
                </a:solidFill>
              </a:rPr>
              <a:t>=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61" name="5-Point Star 60">
            <a:hlinkClick r:id="rId2" action="ppaction://hlinkfile"/>
          </p:cNvPr>
          <p:cNvSpPr/>
          <p:nvPr/>
        </p:nvSpPr>
        <p:spPr>
          <a:xfrm>
            <a:off x="4038600" y="6400800"/>
            <a:ext cx="609600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362200" y="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THẢO LUẬN NHÓM</a:t>
            </a:r>
            <a:endParaRPr lang="vi-VN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Arc 17"/>
          <p:cNvSpPr>
            <a:spLocks/>
          </p:cNvSpPr>
          <p:nvPr/>
        </p:nvSpPr>
        <p:spPr bwMode="auto">
          <a:xfrm>
            <a:off x="6324600" y="2585797"/>
            <a:ext cx="1676400" cy="33289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3018"/>
              <a:gd name="T2" fmla="*/ 21553 w 21600"/>
              <a:gd name="T3" fmla="*/ 23018 h 23018"/>
              <a:gd name="T4" fmla="*/ 0 w 21600"/>
              <a:gd name="T5" fmla="*/ 21600 h 23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01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</a:path>
              <a:path w="21600" h="2301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5834742" y="2585797"/>
            <a:ext cx="0" cy="33528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6156325" y="1839672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6019800" y="2160347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7467600" y="3119197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/>
              <a:t>. 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7772400" y="3566872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5791200" y="4201872"/>
            <a:ext cx="533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>
            <a:off x="6400800" y="2590333"/>
            <a:ext cx="2590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>
            <a:off x="6386513" y="2585797"/>
            <a:ext cx="14287" cy="3368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Rectangle 31"/>
          <p:cNvSpPr>
            <a:spLocks noChangeArrowheads="1"/>
          </p:cNvSpPr>
          <p:nvPr/>
        </p:nvSpPr>
        <p:spPr bwMode="auto">
          <a:xfrm>
            <a:off x="7239000" y="3119197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6019800" y="5892560"/>
            <a:ext cx="53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3" name="Text Box 67"/>
          <p:cNvSpPr txBox="1">
            <a:spLocks noChangeArrowheads="1"/>
          </p:cNvSpPr>
          <p:nvPr/>
        </p:nvSpPr>
        <p:spPr bwMode="auto">
          <a:xfrm>
            <a:off x="8610600" y="2006360"/>
            <a:ext cx="53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34" name="Line 68"/>
          <p:cNvSpPr>
            <a:spLocks noChangeShapeType="1"/>
          </p:cNvSpPr>
          <p:nvPr/>
        </p:nvSpPr>
        <p:spPr bwMode="auto">
          <a:xfrm>
            <a:off x="6400800" y="3881197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" name="Line 69"/>
          <p:cNvSpPr>
            <a:spLocks noChangeShapeType="1"/>
          </p:cNvSpPr>
          <p:nvPr/>
        </p:nvSpPr>
        <p:spPr bwMode="auto">
          <a:xfrm>
            <a:off x="7696200" y="2585797"/>
            <a:ext cx="0" cy="12954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" name="Text Box 70"/>
          <p:cNvSpPr txBox="1">
            <a:spLocks noChangeArrowheads="1"/>
          </p:cNvSpPr>
          <p:nvPr/>
        </p:nvSpPr>
        <p:spPr bwMode="auto">
          <a:xfrm>
            <a:off x="7467600" y="2066685"/>
            <a:ext cx="914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aseline="-25000" dirty="0" err="1">
                <a:latin typeface="Times New Roman" pitchFamily="18" charset="0"/>
                <a:cs typeface="Times New Roman" pitchFamily="18" charset="0"/>
              </a:rPr>
              <a:t>x</a:t>
            </a:r>
            <a:endParaRPr lang="en-US" sz="32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71"/>
          <p:cNvSpPr txBox="1">
            <a:spLocks noChangeArrowheads="1"/>
          </p:cNvSpPr>
          <p:nvPr/>
        </p:nvSpPr>
        <p:spPr bwMode="auto">
          <a:xfrm>
            <a:off x="5790747" y="3595447"/>
            <a:ext cx="91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8" name="Line 74"/>
          <p:cNvSpPr>
            <a:spLocks noChangeShapeType="1"/>
          </p:cNvSpPr>
          <p:nvPr/>
        </p:nvSpPr>
        <p:spPr bwMode="auto">
          <a:xfrm>
            <a:off x="5257800" y="5930660"/>
            <a:ext cx="3657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" name="Group 75"/>
          <p:cNvGrpSpPr>
            <a:grpSpLocks/>
          </p:cNvGrpSpPr>
          <p:nvPr/>
        </p:nvGrpSpPr>
        <p:grpSpPr bwMode="auto">
          <a:xfrm>
            <a:off x="5295900" y="5943360"/>
            <a:ext cx="450850" cy="165100"/>
            <a:chOff x="2736" y="3360"/>
            <a:chExt cx="284" cy="104"/>
          </a:xfrm>
        </p:grpSpPr>
        <p:sp>
          <p:nvSpPr>
            <p:cNvPr id="40" name="Line 76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77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78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79"/>
          <p:cNvGrpSpPr>
            <a:grpSpLocks/>
          </p:cNvGrpSpPr>
          <p:nvPr/>
        </p:nvGrpSpPr>
        <p:grpSpPr bwMode="auto">
          <a:xfrm>
            <a:off x="5746750" y="5940185"/>
            <a:ext cx="450850" cy="165100"/>
            <a:chOff x="2736" y="3360"/>
            <a:chExt cx="284" cy="104"/>
          </a:xfrm>
        </p:grpSpPr>
        <p:sp>
          <p:nvSpPr>
            <p:cNvPr id="44" name="Line 80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81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82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83"/>
          <p:cNvGrpSpPr>
            <a:grpSpLocks/>
          </p:cNvGrpSpPr>
          <p:nvPr/>
        </p:nvGrpSpPr>
        <p:grpSpPr bwMode="auto">
          <a:xfrm>
            <a:off x="6197600" y="5937010"/>
            <a:ext cx="450850" cy="165100"/>
            <a:chOff x="2736" y="3360"/>
            <a:chExt cx="284" cy="104"/>
          </a:xfrm>
        </p:grpSpPr>
        <p:sp>
          <p:nvSpPr>
            <p:cNvPr id="48" name="Line 84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85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86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7"/>
          <p:cNvGrpSpPr>
            <a:grpSpLocks/>
          </p:cNvGrpSpPr>
          <p:nvPr/>
        </p:nvGrpSpPr>
        <p:grpSpPr bwMode="auto">
          <a:xfrm>
            <a:off x="6651625" y="5946535"/>
            <a:ext cx="450850" cy="165100"/>
            <a:chOff x="2736" y="3360"/>
            <a:chExt cx="284" cy="104"/>
          </a:xfrm>
        </p:grpSpPr>
        <p:sp>
          <p:nvSpPr>
            <p:cNvPr id="52" name="Line 88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89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90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1"/>
          <p:cNvGrpSpPr>
            <a:grpSpLocks/>
          </p:cNvGrpSpPr>
          <p:nvPr/>
        </p:nvGrpSpPr>
        <p:grpSpPr bwMode="auto">
          <a:xfrm>
            <a:off x="7137400" y="5940185"/>
            <a:ext cx="450850" cy="165100"/>
            <a:chOff x="2736" y="3360"/>
            <a:chExt cx="284" cy="104"/>
          </a:xfrm>
        </p:grpSpPr>
        <p:sp>
          <p:nvSpPr>
            <p:cNvPr id="56" name="Line 92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93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94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5"/>
          <p:cNvGrpSpPr>
            <a:grpSpLocks/>
          </p:cNvGrpSpPr>
          <p:nvPr/>
        </p:nvGrpSpPr>
        <p:grpSpPr bwMode="auto">
          <a:xfrm>
            <a:off x="7585075" y="5940185"/>
            <a:ext cx="450850" cy="165100"/>
            <a:chOff x="2736" y="3360"/>
            <a:chExt cx="284" cy="104"/>
          </a:xfrm>
        </p:grpSpPr>
        <p:sp>
          <p:nvSpPr>
            <p:cNvPr id="60" name="Line 96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97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99"/>
          <p:cNvGrpSpPr>
            <a:grpSpLocks/>
          </p:cNvGrpSpPr>
          <p:nvPr/>
        </p:nvGrpSpPr>
        <p:grpSpPr bwMode="auto">
          <a:xfrm>
            <a:off x="8045450" y="5930660"/>
            <a:ext cx="450850" cy="165100"/>
            <a:chOff x="2736" y="3360"/>
            <a:chExt cx="284" cy="104"/>
          </a:xfrm>
        </p:grpSpPr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101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102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03"/>
          <p:cNvGrpSpPr>
            <a:grpSpLocks/>
          </p:cNvGrpSpPr>
          <p:nvPr/>
        </p:nvGrpSpPr>
        <p:grpSpPr bwMode="auto">
          <a:xfrm>
            <a:off x="8499475" y="5940185"/>
            <a:ext cx="450850" cy="165100"/>
            <a:chOff x="2736" y="3360"/>
            <a:chExt cx="284" cy="104"/>
          </a:xfrm>
        </p:grpSpPr>
        <p:sp>
          <p:nvSpPr>
            <p:cNvPr id="70" name="Line 104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105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106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6248400" y="1828800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4" name="Line 7"/>
          <p:cNvSpPr>
            <a:spLocks noChangeShapeType="1"/>
          </p:cNvSpPr>
          <p:nvPr/>
        </p:nvSpPr>
        <p:spPr bwMode="auto">
          <a:xfrm>
            <a:off x="6569075" y="2569464"/>
            <a:ext cx="9144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sm" len="med"/>
          </a:ln>
          <a:effectLst/>
        </p:spPr>
        <p:txBody>
          <a:bodyPr/>
          <a:lstStyle/>
          <a:p>
            <a:endParaRPr lang="vi-VN"/>
          </a:p>
        </p:txBody>
      </p:sp>
      <p:sp>
        <p:nvSpPr>
          <p:cNvPr id="75" name="Oval 74"/>
          <p:cNvSpPr/>
          <p:nvPr/>
        </p:nvSpPr>
        <p:spPr>
          <a:xfrm>
            <a:off x="6327859" y="2417064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>
            <a:off x="6323709" y="2410829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grpSp>
        <p:nvGrpSpPr>
          <p:cNvPr id="13" name="Group 18"/>
          <p:cNvGrpSpPr/>
          <p:nvPr/>
        </p:nvGrpSpPr>
        <p:grpSpPr>
          <a:xfrm>
            <a:off x="6705600" y="1566672"/>
            <a:ext cx="1208308" cy="956040"/>
            <a:chOff x="3429000" y="4572000"/>
            <a:chExt cx="1208308" cy="956040"/>
          </a:xfrm>
        </p:grpSpPr>
        <p:sp>
          <p:nvSpPr>
            <p:cNvPr id="79" name="TextBox 78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ln>
                    <a:solidFill>
                      <a:srgbClr val="002060"/>
                    </a:solidFill>
                  </a:ln>
                  <a:solidFill>
                    <a:srgbClr val="002060"/>
                  </a:solidFill>
                </a:rPr>
                <a:t>→</a:t>
              </a:r>
              <a:endParaRPr lang="vi-VN" sz="4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494308" y="4758599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2060"/>
                  </a:solidFill>
                  <a:latin typeface="+mj-lt"/>
                </a:rPr>
                <a:t>v</a:t>
              </a:r>
              <a:r>
                <a:rPr lang="vi-VN" sz="4400" baseline="-25000" dirty="0" smtClean="0">
                  <a:solidFill>
                    <a:srgbClr val="002060"/>
                  </a:solidFill>
                  <a:latin typeface="+mj-lt"/>
                </a:rPr>
                <a:t>0</a:t>
              </a:r>
              <a:endParaRPr lang="vi-VN" sz="4400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304800" y="381000"/>
            <a:ext cx="6629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/>
            <a:r>
              <a:rPr lang="en-US" sz="3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Thêi</a:t>
            </a:r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gian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chuyÓn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 </a:t>
            </a:r>
            <a:r>
              <a:rPr lang="en-US" sz="3600" b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®</a:t>
            </a:r>
            <a:r>
              <a:rPr lang="en-US" sz="3600" b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éng 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 Narrow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12192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buFontTx/>
              <a:buChar char="•"/>
            </a:pPr>
            <a:r>
              <a:rPr lang="en-US" sz="3600">
                <a:latin typeface=".VnArial Narrow" pitchFamily="34" charset="0"/>
              </a:rPr>
              <a:t> B»ng thêi gian vËt </a:t>
            </a:r>
            <a:r>
              <a:rPr lang="en-US" sz="3600" u="sng">
                <a:solidFill>
                  <a:srgbClr val="FF0000"/>
                </a:solidFill>
                <a:latin typeface=".VnArial Narrow" pitchFamily="34" charset="0"/>
              </a:rPr>
              <a:t>r¬i tù do</a:t>
            </a:r>
            <a:r>
              <a:rPr lang="en-US" sz="360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600">
                <a:latin typeface=".VnArial Narrow" pitchFamily="34" charset="0"/>
              </a:rPr>
              <a:t>tõ cïng mét ®é cao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4038600" y="5029200"/>
            <a:ext cx="1752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endParaRPr lang="en-US" sz="3600">
              <a:latin typeface=".VnArial Narrow" pitchFamily="34" charset="0"/>
            </a:endParaRPr>
          </a:p>
        </p:txBody>
      </p:sp>
      <p:graphicFrame>
        <p:nvGraphicFramePr>
          <p:cNvPr id="36871" name="Object 7"/>
          <p:cNvGraphicFramePr>
            <a:graphicFrameLocks noChangeAspect="1"/>
          </p:cNvGraphicFramePr>
          <p:nvPr>
            <p:ph sz="half" idx="2"/>
          </p:nvPr>
        </p:nvGraphicFramePr>
        <p:xfrm>
          <a:off x="1525588" y="2901950"/>
          <a:ext cx="2130425" cy="1546225"/>
        </p:xfrm>
        <a:graphic>
          <a:graphicData uri="http://schemas.openxmlformats.org/presentationml/2006/ole">
            <p:oleObj spid="_x0000_s90114" name="Equation" r:id="rId3" imgW="927000" imgH="672840" progId="Equation.3">
              <p:embed/>
            </p:oleObj>
          </a:graphicData>
        </a:graphic>
      </p:graphicFrame>
      <p:sp>
        <p:nvSpPr>
          <p:cNvPr id="36877" name="Arc 13"/>
          <p:cNvSpPr>
            <a:spLocks/>
          </p:cNvSpPr>
          <p:nvPr/>
        </p:nvSpPr>
        <p:spPr bwMode="auto">
          <a:xfrm>
            <a:off x="6337300" y="2792413"/>
            <a:ext cx="1676400" cy="332898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3018"/>
              <a:gd name="T2" fmla="*/ 21553 w 21600"/>
              <a:gd name="T3" fmla="*/ 23018 h 23018"/>
              <a:gd name="T4" fmla="*/ 0 w 21600"/>
              <a:gd name="T5" fmla="*/ 21600 h 23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01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</a:path>
              <a:path w="21600" h="2301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>
            <a:off x="5270500" y="6143625"/>
            <a:ext cx="3657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308600" y="6156325"/>
            <a:ext cx="450850" cy="165100"/>
            <a:chOff x="2736" y="3360"/>
            <a:chExt cx="284" cy="104"/>
          </a:xfrm>
        </p:grpSpPr>
        <p:sp>
          <p:nvSpPr>
            <p:cNvPr id="36880" name="Line 16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81" name="Line 17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82" name="Line 18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759450" y="6153150"/>
            <a:ext cx="450850" cy="165100"/>
            <a:chOff x="2736" y="3360"/>
            <a:chExt cx="284" cy="104"/>
          </a:xfrm>
        </p:grpSpPr>
        <p:sp>
          <p:nvSpPr>
            <p:cNvPr id="36884" name="Line 20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85" name="Line 21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86" name="Line 22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6210300" y="6149975"/>
            <a:ext cx="450850" cy="165100"/>
            <a:chOff x="2736" y="3360"/>
            <a:chExt cx="284" cy="104"/>
          </a:xfrm>
        </p:grpSpPr>
        <p:sp>
          <p:nvSpPr>
            <p:cNvPr id="36888" name="Line 24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89" name="Line 25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90" name="Line 26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6664325" y="6159500"/>
            <a:ext cx="450850" cy="165100"/>
            <a:chOff x="2736" y="3360"/>
            <a:chExt cx="284" cy="104"/>
          </a:xfrm>
        </p:grpSpPr>
        <p:sp>
          <p:nvSpPr>
            <p:cNvPr id="36892" name="Line 28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93" name="Line 29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94" name="Line 30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7150100" y="6153150"/>
            <a:ext cx="450850" cy="165100"/>
            <a:chOff x="2736" y="3360"/>
            <a:chExt cx="284" cy="104"/>
          </a:xfrm>
        </p:grpSpPr>
        <p:sp>
          <p:nvSpPr>
            <p:cNvPr id="36896" name="Line 32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97" name="Line 33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898" name="Line 34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899" name="Line 35"/>
          <p:cNvSpPr>
            <a:spLocks noChangeShapeType="1"/>
          </p:cNvSpPr>
          <p:nvPr/>
        </p:nvSpPr>
        <p:spPr bwMode="auto">
          <a:xfrm>
            <a:off x="6397625" y="2790825"/>
            <a:ext cx="1831975" cy="285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900" name="Line 36"/>
          <p:cNvSpPr>
            <a:spLocks noChangeShapeType="1"/>
          </p:cNvSpPr>
          <p:nvPr/>
        </p:nvSpPr>
        <p:spPr bwMode="auto">
          <a:xfrm>
            <a:off x="6032500" y="2790825"/>
            <a:ext cx="0" cy="3352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904" name="Text Box 40"/>
          <p:cNvSpPr txBox="1">
            <a:spLocks noChangeArrowheads="1"/>
          </p:cNvSpPr>
          <p:nvPr/>
        </p:nvSpPr>
        <p:spPr bwMode="auto">
          <a:xfrm>
            <a:off x="6169025" y="2056892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6905" name="Text Box 41"/>
          <p:cNvSpPr txBox="1">
            <a:spLocks noChangeArrowheads="1"/>
          </p:cNvSpPr>
          <p:nvPr/>
        </p:nvSpPr>
        <p:spPr bwMode="auto">
          <a:xfrm>
            <a:off x="6032500" y="2377567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/>
              <a:t>O</a:t>
            </a:r>
          </a:p>
        </p:txBody>
      </p:sp>
      <p:sp>
        <p:nvSpPr>
          <p:cNvPr id="36908" name="Text Box 44"/>
          <p:cNvSpPr txBox="1">
            <a:spLocks noChangeArrowheads="1"/>
          </p:cNvSpPr>
          <p:nvPr/>
        </p:nvSpPr>
        <p:spPr bwMode="auto">
          <a:xfrm>
            <a:off x="5651500" y="4100513"/>
            <a:ext cx="53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grpSp>
        <p:nvGrpSpPr>
          <p:cNvPr id="7" name="Group 45"/>
          <p:cNvGrpSpPr>
            <a:grpSpLocks/>
          </p:cNvGrpSpPr>
          <p:nvPr/>
        </p:nvGrpSpPr>
        <p:grpSpPr bwMode="auto">
          <a:xfrm>
            <a:off x="7597775" y="6153150"/>
            <a:ext cx="450850" cy="165100"/>
            <a:chOff x="2736" y="3360"/>
            <a:chExt cx="284" cy="104"/>
          </a:xfrm>
        </p:grpSpPr>
        <p:sp>
          <p:nvSpPr>
            <p:cNvPr id="36910" name="Line 46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11" name="Line 47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12" name="Line 48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8058150" y="6143625"/>
            <a:ext cx="450850" cy="165100"/>
            <a:chOff x="2736" y="3360"/>
            <a:chExt cx="284" cy="104"/>
          </a:xfrm>
        </p:grpSpPr>
        <p:sp>
          <p:nvSpPr>
            <p:cNvPr id="36914" name="Line 50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15" name="Line 51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16" name="Line 52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53"/>
          <p:cNvGrpSpPr>
            <a:grpSpLocks/>
          </p:cNvGrpSpPr>
          <p:nvPr/>
        </p:nvGrpSpPr>
        <p:grpSpPr bwMode="auto">
          <a:xfrm>
            <a:off x="8512175" y="6153150"/>
            <a:ext cx="450850" cy="165100"/>
            <a:chOff x="2736" y="3360"/>
            <a:chExt cx="284" cy="104"/>
          </a:xfrm>
        </p:grpSpPr>
        <p:sp>
          <p:nvSpPr>
            <p:cNvPr id="36918" name="Line 54"/>
            <p:cNvSpPr>
              <a:spLocks noChangeShapeType="1"/>
            </p:cNvSpPr>
            <p:nvPr/>
          </p:nvSpPr>
          <p:spPr bwMode="auto">
            <a:xfrm flipH="1">
              <a:off x="2736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19" name="Line 55"/>
            <p:cNvSpPr>
              <a:spLocks noChangeShapeType="1"/>
            </p:cNvSpPr>
            <p:nvPr/>
          </p:nvSpPr>
          <p:spPr bwMode="auto">
            <a:xfrm flipH="1">
              <a:off x="2832" y="336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20" name="Line 56"/>
            <p:cNvSpPr>
              <a:spLocks noChangeShapeType="1"/>
            </p:cNvSpPr>
            <p:nvPr/>
          </p:nvSpPr>
          <p:spPr bwMode="auto">
            <a:xfrm flipH="1">
              <a:off x="2924" y="336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921" name="Line 57"/>
          <p:cNvSpPr>
            <a:spLocks noChangeShapeType="1"/>
          </p:cNvSpPr>
          <p:nvPr/>
        </p:nvSpPr>
        <p:spPr bwMode="auto">
          <a:xfrm flipH="1">
            <a:off x="5181600" y="4832350"/>
            <a:ext cx="15240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923" name="Line 59"/>
          <p:cNvSpPr>
            <a:spLocks noChangeShapeType="1"/>
          </p:cNvSpPr>
          <p:nvPr/>
        </p:nvSpPr>
        <p:spPr bwMode="auto">
          <a:xfrm flipH="1">
            <a:off x="6400800" y="2781300"/>
            <a:ext cx="15875" cy="33512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924" name="Text Box 60"/>
          <p:cNvSpPr txBox="1">
            <a:spLocks noChangeArrowheads="1"/>
          </p:cNvSpPr>
          <p:nvPr/>
        </p:nvSpPr>
        <p:spPr bwMode="auto">
          <a:xfrm>
            <a:off x="8153400" y="23749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/>
              <a:t>x</a:t>
            </a:r>
          </a:p>
        </p:txBody>
      </p:sp>
      <p:sp>
        <p:nvSpPr>
          <p:cNvPr id="36925" name="Text Box 61"/>
          <p:cNvSpPr txBox="1">
            <a:spLocks noChangeArrowheads="1"/>
          </p:cNvSpPr>
          <p:nvPr/>
        </p:nvSpPr>
        <p:spPr bwMode="auto">
          <a:xfrm>
            <a:off x="6019800" y="56388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/>
              <a:t>y</a:t>
            </a:r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4572000" y="533400"/>
            <a:ext cx="45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/>
            <a:r>
              <a:rPr lang="en-US" sz="36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 Narrow" pitchFamily="34" charset="0"/>
              </a:rPr>
              <a:t>?</a:t>
            </a:r>
            <a:endParaRPr lang="en-US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 Narrow" pitchFamily="34" charset="0"/>
            </a:endParaRPr>
          </a:p>
        </p:txBody>
      </p:sp>
      <p:sp>
        <p:nvSpPr>
          <p:cNvPr id="50" name="Text Box 23"/>
          <p:cNvSpPr txBox="1">
            <a:spLocks noChangeArrowheads="1"/>
          </p:cNvSpPr>
          <p:nvPr/>
        </p:nvSpPr>
        <p:spPr bwMode="auto">
          <a:xfrm>
            <a:off x="6156325" y="2071320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1" name="Text Box 24"/>
          <p:cNvSpPr txBox="1">
            <a:spLocks noChangeArrowheads="1"/>
          </p:cNvSpPr>
          <p:nvPr/>
        </p:nvSpPr>
        <p:spPr bwMode="auto">
          <a:xfrm>
            <a:off x="6019800" y="2391995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52" name="Text Box 23"/>
          <p:cNvSpPr txBox="1">
            <a:spLocks noChangeArrowheads="1"/>
          </p:cNvSpPr>
          <p:nvPr/>
        </p:nvSpPr>
        <p:spPr bwMode="auto">
          <a:xfrm>
            <a:off x="6248400" y="2060448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3" name="Line 7"/>
          <p:cNvSpPr>
            <a:spLocks noChangeShapeType="1"/>
          </p:cNvSpPr>
          <p:nvPr/>
        </p:nvSpPr>
        <p:spPr bwMode="auto">
          <a:xfrm>
            <a:off x="6569075" y="2801112"/>
            <a:ext cx="9144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sm" len="med"/>
          </a:ln>
          <a:effectLst/>
        </p:spPr>
        <p:txBody>
          <a:bodyPr/>
          <a:lstStyle/>
          <a:p>
            <a:endParaRPr lang="vi-VN"/>
          </a:p>
        </p:txBody>
      </p:sp>
      <p:sp>
        <p:nvSpPr>
          <p:cNvPr id="54" name="Oval 53"/>
          <p:cNvSpPr/>
          <p:nvPr/>
        </p:nvSpPr>
        <p:spPr>
          <a:xfrm>
            <a:off x="6327859" y="2648712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6323709" y="2642477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grpSp>
        <p:nvGrpSpPr>
          <p:cNvPr id="56" name="Group 18"/>
          <p:cNvGrpSpPr/>
          <p:nvPr/>
        </p:nvGrpSpPr>
        <p:grpSpPr>
          <a:xfrm>
            <a:off x="6705600" y="1798320"/>
            <a:ext cx="1208308" cy="956040"/>
            <a:chOff x="3429000" y="4572000"/>
            <a:chExt cx="1208308" cy="956040"/>
          </a:xfrm>
        </p:grpSpPr>
        <p:sp>
          <p:nvSpPr>
            <p:cNvPr id="57" name="TextBox 56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ln>
                    <a:solidFill>
                      <a:srgbClr val="002060"/>
                    </a:solidFill>
                  </a:ln>
                  <a:solidFill>
                    <a:srgbClr val="002060"/>
                  </a:solidFill>
                </a:rPr>
                <a:t>→</a:t>
              </a:r>
              <a:endParaRPr lang="vi-VN" sz="4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494308" y="4758599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2060"/>
                  </a:solidFill>
                  <a:latin typeface="+mj-lt"/>
                </a:rPr>
                <a:t>v</a:t>
              </a:r>
              <a:r>
                <a:rPr lang="vi-VN" sz="4400" baseline="-25000" dirty="0" smtClean="0">
                  <a:solidFill>
                    <a:srgbClr val="002060"/>
                  </a:solidFill>
                  <a:latin typeface="+mj-lt"/>
                </a:rPr>
                <a:t>0</a:t>
              </a:r>
              <a:endParaRPr lang="vi-VN" sz="4400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4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49" grpId="0"/>
      <p:bldP spid="4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3"/>
          <p:cNvGrpSpPr/>
          <p:nvPr/>
        </p:nvGrpSpPr>
        <p:grpSpPr>
          <a:xfrm>
            <a:off x="1524000" y="1645071"/>
            <a:ext cx="6567868" cy="4191000"/>
            <a:chOff x="381000" y="762000"/>
            <a:chExt cx="7162800" cy="4191000"/>
          </a:xfrm>
        </p:grpSpPr>
        <p:pic>
          <p:nvPicPr>
            <p:cNvPr id="3" name="Picture 2" descr="C:\Users\HaQuynh\Pictures\LifeFrame\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14400" y="762000"/>
              <a:ext cx="6629400" cy="4114800"/>
            </a:xfrm>
            <a:prstGeom prst="rect">
              <a:avLst/>
            </a:prstGeom>
            <a:noFill/>
          </p:spPr>
        </p:pic>
        <p:grpSp>
          <p:nvGrpSpPr>
            <p:cNvPr id="4" name="Group 22"/>
            <p:cNvGrpSpPr/>
            <p:nvPr/>
          </p:nvGrpSpPr>
          <p:grpSpPr>
            <a:xfrm>
              <a:off x="381000" y="4703202"/>
              <a:ext cx="6019800" cy="246744"/>
              <a:chOff x="381000" y="4328886"/>
              <a:chExt cx="6019800" cy="246744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381000" y="4328886"/>
                <a:ext cx="6019800" cy="0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25908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H="1">
                <a:off x="28194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35052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5943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2133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19050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362200" y="434703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>
                <a:off x="4800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>
                <a:off x="51054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53340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56388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>
                <a:off x="4038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H="1">
                <a:off x="43434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45720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>
                <a:off x="32766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>
                <a:off x="37338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H="1">
                <a:off x="3048000" y="4328886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50"/>
            <p:cNvGrpSpPr/>
            <p:nvPr/>
          </p:nvGrpSpPr>
          <p:grpSpPr>
            <a:xfrm>
              <a:off x="457200" y="4724400"/>
              <a:ext cx="1295400" cy="228600"/>
              <a:chOff x="533400" y="4749800"/>
              <a:chExt cx="1295400" cy="228600"/>
            </a:xfrm>
          </p:grpSpPr>
          <p:cxnSp>
            <p:nvCxnSpPr>
              <p:cNvPr id="6" name="Straight Connector 5"/>
              <p:cNvCxnSpPr/>
              <p:nvPr/>
            </p:nvCxnSpPr>
            <p:spPr>
              <a:xfrm flipH="1">
                <a:off x="12954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 flipH="1">
                <a:off x="9906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H="1">
                <a:off x="7620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H="1">
                <a:off x="5334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1600200" y="4749800"/>
                <a:ext cx="228600" cy="228600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9" name="Straight Arrow Connector 28"/>
          <p:cNvCxnSpPr/>
          <p:nvPr/>
        </p:nvCxnSpPr>
        <p:spPr>
          <a:xfrm>
            <a:off x="2427405" y="5892225"/>
            <a:ext cx="3383280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971800" y="60198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ném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2372200" y="1690333"/>
            <a:ext cx="20217" cy="45720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759499" y="1880055"/>
            <a:ext cx="5784301" cy="2494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843468" y="1416642"/>
            <a:ext cx="457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ectangle 33"/>
          <p:cNvSpPr/>
          <p:nvPr/>
        </p:nvSpPr>
        <p:spPr>
          <a:xfrm>
            <a:off x="5424868" y="1416642"/>
            <a:ext cx="457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Rectangle 34"/>
          <p:cNvSpPr/>
          <p:nvPr/>
        </p:nvSpPr>
        <p:spPr>
          <a:xfrm>
            <a:off x="1394562" y="5282625"/>
            <a:ext cx="938610" cy="737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TextBox 35"/>
          <p:cNvSpPr txBox="1"/>
          <p:nvPr/>
        </p:nvSpPr>
        <p:spPr>
          <a:xfrm>
            <a:off x="1919668" y="1929825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latin typeface="+mj-lt"/>
              </a:rPr>
              <a:t>0</a:t>
            </a:r>
            <a:endParaRPr lang="vi-VN" sz="3200" b="1" dirty="0">
              <a:latin typeface="+mj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55546" y="182154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vi-VN" sz="3200" b="1" dirty="0" smtClean="0">
                <a:latin typeface="+mj-lt"/>
              </a:rPr>
              <a:t>(m)</a:t>
            </a:r>
            <a:endParaRPr lang="vi-VN" sz="3200" b="1" dirty="0">
              <a:latin typeface="+mj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67268" y="6273225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vi-VN" sz="3200" b="1" dirty="0" smtClean="0">
                <a:latin typeface="+mj-lt"/>
              </a:rPr>
              <a:t>(m)</a:t>
            </a:r>
            <a:endParaRPr lang="vi-VN" sz="3200" b="1" dirty="0">
              <a:latin typeface="+mj-lt"/>
            </a:endParaRPr>
          </a:p>
        </p:txBody>
      </p:sp>
      <p:sp>
        <p:nvSpPr>
          <p:cNvPr id="39" name="Oval 38"/>
          <p:cNvSpPr/>
          <p:nvPr/>
        </p:nvSpPr>
        <p:spPr>
          <a:xfrm flipV="1">
            <a:off x="2308740" y="1815564"/>
            <a:ext cx="155448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1981200" y="76200"/>
          <a:ext cx="5089525" cy="1300163"/>
        </p:xfrm>
        <a:graphic>
          <a:graphicData uri="http://schemas.openxmlformats.org/presentationml/2006/ole">
            <p:oleObj spid="_x0000_s91138" name="Equation" r:id="rId4" imgW="2145960" imgH="634680" progId="">
              <p:embed/>
            </p:oleObj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5486400" y="1338966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162800" y="1462314"/>
            <a:ext cx="533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833 -0.56588 " pathEditMode="relative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833 -0.56588 " pathEditMode="relative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27346" y="3244334"/>
            <a:ext cx="3089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8336" y="228600"/>
            <a:ext cx="952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rời</a:t>
            </a:r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bờ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để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sấu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Cho g=9,8m/s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6200" y="5780782"/>
            <a:ext cx="2743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g=9,8 m/s</a:t>
            </a:r>
            <a:r>
              <a:rPr lang="en-US" sz="32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1371600"/>
            <a:ext cx="6848664" cy="5486400"/>
          </a:xfrm>
          <a:prstGeom prst="rect">
            <a:avLst/>
          </a:prstGeom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controls>
      <p:control spid="92162" name="ShockwaveFlash1" r:id="rId2" imgW="6780952" imgH="5409524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81200" y="1524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pic>
        <p:nvPicPr>
          <p:cNvPr id="125954" name="Picture 2" descr="C:\Users\HaQuynh\Downloads\lu-le1bba5t-mie1bb81n-trung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4" cy="6858000"/>
          </a:xfrm>
          <a:prstGeom prst="rect">
            <a:avLst/>
          </a:prstGeom>
          <a:noFill/>
        </p:spPr>
      </p:pic>
      <p:pic>
        <p:nvPicPr>
          <p:cNvPr id="125955" name="Picture 3" descr="C:\Users\HaQuynh\Downloads\t4224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1483" cy="6858000"/>
          </a:xfrm>
          <a:prstGeom prst="rect">
            <a:avLst/>
          </a:prstGeom>
          <a:noFill/>
        </p:spPr>
      </p:pic>
      <p:pic>
        <p:nvPicPr>
          <p:cNvPr id="8" name="Picture 8" descr="D:\tài liệu của Thuỷ quan trọng\imagesCA7Q4S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28" y="0"/>
            <a:ext cx="90651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 descr="C:\Users\HaQuynh\Downloads\70103502-1238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848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95845E-6 L 0.27274 -0.232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2595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95845E-6 L 0.26667 0.2548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" y="1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2595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95845E-6 L -0.23299 0.243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" y="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95845E-6 L -0.22101 -0.2548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" y="-1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vi-VN">
              <a:latin typeface="Times New Roman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vi-VN">
              <a:latin typeface="Times New Roman" pitchFamily="18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D7A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vi-VN"/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1371600" y="381000"/>
            <a:ext cx="6781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trợ</a:t>
            </a:r>
            <a:endParaRPr lang="vi-VN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303" name="Picture 3" descr="mbay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utoShape 209"/>
          <p:cNvSpPr>
            <a:spLocks noChangeArrowheads="1"/>
          </p:cNvSpPr>
          <p:nvPr/>
        </p:nvSpPr>
        <p:spPr bwMode="auto">
          <a:xfrm>
            <a:off x="4783120" y="4369630"/>
            <a:ext cx="3065480" cy="1981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Mé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AutoShape 209"/>
          <p:cNvSpPr>
            <a:spLocks noChangeArrowheads="1"/>
          </p:cNvSpPr>
          <p:nvPr/>
        </p:nvSpPr>
        <p:spPr bwMode="auto">
          <a:xfrm>
            <a:off x="1600200" y="2257924"/>
            <a:ext cx="3081835" cy="1981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Trọ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lực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AutoShape 209"/>
          <p:cNvSpPr>
            <a:spLocks noChangeArrowheads="1"/>
          </p:cNvSpPr>
          <p:nvPr/>
        </p:nvSpPr>
        <p:spPr bwMode="auto">
          <a:xfrm>
            <a:off x="4740640" y="2286000"/>
            <a:ext cx="3184160" cy="1981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lnSpc>
                <a:spcPct val="90000"/>
              </a:lnSpc>
            </a:pP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Thẳ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đều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AutoShape 209"/>
          <p:cNvSpPr>
            <a:spLocks noChangeArrowheads="1"/>
          </p:cNvSpPr>
          <p:nvPr/>
        </p:nvSpPr>
        <p:spPr bwMode="auto">
          <a:xfrm>
            <a:off x="1600200" y="4335541"/>
            <a:ext cx="3102052" cy="1981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đều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AutoShape 209"/>
          <p:cNvSpPr>
            <a:spLocks noChangeArrowheads="1"/>
          </p:cNvSpPr>
          <p:nvPr/>
        </p:nvSpPr>
        <p:spPr bwMode="auto">
          <a:xfrm flipH="1">
            <a:off x="5468920" y="1276660"/>
            <a:ext cx="841248" cy="69668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M,É</a:t>
            </a:r>
            <a:endParaRPr lang="en-US" sz="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AutoShape 209"/>
          <p:cNvSpPr>
            <a:spLocks noChangeArrowheads="1"/>
          </p:cNvSpPr>
          <p:nvPr/>
        </p:nvSpPr>
        <p:spPr bwMode="auto">
          <a:xfrm flipH="1">
            <a:off x="3411519" y="209860"/>
            <a:ext cx="841248" cy="69668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g,N</a:t>
            </a:r>
            <a:endParaRPr lang="en-US" sz="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209"/>
          <p:cNvSpPr>
            <a:spLocks noChangeArrowheads="1"/>
          </p:cNvSpPr>
          <p:nvPr/>
        </p:nvSpPr>
        <p:spPr bwMode="auto">
          <a:xfrm flipH="1">
            <a:off x="5468919" y="209860"/>
            <a:ext cx="838200" cy="69668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N,g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3" name="AutoShape 209"/>
          <p:cNvSpPr>
            <a:spLocks noChangeArrowheads="1"/>
          </p:cNvSpPr>
          <p:nvPr/>
        </p:nvSpPr>
        <p:spPr bwMode="auto">
          <a:xfrm flipH="1">
            <a:off x="3411519" y="1276660"/>
            <a:ext cx="841248" cy="69668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N,A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828800" y="609600"/>
            <a:ext cx="5638800" cy="76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pc="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NÉM NGANG</a:t>
            </a:r>
            <a:endParaRPr lang="vi-VN" sz="3200" spc="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4-Point Star 14"/>
          <p:cNvSpPr/>
          <p:nvPr/>
        </p:nvSpPr>
        <p:spPr>
          <a:xfrm>
            <a:off x="7848600" y="381000"/>
            <a:ext cx="1066800" cy="990600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3" grpId="0" animBg="1"/>
      <p:bldP spid="43" grpId="1" animBg="1"/>
      <p:bldP spid="14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0"/>
            <a:ext cx="533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311775" cy="387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0"/>
            <a:ext cx="3810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HaQuynh\Desktop\file Mpeg2.mpg_snapshot_00.00_[2013.11.13_05.08.2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286000"/>
            <a:ext cx="7315200" cy="4572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457200"/>
            <a:ext cx="18473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581400" y="1295400"/>
            <a:ext cx="1028700" cy="43734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486400" y="1295400"/>
            <a:ext cx="8382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ular Callout 11"/>
          <p:cNvSpPr/>
          <p:nvPr/>
        </p:nvSpPr>
        <p:spPr>
          <a:xfrm>
            <a:off x="609600" y="1447800"/>
            <a:ext cx="2971800" cy="1143000"/>
          </a:xfrm>
          <a:prstGeom prst="wedgeRectCallout">
            <a:avLst>
              <a:gd name="adj1" fmla="val -1994"/>
              <a:gd name="adj2" fmla="val 10005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6400800" y="1447800"/>
            <a:ext cx="2743200" cy="1219200"/>
          </a:xfrm>
          <a:prstGeom prst="wedgeRectCallout">
            <a:avLst>
              <a:gd name="adj1" fmla="val -97754"/>
              <a:gd name="adj2" fmla="val 32437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429000" y="179880"/>
            <a:ext cx="3352800" cy="1066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ném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6690" y="533400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CHUYỂN ĐỘNG NÉM</a:t>
            </a:r>
            <a:endParaRPr 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9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2057400" y="3048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HƯỚNG  DẪN VỀ NHÀ</a:t>
            </a:r>
            <a:endParaRPr lang="vi-VN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304800" y="1447800"/>
            <a:ext cx="861060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88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khoa</a:t>
            </a:r>
            <a:endParaRPr lang="vi-VN" sz="32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304800" y="2362200"/>
            <a:ext cx="8839200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ma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sát</a:t>
            </a:r>
            <a:endParaRPr lang="en-US" sz="32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064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381000" y="8382000"/>
            <a:ext cx="9982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endParaRPr lang="en-US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en-US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416 -1.0892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609600" y="4267200"/>
            <a:ext cx="85344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quỹ</a:t>
            </a:r>
            <a:r>
              <a:rPr lang="en-US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đạn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bắn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nòng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súng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Time" pitchFamily="34" charset="0"/>
            </a:endParaRPr>
          </a:p>
        </p:txBody>
      </p:sp>
      <p:sp>
        <p:nvSpPr>
          <p:cNvPr id="14340" name="Line 6"/>
          <p:cNvSpPr>
            <a:spLocks noChangeShapeType="1"/>
          </p:cNvSpPr>
          <p:nvPr/>
        </p:nvSpPr>
        <p:spPr bwMode="auto">
          <a:xfrm flipV="1">
            <a:off x="0" y="2790810"/>
            <a:ext cx="9144000" cy="45719"/>
          </a:xfrm>
          <a:prstGeom prst="line">
            <a:avLst/>
          </a:prstGeom>
          <a:ln>
            <a:prstDash val="dash"/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vi-VN"/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1984134" y="914400"/>
            <a:ext cx="5386411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huống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066800" y="2667000"/>
            <a:ext cx="457200" cy="3810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 descr="2d_gun_by_rainbowraverz-d3awxh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2514600"/>
            <a:ext cx="1550864" cy="1146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3.38419E-6 L 0.08333 3.38419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/>
      <p:bldP spid="14340" grpId="1" animBg="1"/>
      <p:bldP spid="8" grpId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 flipV="1">
            <a:off x="1037258" y="623246"/>
            <a:ext cx="5410200" cy="1125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vi-VN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1046244" y="634496"/>
            <a:ext cx="9144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sm" len="med"/>
          </a:ln>
          <a:effectLst/>
        </p:spPr>
        <p:txBody>
          <a:bodyPr/>
          <a:lstStyle/>
          <a:p>
            <a:endParaRPr lang="vi-VN"/>
          </a:p>
        </p:txBody>
      </p:sp>
      <p:grpSp>
        <p:nvGrpSpPr>
          <p:cNvPr id="5" name="Group 18"/>
          <p:cNvGrpSpPr/>
          <p:nvPr/>
        </p:nvGrpSpPr>
        <p:grpSpPr>
          <a:xfrm>
            <a:off x="1494458" y="-279904"/>
            <a:ext cx="1208308" cy="956040"/>
            <a:chOff x="3429000" y="4572000"/>
            <a:chExt cx="1208308" cy="956040"/>
          </a:xfrm>
        </p:grpSpPr>
        <p:sp>
          <p:nvSpPr>
            <p:cNvPr id="10" name="TextBox 9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ln>
                    <a:solidFill>
                      <a:srgbClr val="002060"/>
                    </a:solidFill>
                  </a:ln>
                  <a:solidFill>
                    <a:srgbClr val="002060"/>
                  </a:solidFill>
                </a:rPr>
                <a:t>→</a:t>
              </a:r>
              <a:endParaRPr lang="vi-VN" sz="4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494308" y="4758599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2060"/>
                  </a:solidFill>
                  <a:latin typeface="+mj-lt"/>
                </a:rPr>
                <a:t>v</a:t>
              </a:r>
              <a:r>
                <a:rPr lang="vi-VN" sz="4400" baseline="-25000" dirty="0" smtClean="0">
                  <a:solidFill>
                    <a:srgbClr val="002060"/>
                  </a:solidFill>
                  <a:latin typeface="+mj-lt"/>
                </a:rPr>
                <a:t>0</a:t>
              </a:r>
              <a:endParaRPr lang="vi-VN" sz="44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805028" y="482096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3581400" y="2133600"/>
            <a:ext cx="4800600" cy="1371600"/>
          </a:xfrm>
          <a:prstGeom prst="wedgeRectCallout">
            <a:avLst>
              <a:gd name="adj1" fmla="val -46922"/>
              <a:gd name="adj2" fmla="val -14916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 động thẳng ngang</a:t>
            </a:r>
            <a:endParaRPr lang="vi-V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00878" y="475861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67822E-6 L 0.59792 -0.008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-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925292" y="634496"/>
            <a:ext cx="29542" cy="5080504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vi-VN"/>
          </a:p>
        </p:txBody>
      </p:sp>
      <p:grpSp>
        <p:nvGrpSpPr>
          <p:cNvPr id="4" name="Group 17"/>
          <p:cNvGrpSpPr/>
          <p:nvPr/>
        </p:nvGrpSpPr>
        <p:grpSpPr>
          <a:xfrm>
            <a:off x="961058" y="1625096"/>
            <a:ext cx="1295400" cy="1074241"/>
            <a:chOff x="3429000" y="4572000"/>
            <a:chExt cx="1295400" cy="1074241"/>
          </a:xfrm>
        </p:grpSpPr>
        <p:sp>
          <p:nvSpPr>
            <p:cNvPr id="7" name="TextBox 6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FF0000"/>
                  </a:solidFill>
                </a:rPr>
                <a:t>→</a:t>
              </a:r>
              <a:endParaRPr lang="vi-VN" sz="4400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1400" y="48768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FF0000"/>
                  </a:solidFill>
                  <a:latin typeface="+mj-lt"/>
                </a:rPr>
                <a:t>P</a:t>
              </a:r>
              <a:endParaRPr lang="vi-VN" sz="4400" dirty="0"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805028" y="482096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13886" y="710696"/>
            <a:ext cx="0" cy="19202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ular Callout 10"/>
          <p:cNvSpPr/>
          <p:nvPr/>
        </p:nvSpPr>
        <p:spPr>
          <a:xfrm>
            <a:off x="2895600" y="762000"/>
            <a:ext cx="5486400" cy="1524000"/>
          </a:xfrm>
          <a:prstGeom prst="wedgeRectCallout">
            <a:avLst>
              <a:gd name="adj1" fmla="val -83308"/>
              <a:gd name="adj2" fmla="val 13666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 smtClean="0">
                <a:solidFill>
                  <a:schemeClr val="tx1"/>
                </a:solidFill>
                <a:latin typeface="+mj-lt"/>
              </a:rPr>
              <a:t>Chuyển động rơi tự do</a:t>
            </a:r>
            <a:endParaRPr lang="vi-VN" sz="3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08140" y="485208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35922E-6 L 0.00746 0.74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3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 flipV="1">
            <a:off x="1037258" y="623246"/>
            <a:ext cx="5410200" cy="1125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vi-VN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1046244" y="634496"/>
            <a:ext cx="9144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sm" len="med"/>
          </a:ln>
          <a:effectLst/>
        </p:spPr>
        <p:txBody>
          <a:bodyPr/>
          <a:lstStyle/>
          <a:p>
            <a:endParaRPr lang="vi-VN"/>
          </a:p>
        </p:txBody>
      </p:sp>
      <p:grpSp>
        <p:nvGrpSpPr>
          <p:cNvPr id="4" name="Group 17"/>
          <p:cNvGrpSpPr/>
          <p:nvPr/>
        </p:nvGrpSpPr>
        <p:grpSpPr>
          <a:xfrm>
            <a:off x="961058" y="1625096"/>
            <a:ext cx="1295400" cy="1074241"/>
            <a:chOff x="3429000" y="4572000"/>
            <a:chExt cx="1295400" cy="1074241"/>
          </a:xfrm>
        </p:grpSpPr>
        <p:sp>
          <p:nvSpPr>
            <p:cNvPr id="7" name="TextBox 6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FF0000"/>
                  </a:solidFill>
                </a:rPr>
                <a:t>→</a:t>
              </a:r>
              <a:endParaRPr lang="vi-VN" sz="4400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1400" y="48768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FF0000"/>
                  </a:solidFill>
                  <a:latin typeface="+mj-lt"/>
                </a:rPr>
                <a:t>P</a:t>
              </a:r>
              <a:endParaRPr lang="vi-VN" sz="4400" dirty="0">
                <a:solidFill>
                  <a:srgbClr val="FF0000"/>
                </a:solidFill>
                <a:latin typeface="+mj-lt"/>
              </a:endParaRPr>
            </a:p>
          </p:txBody>
        </p:sp>
      </p:grpSp>
      <p:grpSp>
        <p:nvGrpSpPr>
          <p:cNvPr id="5" name="Group 18"/>
          <p:cNvGrpSpPr/>
          <p:nvPr/>
        </p:nvGrpSpPr>
        <p:grpSpPr>
          <a:xfrm>
            <a:off x="1494458" y="-279904"/>
            <a:ext cx="1208308" cy="956040"/>
            <a:chOff x="3429000" y="4572000"/>
            <a:chExt cx="1208308" cy="956040"/>
          </a:xfrm>
        </p:grpSpPr>
        <p:sp>
          <p:nvSpPr>
            <p:cNvPr id="10" name="TextBox 9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ln>
                    <a:solidFill>
                      <a:srgbClr val="002060"/>
                    </a:solidFill>
                  </a:ln>
                  <a:solidFill>
                    <a:srgbClr val="002060"/>
                  </a:solidFill>
                </a:rPr>
                <a:t>→</a:t>
              </a:r>
              <a:endParaRPr lang="vi-VN" sz="4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494308" y="4758599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2060"/>
                  </a:solidFill>
                  <a:latin typeface="+mj-lt"/>
                </a:rPr>
                <a:t>v</a:t>
              </a:r>
              <a:r>
                <a:rPr lang="vi-VN" sz="4400" baseline="-25000" dirty="0" smtClean="0">
                  <a:solidFill>
                    <a:srgbClr val="002060"/>
                  </a:solidFill>
                  <a:latin typeface="+mj-lt"/>
                </a:rPr>
                <a:t>0</a:t>
              </a:r>
              <a:endParaRPr lang="vi-VN" sz="44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805028" y="482096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13886" y="710696"/>
            <a:ext cx="0" cy="19202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4"/>
          <p:cNvSpPr>
            <a:spLocks/>
          </p:cNvSpPr>
          <p:nvPr/>
        </p:nvSpPr>
        <p:spPr bwMode="auto">
          <a:xfrm>
            <a:off x="973495" y="634485"/>
            <a:ext cx="1676400" cy="332898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3018"/>
              <a:gd name="T2" fmla="*/ 21553 w 21600"/>
              <a:gd name="T3" fmla="*/ 23018 h 23018"/>
              <a:gd name="T4" fmla="*/ 0 w 21600"/>
              <a:gd name="T5" fmla="*/ 21600 h 23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01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</a:path>
              <a:path w="21600" h="2301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19" name="Cloud Callout 18"/>
          <p:cNvSpPr/>
          <p:nvPr/>
        </p:nvSpPr>
        <p:spPr>
          <a:xfrm>
            <a:off x="3962400" y="2819400"/>
            <a:ext cx="5181600" cy="2286000"/>
          </a:xfrm>
          <a:prstGeom prst="cloudCallout">
            <a:avLst>
              <a:gd name="adj1" fmla="val -71552"/>
              <a:gd name="adj2" fmla="val -47705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Chuyển động ?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99322" y="475861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pic>
        <p:nvPicPr>
          <p:cNvPr id="24" name="Picture 23" descr="camera-film-icon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6200" y="5638800"/>
            <a:ext cx="11430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712 0.00047 0.01649 0 0.02396 0.00278 C 0.03386 0.00649 0.04323 0.01274 0.05313 0.01528 C 0.06024 0.02176 0.06788 0.02709 0.075 0.03334 C 0.07847 0.04028 0.07604 0.03658 0.08334 0.04306 C 0.08733 0.04653 0.08715 0.0507 0.09167 0.05278 C 0.09653 0.0625 0.09375 0.05926 0.09896 0.06389 C 0.10209 0.07014 0.10347 0.07639 0.10834 0.08056 C 0.1132 0.09028 0.11667 0.10116 0.12084 0.11112 C 0.12274 0.11551 0.12587 0.11875 0.12709 0.12362 C 0.12969 0.13426 0.13472 0.14422 0.13854 0.15417 C 0.1408 0.16019 0.14306 0.17223 0.14584 0.17778 C 0.14965 0.18542 0.15278 0.19422 0.15521 0.20278 C 0.15816 0.2132 0.1599 0.22408 0.1625 0.23473 C 0.16754 0.2551 0.16927 0.27639 0.17292 0.29723 C 0.17396 0.30348 0.17587 0.31042 0.17709 0.31667 C 0.17761 0.31945 0.17917 0.325 0.17917 0.325 C 0.1809 0.34931 0.18229 0.3676 0.18125 0.39167 C 0.18212 0.42037 0.18438 0.44931 0.18438 0.47778 " pathEditMode="relative" ptsTypes="ffffffffffffffffffA">
                                      <p:cBhvr>
                                        <p:cTn id="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HaQuynh\Desktop\file Mpeg2.mpg_snapshot_00.00_[2013.11.13_05.08.2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721"/>
            <a:ext cx="9144000" cy="6903721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457200"/>
            <a:ext cx="18473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581400" y="1295400"/>
            <a:ext cx="1028700" cy="43734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486400" y="1295400"/>
            <a:ext cx="8382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ular Callout 11"/>
          <p:cNvSpPr/>
          <p:nvPr/>
        </p:nvSpPr>
        <p:spPr>
          <a:xfrm>
            <a:off x="609600" y="1447800"/>
            <a:ext cx="2971800" cy="1143000"/>
          </a:xfrm>
          <a:prstGeom prst="wedgeRectCallout">
            <a:avLst>
              <a:gd name="adj1" fmla="val -1994"/>
              <a:gd name="adj2" fmla="val 10005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6400800" y="1447800"/>
            <a:ext cx="2743200" cy="1219200"/>
          </a:xfrm>
          <a:prstGeom prst="wedgeRectCallout">
            <a:avLst>
              <a:gd name="adj1" fmla="val -97754"/>
              <a:gd name="adj2" fmla="val 32437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962400" y="228600"/>
            <a:ext cx="2362200" cy="1066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ném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endParaRPr lang="vi-VN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7042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8.87656E-7 L 0 0.2253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381000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endParaRPr lang="vi-VN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6"/>
          <p:cNvSpPr>
            <a:spLocks noChangeShapeType="1"/>
          </p:cNvSpPr>
          <p:nvPr/>
        </p:nvSpPr>
        <p:spPr bwMode="auto">
          <a:xfrm flipV="1">
            <a:off x="1540622" y="1817743"/>
            <a:ext cx="5224556" cy="10864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vi-VN"/>
          </a:p>
        </p:txBody>
      </p:sp>
      <p:grpSp>
        <p:nvGrpSpPr>
          <p:cNvPr id="5" name="Group 17"/>
          <p:cNvGrpSpPr/>
          <p:nvPr/>
        </p:nvGrpSpPr>
        <p:grpSpPr>
          <a:xfrm>
            <a:off x="601820" y="3082210"/>
            <a:ext cx="1250950" cy="1063782"/>
            <a:chOff x="3429000" y="4572000"/>
            <a:chExt cx="1295400" cy="1101581"/>
          </a:xfrm>
        </p:grpSpPr>
        <p:sp>
          <p:nvSpPr>
            <p:cNvPr id="6" name="TextBox 5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FF0000"/>
                  </a:solidFill>
                </a:rPr>
                <a:t>→</a:t>
              </a:r>
              <a:endParaRPr lang="vi-VN" sz="4400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81400" y="4876800"/>
              <a:ext cx="1143000" cy="79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b="1" dirty="0" smtClean="0">
                  <a:solidFill>
                    <a:srgbClr val="FF0000"/>
                  </a:solidFill>
                  <a:latin typeface="+mj-lt"/>
                </a:rPr>
                <a:t>P</a:t>
              </a:r>
              <a:endParaRPr lang="vi-VN" sz="4400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11" name="Oval 10"/>
          <p:cNvSpPr/>
          <p:nvPr/>
        </p:nvSpPr>
        <p:spPr>
          <a:xfrm flipV="1">
            <a:off x="1219492" y="1728532"/>
            <a:ext cx="155448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13" name="Arc 4"/>
          <p:cNvSpPr>
            <a:spLocks/>
          </p:cNvSpPr>
          <p:nvPr/>
        </p:nvSpPr>
        <p:spPr bwMode="auto">
          <a:xfrm>
            <a:off x="1380310" y="1870447"/>
            <a:ext cx="1618876" cy="321475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3018"/>
              <a:gd name="T2" fmla="*/ 21553 w 21600"/>
              <a:gd name="T3" fmla="*/ 23018 h 23018"/>
              <a:gd name="T4" fmla="*/ 0 w 21600"/>
              <a:gd name="T5" fmla="*/ 21600 h 23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01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</a:path>
              <a:path w="21600" h="2301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073"/>
                  <a:pt x="21584" y="22545"/>
                  <a:pt x="21553" y="23018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2982692" y="2514600"/>
            <a:ext cx="616130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0   :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ném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0x: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véc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0y: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véc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pSp>
        <p:nvGrpSpPr>
          <p:cNvPr id="20" name="Group 17"/>
          <p:cNvGrpSpPr/>
          <p:nvPr/>
        </p:nvGrpSpPr>
        <p:grpSpPr>
          <a:xfrm>
            <a:off x="7893050" y="3127313"/>
            <a:ext cx="1250950" cy="1063782"/>
            <a:chOff x="3429000" y="4572000"/>
            <a:chExt cx="1295400" cy="1101581"/>
          </a:xfrm>
        </p:grpSpPr>
        <p:sp>
          <p:nvSpPr>
            <p:cNvPr id="21" name="TextBox 20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FF0000"/>
                  </a:solidFill>
                </a:rPr>
                <a:t>→</a:t>
              </a:r>
              <a:endParaRPr lang="vi-VN" sz="4400" dirty="0">
                <a:solidFill>
                  <a:srgbClr val="FF0000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81400" y="4876800"/>
              <a:ext cx="1143000" cy="79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b="1" dirty="0" smtClean="0">
                  <a:solidFill>
                    <a:srgbClr val="FF0000"/>
                  </a:solidFill>
                  <a:latin typeface="+mj-lt"/>
                </a:rPr>
                <a:t>P</a:t>
              </a:r>
              <a:endParaRPr lang="vi-VN" sz="4400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>
            <a:off x="381000" y="1828800"/>
            <a:ext cx="53340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95400" y="838200"/>
            <a:ext cx="0" cy="46482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38200" y="13716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j-lt"/>
              </a:rPr>
              <a:t>0</a:t>
            </a:r>
            <a:endParaRPr lang="vi-VN" sz="2800" dirty="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05400" y="18288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8200" y="5105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7"/>
          <p:cNvSpPr>
            <a:spLocks noChangeShapeType="1"/>
          </p:cNvSpPr>
          <p:nvPr/>
        </p:nvSpPr>
        <p:spPr bwMode="auto">
          <a:xfrm>
            <a:off x="1326159" y="1828800"/>
            <a:ext cx="9144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sm" len="med"/>
          </a:ln>
          <a:effectLst/>
        </p:spPr>
        <p:txBody>
          <a:bodyPr/>
          <a:lstStyle/>
          <a:p>
            <a:endParaRPr lang="vi-VN"/>
          </a:p>
        </p:txBody>
      </p:sp>
      <p:grpSp>
        <p:nvGrpSpPr>
          <p:cNvPr id="31" name="Group 18"/>
          <p:cNvGrpSpPr/>
          <p:nvPr/>
        </p:nvGrpSpPr>
        <p:grpSpPr>
          <a:xfrm>
            <a:off x="1774373" y="914400"/>
            <a:ext cx="1208308" cy="956040"/>
            <a:chOff x="3429000" y="4572000"/>
            <a:chExt cx="1208308" cy="956040"/>
          </a:xfrm>
        </p:grpSpPr>
        <p:sp>
          <p:nvSpPr>
            <p:cNvPr id="32" name="TextBox 31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ln>
                    <a:solidFill>
                      <a:srgbClr val="002060"/>
                    </a:solidFill>
                  </a:ln>
                  <a:solidFill>
                    <a:srgbClr val="002060"/>
                  </a:solidFill>
                </a:rPr>
                <a:t>→</a:t>
              </a:r>
              <a:endParaRPr lang="vi-VN" sz="4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494308" y="4758599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2060"/>
                  </a:solidFill>
                  <a:latin typeface="+mj-lt"/>
                </a:rPr>
                <a:t>v</a:t>
              </a:r>
              <a:r>
                <a:rPr lang="vi-VN" sz="4400" baseline="-25000" dirty="0" smtClean="0">
                  <a:solidFill>
                    <a:srgbClr val="002060"/>
                  </a:solidFill>
                  <a:latin typeface="+mj-lt"/>
                </a:rPr>
                <a:t>0</a:t>
              </a:r>
              <a:endParaRPr lang="vi-VN" sz="4400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36" name="Group 18"/>
          <p:cNvGrpSpPr/>
          <p:nvPr/>
        </p:nvGrpSpPr>
        <p:grpSpPr>
          <a:xfrm>
            <a:off x="7935692" y="2590800"/>
            <a:ext cx="1208308" cy="956040"/>
            <a:chOff x="3429000" y="4572000"/>
            <a:chExt cx="1208308" cy="956040"/>
          </a:xfrm>
        </p:grpSpPr>
        <p:sp>
          <p:nvSpPr>
            <p:cNvPr id="37" name="TextBox 36"/>
            <p:cNvSpPr txBox="1"/>
            <p:nvPr/>
          </p:nvSpPr>
          <p:spPr>
            <a:xfrm>
              <a:off x="3429000" y="4572000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ln>
                    <a:solidFill>
                      <a:srgbClr val="002060"/>
                    </a:solidFill>
                  </a:ln>
                  <a:solidFill>
                    <a:srgbClr val="002060"/>
                  </a:solidFill>
                </a:rPr>
                <a:t>→</a:t>
              </a:r>
              <a:endParaRPr lang="vi-VN" sz="4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494308" y="4758599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2060"/>
                  </a:solidFill>
                  <a:latin typeface="+mj-lt"/>
                </a:rPr>
                <a:t>v</a:t>
              </a:r>
              <a:r>
                <a:rPr lang="vi-VN" sz="4400" baseline="-25000" dirty="0" smtClean="0">
                  <a:solidFill>
                    <a:srgbClr val="002060"/>
                  </a:solidFill>
                  <a:latin typeface="+mj-lt"/>
                </a:rPr>
                <a:t>0</a:t>
              </a:r>
              <a:endParaRPr lang="vi-VN" sz="4400" dirty="0">
                <a:solidFill>
                  <a:srgbClr val="002060"/>
                </a:solidFill>
                <a:latin typeface="+mj-lt"/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>
            <a:off x="1281396" y="1828800"/>
            <a:ext cx="0" cy="1676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195732" y="4800600"/>
            <a:ext cx="55419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ném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/>
      <p:bldP spid="27" grpId="0"/>
      <p:bldP spid="28" grpId="0"/>
      <p:bldP spid="29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7" name="Text Box 75"/>
          <p:cNvSpPr txBox="1">
            <a:spLocks noChangeArrowheads="1"/>
          </p:cNvSpPr>
          <p:nvPr/>
        </p:nvSpPr>
        <p:spPr bwMode="auto">
          <a:xfrm>
            <a:off x="6156325" y="1235075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8316" name="Picture 124" descr="chatdiem"/>
          <p:cNvPicPr>
            <a:picLocks noGrp="1" noChangeAspect="1" noChangeArrowheads="1" noCrop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0"/>
            <a:ext cx="7162800" cy="4797425"/>
          </a:xfrm>
          <a:noFill/>
          <a:ln/>
        </p:spPr>
      </p:pic>
      <p:grpSp>
        <p:nvGrpSpPr>
          <p:cNvPr id="41" name="Group 40"/>
          <p:cNvGrpSpPr/>
          <p:nvPr/>
        </p:nvGrpSpPr>
        <p:grpSpPr>
          <a:xfrm>
            <a:off x="1186546" y="4405086"/>
            <a:ext cx="4953000" cy="246744"/>
            <a:chOff x="1447800" y="4328886"/>
            <a:chExt cx="4953000" cy="246744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1447800" y="4328886"/>
              <a:ext cx="4953000" cy="14514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25908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28194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35052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59436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21336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19050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2362200" y="4347030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48006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1054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53340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6388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40386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43434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45720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32766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37338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3048000" y="4328886"/>
              <a:ext cx="228600" cy="22860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/>
          <p:cNvSpPr/>
          <p:nvPr/>
        </p:nvSpPr>
        <p:spPr>
          <a:xfrm>
            <a:off x="801912" y="127002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36" name="Straight Connector 35"/>
          <p:cNvCxnSpPr/>
          <p:nvPr/>
        </p:nvCxnSpPr>
        <p:spPr>
          <a:xfrm flipH="1">
            <a:off x="1295400" y="4419600"/>
            <a:ext cx="228600" cy="22860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1600200" y="4419600"/>
            <a:ext cx="228600" cy="22860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35427" y="475861"/>
            <a:ext cx="67818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161661" y="228600"/>
            <a:ext cx="20217" cy="45720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477000" y="6096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vi-VN" sz="3200" b="1" dirty="0" smtClean="0">
                <a:latin typeface="+mj-lt"/>
              </a:rPr>
              <a:t>(m)</a:t>
            </a:r>
            <a:endParaRPr lang="vi-VN" sz="3200" b="1" dirty="0"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09600" y="4135017"/>
            <a:ext cx="51318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Rectangle 44"/>
          <p:cNvSpPr/>
          <p:nvPr/>
        </p:nvSpPr>
        <p:spPr>
          <a:xfrm>
            <a:off x="6781800" y="-342900"/>
            <a:ext cx="3810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6" name="Rectangle 45"/>
          <p:cNvSpPr/>
          <p:nvPr/>
        </p:nvSpPr>
        <p:spPr>
          <a:xfrm>
            <a:off x="4343400" y="5715000"/>
            <a:ext cx="3810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TextBox 46"/>
          <p:cNvSpPr txBox="1"/>
          <p:nvPr/>
        </p:nvSpPr>
        <p:spPr>
          <a:xfrm>
            <a:off x="685800" y="48768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vi-VN" sz="3200" b="1" dirty="0" smtClean="0">
                <a:latin typeface="+mj-lt"/>
              </a:rPr>
              <a:t>(m)</a:t>
            </a:r>
            <a:endParaRPr lang="vi-VN" sz="3200" b="1" dirty="0">
              <a:latin typeface="+mj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09600" y="5334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latin typeface="+mj-lt"/>
              </a:rPr>
              <a:t>0</a:t>
            </a:r>
            <a:endParaRPr lang="vi-VN" sz="32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3972</TotalTime>
  <Words>502</Words>
  <Application>Microsoft Office PowerPoint</Application>
  <PresentationFormat>On-screen Show (4:3)</PresentationFormat>
  <Paragraphs>180</Paragraphs>
  <Slides>23</Slides>
  <Notes>1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HaQuynh</dc:creator>
  <cp:lastModifiedBy>User</cp:lastModifiedBy>
  <cp:revision>416</cp:revision>
  <dcterms:created xsi:type="dcterms:W3CDTF">2006-08-16T00:00:00Z</dcterms:created>
  <dcterms:modified xsi:type="dcterms:W3CDTF">2014-03-08T07:18:58Z</dcterms:modified>
</cp:coreProperties>
</file>