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92" r:id="rId3"/>
    <p:sldId id="278" r:id="rId4"/>
    <p:sldId id="279" r:id="rId5"/>
    <p:sldId id="296" r:id="rId6"/>
    <p:sldId id="298" r:id="rId7"/>
    <p:sldId id="282" r:id="rId8"/>
    <p:sldId id="301" r:id="rId9"/>
    <p:sldId id="284" r:id="rId10"/>
    <p:sldId id="285" r:id="rId11"/>
    <p:sldId id="302" r:id="rId12"/>
    <p:sldId id="299" r:id="rId13"/>
    <p:sldId id="303" r:id="rId14"/>
    <p:sldId id="300" r:id="rId15"/>
    <p:sldId id="304" r:id="rId16"/>
    <p:sldId id="275" r:id="rId17"/>
    <p:sldId id="293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8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828D16-9CC8-4445-A34B-1EAA5C3E2898}" type="datetimeFigureOut">
              <a:rPr lang="vi-VN" smtClean="0"/>
              <a:pPr/>
              <a:t>13/03/2014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B2BBCE-0884-4733-BDBA-D1ECABC535F4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6D1AF76E-BE69-46F5-9761-011C88E65D5A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A2AFF39D-71D7-40C3-B354-0D97973A113A}" type="slidenum">
              <a:rPr lang="en-US" sz="1200" u="none">
                <a:latin typeface="Arial" charset="0"/>
              </a:rPr>
              <a:pPr algn="r"/>
              <a:t>1</a:t>
            </a:fld>
            <a:endParaRPr lang="en-US" sz="1200" u="none">
              <a:latin typeface="Arial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2BBCE-0884-4733-BDBA-D1ECABC535F4}" type="slidenum">
              <a:rPr lang="vi-VN" smtClean="0"/>
              <a:pPr/>
              <a:t>14</a:t>
            </a:fld>
            <a:endParaRPr lang="vi-V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_TIET%2013_LOP9\mp3\bai%20ca%20nguoi%20giao%20vien%20nhan%20dan.mp3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Date Placeholder 3"/>
          <p:cNvSpPr txBox="1">
            <a:spLocks noGrp="1"/>
          </p:cNvSpPr>
          <p:nvPr/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fld id="{79A86C63-BA1A-4735-9563-C8D032C753F2}" type="datetime1">
              <a:rPr lang="en-US" sz="1200" u="none">
                <a:latin typeface="+mn-lt"/>
              </a:rPr>
              <a:pPr>
                <a:defRPr/>
              </a:pPr>
              <a:t>3/14/2014</a:t>
            </a:fld>
            <a:endParaRPr lang="en-US" sz="1200" u="none">
              <a:latin typeface="+mn-lt"/>
            </a:endParaRPr>
          </a:p>
        </p:txBody>
      </p:sp>
      <p:sp>
        <p:nvSpPr>
          <p:cNvPr id="44062" name="WordArt 49"/>
          <p:cNvSpPr>
            <a:spLocks noChangeArrowheads="1" noChangeShapeType="1" noTextEdit="1"/>
          </p:cNvSpPr>
          <p:nvPr/>
        </p:nvSpPr>
        <p:spPr bwMode="auto">
          <a:xfrm>
            <a:off x="2105025" y="76200"/>
            <a:ext cx="399097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vi-VN" sz="1600" b="1" kern="10">
              <a:ln w="9525">
                <a:solidFill>
                  <a:srgbClr val="FFFF00"/>
                </a:solidFill>
                <a:round/>
                <a:headEnd/>
                <a:tailEnd/>
              </a:ln>
              <a:solidFill>
                <a:srgbClr val="FFFF66"/>
              </a:solidFill>
              <a:latin typeface="Times New Roman"/>
              <a:cs typeface="Times New Roman"/>
            </a:endParaRPr>
          </a:p>
        </p:txBody>
      </p:sp>
      <p:sp>
        <p:nvSpPr>
          <p:cNvPr id="44063" name="WordArt 50"/>
          <p:cNvSpPr>
            <a:spLocks noChangeArrowheads="1" noChangeShapeType="1" noTextEdit="1"/>
          </p:cNvSpPr>
          <p:nvPr/>
        </p:nvSpPr>
        <p:spPr bwMode="auto">
          <a:xfrm>
            <a:off x="2159000" y="304800"/>
            <a:ext cx="37338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vi-VN" b="1" kern="10">
              <a:ln w="9525">
                <a:solidFill>
                  <a:srgbClr val="FFFF66"/>
                </a:solidFill>
                <a:round/>
                <a:headEnd/>
                <a:tailEnd/>
              </a:ln>
              <a:solidFill>
                <a:srgbClr val="FFFF66"/>
              </a:solidFill>
              <a:latin typeface="Times New Roman"/>
              <a:cs typeface="Times New Roman"/>
            </a:endParaRPr>
          </a:p>
        </p:txBody>
      </p:sp>
      <p:sp>
        <p:nvSpPr>
          <p:cNvPr id="44064" name="WordArt 51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9144000" cy="838200"/>
          </a:xfrm>
          <a:prstGeom prst="rect">
            <a:avLst/>
          </a:prstGeom>
          <a:noFill/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vi-VN" sz="3200" b="1" kern="1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/>
                <a:cs typeface="Times New Roman"/>
              </a:rPr>
              <a:t>NHIỆT LIỆT </a:t>
            </a:r>
            <a:r>
              <a:rPr lang="vi-VN" sz="3200" b="1" kern="1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/>
                <a:cs typeface="Times New Roman"/>
              </a:rPr>
              <a:t>CHÀO </a:t>
            </a:r>
            <a:r>
              <a:rPr lang="vi-VN" sz="3200" b="1" kern="1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/>
                <a:cs typeface="Times New Roman"/>
              </a:rPr>
              <a:t>MỪNG</a:t>
            </a:r>
            <a:endParaRPr lang="vi-VN" sz="3200" b="1" kern="1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4065" name="WordArt 52"/>
          <p:cNvSpPr>
            <a:spLocks noChangeArrowheads="1" noChangeShapeType="1" noTextEdit="1"/>
          </p:cNvSpPr>
          <p:nvPr/>
        </p:nvSpPr>
        <p:spPr bwMode="auto">
          <a:xfrm>
            <a:off x="990600" y="914400"/>
            <a:ext cx="7086600" cy="609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vi-VN" sz="32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CÁC THẦY, CÔ GIÁO VỀ DỰ GIỜ</a:t>
            </a:r>
          </a:p>
        </p:txBody>
      </p:sp>
      <p:sp>
        <p:nvSpPr>
          <p:cNvPr id="44066" name="WordArt 53"/>
          <p:cNvSpPr>
            <a:spLocks noChangeArrowheads="1" noChangeShapeType="1" noTextEdit="1"/>
          </p:cNvSpPr>
          <p:nvPr/>
        </p:nvSpPr>
        <p:spPr bwMode="auto">
          <a:xfrm>
            <a:off x="1752600" y="1524000"/>
            <a:ext cx="5991225" cy="12954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28"/>
              </a:avLst>
            </a:prstTxWarp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vi-VN" sz="3600" b="1" kern="1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/>
                <a:cs typeface="Times New Roman"/>
              </a:rPr>
              <a:t>MÔN VẬT LÝ  </a:t>
            </a:r>
            <a:endParaRPr lang="vi-VN" sz="3600" b="1" kern="1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/>
              <a:cs typeface="Times New Roman"/>
            </a:endParaRPr>
          </a:p>
        </p:txBody>
      </p:sp>
      <p:sp>
        <p:nvSpPr>
          <p:cNvPr id="44070" name="WordArt 57"/>
          <p:cNvSpPr>
            <a:spLocks noChangeArrowheads="1" noChangeShapeType="1" noTextEdit="1"/>
          </p:cNvSpPr>
          <p:nvPr/>
        </p:nvSpPr>
        <p:spPr bwMode="auto">
          <a:xfrm>
            <a:off x="152400" y="4343400"/>
            <a:ext cx="8991600" cy="220027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1123"/>
              </a:avLst>
            </a:prstTxWarp>
          </a:bodyPr>
          <a:lstStyle/>
          <a:p>
            <a:pPr algn="ctr"/>
            <a:r>
              <a:rPr lang="vi-VN" sz="800" b="1" i="1" kern="1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BÀI </a:t>
            </a:r>
            <a:r>
              <a:rPr lang="en-US" sz="800" b="1" i="1" kern="1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41 </a:t>
            </a:r>
            <a:r>
              <a:rPr lang="vi-VN" sz="800" b="1" i="1" kern="1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TIẾT </a:t>
            </a:r>
            <a:r>
              <a:rPr lang="en-US" sz="800" b="1" i="1" kern="1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63:</a:t>
            </a:r>
            <a:r>
              <a:rPr lang="vi-VN" sz="800" b="1" i="1" kern="1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 </a:t>
            </a:r>
            <a:r>
              <a:rPr lang="en-US" sz="800" b="1" i="1" kern="10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hiện</a:t>
            </a:r>
            <a:r>
              <a:rPr lang="en-US" sz="800" b="1" i="1" kern="1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 </a:t>
            </a:r>
            <a:r>
              <a:rPr lang="en-US" sz="800" b="1" i="1" kern="10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tượng</a:t>
            </a:r>
            <a:r>
              <a:rPr lang="en-US" sz="800" b="1" i="1" kern="1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 </a:t>
            </a:r>
            <a:r>
              <a:rPr lang="en-US" sz="800" b="1" i="1" kern="10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tự</a:t>
            </a:r>
            <a:r>
              <a:rPr lang="en-US" sz="800" b="1" i="1" kern="1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 </a:t>
            </a:r>
            <a:r>
              <a:rPr lang="en-US" sz="800" b="1" i="1" kern="10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/>
                <a:cs typeface="Times New Roman"/>
              </a:rPr>
              <a:t>cảm</a:t>
            </a:r>
            <a:endParaRPr lang="vi-VN" sz="1100" b="1" i="1" kern="1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  <a:latin typeface="Times New Roman"/>
              <a:cs typeface="Times New Roman"/>
            </a:endParaRPr>
          </a:p>
        </p:txBody>
      </p:sp>
      <p:pic>
        <p:nvPicPr>
          <p:cNvPr id="44076" name="bai ca nguoi giao vien nhan dan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0" y="914400"/>
            <a:ext cx="304800" cy="304800"/>
          </a:xfrm>
          <a:prstGeom prst="rect">
            <a:avLst/>
          </a:prstGeom>
          <a:noFill/>
        </p:spPr>
      </p:pic>
      <p:sp>
        <p:nvSpPr>
          <p:cNvPr id="43" name="WordArt 54"/>
          <p:cNvSpPr>
            <a:spLocks noChangeArrowheads="1" noChangeShapeType="1" noTextEdit="1"/>
          </p:cNvSpPr>
          <p:nvPr/>
        </p:nvSpPr>
        <p:spPr bwMode="auto">
          <a:xfrm>
            <a:off x="2971800" y="2819400"/>
            <a:ext cx="3276600" cy="838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226"/>
              </a:avLst>
            </a:prstTxWarp>
          </a:bodyPr>
          <a:lstStyle/>
          <a:p>
            <a:pPr algn="ctr"/>
            <a:r>
              <a:rPr lang="vi-VN" sz="1050" b="1" kern="1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/>
                <a:cs typeface="Times New Roman"/>
              </a:rPr>
              <a:t>LỚP </a:t>
            </a:r>
            <a:r>
              <a:rPr lang="vi-VN" sz="1050" b="1" kern="1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/>
                <a:cs typeface="Times New Roman"/>
              </a:rPr>
              <a:t>1</a:t>
            </a:r>
            <a:r>
              <a:rPr lang="en-US" sz="1050" b="1" kern="1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/>
                <a:cs typeface="Times New Roman"/>
              </a:rPr>
              <a:t>1A1</a:t>
            </a:r>
            <a:endParaRPr lang="vi-VN" sz="1050" b="1" kern="1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52800" y="388620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b="1" kern="10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round/>
                  <a:headEnd/>
                  <a:tailEnd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cs typeface="Times New Roman"/>
              </a:rPr>
              <a:t>NĂM HỌC 2013 - 2014</a:t>
            </a:r>
            <a:endParaRPr lang="vi-VN" b="1" kern="10" dirty="0">
              <a:ln w="9525">
                <a:solidFill>
                  <a:schemeClr val="tx1">
                    <a:lumMod val="95000"/>
                    <a:lumOff val="5000"/>
                  </a:schemeClr>
                </a:solidFill>
                <a:round/>
                <a:headEnd/>
                <a:tailEnd/>
              </a:ln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07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95600" y="0"/>
            <a:ext cx="5715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THÍ NGHIỆM</a:t>
            </a:r>
            <a:endParaRPr lang="vi-VN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Ảnh thí nghiệm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2209800"/>
            <a:ext cx="6705600" cy="4114800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6248400" y="1981200"/>
            <a:ext cx="990600" cy="3276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1" name="Oval 10"/>
          <p:cNvSpPr/>
          <p:nvPr/>
        </p:nvSpPr>
        <p:spPr>
          <a:xfrm>
            <a:off x="6248400" y="5410200"/>
            <a:ext cx="990600" cy="838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Oval 11"/>
          <p:cNvSpPr/>
          <p:nvPr/>
        </p:nvSpPr>
        <p:spPr>
          <a:xfrm>
            <a:off x="4800600" y="3048000"/>
            <a:ext cx="990600" cy="2438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Oval 12"/>
          <p:cNvSpPr/>
          <p:nvPr/>
        </p:nvSpPr>
        <p:spPr>
          <a:xfrm>
            <a:off x="4800600" y="2286000"/>
            <a:ext cx="990600" cy="838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grpSp>
        <p:nvGrpSpPr>
          <p:cNvPr id="18" name="Group 17"/>
          <p:cNvGrpSpPr/>
          <p:nvPr/>
        </p:nvGrpSpPr>
        <p:grpSpPr>
          <a:xfrm>
            <a:off x="1066800" y="685800"/>
            <a:ext cx="7467600" cy="1447800"/>
            <a:chOff x="1066800" y="685800"/>
            <a:chExt cx="7467600" cy="1447800"/>
          </a:xfrm>
        </p:grpSpPr>
        <p:sp>
          <p:nvSpPr>
            <p:cNvPr id="14" name="TextBox 13"/>
            <p:cNvSpPr txBox="1"/>
            <p:nvPr/>
          </p:nvSpPr>
          <p:spPr>
            <a:xfrm>
              <a:off x="1066800" y="762000"/>
              <a:ext cx="7315200" cy="1200329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 rtlCol="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Đèn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Ne:       +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chứa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khí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Neon ở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áp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suất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thấp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.</a:t>
              </a:r>
              <a:endParaRPr lang="vi-VN" sz="2400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                 +U&gt;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vài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chục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Vôn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: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xuất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hiện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sự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phóng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điện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thành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miền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đèn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sẽ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phát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sáng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endParaRPr lang="vi-VN" sz="2400" b="1" dirty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Rounded Rectangular Callout 16"/>
            <p:cNvSpPr/>
            <p:nvPr/>
          </p:nvSpPr>
          <p:spPr>
            <a:xfrm>
              <a:off x="1066800" y="685800"/>
              <a:ext cx="7467600" cy="1447800"/>
            </a:xfrm>
            <a:prstGeom prst="wedgeRoundRectCallout">
              <a:avLst>
                <a:gd name="adj1" fmla="val 7471"/>
                <a:gd name="adj2" fmla="val 66641"/>
                <a:gd name="adj3" fmla="val 16667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143000" y="685800"/>
            <a:ext cx="7467600" cy="1447800"/>
            <a:chOff x="1066800" y="685800"/>
            <a:chExt cx="7467600" cy="1447800"/>
          </a:xfrm>
        </p:grpSpPr>
        <p:sp>
          <p:nvSpPr>
            <p:cNvPr id="16" name="TextBox 15"/>
            <p:cNvSpPr txBox="1"/>
            <p:nvPr/>
          </p:nvSpPr>
          <p:spPr>
            <a:xfrm>
              <a:off x="1066800" y="762000"/>
              <a:ext cx="7315200" cy="461665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 rtlCol="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Thay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đổi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biến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trở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để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2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đèn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dây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tóc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sáng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như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nhau</a:t>
              </a:r>
              <a:r>
                <a:rPr lang="en-US" sz="2400" b="1" dirty="0" smtClean="0">
                  <a:ln w="11430"/>
                  <a:solidFill>
                    <a:schemeClr val="tx1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endParaRPr lang="vi-VN" sz="2400" b="1" dirty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" name="Rounded Rectangular Callout 18"/>
            <p:cNvSpPr/>
            <p:nvPr/>
          </p:nvSpPr>
          <p:spPr>
            <a:xfrm>
              <a:off x="1066800" y="685800"/>
              <a:ext cx="7467600" cy="1447800"/>
            </a:xfrm>
            <a:prstGeom prst="wedgeRoundRectCallout">
              <a:avLst>
                <a:gd name="adj1" fmla="val -28862"/>
                <a:gd name="adj2" fmla="val 110127"/>
                <a:gd name="adj3" fmla="val 16667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62200" y="0"/>
            <a:ext cx="5715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THÍ NGHIỆM</a:t>
            </a:r>
            <a:endParaRPr lang="vi-VN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743200" y="838200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THÍ NGHIỆM 1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0" y="1521500"/>
            <a:ext cx="274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BỐ TRÍ </a:t>
            </a:r>
          </a:p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THÍ NGHIỆM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200400" y="1524000"/>
            <a:ext cx="2286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nhánh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1,2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400800" y="1510260"/>
            <a:ext cx="1828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nhánh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1,3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52400" y="2819400"/>
            <a:ext cx="2286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MỤC ĐÍCH 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đèn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276600" y="2819400"/>
            <a:ext cx="1828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khi</a:t>
            </a:r>
            <a:endParaRPr lang="en-US" sz="28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mạch</a:t>
            </a:r>
            <a:endParaRPr lang="vi-VN" sz="28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400800" y="2835640"/>
            <a:ext cx="1828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khi</a:t>
            </a:r>
            <a:endParaRPr lang="en-US" sz="28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ngắt</a:t>
            </a:r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mạch</a:t>
            </a:r>
            <a:endParaRPr lang="vi-VN" sz="28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715000" y="839450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THÍ NGHIỆM 2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0" name="Table 49"/>
          <p:cNvGraphicFramePr>
            <a:graphicFrameLocks noGrp="1"/>
          </p:cNvGraphicFramePr>
          <p:nvPr/>
        </p:nvGraphicFramePr>
        <p:xfrm>
          <a:off x="228600" y="838199"/>
          <a:ext cx="8686800" cy="4010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0123"/>
                <a:gridCol w="3044092"/>
                <a:gridCol w="3192585"/>
              </a:tblGrid>
              <a:tr h="609601"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95400">
                <a:tc>
                  <a:txBody>
                    <a:bodyPr/>
                    <a:lstStyle/>
                    <a:p>
                      <a:endParaRPr lang="vi-V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05717"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4" grpId="0"/>
      <p:bldP spid="45" grpId="0"/>
      <p:bldP spid="46" grpId="0"/>
      <p:bldP spid="48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4026456"/>
            <a:ext cx="6781800" cy="2646878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xảy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ctr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1? </a:t>
            </a:r>
          </a:p>
          <a:p>
            <a:pPr algn="ctr"/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2?</a:t>
            </a:r>
          </a:p>
          <a:p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+mj-lt"/>
              </a:rPr>
              <a:t> </a:t>
            </a:r>
            <a:endParaRPr lang="vi-VN" dirty="0"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0" y="228600"/>
            <a:ext cx="5056192" cy="98488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THẢO LUẬN NHÓM</a:t>
            </a:r>
          </a:p>
          <a:p>
            <a:endParaRPr lang="vi-VN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066800"/>
            <a:ext cx="6781800" cy="923330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xảy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en-US" dirty="0" smtClean="0">
                <a:latin typeface="+mj-lt"/>
              </a:rPr>
              <a:t> </a:t>
            </a:r>
            <a:endParaRPr lang="vi-VN" dirty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70933" y="1828800"/>
            <a:ext cx="6852733" cy="1477328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ngay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K ?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ngay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K?</a:t>
            </a:r>
          </a:p>
          <a:p>
            <a:pPr algn="ctr"/>
            <a:r>
              <a:rPr lang="en-US" dirty="0" smtClean="0">
                <a:latin typeface="+mj-lt"/>
              </a:rPr>
              <a:t> </a:t>
            </a:r>
            <a:endParaRPr lang="vi-VN" dirty="0">
              <a:latin typeface="+mj-lt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6972300" y="2209800"/>
            <a:ext cx="2171700" cy="2390930"/>
            <a:chOff x="6972300" y="2209800"/>
            <a:chExt cx="2171700" cy="2390930"/>
          </a:xfrm>
        </p:grpSpPr>
        <p:pic>
          <p:nvPicPr>
            <p:cNvPr id="5" name="Picture 3" descr="C:\Users\HaQuynh\Downloads\images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972300" y="2209800"/>
              <a:ext cx="2171700" cy="2390930"/>
            </a:xfrm>
            <a:prstGeom prst="rect">
              <a:avLst/>
            </a:prstGeom>
            <a:noFill/>
          </p:spPr>
        </p:pic>
        <p:cxnSp>
          <p:nvCxnSpPr>
            <p:cNvPr id="8" name="Straight Connector 7"/>
            <p:cNvCxnSpPr/>
            <p:nvPr/>
          </p:nvCxnSpPr>
          <p:spPr>
            <a:xfrm>
              <a:off x="7130130" y="3124200"/>
              <a:ext cx="0" cy="304800"/>
            </a:xfrm>
            <a:prstGeom prst="lin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val 8"/>
            <p:cNvSpPr/>
            <p:nvPr/>
          </p:nvSpPr>
          <p:spPr>
            <a:xfrm>
              <a:off x="7059387" y="3048000"/>
              <a:ext cx="76200" cy="76200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162800" y="2743200"/>
              <a:ext cx="457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latin typeface="Times New Roman" pitchFamily="18" charset="0"/>
                  <a:cs typeface="Times New Roman" pitchFamily="18" charset="0"/>
                </a:rPr>
                <a:t>K</a:t>
              </a:r>
              <a:endParaRPr lang="vi-VN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aQuynh\Download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1200" y="1905000"/>
            <a:ext cx="3562350" cy="1704975"/>
          </a:xfrm>
          <a:prstGeom prst="rect">
            <a:avLst/>
          </a:prstGeom>
          <a:noFill/>
        </p:spPr>
      </p:pic>
      <p:pic>
        <p:nvPicPr>
          <p:cNvPr id="2052" name="Picture 4" descr="C:\Users\HaQuynh\Downloads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3581400"/>
            <a:ext cx="2105025" cy="1876425"/>
          </a:xfrm>
          <a:prstGeom prst="rect">
            <a:avLst/>
          </a:prstGeom>
          <a:noFill/>
        </p:spPr>
      </p:pic>
      <p:pic>
        <p:nvPicPr>
          <p:cNvPr id="4097" name="Picture 1" descr="C:\Users\HaQuynh\Downloads\iag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228600"/>
            <a:ext cx="2667000" cy="2907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47800" y="413480"/>
            <a:ext cx="6629400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SUẤT ĐIỆN ĐỘNG TỰ CẢM </a:t>
            </a:r>
            <a:endParaRPr lang="vi-VN" sz="28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076" name="Object 4"/>
          <p:cNvGraphicFramePr>
            <a:graphicFrameLocks noChangeAspect="1"/>
          </p:cNvGraphicFramePr>
          <p:nvPr/>
        </p:nvGraphicFramePr>
        <p:xfrm>
          <a:off x="0" y="457200"/>
          <a:ext cx="114300" cy="219075"/>
        </p:xfrm>
        <a:graphic>
          <a:graphicData uri="http://schemas.openxmlformats.org/presentationml/2006/ole">
            <p:oleObj spid="_x0000_s3076" name="Equation" r:id="rId3" imgW="114120" imgH="215640" progId="Equation.3">
              <p:embed/>
            </p:oleObj>
          </a:graphicData>
        </a:graphic>
      </p:graphicFrame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 flipH="1" flipV="1">
          <a:off x="3565160" y="4465820"/>
          <a:ext cx="714375" cy="714375"/>
        </p:xfrm>
        <a:graphic>
          <a:graphicData uri="http://schemas.openxmlformats.org/presentationml/2006/ole">
            <p:oleObj spid="_x0000_s3075" name="Equation" r:id="rId4" imgW="126725" imgH="126725" progId="Equation.3">
              <p:embed/>
            </p:oleObj>
          </a:graphicData>
        </a:graphic>
      </p:graphicFrame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6762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5486400" y="5873913"/>
            <a:ext cx="2743200" cy="9541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dây</a:t>
            </a:r>
            <a:endParaRPr lang="en-US" sz="2800" b="1" dirty="0" smtClean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vi-VN" sz="28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86200" y="4253460"/>
            <a:ext cx="1066800" cy="110799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?</a:t>
            </a:r>
            <a:endParaRPr lang="vi-VN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3200400" y="4038600"/>
            <a:ext cx="2133600" cy="762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50" idx="3"/>
          </p:cNvCxnSpPr>
          <p:nvPr/>
        </p:nvCxnSpPr>
        <p:spPr>
          <a:xfrm>
            <a:off x="3200400" y="4820454"/>
            <a:ext cx="2286000" cy="104694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321510" y="3156680"/>
            <a:ext cx="3657600" cy="9541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dây</a:t>
            </a:r>
            <a:endParaRPr lang="vi-VN" sz="28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3728790" y="1066800"/>
          <a:ext cx="2324100" cy="1333500"/>
        </p:xfrm>
        <a:graphic>
          <a:graphicData uri="http://schemas.openxmlformats.org/presentationml/2006/ole">
            <p:oleObj spid="_x0000_s3080" name="Equation" r:id="rId5" imgW="685800" imgH="393700" progId="Equation.3">
              <p:embed/>
            </p:oleObj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0" y="4343400"/>
            <a:ext cx="3200400" cy="9541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thông</a:t>
            </a:r>
            <a:endParaRPr lang="vi-VN" sz="28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9" grpId="1"/>
      <p:bldP spid="39" grpId="0" animBg="1"/>
      <p:bldP spid="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C:\Users\HaQuynh\Downloads\cuon ca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04800"/>
            <a:ext cx="4359166" cy="3522134"/>
          </a:xfrm>
          <a:prstGeom prst="rect">
            <a:avLst/>
          </a:prstGeom>
          <a:noFill/>
        </p:spPr>
      </p:pic>
      <p:pic>
        <p:nvPicPr>
          <p:cNvPr id="25606" name="Picture 6" descr="C:\Users\HaQuynh\Downloads\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3048000"/>
            <a:ext cx="41910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3600" y="533400"/>
            <a:ext cx="457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lợi</a:t>
            </a:r>
            <a:endParaRPr lang="vi-VN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D:\GIAO AN HOI GIANG CHIEU\G.AN HOI GIANG CHIEU-KHOI 11\2014-HIEN TUONG TU CAM\tắc 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981200"/>
            <a:ext cx="4419600" cy="411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3600" y="203620"/>
            <a:ext cx="457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hại</a:t>
            </a:r>
            <a:endParaRPr lang="vi-VN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-1697630" y="1295400"/>
            <a:ext cx="12269440" cy="5562600"/>
            <a:chOff x="-1697630" y="1295400"/>
            <a:chExt cx="12269440" cy="5562600"/>
          </a:xfrm>
        </p:grpSpPr>
        <p:grpSp>
          <p:nvGrpSpPr>
            <p:cNvPr id="9" name="Group 8"/>
            <p:cNvGrpSpPr/>
            <p:nvPr/>
          </p:nvGrpSpPr>
          <p:grpSpPr>
            <a:xfrm>
              <a:off x="-1697630" y="1295400"/>
              <a:ext cx="12269440" cy="5562600"/>
              <a:chOff x="-1697630" y="1295400"/>
              <a:chExt cx="12269440" cy="5562600"/>
            </a:xfrm>
          </p:grpSpPr>
          <p:pic>
            <p:nvPicPr>
              <p:cNvPr id="27650" name="Picture 2" descr="E:\DCIM\101MSDCF\DSC01708.JP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 rot="5400000">
                <a:off x="-692150" y="2012950"/>
                <a:ext cx="5537200" cy="4152900"/>
              </a:xfrm>
              <a:prstGeom prst="rect">
                <a:avLst/>
              </a:prstGeom>
              <a:noFill/>
            </p:spPr>
          </p:pic>
          <p:pic>
            <p:nvPicPr>
              <p:cNvPr id="27651" name="Picture 3" descr="E:\DCIM\101MSDCF\DSC01707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 rot="5400000">
                <a:off x="4272975" y="1990725"/>
                <a:ext cx="5562600" cy="4171950"/>
              </a:xfrm>
              <a:prstGeom prst="rect">
                <a:avLst/>
              </a:prstGeom>
              <a:noFill/>
            </p:spPr>
          </p:pic>
          <p:sp>
            <p:nvSpPr>
              <p:cNvPr id="6" name="Rectangle 5"/>
              <p:cNvSpPr/>
              <p:nvPr/>
            </p:nvSpPr>
            <p:spPr>
              <a:xfrm>
                <a:off x="3429000" y="1295400"/>
                <a:ext cx="2286000" cy="55626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vi-VN"/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-1697630" y="1295400"/>
                <a:ext cx="2286000" cy="55626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vi-VN"/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8285810" y="1295400"/>
                <a:ext cx="2286000" cy="55626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vi-VN"/>
              </a:p>
            </p:txBody>
          </p:sp>
        </p:grpSp>
        <p:cxnSp>
          <p:nvCxnSpPr>
            <p:cNvPr id="11" name="Straight Connector 10"/>
            <p:cNvCxnSpPr/>
            <p:nvPr/>
          </p:nvCxnSpPr>
          <p:spPr>
            <a:xfrm>
              <a:off x="6324600" y="1447800"/>
              <a:ext cx="2209800" cy="175260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11"/>
            <p:cNvSpPr/>
            <p:nvPr/>
          </p:nvSpPr>
          <p:spPr>
            <a:xfrm>
              <a:off x="3397770" y="1295400"/>
              <a:ext cx="2286000" cy="5562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/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>
              <a:off x="5791200" y="1447800"/>
              <a:ext cx="2286000" cy="251460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1365360"/>
            <a:ext cx="815340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vi-VN" sz="2800" dirty="0" smtClean="0">
                <a:latin typeface="+mj-lt"/>
              </a:rPr>
              <a:t>Không sử dụng những ổ cắm lỏng lẻo, tiếp xúc kém...</a:t>
            </a:r>
            <a:endParaRPr lang="vi-VN" sz="280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66800" y="228600"/>
            <a:ext cx="7543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vi, 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video, </a:t>
            </a:r>
            <a:r>
              <a:rPr lang="en-US" sz="2800" b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đài…)</a:t>
            </a:r>
            <a:endParaRPr lang="vi-VN" sz="28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9600" y="3643860"/>
            <a:ext cx="815340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vi-VN" sz="2800" dirty="0" smtClean="0">
                <a:latin typeface="+mj-lt"/>
              </a:rPr>
              <a:t>Nên tắt máy trước rồi mới rút điện sau.</a:t>
            </a:r>
          </a:p>
        </p:txBody>
      </p:sp>
      <p:sp>
        <p:nvSpPr>
          <p:cNvPr id="7" name="Rectangle 6"/>
          <p:cNvSpPr/>
          <p:nvPr/>
        </p:nvSpPr>
        <p:spPr>
          <a:xfrm>
            <a:off x="609600" y="2101140"/>
            <a:ext cx="815340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bật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vi-VN" sz="2800" dirty="0" smtClean="0">
                <a:latin typeface="+mj-lt"/>
              </a:rPr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609600" y="2895600"/>
            <a:ext cx="815340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phích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cắm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khỏi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ổ.</a:t>
            </a:r>
            <a:endParaRPr lang="vi-VN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4419600"/>
            <a:ext cx="8153400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laptop,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pin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9600" y="5562600"/>
            <a:ext cx="815340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vi-VN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C:\Users\HaQuynh\Downloads\inde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67000" cy="4242955"/>
          </a:xfrm>
          <a:prstGeom prst="rect">
            <a:avLst/>
          </a:prstGeom>
          <a:noFill/>
        </p:spPr>
      </p:pic>
      <p:pic>
        <p:nvPicPr>
          <p:cNvPr id="27652" name="Picture 4" descr="C:\Users\HaQuynh\Downloads\inF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3603" y="3750"/>
            <a:ext cx="2440397" cy="3882450"/>
          </a:xfrm>
          <a:prstGeom prst="rect">
            <a:avLst/>
          </a:prstGeom>
          <a:noFill/>
        </p:spPr>
      </p:pic>
      <p:pic>
        <p:nvPicPr>
          <p:cNvPr id="27654" name="Picture 6" descr="C:\Users\HaQuynh\Downloads\ie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57600" y="457200"/>
            <a:ext cx="2090057" cy="243840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28600" y="4495800"/>
            <a:ext cx="3581400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vi-VN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57800" y="4495800"/>
            <a:ext cx="3581400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" y="5715000"/>
            <a:ext cx="3581400" cy="9541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L(H)</a:t>
            </a:r>
          </a:p>
          <a:p>
            <a:pPr algn="ctr"/>
            <a:endParaRPr lang="vi-VN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57800" y="5679043"/>
            <a:ext cx="3581400" cy="9541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Tụ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C(F)</a:t>
            </a:r>
          </a:p>
          <a:p>
            <a:pPr algn="ctr"/>
            <a:endParaRPr lang="vi-VN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0649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381000" y="8382000"/>
            <a:ext cx="99822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Trân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giáo</a:t>
            </a:r>
            <a:endParaRPr lang="en-US" sz="4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  <a:endParaRPr lang="en-US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7341E-6 L 0.00416 -1.0892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5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7400" y="0"/>
            <a:ext cx="5715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dụng</a:t>
            </a:r>
            <a:endParaRPr lang="vi-VN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762000"/>
            <a:ext cx="88392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: </a:t>
            </a:r>
          </a:p>
          <a:p>
            <a:pPr algn="ctr"/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25.10</a:t>
            </a:r>
            <a:r>
              <a:rPr lang="en-US" sz="2400" b="1" baseline="300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-4   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(H)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t=0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/>
            <a:endParaRPr lang="en-US" sz="24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en-US" sz="24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en-US" sz="24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en-US" sz="24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en-US" sz="24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en-US" sz="24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ống</a:t>
            </a:r>
            <a:endParaRPr lang="en-US" sz="24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t=0,05s</a:t>
            </a:r>
          </a:p>
          <a:p>
            <a:pPr marL="342900" indent="-342900"/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0,05 s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sau</a:t>
            </a:r>
            <a:endParaRPr lang="en-US" sz="24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22"/>
          <p:cNvGrpSpPr/>
          <p:nvPr/>
        </p:nvGrpSpPr>
        <p:grpSpPr>
          <a:xfrm>
            <a:off x="1828800" y="2438400"/>
            <a:ext cx="6324600" cy="2089000"/>
            <a:chOff x="1371600" y="3200400"/>
            <a:chExt cx="6324600" cy="2089000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1828800" y="4953000"/>
              <a:ext cx="502920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Arrow Connector 5"/>
            <p:cNvCxnSpPr/>
            <p:nvPr/>
          </p:nvCxnSpPr>
          <p:spPr>
            <a:xfrm flipV="1">
              <a:off x="1981200" y="3276600"/>
              <a:ext cx="0" cy="18288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V="1">
              <a:off x="1981200" y="3962400"/>
              <a:ext cx="1219200" cy="99060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3170420" y="3978640"/>
              <a:ext cx="259080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1371600" y="3200400"/>
              <a:ext cx="762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I(A)</a:t>
              </a:r>
              <a:endParaRPr lang="vi-VN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934200" y="4800600"/>
              <a:ext cx="762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t(s)</a:t>
              </a:r>
              <a:endParaRPr lang="vi-VN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627680" y="4648200"/>
              <a:ext cx="762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vi-VN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655160" y="3733800"/>
              <a:ext cx="762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5</a:t>
              </a:r>
              <a:endParaRPr lang="vi-VN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743200" y="4889290"/>
              <a:ext cx="762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latin typeface="Times New Roman" pitchFamily="18" charset="0"/>
                  <a:cs typeface="Times New Roman" pitchFamily="18" charset="0"/>
                </a:rPr>
                <a:t>0,05</a:t>
              </a:r>
              <a:endParaRPr lang="vi-VN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1981200" y="3961150"/>
              <a:ext cx="1219200" cy="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3142940" y="4083570"/>
              <a:ext cx="0" cy="83945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6096000" y="5562600"/>
            <a:ext cx="304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: 0,25V; 0V</a:t>
            </a:r>
            <a:endParaRPr lang="vi-VN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2758</TotalTime>
  <Words>404</Words>
  <Application>Microsoft Office PowerPoint</Application>
  <PresentationFormat>On-screen Show (4:3)</PresentationFormat>
  <Paragraphs>81</Paragraphs>
  <Slides>17</Slides>
  <Notes>2</Notes>
  <HiddenSlides>0</HiddenSlides>
  <MMClips>1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Office Theme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HaQuynh</dc:creator>
  <cp:lastModifiedBy>User</cp:lastModifiedBy>
  <cp:revision>182</cp:revision>
  <dcterms:created xsi:type="dcterms:W3CDTF">2006-08-16T00:00:00Z</dcterms:created>
  <dcterms:modified xsi:type="dcterms:W3CDTF">2014-03-13T23:28:50Z</dcterms:modified>
</cp:coreProperties>
</file>